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slides/slide355.xml" ContentType="application/vnd.openxmlformats-officedocument.presentationml.slide+xml"/>
  <Override PartName="/ppt/slides/slide366.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34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33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338.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Default Extension="wmf" ContentType="image/x-wmf"/>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57.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46.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335.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Layouts/slideLayout1.xml" ContentType="application/vnd.openxmlformats-officedocument.presentationml.slideLayout+xml"/>
  <Default Extension="wav" ContentType="audio/wav"/>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0"/>
  </p:notesMasterIdLst>
  <p:sldIdLst>
    <p:sldId id="512" r:id="rId2"/>
    <p:sldId id="522" r:id="rId3"/>
    <p:sldId id="523" r:id="rId4"/>
    <p:sldId id="526" r:id="rId5"/>
    <p:sldId id="527" r:id="rId6"/>
    <p:sldId id="587" r:id="rId7"/>
    <p:sldId id="536" r:id="rId8"/>
    <p:sldId id="561" r:id="rId9"/>
    <p:sldId id="562" r:id="rId10"/>
    <p:sldId id="563" r:id="rId11"/>
    <p:sldId id="564" r:id="rId12"/>
    <p:sldId id="565" r:id="rId13"/>
    <p:sldId id="566" r:id="rId14"/>
    <p:sldId id="567" r:id="rId15"/>
    <p:sldId id="568" r:id="rId16"/>
    <p:sldId id="569" r:id="rId17"/>
    <p:sldId id="570" r:id="rId18"/>
    <p:sldId id="571" r:id="rId19"/>
    <p:sldId id="572" r:id="rId20"/>
    <p:sldId id="573" r:id="rId21"/>
    <p:sldId id="574" r:id="rId22"/>
    <p:sldId id="575" r:id="rId23"/>
    <p:sldId id="576" r:id="rId24"/>
    <p:sldId id="577" r:id="rId25"/>
    <p:sldId id="578" r:id="rId26"/>
    <p:sldId id="579" r:id="rId27"/>
    <p:sldId id="580" r:id="rId28"/>
    <p:sldId id="581" r:id="rId29"/>
    <p:sldId id="582" r:id="rId30"/>
    <p:sldId id="583" r:id="rId31"/>
    <p:sldId id="584" r:id="rId32"/>
    <p:sldId id="585" r:id="rId33"/>
    <p:sldId id="586" r:id="rId34"/>
    <p:sldId id="544" r:id="rId35"/>
    <p:sldId id="545" r:id="rId36"/>
    <p:sldId id="323" r:id="rId37"/>
    <p:sldId id="324" r:id="rId38"/>
    <p:sldId id="325" r:id="rId39"/>
    <p:sldId id="326" r:id="rId40"/>
    <p:sldId id="327" r:id="rId41"/>
    <p:sldId id="328" r:id="rId42"/>
    <p:sldId id="329" r:id="rId43"/>
    <p:sldId id="330" r:id="rId44"/>
    <p:sldId id="331" r:id="rId45"/>
    <p:sldId id="333" r:id="rId46"/>
    <p:sldId id="334" r:id="rId47"/>
    <p:sldId id="336" r:id="rId48"/>
    <p:sldId id="337" r:id="rId49"/>
    <p:sldId id="338" r:id="rId50"/>
    <p:sldId id="339" r:id="rId51"/>
    <p:sldId id="340" r:id="rId52"/>
    <p:sldId id="341" r:id="rId53"/>
    <p:sldId id="342" r:id="rId54"/>
    <p:sldId id="343" r:id="rId55"/>
    <p:sldId id="271" r:id="rId56"/>
    <p:sldId id="272" r:id="rId57"/>
    <p:sldId id="273" r:id="rId58"/>
    <p:sldId id="274" r:id="rId59"/>
    <p:sldId id="298" r:id="rId60"/>
    <p:sldId id="299" r:id="rId61"/>
    <p:sldId id="300" r:id="rId62"/>
    <p:sldId id="301" r:id="rId63"/>
    <p:sldId id="302" r:id="rId64"/>
    <p:sldId id="303" r:id="rId65"/>
    <p:sldId id="275" r:id="rId66"/>
    <p:sldId id="276" r:id="rId67"/>
    <p:sldId id="277" r:id="rId68"/>
    <p:sldId id="286" r:id="rId69"/>
    <p:sldId id="287" r:id="rId70"/>
    <p:sldId id="288" r:id="rId71"/>
    <p:sldId id="289" r:id="rId72"/>
    <p:sldId id="290" r:id="rId73"/>
    <p:sldId id="291" r:id="rId74"/>
    <p:sldId id="292" r:id="rId75"/>
    <p:sldId id="293" r:id="rId76"/>
    <p:sldId id="294" r:id="rId77"/>
    <p:sldId id="295" r:id="rId78"/>
    <p:sldId id="296" r:id="rId79"/>
    <p:sldId id="268" r:id="rId80"/>
    <p:sldId id="304" r:id="rId81"/>
    <p:sldId id="305" r:id="rId82"/>
    <p:sldId id="306" r:id="rId83"/>
    <p:sldId id="307" r:id="rId84"/>
    <p:sldId id="308" r:id="rId85"/>
    <p:sldId id="309" r:id="rId86"/>
    <p:sldId id="310" r:id="rId87"/>
    <p:sldId id="312" r:id="rId88"/>
    <p:sldId id="313" r:id="rId89"/>
    <p:sldId id="315" r:id="rId90"/>
    <p:sldId id="31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87" r:id="rId116"/>
    <p:sldId id="389" r:id="rId117"/>
    <p:sldId id="390" r:id="rId118"/>
    <p:sldId id="391"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404" r:id="rId132"/>
    <p:sldId id="405" r:id="rId133"/>
    <p:sldId id="407" r:id="rId134"/>
    <p:sldId id="408" r:id="rId135"/>
    <p:sldId id="409" r:id="rId136"/>
    <p:sldId id="410" r:id="rId137"/>
    <p:sldId id="412" r:id="rId138"/>
    <p:sldId id="413" r:id="rId139"/>
    <p:sldId id="414" r:id="rId140"/>
    <p:sldId id="419" r:id="rId141"/>
    <p:sldId id="420" r:id="rId142"/>
    <p:sldId id="436" r:id="rId143"/>
    <p:sldId id="437" r:id="rId144"/>
    <p:sldId id="438" r:id="rId145"/>
    <p:sldId id="439" r:id="rId146"/>
    <p:sldId id="441" r:id="rId147"/>
    <p:sldId id="442" r:id="rId148"/>
    <p:sldId id="443" r:id="rId149"/>
    <p:sldId id="444" r:id="rId150"/>
    <p:sldId id="445" r:id="rId151"/>
    <p:sldId id="446" r:id="rId152"/>
    <p:sldId id="448" r:id="rId153"/>
    <p:sldId id="449" r:id="rId154"/>
    <p:sldId id="450" r:id="rId155"/>
    <p:sldId id="451" r:id="rId156"/>
    <p:sldId id="452" r:id="rId157"/>
    <p:sldId id="453" r:id="rId158"/>
    <p:sldId id="454" r:id="rId159"/>
    <p:sldId id="455" r:id="rId160"/>
    <p:sldId id="456" r:id="rId161"/>
    <p:sldId id="457" r:id="rId162"/>
    <p:sldId id="458" r:id="rId163"/>
    <p:sldId id="459" r:id="rId164"/>
    <p:sldId id="460" r:id="rId165"/>
    <p:sldId id="461" r:id="rId166"/>
    <p:sldId id="462" r:id="rId167"/>
    <p:sldId id="463" r:id="rId168"/>
    <p:sldId id="546" r:id="rId169"/>
    <p:sldId id="547" r:id="rId170"/>
    <p:sldId id="548" r:id="rId171"/>
    <p:sldId id="549" r:id="rId172"/>
    <p:sldId id="550" r:id="rId173"/>
    <p:sldId id="551" r:id="rId174"/>
    <p:sldId id="552" r:id="rId175"/>
    <p:sldId id="553" r:id="rId176"/>
    <p:sldId id="554" r:id="rId177"/>
    <p:sldId id="555" r:id="rId178"/>
    <p:sldId id="556" r:id="rId179"/>
    <p:sldId id="557" r:id="rId180"/>
    <p:sldId id="558" r:id="rId181"/>
    <p:sldId id="559" r:id="rId182"/>
    <p:sldId id="560" r:id="rId183"/>
    <p:sldId id="588" r:id="rId184"/>
    <p:sldId id="589" r:id="rId185"/>
    <p:sldId id="590" r:id="rId186"/>
    <p:sldId id="591" r:id="rId187"/>
    <p:sldId id="592" r:id="rId188"/>
    <p:sldId id="593" r:id="rId189"/>
    <p:sldId id="594" r:id="rId190"/>
    <p:sldId id="595" r:id="rId191"/>
    <p:sldId id="596" r:id="rId192"/>
    <p:sldId id="597" r:id="rId193"/>
    <p:sldId id="598" r:id="rId194"/>
    <p:sldId id="599" r:id="rId195"/>
    <p:sldId id="600" r:id="rId196"/>
    <p:sldId id="601" r:id="rId197"/>
    <p:sldId id="602" r:id="rId198"/>
    <p:sldId id="603" r:id="rId199"/>
    <p:sldId id="604" r:id="rId200"/>
    <p:sldId id="605" r:id="rId201"/>
    <p:sldId id="606" r:id="rId202"/>
    <p:sldId id="607" r:id="rId203"/>
    <p:sldId id="608" r:id="rId204"/>
    <p:sldId id="609" r:id="rId205"/>
    <p:sldId id="610" r:id="rId206"/>
    <p:sldId id="611" r:id="rId207"/>
    <p:sldId id="612" r:id="rId208"/>
    <p:sldId id="613" r:id="rId209"/>
    <p:sldId id="614" r:id="rId210"/>
    <p:sldId id="615" r:id="rId211"/>
    <p:sldId id="616" r:id="rId212"/>
    <p:sldId id="617" r:id="rId213"/>
    <p:sldId id="618" r:id="rId214"/>
    <p:sldId id="619" r:id="rId215"/>
    <p:sldId id="620" r:id="rId216"/>
    <p:sldId id="621" r:id="rId217"/>
    <p:sldId id="622" r:id="rId218"/>
    <p:sldId id="623" r:id="rId219"/>
    <p:sldId id="624" r:id="rId220"/>
    <p:sldId id="625" r:id="rId221"/>
    <p:sldId id="626" r:id="rId222"/>
    <p:sldId id="627" r:id="rId223"/>
    <p:sldId id="628" r:id="rId224"/>
    <p:sldId id="629" r:id="rId225"/>
    <p:sldId id="630" r:id="rId226"/>
    <p:sldId id="631" r:id="rId227"/>
    <p:sldId id="632" r:id="rId228"/>
    <p:sldId id="633" r:id="rId229"/>
    <p:sldId id="634" r:id="rId230"/>
    <p:sldId id="635" r:id="rId231"/>
    <p:sldId id="636" r:id="rId232"/>
    <p:sldId id="637" r:id="rId233"/>
    <p:sldId id="638" r:id="rId234"/>
    <p:sldId id="639" r:id="rId235"/>
    <p:sldId id="640" r:id="rId236"/>
    <p:sldId id="641" r:id="rId237"/>
    <p:sldId id="642" r:id="rId238"/>
    <p:sldId id="643" r:id="rId239"/>
    <p:sldId id="644" r:id="rId240"/>
    <p:sldId id="645" r:id="rId241"/>
    <p:sldId id="646" r:id="rId242"/>
    <p:sldId id="647" r:id="rId243"/>
    <p:sldId id="648" r:id="rId244"/>
    <p:sldId id="649" r:id="rId245"/>
    <p:sldId id="650" r:id="rId246"/>
    <p:sldId id="651" r:id="rId247"/>
    <p:sldId id="652" r:id="rId248"/>
    <p:sldId id="653" r:id="rId249"/>
    <p:sldId id="654" r:id="rId250"/>
    <p:sldId id="655" r:id="rId251"/>
    <p:sldId id="656" r:id="rId252"/>
    <p:sldId id="657" r:id="rId253"/>
    <p:sldId id="658" r:id="rId254"/>
    <p:sldId id="659" r:id="rId255"/>
    <p:sldId id="660" r:id="rId256"/>
    <p:sldId id="661" r:id="rId257"/>
    <p:sldId id="662" r:id="rId258"/>
    <p:sldId id="663" r:id="rId259"/>
    <p:sldId id="664" r:id="rId260"/>
    <p:sldId id="665" r:id="rId261"/>
    <p:sldId id="666" r:id="rId262"/>
    <p:sldId id="667" r:id="rId263"/>
    <p:sldId id="668" r:id="rId264"/>
    <p:sldId id="669" r:id="rId265"/>
    <p:sldId id="670" r:id="rId266"/>
    <p:sldId id="671" r:id="rId267"/>
    <p:sldId id="672" r:id="rId268"/>
    <p:sldId id="673" r:id="rId269"/>
    <p:sldId id="674" r:id="rId270"/>
    <p:sldId id="675" r:id="rId271"/>
    <p:sldId id="676" r:id="rId272"/>
    <p:sldId id="677" r:id="rId273"/>
    <p:sldId id="678" r:id="rId274"/>
    <p:sldId id="679" r:id="rId275"/>
    <p:sldId id="680" r:id="rId276"/>
    <p:sldId id="681" r:id="rId277"/>
    <p:sldId id="682" r:id="rId278"/>
    <p:sldId id="683" r:id="rId279"/>
    <p:sldId id="684" r:id="rId280"/>
    <p:sldId id="685" r:id="rId281"/>
    <p:sldId id="686" r:id="rId282"/>
    <p:sldId id="687" r:id="rId283"/>
    <p:sldId id="688" r:id="rId284"/>
    <p:sldId id="689" r:id="rId285"/>
    <p:sldId id="690" r:id="rId286"/>
    <p:sldId id="691" r:id="rId287"/>
    <p:sldId id="692" r:id="rId288"/>
    <p:sldId id="693" r:id="rId289"/>
    <p:sldId id="694" r:id="rId290"/>
    <p:sldId id="695" r:id="rId291"/>
    <p:sldId id="696" r:id="rId292"/>
    <p:sldId id="697" r:id="rId293"/>
    <p:sldId id="698" r:id="rId294"/>
    <p:sldId id="699" r:id="rId295"/>
    <p:sldId id="700" r:id="rId296"/>
    <p:sldId id="701" r:id="rId297"/>
    <p:sldId id="702" r:id="rId298"/>
    <p:sldId id="703" r:id="rId299"/>
    <p:sldId id="704" r:id="rId300"/>
    <p:sldId id="705" r:id="rId301"/>
    <p:sldId id="706" r:id="rId302"/>
    <p:sldId id="707" r:id="rId303"/>
    <p:sldId id="708" r:id="rId304"/>
    <p:sldId id="709" r:id="rId305"/>
    <p:sldId id="710" r:id="rId306"/>
    <p:sldId id="711" r:id="rId307"/>
    <p:sldId id="712" r:id="rId308"/>
    <p:sldId id="713" r:id="rId309"/>
    <p:sldId id="714" r:id="rId310"/>
    <p:sldId id="715" r:id="rId311"/>
    <p:sldId id="716" r:id="rId312"/>
    <p:sldId id="717" r:id="rId313"/>
    <p:sldId id="718" r:id="rId314"/>
    <p:sldId id="719" r:id="rId315"/>
    <p:sldId id="720" r:id="rId316"/>
    <p:sldId id="721" r:id="rId317"/>
    <p:sldId id="722" r:id="rId318"/>
    <p:sldId id="723" r:id="rId319"/>
    <p:sldId id="724" r:id="rId320"/>
    <p:sldId id="725" r:id="rId321"/>
    <p:sldId id="726" r:id="rId322"/>
    <p:sldId id="727" r:id="rId323"/>
    <p:sldId id="728" r:id="rId324"/>
    <p:sldId id="729" r:id="rId325"/>
    <p:sldId id="730" r:id="rId326"/>
    <p:sldId id="731" r:id="rId327"/>
    <p:sldId id="732" r:id="rId328"/>
    <p:sldId id="733" r:id="rId329"/>
    <p:sldId id="734" r:id="rId330"/>
    <p:sldId id="735" r:id="rId331"/>
    <p:sldId id="736" r:id="rId332"/>
    <p:sldId id="737" r:id="rId333"/>
    <p:sldId id="738" r:id="rId334"/>
    <p:sldId id="739" r:id="rId335"/>
    <p:sldId id="740" r:id="rId336"/>
    <p:sldId id="741" r:id="rId337"/>
    <p:sldId id="742" r:id="rId338"/>
    <p:sldId id="743" r:id="rId339"/>
    <p:sldId id="744" r:id="rId340"/>
    <p:sldId id="745" r:id="rId341"/>
    <p:sldId id="746" r:id="rId342"/>
    <p:sldId id="747" r:id="rId343"/>
    <p:sldId id="748" r:id="rId344"/>
    <p:sldId id="749" r:id="rId345"/>
    <p:sldId id="750" r:id="rId346"/>
    <p:sldId id="751" r:id="rId347"/>
    <p:sldId id="752" r:id="rId348"/>
    <p:sldId id="753" r:id="rId349"/>
    <p:sldId id="754" r:id="rId350"/>
    <p:sldId id="755" r:id="rId351"/>
    <p:sldId id="756" r:id="rId352"/>
    <p:sldId id="757" r:id="rId353"/>
    <p:sldId id="758" r:id="rId354"/>
    <p:sldId id="759" r:id="rId355"/>
    <p:sldId id="760" r:id="rId356"/>
    <p:sldId id="761" r:id="rId357"/>
    <p:sldId id="762" r:id="rId358"/>
    <p:sldId id="763" r:id="rId359"/>
    <p:sldId id="764" r:id="rId360"/>
    <p:sldId id="765" r:id="rId361"/>
    <p:sldId id="766" r:id="rId362"/>
    <p:sldId id="767" r:id="rId363"/>
    <p:sldId id="768" r:id="rId364"/>
    <p:sldId id="769" r:id="rId365"/>
    <p:sldId id="770" r:id="rId366"/>
    <p:sldId id="771" r:id="rId367"/>
    <p:sldId id="772" r:id="rId368"/>
    <p:sldId id="773" r:id="rId369"/>
    <p:sldId id="774" r:id="rId370"/>
    <p:sldId id="775" r:id="rId371"/>
    <p:sldId id="776" r:id="rId372"/>
    <p:sldId id="777" r:id="rId373"/>
    <p:sldId id="778" r:id="rId374"/>
    <p:sldId id="779" r:id="rId375"/>
    <p:sldId id="780" r:id="rId376"/>
    <p:sldId id="781" r:id="rId377"/>
    <p:sldId id="782" r:id="rId378"/>
    <p:sldId id="783" r:id="rId37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682" autoAdjust="0"/>
    <p:restoredTop sz="74081" autoAdjust="0"/>
  </p:normalViewPr>
  <p:slideViewPr>
    <p:cSldViewPr>
      <p:cViewPr varScale="1">
        <p:scale>
          <a:sx n="52" d="100"/>
          <a:sy n="52" d="100"/>
        </p:scale>
        <p:origin x="-1770"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366" Type="http://schemas.openxmlformats.org/officeDocument/2006/relationships/slide" Target="slides/slide365.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slide" Target="slides/slide355.xml"/><Relationship Id="rId377" Type="http://schemas.openxmlformats.org/officeDocument/2006/relationships/slide" Target="slides/slide376.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367" Type="http://schemas.openxmlformats.org/officeDocument/2006/relationships/slide" Target="slides/slide366.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slide" Target="slides/slide356.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368" Type="http://schemas.openxmlformats.org/officeDocument/2006/relationships/slide" Target="slides/slide367.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slide" Target="slides/slide357.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notesMaster" Target="notesMasters/notesMaster1.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presProps" Target="presProp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viewProps" Target="viewProps.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theme" Target="theme/theme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tableStyles" Target="tableStyle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s>
</file>

<file path=ppt/_rels/viewProps.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CF7D4E-9A93-4C4E-841E-78D10E1EB18B}" type="datetimeFigureOut">
              <a:rPr lang="zh-CN" altLang="en-US" smtClean="0"/>
              <a:pPr/>
              <a:t>2017-10-24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6C07D9-6EDE-4E56-8A9C-F64344B312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30A982-0E4A-49FA-B307-3A0CB3B5D1FA}" type="slidenum">
              <a:rPr lang="en-US" altLang="zh-CN"/>
              <a:pPr/>
              <a:t>33</a:t>
            </a:fld>
            <a:endParaRPr lang="en-US" altLang="zh-CN"/>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175D813-9923-4450-B73E-EA47AC15C50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96B862-20DF-44BD-8C43-BF6364D1FD2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EFCE2A-C563-48A5-8A68-21731F2A3B7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7626B3-E19C-40A2-B6F0-BAED518890A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5A486F5-7672-4E1D-95B3-B4630DF353B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9AD593E-7D93-4E8D-A909-450B032EF1B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F5A3ABC-2F8B-4874-B34C-E2F7E0E5CA2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05D8BA4-F5D4-4E6C-A006-586CB2BA142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0D70AE2-B8B1-4DD5-9469-CA0F2214FDB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C52BD0-27AE-43F5-BFE4-455BD19AE82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DAB7C6-20D0-4399-9FA8-79C506EB36B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7DAA079-CEB3-4F00-B7F2-E691A76D039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slide" Target="slide40.xml"/><Relationship Id="rId7" Type="http://schemas.openxmlformats.org/officeDocument/2006/relationships/slide" Target="slide49.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slide" Target="slide46.xml"/><Relationship Id="rId5" Type="http://schemas.openxmlformats.org/officeDocument/2006/relationships/slide" Target="slide44.xml"/><Relationship Id="rId4" Type="http://schemas.openxmlformats.org/officeDocument/2006/relationships/slide" Target="slide4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8.v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0.v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2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238.xml.rels><?xml version="1.0" encoding="UTF-8" standalone="yes"?>
<Relationships xmlns="http://schemas.openxmlformats.org/package/2006/relationships"><Relationship Id="rId3" Type="http://schemas.openxmlformats.org/officeDocument/2006/relationships/slide" Target="slide99.xml"/><Relationship Id="rId7" Type="http://schemas.openxmlformats.org/officeDocument/2006/relationships/slide" Target="slide65.xml"/><Relationship Id="rId2" Type="http://schemas.openxmlformats.org/officeDocument/2006/relationships/slide" Target="slide94.xml"/><Relationship Id="rId1" Type="http://schemas.openxmlformats.org/officeDocument/2006/relationships/slideLayout" Target="../slideLayouts/slideLayout7.xml"/><Relationship Id="rId6" Type="http://schemas.openxmlformats.org/officeDocument/2006/relationships/slide" Target="slide91.xml"/><Relationship Id="rId5" Type="http://schemas.openxmlformats.org/officeDocument/2006/relationships/slide" Target="slide100.xml"/><Relationship Id="rId4" Type="http://schemas.openxmlformats.org/officeDocument/2006/relationships/slide" Target="slide10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5.v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5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7.v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35.bin"/></Relationships>
</file>

<file path=ppt/slides/_rels/slide25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9.vml"/></Relationships>
</file>

<file path=ppt/slides/_rels/slide25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30.vml"/></Relationships>
</file>

<file path=ppt/slides/_rels/slide25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31.v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32.v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oleObject40.bin"/></Relationships>
</file>

<file path=ppt/slides/_rels/slide26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oleObject41.bin"/></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99.xml"/><Relationship Id="rId7" Type="http://schemas.openxmlformats.org/officeDocument/2006/relationships/slide" Target="slide98.xml"/><Relationship Id="rId12" Type="http://schemas.openxmlformats.org/officeDocument/2006/relationships/slide" Target="slide107.xml"/><Relationship Id="rId2" Type="http://schemas.openxmlformats.org/officeDocument/2006/relationships/slide" Target="slide111.xml"/><Relationship Id="rId1" Type="http://schemas.openxmlformats.org/officeDocument/2006/relationships/slideLayout" Target="../slideLayouts/slideLayout7.xml"/><Relationship Id="rId6" Type="http://schemas.openxmlformats.org/officeDocument/2006/relationships/slide" Target="slide96.xml"/><Relationship Id="rId11" Type="http://schemas.openxmlformats.org/officeDocument/2006/relationships/slide" Target="slide121.xml"/><Relationship Id="rId5" Type="http://schemas.openxmlformats.org/officeDocument/2006/relationships/slide" Target="slide102.xml"/><Relationship Id="rId10" Type="http://schemas.openxmlformats.org/officeDocument/2006/relationships/slide" Target="slide118.xml"/><Relationship Id="rId4" Type="http://schemas.openxmlformats.org/officeDocument/2006/relationships/slide" Target="slide113.xml"/><Relationship Id="rId9" Type="http://schemas.openxmlformats.org/officeDocument/2006/relationships/slide" Target="slide109.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35.v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36.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27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38.v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39.vml"/></Relationships>
</file>

<file path=ppt/slides/_rels/slide27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40.v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41.v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8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42.v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43.vml"/></Relationships>
</file>

<file path=ppt/slides/_rels/slide283.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44.v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45.v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46.v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47.v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48.vml"/></Relationships>
</file>

<file path=ppt/slides/_rels/slide29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9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49.vml"/><Relationship Id="rId5" Type="http://schemas.openxmlformats.org/officeDocument/2006/relationships/oleObject" Target="../embeddings/oleObject56.bin"/><Relationship Id="rId4" Type="http://schemas.openxmlformats.org/officeDocument/2006/relationships/hyperlink" Target="file:///d:\tc\t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30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30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slide" Target="slide40.xml"/><Relationship Id="rId7" Type="http://schemas.openxmlformats.org/officeDocument/2006/relationships/slide" Target="slide49.xml"/><Relationship Id="rId2" Type="http://schemas.openxmlformats.org/officeDocument/2006/relationships/slideLayout" Target="../slideLayouts/slideLayout7.xml"/><Relationship Id="rId1" Type="http://schemas.openxmlformats.org/officeDocument/2006/relationships/vmlDrawing" Target="../drawings/vmlDrawing51.vml"/><Relationship Id="rId6" Type="http://schemas.openxmlformats.org/officeDocument/2006/relationships/slide" Target="slide46.xml"/><Relationship Id="rId5" Type="http://schemas.openxmlformats.org/officeDocument/2006/relationships/slide" Target="slide44.xml"/><Relationship Id="rId4" Type="http://schemas.openxmlformats.org/officeDocument/2006/relationships/slide" Target="slide4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52.v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53.vml"/></Relationships>
</file>

<file path=ppt/slides/_rels/slide32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54.v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55.v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56.v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57.vml"/></Relationships>
</file>

<file path=ppt/slides/_rels/slide332.xml.rels><?xml version="1.0" encoding="UTF-8" standalone="yes"?>
<Relationships xmlns="http://schemas.openxmlformats.org/package/2006/relationships"><Relationship Id="rId3" Type="http://schemas.openxmlformats.org/officeDocument/2006/relationships/slide" Target="slide99.xml"/><Relationship Id="rId7" Type="http://schemas.openxmlformats.org/officeDocument/2006/relationships/slide" Target="slide39.xml"/><Relationship Id="rId2" Type="http://schemas.openxmlformats.org/officeDocument/2006/relationships/slide" Target="slide94.xml"/><Relationship Id="rId1" Type="http://schemas.openxmlformats.org/officeDocument/2006/relationships/slideLayout" Target="../slideLayouts/slideLayout7.xml"/><Relationship Id="rId6" Type="http://schemas.openxmlformats.org/officeDocument/2006/relationships/slide" Target="slide91.xml"/><Relationship Id="rId5" Type="http://schemas.openxmlformats.org/officeDocument/2006/relationships/slide" Target="slide100.xml"/><Relationship Id="rId4" Type="http://schemas.openxmlformats.org/officeDocument/2006/relationships/slide" Target="slide10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58.v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59.v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60.v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61.v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slideLayout" Target="../slideLayouts/slideLayout7.xml"/><Relationship Id="rId1" Type="http://schemas.openxmlformats.org/officeDocument/2006/relationships/vmlDrawing" Target="../drawings/vmlDrawing62.vml"/><Relationship Id="rId4" Type="http://schemas.openxmlformats.org/officeDocument/2006/relationships/oleObject" Target="../embeddings/oleObject70.bin"/></Relationships>
</file>

<file path=ppt/slides/_rels/slide347.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63.vml"/></Relationships>
</file>

<file path=ppt/slides/_rels/slide348.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64.vml"/></Relationships>
</file>

<file path=ppt/slides/_rels/slide349.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65.v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66.v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3" Type="http://schemas.openxmlformats.org/officeDocument/2006/relationships/slide" Target="slide113.xml"/><Relationship Id="rId2" Type="http://schemas.openxmlformats.org/officeDocument/2006/relationships/slide" Target="slide111.xml"/><Relationship Id="rId1" Type="http://schemas.openxmlformats.org/officeDocument/2006/relationships/slideLayout" Target="../slideLayouts/slideLayout7.xml"/><Relationship Id="rId6" Type="http://schemas.openxmlformats.org/officeDocument/2006/relationships/slide" Target="slide79.xml"/><Relationship Id="rId5" Type="http://schemas.openxmlformats.org/officeDocument/2006/relationships/slide" Target="slide78.xml"/><Relationship Id="rId4" Type="http://schemas.openxmlformats.org/officeDocument/2006/relationships/slide" Target="slide7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67.v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zh-CN" smtClean="0"/>
              <a:t>数据结构的定义</a:t>
            </a:r>
          </a:p>
        </p:txBody>
      </p:sp>
      <p:sp>
        <p:nvSpPr>
          <p:cNvPr id="11268" name="Rectangle 3"/>
          <p:cNvSpPr>
            <a:spLocks noGrp="1" noChangeArrowheads="1"/>
          </p:cNvSpPr>
          <p:nvPr>
            <p:ph type="body" idx="1"/>
          </p:nvPr>
        </p:nvSpPr>
        <p:spPr>
          <a:xfrm>
            <a:off x="457200" y="2357438"/>
            <a:ext cx="8229600" cy="3798887"/>
          </a:xfrm>
        </p:spPr>
        <p:txBody>
          <a:bodyPr/>
          <a:lstStyle/>
          <a:p>
            <a:pPr>
              <a:lnSpc>
                <a:spcPct val="90000"/>
              </a:lnSpc>
              <a:buClr>
                <a:schemeClr val="tx2"/>
              </a:buClr>
              <a:buFontTx/>
              <a:buChar char=" "/>
            </a:pPr>
            <a:r>
              <a:rPr lang="zh-CN" altLang="en-US" sz="3200" u="sng" smtClean="0">
                <a:latin typeface="新宋体" pitchFamily="49" charset="-122"/>
              </a:rPr>
              <a:t>按某种逻辑关系</a:t>
            </a:r>
            <a:r>
              <a:rPr lang="zh-CN" altLang="en-US" sz="3200" smtClean="0">
                <a:latin typeface="新宋体" pitchFamily="49" charset="-122"/>
              </a:rPr>
              <a:t>组织起来的一批数据（或称带结构的数据元素的集合）应用计算机语言并</a:t>
            </a:r>
            <a:r>
              <a:rPr lang="zh-CN" altLang="en-US" sz="3200" u="sng" smtClean="0">
                <a:latin typeface="新宋体" pitchFamily="49" charset="-122"/>
              </a:rPr>
              <a:t>按一定的存储表示方式</a:t>
            </a:r>
            <a:r>
              <a:rPr lang="zh-CN" altLang="en-US" sz="3200" smtClean="0">
                <a:latin typeface="新宋体" pitchFamily="49" charset="-122"/>
              </a:rPr>
              <a:t>把它们存储在计算机的存储器中，并</a:t>
            </a:r>
            <a:r>
              <a:rPr lang="zh-CN" altLang="en-US" sz="3200" u="sng" smtClean="0">
                <a:latin typeface="新宋体" pitchFamily="49" charset="-122"/>
              </a:rPr>
              <a:t>在其上定义了一个运算的集合</a:t>
            </a:r>
            <a:r>
              <a:rPr lang="zh-CN" altLang="en-US" sz="3200" smtClean="0">
                <a:latin typeface="新宋体" pitchFamily="49" charset="-122"/>
              </a:rPr>
              <a:t>。</a:t>
            </a:r>
          </a:p>
          <a:p>
            <a:pPr>
              <a:lnSpc>
                <a:spcPct val="90000"/>
              </a:lnSpc>
              <a:buClr>
                <a:schemeClr val="tx2"/>
              </a:buClr>
              <a:buFontTx/>
              <a:buChar char=" "/>
            </a:pPr>
            <a:endParaRPr lang="zh-CN" altLang="en-US" sz="2800" smtClean="0">
              <a:solidFill>
                <a:srgbClr val="000066"/>
              </a:solidFill>
            </a:endParaRPr>
          </a:p>
          <a:p>
            <a:pPr>
              <a:lnSpc>
                <a:spcPct val="90000"/>
              </a:lnSpc>
              <a:buClr>
                <a:schemeClr val="tx2"/>
              </a:buClr>
              <a:buFontTx/>
              <a:buChar char=" "/>
            </a:pPr>
            <a:endParaRPr lang="zh-CN" alt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Comment 2"/>
          <p:cNvSpPr>
            <a:spLocks noChangeArrowheads="1"/>
          </p:cNvSpPr>
          <p:nvPr/>
        </p:nvSpPr>
        <p:spPr bwMode="auto">
          <a:xfrm>
            <a:off x="228600" y="228600"/>
            <a:ext cx="15240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600" b="1">
                <a:solidFill>
                  <a:srgbClr val="A50021"/>
                </a:solidFill>
                <a:latin typeface="Arial" pitchFamily="34" charset="0"/>
              </a:rPr>
              <a:t>题</a:t>
            </a:r>
            <a:r>
              <a:rPr kumimoji="0" lang="en-US" altLang="zh-CN" sz="3600" b="1">
                <a:solidFill>
                  <a:srgbClr val="A50021"/>
                </a:solidFill>
                <a:latin typeface="Arial" pitchFamily="34" charset="0"/>
              </a:rPr>
              <a:t>1.7</a:t>
            </a:r>
            <a:endParaRPr lang="en-US" altLang="zh-CN" sz="1600">
              <a:solidFill>
                <a:srgbClr val="000000"/>
              </a:solidFill>
              <a:latin typeface="Arial" pitchFamily="34" charset="0"/>
            </a:endParaRPr>
          </a:p>
        </p:txBody>
      </p:sp>
      <p:sp>
        <p:nvSpPr>
          <p:cNvPr id="89091" name="Text Box 3"/>
          <p:cNvSpPr txBox="1">
            <a:spLocks noChangeArrowheads="1"/>
          </p:cNvSpPr>
          <p:nvPr/>
        </p:nvSpPr>
        <p:spPr bwMode="auto">
          <a:xfrm>
            <a:off x="152400" y="990600"/>
            <a:ext cx="8702675" cy="1409700"/>
          </a:xfrm>
          <a:prstGeom prst="rect">
            <a:avLst/>
          </a:prstGeom>
          <a:noFill/>
          <a:ln w="9525">
            <a:noFill/>
            <a:miter lim="800000"/>
            <a:headEnd/>
            <a:tailEnd/>
          </a:ln>
          <a:effectLst/>
        </p:spPr>
        <p:txBody>
          <a:bodyPr>
            <a:spAutoFit/>
          </a:bodyPr>
          <a:lstStyle/>
          <a:p>
            <a:pPr>
              <a:lnSpc>
                <a:spcPct val="120000"/>
              </a:lnSpc>
            </a:pPr>
            <a:r>
              <a:rPr lang="en-US" altLang="zh-CN" sz="3600">
                <a:solidFill>
                  <a:srgbClr val="663300"/>
                </a:solidFill>
                <a:ea typeface="楷体_GB2312" pitchFamily="49" charset="-122"/>
              </a:rPr>
              <a:t>(1) </a:t>
            </a:r>
            <a:r>
              <a:rPr lang="zh-CN" altLang="en-US" sz="3600">
                <a:solidFill>
                  <a:srgbClr val="FF0000"/>
                </a:solidFill>
                <a:ea typeface="楷体_GB2312" pitchFamily="49" charset="-122"/>
              </a:rPr>
              <a:t>直接</a:t>
            </a:r>
            <a:r>
              <a:rPr lang="zh-CN" altLang="en-US" sz="3600" b="1">
                <a:solidFill>
                  <a:srgbClr val="FF0000"/>
                </a:solidFill>
                <a:ea typeface="楷体_GB2312" pitchFamily="49" charset="-122"/>
              </a:rPr>
              <a:t>和外部环境</a:t>
            </a:r>
            <a:r>
              <a:rPr lang="zh-CN" altLang="en-US" sz="3600">
                <a:solidFill>
                  <a:srgbClr val="FF0000"/>
                </a:solidFill>
                <a:ea typeface="楷体_GB2312" pitchFamily="49" charset="-122"/>
              </a:rPr>
              <a:t>进行信息交换</a:t>
            </a:r>
            <a:r>
              <a:rPr lang="zh-CN" altLang="en-US" sz="3600">
                <a:solidFill>
                  <a:srgbClr val="663300"/>
                </a:solidFill>
                <a:ea typeface="楷体_GB2312" pitchFamily="49" charset="-122"/>
              </a:rPr>
              <a:t>，</a:t>
            </a:r>
            <a:r>
              <a:rPr lang="zh-CN" altLang="en-US" sz="3600" b="1">
                <a:solidFill>
                  <a:srgbClr val="800000"/>
                </a:solidFill>
                <a:ea typeface="楷体_GB2312" pitchFamily="49" charset="-122"/>
              </a:rPr>
              <a:t>复用性较差</a:t>
            </a:r>
            <a:r>
              <a:rPr lang="zh-CN" altLang="en-US" sz="3600">
                <a:solidFill>
                  <a:srgbClr val="663300"/>
                </a:solidFill>
                <a:ea typeface="楷体_GB2312" pitchFamily="49" charset="-122"/>
              </a:rPr>
              <a:t>，一般仅用在人机对话的用户界面中</a:t>
            </a:r>
            <a:r>
              <a:rPr lang="en-US" altLang="zh-CN" sz="3600">
                <a:solidFill>
                  <a:srgbClr val="663300"/>
                </a:solidFill>
                <a:ea typeface="楷体_GB2312" pitchFamily="49" charset="-122"/>
              </a:rPr>
              <a:t>;</a:t>
            </a:r>
            <a:endParaRPr lang="en-US" altLang="zh-CN" sz="3600">
              <a:solidFill>
                <a:srgbClr val="A50021"/>
              </a:solidFill>
              <a:ea typeface="楷体_GB2312" pitchFamily="49" charset="-122"/>
            </a:endParaRPr>
          </a:p>
        </p:txBody>
      </p:sp>
      <p:sp>
        <p:nvSpPr>
          <p:cNvPr id="89092" name="Text Box 4"/>
          <p:cNvSpPr txBox="1">
            <a:spLocks noChangeArrowheads="1"/>
          </p:cNvSpPr>
          <p:nvPr/>
        </p:nvSpPr>
        <p:spPr bwMode="auto">
          <a:xfrm>
            <a:off x="136525" y="2378075"/>
            <a:ext cx="9007475" cy="2727325"/>
          </a:xfrm>
          <a:prstGeom prst="rect">
            <a:avLst/>
          </a:prstGeom>
          <a:noFill/>
          <a:ln w="9525">
            <a:noFill/>
            <a:miter lim="800000"/>
            <a:headEnd/>
            <a:tailEnd/>
          </a:ln>
          <a:effectLst/>
        </p:spPr>
        <p:txBody>
          <a:bodyPr>
            <a:spAutoFit/>
          </a:bodyPr>
          <a:lstStyle/>
          <a:p>
            <a:pPr>
              <a:lnSpc>
                <a:spcPct val="120000"/>
              </a:lnSpc>
            </a:pPr>
            <a:r>
              <a:rPr lang="en-US" altLang="zh-CN" sz="3600">
                <a:solidFill>
                  <a:srgbClr val="663300"/>
                </a:solidFill>
                <a:ea typeface="楷体_GB2312" pitchFamily="49" charset="-122"/>
              </a:rPr>
              <a:t>(2) </a:t>
            </a:r>
            <a:r>
              <a:rPr lang="zh-CN" altLang="en-US" sz="3600" b="1">
                <a:solidFill>
                  <a:srgbClr val="FF0000"/>
                </a:solidFill>
                <a:ea typeface="楷体_GB2312" pitchFamily="49" charset="-122"/>
              </a:rPr>
              <a:t>和调用环境</a:t>
            </a:r>
            <a:r>
              <a:rPr lang="zh-CN" altLang="en-US" sz="3600">
                <a:solidFill>
                  <a:srgbClr val="FF0000"/>
                </a:solidFill>
                <a:ea typeface="楷体_GB2312" pitchFamily="49" charset="-122"/>
              </a:rPr>
              <a:t>进行信息交换</a:t>
            </a:r>
            <a:r>
              <a:rPr lang="zh-CN" altLang="en-US" sz="3600">
                <a:solidFill>
                  <a:srgbClr val="663300"/>
                </a:solidFill>
                <a:ea typeface="楷体_GB2312" pitchFamily="49" charset="-122"/>
              </a:rPr>
              <a:t>，</a:t>
            </a:r>
            <a:r>
              <a:rPr lang="zh-CN" altLang="en-US" sz="3600" b="1">
                <a:solidFill>
                  <a:srgbClr val="800000"/>
                </a:solidFill>
                <a:ea typeface="楷体_GB2312" pitchFamily="49" charset="-122"/>
              </a:rPr>
              <a:t>安全性好</a:t>
            </a:r>
            <a:r>
              <a:rPr lang="zh-CN" altLang="en-US" sz="3600">
                <a:solidFill>
                  <a:srgbClr val="663300"/>
                </a:solidFill>
                <a:ea typeface="楷体_GB2312" pitchFamily="49" charset="-122"/>
              </a:rPr>
              <a:t>，使模块内部出现的错误不外传，进行模块测试时，只要保证本模块从入口到出口的结果正确即可。</a:t>
            </a:r>
          </a:p>
        </p:txBody>
      </p:sp>
      <p:sp>
        <p:nvSpPr>
          <p:cNvPr id="89093" name="Text Box 5"/>
          <p:cNvSpPr txBox="1">
            <a:spLocks noChangeArrowheads="1"/>
          </p:cNvSpPr>
          <p:nvPr/>
        </p:nvSpPr>
        <p:spPr bwMode="auto">
          <a:xfrm>
            <a:off x="136525" y="5083175"/>
            <a:ext cx="9007475" cy="1774825"/>
          </a:xfrm>
          <a:prstGeom prst="rect">
            <a:avLst/>
          </a:prstGeom>
          <a:noFill/>
          <a:ln w="9525">
            <a:noFill/>
            <a:miter lim="800000"/>
            <a:headEnd/>
            <a:tailEnd/>
          </a:ln>
          <a:effectLst/>
        </p:spPr>
        <p:txBody>
          <a:bodyPr>
            <a:spAutoFit/>
          </a:bodyPr>
          <a:lstStyle/>
          <a:p>
            <a:pPr>
              <a:lnSpc>
                <a:spcPct val="120000"/>
              </a:lnSpc>
            </a:pPr>
            <a:r>
              <a:rPr lang="en-US" altLang="zh-CN" sz="3600">
                <a:solidFill>
                  <a:srgbClr val="663300"/>
                </a:solidFill>
                <a:ea typeface="楷体_GB2312" pitchFamily="49" charset="-122"/>
              </a:rPr>
              <a:t>(3) </a:t>
            </a:r>
            <a:r>
              <a:rPr lang="zh-CN" altLang="en-US" sz="3600">
                <a:solidFill>
                  <a:srgbClr val="663300"/>
                </a:solidFill>
                <a:ea typeface="楷体_GB2312" pitchFamily="49" charset="-122"/>
              </a:rPr>
              <a:t>交换方式同</a:t>
            </a:r>
            <a:r>
              <a:rPr lang="en-US" altLang="zh-CN" sz="3600">
                <a:solidFill>
                  <a:srgbClr val="663300"/>
                </a:solidFill>
                <a:ea typeface="楷体_GB2312" pitchFamily="49" charset="-122"/>
              </a:rPr>
              <a:t>(2)</a:t>
            </a:r>
            <a:r>
              <a:rPr lang="zh-CN" altLang="en-US" sz="3600">
                <a:solidFill>
                  <a:srgbClr val="663300"/>
                </a:solidFill>
                <a:ea typeface="楷体_GB2312" pitchFamily="49" charset="-122"/>
              </a:rPr>
              <a:t>，但</a:t>
            </a:r>
            <a:r>
              <a:rPr lang="zh-CN" altLang="en-US" sz="3600" b="1">
                <a:solidFill>
                  <a:srgbClr val="800000"/>
                </a:solidFill>
                <a:ea typeface="楷体_GB2312" pitchFamily="49" charset="-122"/>
              </a:rPr>
              <a:t>不安全</a:t>
            </a:r>
            <a:r>
              <a:rPr lang="zh-CN" altLang="en-US" sz="3600">
                <a:solidFill>
                  <a:srgbClr val="663300"/>
                </a:solidFill>
                <a:ea typeface="楷体_GB2312" pitchFamily="49" charset="-122"/>
              </a:rPr>
              <a:t>，容易出现各模块的错误滚动传递。</a:t>
            </a:r>
            <a:endParaRPr lang="zh-CN" altLang="en-US" sz="2400"/>
          </a:p>
          <a:p>
            <a:endParaRPr lang="en-US" altLang="zh-CN" sz="2400"/>
          </a:p>
        </p:txBody>
      </p:sp>
      <p:sp>
        <p:nvSpPr>
          <p:cNvPr id="89094" name="Text Box 6"/>
          <p:cNvSpPr txBox="1">
            <a:spLocks noChangeArrowheads="1"/>
          </p:cNvSpPr>
          <p:nvPr/>
        </p:nvSpPr>
        <p:spPr bwMode="auto">
          <a:xfrm>
            <a:off x="2117725" y="168275"/>
            <a:ext cx="5940425" cy="641350"/>
          </a:xfrm>
          <a:prstGeom prst="rect">
            <a:avLst/>
          </a:prstGeom>
          <a:noFill/>
          <a:ln w="9525">
            <a:noFill/>
            <a:miter lim="800000"/>
            <a:headEnd/>
            <a:tailEnd/>
          </a:ln>
          <a:effectLst/>
        </p:spPr>
        <p:txBody>
          <a:bodyPr wrap="none">
            <a:spAutoFit/>
          </a:bodyPr>
          <a:lstStyle/>
          <a:p>
            <a:r>
              <a:rPr lang="zh-CN" altLang="en-US" sz="3600" b="1">
                <a:solidFill>
                  <a:srgbClr val="FF9900"/>
                </a:solidFill>
                <a:latin typeface="楷体_GB2312" pitchFamily="49" charset="-122"/>
                <a:ea typeface="楷体_GB2312" pitchFamily="49" charset="-122"/>
              </a:rPr>
              <a:t>实现输入和输出的三种方式</a:t>
            </a:r>
            <a:r>
              <a:rPr lang="en-US" altLang="zh-CN" sz="3600" b="1">
                <a:solidFill>
                  <a:srgbClr val="FF9900"/>
                </a:solidFill>
                <a:latin typeface="楷体_GB2312" pitchFamily="49" charset="-122"/>
                <a:ea typeface="楷体_GB2312" pitchFamily="49" charset="-122"/>
              </a:rPr>
              <a:t>:</a:t>
            </a:r>
            <a:endParaRPr lang="en-US" altLang="zh-CN" sz="2400"/>
          </a:p>
        </p:txBody>
      </p:sp>
      <p:graphicFrame>
        <p:nvGraphicFramePr>
          <p:cNvPr id="89095" name="Object 7">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97282" name="剪辑" r:id="rId3" imgW="790920" imgH="858600" progId="">
              <p:embed/>
            </p:oleObj>
          </a:graphicData>
        </a:graphic>
      </p:graphicFrame>
      <p:sp>
        <p:nvSpPr>
          <p:cNvPr id="89096" name="Text Box 8">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9091"/>
                                        </p:tgtEl>
                                        <p:attrNameLst>
                                          <p:attrName>style.visibility</p:attrName>
                                        </p:attrNameLst>
                                      </p:cBhvr>
                                      <p:to>
                                        <p:strVal val="visible"/>
                                      </p:to>
                                    </p:set>
                                    <p:animEffect transition="in" filter="wipe(left)">
                                      <p:cBhvr>
                                        <p:cTn id="7" dur="300"/>
                                        <p:tgtEl>
                                          <p:spTgt spid="890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89092"/>
                                        </p:tgtEl>
                                        <p:attrNameLst>
                                          <p:attrName>style.visibility</p:attrName>
                                        </p:attrNameLst>
                                      </p:cBhvr>
                                      <p:to>
                                        <p:strVal val="visible"/>
                                      </p:to>
                                    </p:set>
                                    <p:animEffect transition="in" filter="wipe(left)">
                                      <p:cBhvr>
                                        <p:cTn id="12" dur="300"/>
                                        <p:tgtEl>
                                          <p:spTgt spid="890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89093"/>
                                        </p:tgtEl>
                                        <p:attrNameLst>
                                          <p:attrName>style.visibility</p:attrName>
                                        </p:attrNameLst>
                                      </p:cBhvr>
                                      <p:to>
                                        <p:strVal val="visible"/>
                                      </p:to>
                                    </p:set>
                                    <p:animEffect transition="in" filter="wipe(left)">
                                      <p:cBhvr>
                                        <p:cTn id="17" dur="300"/>
                                        <p:tgtEl>
                                          <p:spTgt spid="89093"/>
                                        </p:tgtEl>
                                      </p:cBhvr>
                                    </p:animEffect>
                                  </p:childTnLst>
                                </p:cTn>
                              </p:par>
                            </p:childTnLst>
                          </p:cTn>
                        </p:par>
                        <p:par>
                          <p:cTn id="18" fill="hold">
                            <p:stCondLst>
                              <p:cond delay="6900"/>
                            </p:stCondLst>
                            <p:childTnLst>
                              <p:par>
                                <p:cTn id="19" presetID="2" presetClass="entr" presetSubtype="6" fill="hold" nodeType="afterEffect">
                                  <p:stCondLst>
                                    <p:cond delay="0"/>
                                  </p:stCondLst>
                                  <p:childTnLst>
                                    <p:set>
                                      <p:cBhvr>
                                        <p:cTn id="20" dur="1" fill="hold">
                                          <p:stCondLst>
                                            <p:cond delay="0"/>
                                          </p:stCondLst>
                                        </p:cTn>
                                        <p:tgtEl>
                                          <p:spTgt spid="89095"/>
                                        </p:tgtEl>
                                        <p:attrNameLst>
                                          <p:attrName>style.visibility</p:attrName>
                                        </p:attrNameLst>
                                      </p:cBhvr>
                                      <p:to>
                                        <p:strVal val="visible"/>
                                      </p:to>
                                    </p:set>
                                    <p:anim calcmode="lin" valueType="num">
                                      <p:cBhvr additive="base">
                                        <p:cTn id="21" dur="500" fill="hold"/>
                                        <p:tgtEl>
                                          <p:spTgt spid="89095"/>
                                        </p:tgtEl>
                                        <p:attrNameLst>
                                          <p:attrName>ppt_x</p:attrName>
                                        </p:attrNameLst>
                                      </p:cBhvr>
                                      <p:tavLst>
                                        <p:tav tm="0">
                                          <p:val>
                                            <p:strVal val="1+#ppt_w/2"/>
                                          </p:val>
                                        </p:tav>
                                        <p:tav tm="100000">
                                          <p:val>
                                            <p:strVal val="#ppt_x"/>
                                          </p:val>
                                        </p:tav>
                                      </p:tavLst>
                                    </p:anim>
                                    <p:anim calcmode="lin" valueType="num">
                                      <p:cBhvr additive="base">
                                        <p:cTn id="22" dur="500" fill="hold"/>
                                        <p:tgtEl>
                                          <p:spTgt spid="89095"/>
                                        </p:tgtEl>
                                        <p:attrNameLst>
                                          <p:attrName>ppt_y</p:attrName>
                                        </p:attrNameLst>
                                      </p:cBhvr>
                                      <p:tavLst>
                                        <p:tav tm="0">
                                          <p:val>
                                            <p:strVal val="1+#ppt_h/2"/>
                                          </p:val>
                                        </p:tav>
                                        <p:tav tm="100000">
                                          <p:val>
                                            <p:strVal val="#ppt_y"/>
                                          </p:val>
                                        </p:tav>
                                      </p:tavLst>
                                    </p:anim>
                                  </p:childTnLst>
                                </p:cTn>
                              </p:par>
                            </p:childTnLst>
                          </p:cTn>
                        </p:par>
                        <p:par>
                          <p:cTn id="23" fill="hold">
                            <p:stCondLst>
                              <p:cond delay="7400"/>
                            </p:stCondLst>
                            <p:childTnLst>
                              <p:par>
                                <p:cTn id="24" presetID="1" presetClass="entr" presetSubtype="0" fill="hold" grpId="0" nodeType="afterEffect">
                                  <p:stCondLst>
                                    <p:cond delay="0"/>
                                  </p:stCondLst>
                                  <p:childTnLst>
                                    <p:set>
                                      <p:cBhvr>
                                        <p:cTn id="25" dur="1" fill="hold">
                                          <p:stCondLst>
                                            <p:cond delay="499"/>
                                          </p:stCondLst>
                                        </p:cTn>
                                        <p:tgtEl>
                                          <p:spTgt spid="89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p:bldP spid="89092" grpId="0" autoUpdateAnimBg="0"/>
      <p:bldP spid="89093" grpId="0" autoUpdateAnimBg="0"/>
      <p:bldP spid="89096"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179388" y="625475"/>
            <a:ext cx="8893175" cy="6188075"/>
          </a:xfrm>
          <a:prstGeom prst="rect">
            <a:avLst/>
          </a:prstGeom>
          <a:noFill/>
          <a:ln w="9525">
            <a:noFill/>
            <a:miter lim="800000"/>
            <a:headEnd/>
            <a:tailEnd/>
          </a:ln>
          <a:effectLst/>
        </p:spPr>
        <p:txBody>
          <a:bodyPr>
            <a:spAutoFit/>
          </a:bodyPr>
          <a:lstStyle/>
          <a:p>
            <a:r>
              <a:rPr lang="en-US" altLang="zh-CN" sz="2000"/>
              <a:t>LIST  create_link()    //</a:t>
            </a:r>
            <a:r>
              <a:rPr lang="zh-CN" altLang="en-US" sz="2000"/>
              <a:t>创建仓库</a:t>
            </a:r>
          </a:p>
          <a:p>
            <a:r>
              <a:rPr lang="en-US" altLang="zh-CN" sz="2000"/>
              <a:t>{   LIST  p,q,head;</a:t>
            </a:r>
          </a:p>
          <a:p>
            <a:r>
              <a:rPr lang="en-US" altLang="zh-CN" sz="2000"/>
              <a:t>     float   x; int y;</a:t>
            </a:r>
          </a:p>
          <a:p>
            <a:r>
              <a:rPr lang="en-US" altLang="zh-CN" sz="2000"/>
              <a:t>     head=new CellType;  //</a:t>
            </a:r>
            <a:r>
              <a:rPr lang="zh-CN" altLang="en-US" sz="2000"/>
              <a:t>建立表头结点</a:t>
            </a:r>
          </a:p>
          <a:p>
            <a:r>
              <a:rPr lang="zh-CN" altLang="en-US" sz="2000"/>
              <a:t>     </a:t>
            </a:r>
            <a:r>
              <a:rPr lang="en-US" altLang="zh-CN" sz="2000"/>
              <a:t>head-&gt;next=NULL;</a:t>
            </a:r>
          </a:p>
          <a:p>
            <a:r>
              <a:rPr lang="en-US" altLang="zh-CN" sz="2000"/>
              <a:t>     printf("</a:t>
            </a:r>
            <a:r>
              <a:rPr lang="zh-CN" altLang="en-US" sz="2000"/>
              <a:t>输入库中现有电视机的价格和台数，以逗号间隔，输入</a:t>
            </a:r>
            <a:r>
              <a:rPr lang="en-US" altLang="zh-CN" sz="2000"/>
              <a:t>0,0</a:t>
            </a:r>
            <a:r>
              <a:rPr lang="zh-CN" altLang="en-US" sz="2000"/>
              <a:t>结束</a:t>
            </a:r>
            <a:r>
              <a:rPr lang="en-US" altLang="zh-CN" sz="2000"/>
              <a:t>:\n");</a:t>
            </a:r>
          </a:p>
          <a:p>
            <a:r>
              <a:rPr lang="en-US" altLang="zh-CN" sz="2000"/>
              <a:t>     scanf("%f,%d",&amp;x,&amp;y);</a:t>
            </a:r>
          </a:p>
          <a:p>
            <a:r>
              <a:rPr lang="en-US" altLang="zh-CN" sz="2000"/>
              <a:t>     while(x!=0)</a:t>
            </a:r>
          </a:p>
          <a:p>
            <a:r>
              <a:rPr lang="en-US" altLang="zh-CN" sz="2000"/>
              <a:t>	{  q=new CellType;</a:t>
            </a:r>
          </a:p>
          <a:p>
            <a:r>
              <a:rPr lang="en-US" altLang="zh-CN" sz="2000"/>
              <a:t>                   q-&gt;price=x; q-&gt;num=y;</a:t>
            </a:r>
          </a:p>
          <a:p>
            <a:r>
              <a:rPr lang="en-US" altLang="zh-CN" sz="2000"/>
              <a:t>                   q-&gt;next=NULL;</a:t>
            </a:r>
          </a:p>
          <a:p>
            <a:r>
              <a:rPr lang="en-US" altLang="zh-CN" sz="2000"/>
              <a:t>	     p=head;</a:t>
            </a:r>
          </a:p>
          <a:p>
            <a:r>
              <a:rPr lang="en-US" altLang="zh-CN" sz="2000"/>
              <a:t>	     while((p-&gt;next!=NULL)&amp;&amp;(p-&gt;next-&gt;price&lt;=x))</a:t>
            </a:r>
          </a:p>
          <a:p>
            <a:r>
              <a:rPr lang="en-US" altLang="zh-CN" sz="2000"/>
              <a:t>	    	 p=p-&gt;next;</a:t>
            </a:r>
          </a:p>
          <a:p>
            <a:r>
              <a:rPr lang="en-US" altLang="zh-CN" sz="2000"/>
              <a:t>	     q-&gt;next=p-&gt;next;</a:t>
            </a:r>
          </a:p>
          <a:p>
            <a:r>
              <a:rPr lang="en-US" altLang="zh-CN" sz="2000"/>
              <a:t>	     p-&gt;next=q;</a:t>
            </a:r>
          </a:p>
          <a:p>
            <a:r>
              <a:rPr lang="en-US" altLang="zh-CN" sz="2000"/>
              <a:t>	     scanf("%f,%d",&amp;x,&amp;y);</a:t>
            </a:r>
          </a:p>
          <a:p>
            <a:r>
              <a:rPr lang="en-US" altLang="zh-CN" sz="2000"/>
              <a:t>	}</a:t>
            </a:r>
          </a:p>
          <a:p>
            <a:r>
              <a:rPr lang="en-US" altLang="zh-CN" sz="2000"/>
              <a:t>    return(head);</a:t>
            </a:r>
          </a:p>
          <a:p>
            <a:r>
              <a:rPr lang="en-US" altLang="zh-CN" sz="2000"/>
              <a: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827088" y="908050"/>
            <a:ext cx="7777162" cy="5578475"/>
          </a:xfrm>
          <a:prstGeom prst="rect">
            <a:avLst/>
          </a:prstGeom>
          <a:noFill/>
          <a:ln w="9525">
            <a:noFill/>
            <a:miter lim="800000"/>
            <a:headEnd/>
            <a:tailEnd/>
          </a:ln>
          <a:effectLst/>
        </p:spPr>
        <p:txBody>
          <a:bodyPr>
            <a:spAutoFit/>
          </a:bodyPr>
          <a:lstStyle/>
          <a:p>
            <a:r>
              <a:rPr lang="en-US" altLang="zh-CN" sz="2000"/>
              <a:t>void insert( LIST head )       //</a:t>
            </a:r>
            <a:r>
              <a:rPr lang="zh-CN" altLang="en-US" sz="2000"/>
              <a:t>新的电视到货</a:t>
            </a:r>
          </a:p>
          <a:p>
            <a:r>
              <a:rPr lang="en-US" altLang="zh-CN" sz="2000"/>
              <a:t>{</a:t>
            </a:r>
          </a:p>
          <a:p>
            <a:r>
              <a:rPr lang="en-US" altLang="zh-CN" sz="2000"/>
              <a:t>    LIST p,q;</a:t>
            </a:r>
          </a:p>
          <a:p>
            <a:r>
              <a:rPr lang="en-US" altLang="zh-CN" sz="2000"/>
              <a:t>    p=head-&gt;next;</a:t>
            </a:r>
          </a:p>
          <a:p>
            <a:r>
              <a:rPr lang="en-US" altLang="zh-CN" sz="2000"/>
              <a:t>    float x;int y;</a:t>
            </a:r>
          </a:p>
          <a:p>
            <a:r>
              <a:rPr lang="en-US" altLang="zh-CN" sz="2000"/>
              <a:t>    printf("</a:t>
            </a:r>
            <a:r>
              <a:rPr lang="zh-CN" altLang="en-US" sz="2000"/>
              <a:t>新到电视的价格，台数？</a:t>
            </a:r>
            <a:r>
              <a:rPr lang="en-US" altLang="zh-CN" sz="2000"/>
              <a:t>:");</a:t>
            </a:r>
          </a:p>
          <a:p>
            <a:r>
              <a:rPr lang="en-US" altLang="zh-CN" sz="2000"/>
              <a:t>    scanf("%f,%d",&amp;x,&amp;y);</a:t>
            </a:r>
          </a:p>
          <a:p>
            <a:r>
              <a:rPr lang="en-US" altLang="zh-CN" sz="2000"/>
              <a:t>    while((p-&gt;next!=NULL)&amp;&amp;(p-&gt;next-&gt;price&lt;=x))</a:t>
            </a:r>
          </a:p>
          <a:p>
            <a:r>
              <a:rPr lang="en-US" altLang="zh-CN" sz="2000"/>
              <a:t>                  p=p-&gt;next;</a:t>
            </a:r>
          </a:p>
          <a:p>
            <a:r>
              <a:rPr lang="en-US" altLang="zh-CN" sz="2000"/>
              <a:t>    if(p-&gt;price==x) </a:t>
            </a:r>
          </a:p>
          <a:p>
            <a:r>
              <a:rPr lang="en-US" altLang="zh-CN" sz="2000"/>
              <a:t>	    p-&gt;num=p-&gt;num+y;</a:t>
            </a:r>
          </a:p>
          <a:p>
            <a:r>
              <a:rPr lang="en-US" altLang="zh-CN" sz="2000"/>
              <a:t>    else </a:t>
            </a:r>
          </a:p>
          <a:p>
            <a:r>
              <a:rPr lang="en-US" altLang="zh-CN" sz="2000"/>
              <a:t>       {   q=new CellType;</a:t>
            </a:r>
          </a:p>
          <a:p>
            <a:r>
              <a:rPr lang="en-US" altLang="zh-CN" sz="2000"/>
              <a:t>            q-&gt;price=x; q-&gt;num=y;</a:t>
            </a:r>
          </a:p>
          <a:p>
            <a:r>
              <a:rPr lang="en-US" altLang="zh-CN" sz="2000"/>
              <a:t>            q-&gt;next=p-&gt;next;</a:t>
            </a:r>
          </a:p>
          <a:p>
            <a:r>
              <a:rPr lang="en-US" altLang="zh-CN" sz="2000"/>
              <a:t>            p-&gt;next=q;</a:t>
            </a:r>
          </a:p>
          <a:p>
            <a:r>
              <a:rPr lang="en-US" altLang="zh-CN" sz="2000"/>
              <a:t>       }    </a:t>
            </a:r>
          </a:p>
          <a:p>
            <a:r>
              <a:rPr lang="en-US" altLang="zh-CN" sz="2000"/>
              <a:t>};</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611188" y="908050"/>
            <a:ext cx="8001000" cy="2657475"/>
          </a:xfrm>
          <a:prstGeom prst="rect">
            <a:avLst/>
          </a:prstGeom>
          <a:noFill/>
          <a:ln w="9525">
            <a:noFill/>
            <a:miter lim="800000"/>
            <a:headEnd/>
            <a:tailEnd/>
          </a:ln>
          <a:effectLst/>
        </p:spPr>
        <p:txBody>
          <a:bodyPr>
            <a:spAutoFit/>
          </a:bodyPr>
          <a:lstStyle/>
          <a:p>
            <a:pPr>
              <a:lnSpc>
                <a:spcPct val="150000"/>
              </a:lnSpc>
            </a:pPr>
            <a:r>
              <a:rPr lang="en-US" altLang="zh-CN" sz="2800" b="1">
                <a:solidFill>
                  <a:schemeClr val="accent2"/>
                </a:solidFill>
                <a:latin typeface="宋体" pitchFamily="2" charset="-122"/>
              </a:rPr>
              <a:t>7</a:t>
            </a:r>
            <a:r>
              <a:rPr lang="zh-CN" altLang="en-US" sz="2800" b="1">
                <a:solidFill>
                  <a:schemeClr val="accent2"/>
                </a:solidFill>
                <a:latin typeface="宋体" pitchFamily="2" charset="-122"/>
              </a:rPr>
              <a:t>、假设有一个单循环链表，其结点含有三个域：</a:t>
            </a:r>
            <a:r>
              <a:rPr lang="en-US" altLang="zh-CN" sz="2800" b="1">
                <a:solidFill>
                  <a:schemeClr val="accent2"/>
                </a:solidFill>
                <a:latin typeface="宋体" pitchFamily="2" charset="-122"/>
              </a:rPr>
              <a:t>pre,data</a:t>
            </a:r>
            <a:r>
              <a:rPr lang="zh-CN" altLang="en-US" sz="2800" b="1">
                <a:solidFill>
                  <a:schemeClr val="accent2"/>
                </a:solidFill>
                <a:latin typeface="宋体" pitchFamily="2" charset="-122"/>
              </a:rPr>
              <a:t>和</a:t>
            </a:r>
            <a:r>
              <a:rPr lang="en-US" altLang="zh-CN" sz="2800" b="1">
                <a:solidFill>
                  <a:schemeClr val="accent2"/>
                </a:solidFill>
                <a:latin typeface="宋体" pitchFamily="2" charset="-122"/>
              </a:rPr>
              <a:t>link,</a:t>
            </a:r>
            <a:r>
              <a:rPr lang="zh-CN" altLang="en-US" sz="2800" b="1">
                <a:solidFill>
                  <a:schemeClr val="accent2"/>
                </a:solidFill>
                <a:latin typeface="宋体" pitchFamily="2" charset="-122"/>
              </a:rPr>
              <a:t>其中</a:t>
            </a:r>
            <a:r>
              <a:rPr lang="en-US" altLang="zh-CN" sz="2800" b="1">
                <a:solidFill>
                  <a:schemeClr val="accent2"/>
                </a:solidFill>
                <a:latin typeface="宋体" pitchFamily="2" charset="-122"/>
              </a:rPr>
              <a:t>data</a:t>
            </a:r>
            <a:r>
              <a:rPr lang="zh-CN" altLang="en-US" sz="2800" b="1">
                <a:solidFill>
                  <a:schemeClr val="accent2"/>
                </a:solidFill>
                <a:latin typeface="宋体" pitchFamily="2" charset="-122"/>
              </a:rPr>
              <a:t>为数据域，</a:t>
            </a:r>
            <a:r>
              <a:rPr lang="en-US" altLang="zh-CN" sz="2800" b="1">
                <a:solidFill>
                  <a:schemeClr val="accent2"/>
                </a:solidFill>
                <a:latin typeface="宋体" pitchFamily="2" charset="-122"/>
              </a:rPr>
              <a:t>link</a:t>
            </a:r>
            <a:r>
              <a:rPr lang="zh-CN" altLang="en-US" sz="2800" b="1">
                <a:solidFill>
                  <a:schemeClr val="accent2"/>
                </a:solidFill>
                <a:latin typeface="宋体" pitchFamily="2" charset="-122"/>
              </a:rPr>
              <a:t>为指针域，他指向后继结点，</a:t>
            </a:r>
            <a:r>
              <a:rPr lang="en-US" altLang="zh-CN" sz="2800" b="1">
                <a:solidFill>
                  <a:schemeClr val="accent2"/>
                </a:solidFill>
                <a:latin typeface="宋体" pitchFamily="2" charset="-122"/>
              </a:rPr>
              <a:t>pre</a:t>
            </a:r>
            <a:r>
              <a:rPr lang="zh-CN" altLang="en-US" sz="2800" b="1">
                <a:solidFill>
                  <a:schemeClr val="accent2"/>
                </a:solidFill>
                <a:latin typeface="宋体" pitchFamily="2" charset="-122"/>
              </a:rPr>
              <a:t>为指针域，他的值为空指针。试编写算法，将此表改成双向链表。</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1258888" y="1916113"/>
            <a:ext cx="4968875" cy="1917700"/>
          </a:xfrm>
          <a:prstGeom prst="rect">
            <a:avLst/>
          </a:prstGeom>
          <a:noFill/>
          <a:ln w="9525">
            <a:noFill/>
            <a:miter lim="800000"/>
            <a:headEnd/>
            <a:tailEnd/>
          </a:ln>
          <a:effectLst/>
        </p:spPr>
        <p:txBody>
          <a:bodyPr>
            <a:spAutoFit/>
          </a:bodyPr>
          <a:lstStyle/>
          <a:p>
            <a:r>
              <a:rPr lang="en-US" altLang="zh-CN"/>
              <a:t>struct CellType {</a:t>
            </a:r>
          </a:p>
          <a:p>
            <a:r>
              <a:rPr lang="en-US" altLang="zh-CN"/>
              <a:t>                              int    data;</a:t>
            </a:r>
          </a:p>
          <a:p>
            <a:r>
              <a:rPr lang="en-US" altLang="zh-CN"/>
              <a:t>          struct CellType   *pre,*link;};</a:t>
            </a:r>
          </a:p>
          <a:p>
            <a:endParaRPr lang="en-US" altLang="zh-CN"/>
          </a:p>
          <a:p>
            <a:r>
              <a:rPr lang="en-US" altLang="zh-CN"/>
              <a:t>typedef struct CellType   * LIST;</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827088" y="549275"/>
            <a:ext cx="7777162" cy="6408738"/>
          </a:xfrm>
          <a:prstGeom prst="rect">
            <a:avLst/>
          </a:prstGeom>
          <a:noFill/>
          <a:ln w="9525">
            <a:noFill/>
            <a:miter lim="800000"/>
            <a:headEnd/>
            <a:tailEnd/>
          </a:ln>
          <a:effectLst/>
        </p:spPr>
        <p:txBody>
          <a:bodyPr>
            <a:spAutoFit/>
          </a:bodyPr>
          <a:lstStyle/>
          <a:p>
            <a:r>
              <a:rPr lang="en-US" altLang="zh-CN" sz="1800" b="1"/>
              <a:t>LIST  create_link()                      //</a:t>
            </a:r>
            <a:r>
              <a:rPr lang="zh-CN" altLang="en-US" sz="1800" b="1"/>
              <a:t>创建单向循环链表</a:t>
            </a:r>
          </a:p>
          <a:p>
            <a:r>
              <a:rPr lang="en-US" altLang="zh-CN" sz="1800" b="1"/>
              <a:t>{   LIST  p,q,head;</a:t>
            </a:r>
          </a:p>
          <a:p>
            <a:r>
              <a:rPr lang="en-US" altLang="zh-CN" sz="1800" b="1"/>
              <a:t>    int x;</a:t>
            </a:r>
          </a:p>
          <a:p>
            <a:r>
              <a:rPr lang="en-US" altLang="zh-CN" sz="1800" b="1"/>
              <a:t>    printf("</a:t>
            </a:r>
            <a:r>
              <a:rPr lang="zh-CN" altLang="en-US" sz="1800" b="1"/>
              <a:t>输入链表结点值，</a:t>
            </a:r>
            <a:r>
              <a:rPr lang="en-US" altLang="zh-CN" sz="1800" b="1"/>
              <a:t>-999</a:t>
            </a:r>
            <a:r>
              <a:rPr lang="zh-CN" altLang="en-US" sz="1800" b="1"/>
              <a:t>结束</a:t>
            </a:r>
            <a:r>
              <a:rPr lang="en-US" altLang="zh-CN" sz="1800" b="1"/>
              <a:t>:\n");</a:t>
            </a:r>
          </a:p>
          <a:p>
            <a:r>
              <a:rPr lang="en-US" altLang="zh-CN" sz="1800" b="1"/>
              <a:t>    cin&gt;&gt;x;</a:t>
            </a:r>
          </a:p>
          <a:p>
            <a:r>
              <a:rPr lang="en-US" altLang="zh-CN" sz="1800" b="1"/>
              <a:t>    if(x==-999) return(NULL);</a:t>
            </a:r>
          </a:p>
          <a:p>
            <a:r>
              <a:rPr lang="en-US" altLang="zh-CN" sz="1800" b="1"/>
              <a:t>    head=new CellType;                   //</a:t>
            </a:r>
            <a:r>
              <a:rPr lang="zh-CN" altLang="en-US" sz="1800" b="1"/>
              <a:t>建立表头结点</a:t>
            </a:r>
          </a:p>
          <a:p>
            <a:r>
              <a:rPr lang="zh-CN" altLang="en-US" sz="1800" b="1"/>
              <a:t>    </a:t>
            </a:r>
            <a:r>
              <a:rPr lang="en-US" altLang="zh-CN" sz="1800" b="1"/>
              <a:t>head-&gt;data=x;</a:t>
            </a:r>
          </a:p>
          <a:p>
            <a:r>
              <a:rPr lang="en-US" altLang="zh-CN" sz="1800" b="1"/>
              <a:t>    head-&gt;link=NULL;</a:t>
            </a:r>
          </a:p>
          <a:p>
            <a:r>
              <a:rPr lang="en-US" altLang="zh-CN" sz="1800" b="1"/>
              <a:t>    head-&gt;pre=NULL;</a:t>
            </a:r>
          </a:p>
          <a:p>
            <a:r>
              <a:rPr lang="en-US" altLang="zh-CN" sz="1800" b="1"/>
              <a:t>    p=head;</a:t>
            </a:r>
          </a:p>
          <a:p>
            <a:r>
              <a:rPr lang="en-US" altLang="zh-CN" sz="1800" b="1"/>
              <a:t>    scanf("%d",&amp;x);</a:t>
            </a:r>
          </a:p>
          <a:p>
            <a:r>
              <a:rPr lang="en-US" altLang="zh-CN" sz="1800" b="1"/>
              <a:t>    while(x!=-999)</a:t>
            </a:r>
          </a:p>
          <a:p>
            <a:r>
              <a:rPr lang="en-US" altLang="zh-CN" sz="1800" b="1"/>
              <a:t>	{  q=new CellType;</a:t>
            </a:r>
          </a:p>
          <a:p>
            <a:r>
              <a:rPr lang="en-US" altLang="zh-CN" sz="1800" b="1"/>
              <a:t>                    q-&gt;data=x; q-&gt;link=NULL;q-&gt;pre=NULL;</a:t>
            </a:r>
          </a:p>
          <a:p>
            <a:r>
              <a:rPr lang="en-US" altLang="zh-CN" sz="1800" b="1"/>
              <a:t>	    q-&gt;link=p-&gt;link;</a:t>
            </a:r>
          </a:p>
          <a:p>
            <a:r>
              <a:rPr lang="en-US" altLang="zh-CN" sz="1800" b="1"/>
              <a:t>	    p-&gt;link=q;</a:t>
            </a:r>
          </a:p>
          <a:p>
            <a:r>
              <a:rPr lang="en-US" altLang="zh-CN" sz="1800" b="1"/>
              <a:t>	    p=q;</a:t>
            </a:r>
          </a:p>
          <a:p>
            <a:r>
              <a:rPr lang="en-US" altLang="zh-CN" sz="1800" b="1"/>
              <a:t>                   cin&gt;&gt;x;</a:t>
            </a:r>
          </a:p>
          <a:p>
            <a:r>
              <a:rPr lang="en-US" altLang="zh-CN" sz="1800" b="1"/>
              <a:t>	}</a:t>
            </a:r>
          </a:p>
          <a:p>
            <a:r>
              <a:rPr lang="en-US" altLang="zh-CN" sz="1800" b="1"/>
              <a:t>    p-&gt;link=head;</a:t>
            </a:r>
          </a:p>
          <a:p>
            <a:r>
              <a:rPr lang="en-US" altLang="zh-CN" sz="1800" b="1"/>
              <a:t>    return(p);</a:t>
            </a:r>
          </a:p>
          <a:p>
            <a:r>
              <a:rPr lang="en-US" altLang="zh-CN" sz="1800" b="1"/>
              <a:t>}</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8" name="Rectangle 4"/>
          <p:cNvSpPr>
            <a:spLocks noChangeArrowheads="1"/>
          </p:cNvSpPr>
          <p:nvPr/>
        </p:nvSpPr>
        <p:spPr bwMode="auto">
          <a:xfrm>
            <a:off x="539750" y="1125538"/>
            <a:ext cx="7848600" cy="4692650"/>
          </a:xfrm>
          <a:prstGeom prst="rect">
            <a:avLst/>
          </a:prstGeom>
          <a:noFill/>
          <a:ln w="9525">
            <a:noFill/>
            <a:miter lim="800000"/>
            <a:headEnd/>
            <a:tailEnd/>
          </a:ln>
          <a:effectLst/>
        </p:spPr>
        <p:txBody>
          <a:bodyPr>
            <a:spAutoFit/>
          </a:bodyPr>
          <a:lstStyle/>
          <a:p>
            <a:pPr>
              <a:lnSpc>
                <a:spcPct val="140000"/>
              </a:lnSpc>
            </a:pPr>
            <a:r>
              <a:rPr lang="en-US" altLang="zh-CN"/>
              <a:t>void double_link(LIST head)           //</a:t>
            </a:r>
            <a:r>
              <a:rPr lang="zh-CN" altLang="en-US"/>
              <a:t>单向链表变成双向链表</a:t>
            </a:r>
          </a:p>
          <a:p>
            <a:pPr>
              <a:lnSpc>
                <a:spcPct val="140000"/>
              </a:lnSpc>
            </a:pPr>
            <a:r>
              <a:rPr lang="en-US" altLang="zh-CN"/>
              <a:t>{</a:t>
            </a:r>
          </a:p>
          <a:p>
            <a:pPr>
              <a:lnSpc>
                <a:spcPct val="140000"/>
              </a:lnSpc>
            </a:pPr>
            <a:r>
              <a:rPr lang="en-US" altLang="zh-CN"/>
              <a:t>     LIST p,q;</a:t>
            </a:r>
          </a:p>
          <a:p>
            <a:pPr>
              <a:lnSpc>
                <a:spcPct val="140000"/>
              </a:lnSpc>
            </a:pPr>
            <a:r>
              <a:rPr lang="en-US" altLang="zh-CN"/>
              <a:t>     p=q=head-&gt;link;</a:t>
            </a:r>
          </a:p>
          <a:p>
            <a:pPr>
              <a:lnSpc>
                <a:spcPct val="140000"/>
              </a:lnSpc>
            </a:pPr>
            <a:r>
              <a:rPr lang="en-US" altLang="zh-CN"/>
              <a:t>     do{</a:t>
            </a:r>
          </a:p>
          <a:p>
            <a:pPr>
              <a:lnSpc>
                <a:spcPct val="140000"/>
              </a:lnSpc>
            </a:pPr>
            <a:r>
              <a:rPr lang="en-US" altLang="zh-CN"/>
              <a:t>              q-&gt;link-&gt;pre=q;</a:t>
            </a:r>
          </a:p>
          <a:p>
            <a:pPr>
              <a:lnSpc>
                <a:spcPct val="140000"/>
              </a:lnSpc>
            </a:pPr>
            <a:r>
              <a:rPr lang="en-US" altLang="zh-CN"/>
              <a:t>              q=q-&gt;link;</a:t>
            </a:r>
          </a:p>
          <a:p>
            <a:pPr>
              <a:lnSpc>
                <a:spcPct val="140000"/>
              </a:lnSpc>
            </a:pPr>
            <a:r>
              <a:rPr lang="en-US" altLang="zh-CN"/>
              <a:t>          }while(q!=p);</a:t>
            </a:r>
          </a:p>
          <a:p>
            <a:pPr>
              <a:lnSpc>
                <a:spcPct val="140000"/>
              </a:lnSpc>
            </a:pPr>
            <a:r>
              <a:rPr lang="en-US" altLang="zh-CN"/>
              <a:t>}</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755650" y="1009650"/>
            <a:ext cx="7920038" cy="4838700"/>
          </a:xfrm>
          <a:prstGeom prst="rect">
            <a:avLst/>
          </a:prstGeom>
          <a:noFill/>
          <a:ln w="9525">
            <a:noFill/>
            <a:miter lim="800000"/>
            <a:headEnd/>
            <a:tailEnd/>
          </a:ln>
          <a:effectLst/>
        </p:spPr>
        <p:txBody>
          <a:bodyPr>
            <a:spAutoFit/>
          </a:bodyPr>
          <a:lstStyle/>
          <a:p>
            <a:pPr>
              <a:lnSpc>
                <a:spcPct val="130000"/>
              </a:lnSpc>
            </a:pPr>
            <a:r>
              <a:rPr lang="en-US" altLang="zh-CN"/>
              <a:t>void output_double( LIST head )       //</a:t>
            </a:r>
            <a:r>
              <a:rPr lang="zh-CN" altLang="en-US"/>
              <a:t>输出双向链表</a:t>
            </a:r>
          </a:p>
          <a:p>
            <a:pPr>
              <a:lnSpc>
                <a:spcPct val="130000"/>
              </a:lnSpc>
            </a:pPr>
            <a:r>
              <a:rPr lang="en-US" altLang="zh-CN"/>
              <a:t>{</a:t>
            </a:r>
          </a:p>
          <a:p>
            <a:pPr>
              <a:lnSpc>
                <a:spcPct val="130000"/>
              </a:lnSpc>
            </a:pPr>
            <a:r>
              <a:rPr lang="en-US" altLang="zh-CN"/>
              <a:t>    LIST p;</a:t>
            </a:r>
          </a:p>
          <a:p>
            <a:pPr>
              <a:lnSpc>
                <a:spcPct val="130000"/>
              </a:lnSpc>
            </a:pPr>
            <a:r>
              <a:rPr lang="en-US" altLang="zh-CN"/>
              <a:t>    p=head;</a:t>
            </a:r>
          </a:p>
          <a:p>
            <a:pPr>
              <a:lnSpc>
                <a:spcPct val="130000"/>
              </a:lnSpc>
            </a:pPr>
            <a:r>
              <a:rPr lang="en-US" altLang="zh-CN"/>
              <a:t>    printf("\n</a:t>
            </a:r>
            <a:r>
              <a:rPr lang="zh-CN" altLang="en-US"/>
              <a:t>双向循环链表如下：</a:t>
            </a:r>
            <a:r>
              <a:rPr lang="en-US" altLang="zh-CN"/>
              <a:t>\n");</a:t>
            </a:r>
          </a:p>
          <a:p>
            <a:pPr>
              <a:lnSpc>
                <a:spcPct val="130000"/>
              </a:lnSpc>
            </a:pPr>
            <a:r>
              <a:rPr lang="en-US" altLang="zh-CN"/>
              <a:t>    do{</a:t>
            </a:r>
          </a:p>
          <a:p>
            <a:pPr>
              <a:lnSpc>
                <a:spcPct val="130000"/>
              </a:lnSpc>
            </a:pPr>
            <a:r>
              <a:rPr lang="en-US" altLang="zh-CN"/>
              <a:t>	  printf("%d,",p-&gt;data);</a:t>
            </a:r>
          </a:p>
          <a:p>
            <a:pPr>
              <a:lnSpc>
                <a:spcPct val="130000"/>
              </a:lnSpc>
            </a:pPr>
            <a:r>
              <a:rPr lang="en-US" altLang="zh-CN"/>
              <a:t>              p=p-&gt;pre;</a:t>
            </a:r>
          </a:p>
          <a:p>
            <a:pPr>
              <a:lnSpc>
                <a:spcPct val="130000"/>
              </a:lnSpc>
            </a:pPr>
            <a:r>
              <a:rPr lang="en-US" altLang="zh-CN"/>
              <a:t>         }while(p!=head);</a:t>
            </a:r>
          </a:p>
          <a:p>
            <a:pPr>
              <a:lnSpc>
                <a:spcPct val="130000"/>
              </a:lnSpc>
            </a:pPr>
            <a:r>
              <a:rPr lang="en-US" altLang="zh-CN"/>
              <a:t>};</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95288" y="758825"/>
            <a:ext cx="8362950" cy="5478463"/>
          </a:xfrm>
          <a:prstGeom prst="rect">
            <a:avLst/>
          </a:prstGeom>
          <a:noFill/>
          <a:ln w="9525">
            <a:noFill/>
            <a:miter lim="800000"/>
            <a:headEnd/>
            <a:tailEnd/>
          </a:ln>
          <a:effectLst/>
        </p:spPr>
        <p:txBody>
          <a:bodyPr>
            <a:spAutoFit/>
          </a:bodyPr>
          <a:lstStyle/>
          <a:p>
            <a:pPr>
              <a:lnSpc>
                <a:spcPct val="140000"/>
              </a:lnSpc>
            </a:pPr>
            <a:r>
              <a:rPr lang="en-US" altLang="zh-CN" sz="2800" b="1">
                <a:solidFill>
                  <a:schemeClr val="accent2"/>
                </a:solidFill>
                <a:latin typeface="宋体" pitchFamily="2" charset="-122"/>
              </a:rPr>
              <a:t>8</a:t>
            </a:r>
            <a:r>
              <a:rPr lang="zh-CN" altLang="en-US" sz="2800" b="1">
                <a:solidFill>
                  <a:schemeClr val="accent2"/>
                </a:solidFill>
                <a:latin typeface="宋体" pitchFamily="2" charset="-122"/>
              </a:rPr>
              <a:t>、设有一个双向链表，每个结点中除有</a:t>
            </a:r>
            <a:r>
              <a:rPr lang="en-US" altLang="zh-CN" sz="2800" b="1">
                <a:solidFill>
                  <a:schemeClr val="accent2"/>
                </a:solidFill>
                <a:latin typeface="宋体" pitchFamily="2" charset="-122"/>
              </a:rPr>
              <a:t>pre</a:t>
            </a:r>
            <a:r>
              <a:rPr lang="zh-CN" altLang="en-US" sz="2800" b="1">
                <a:solidFill>
                  <a:schemeClr val="accent2"/>
                </a:solidFill>
                <a:latin typeface="宋体" pitchFamily="2" charset="-122"/>
              </a:rPr>
              <a:t>、</a:t>
            </a:r>
            <a:r>
              <a:rPr lang="en-US" altLang="zh-CN" sz="2800" b="1">
                <a:solidFill>
                  <a:schemeClr val="accent2"/>
                </a:solidFill>
                <a:latin typeface="宋体" pitchFamily="2" charset="-122"/>
              </a:rPr>
              <a:t>data</a:t>
            </a:r>
            <a:r>
              <a:rPr lang="zh-CN" altLang="en-US" sz="2800" b="1">
                <a:solidFill>
                  <a:schemeClr val="accent2"/>
                </a:solidFill>
                <a:latin typeface="宋体" pitchFamily="2" charset="-122"/>
              </a:rPr>
              <a:t>和</a:t>
            </a:r>
            <a:r>
              <a:rPr lang="en-US" altLang="zh-CN" sz="2800" b="1">
                <a:solidFill>
                  <a:schemeClr val="accent2"/>
                </a:solidFill>
                <a:latin typeface="宋体" pitchFamily="2" charset="-122"/>
              </a:rPr>
              <a:t>next</a:t>
            </a:r>
            <a:r>
              <a:rPr lang="zh-CN" altLang="en-US" sz="2800" b="1">
                <a:solidFill>
                  <a:schemeClr val="accent2"/>
                </a:solidFill>
                <a:latin typeface="宋体" pitchFamily="2" charset="-122"/>
              </a:rPr>
              <a:t>三个域外，还增设了一个访问频度域</a:t>
            </a:r>
            <a:r>
              <a:rPr lang="en-US" altLang="zh-CN" sz="2800" b="1">
                <a:solidFill>
                  <a:schemeClr val="accent2"/>
                </a:solidFill>
                <a:latin typeface="宋体" pitchFamily="2" charset="-122"/>
              </a:rPr>
              <a:t>freq</a:t>
            </a:r>
            <a:r>
              <a:rPr lang="zh-CN" altLang="en-US" sz="2800" b="1">
                <a:solidFill>
                  <a:schemeClr val="accent2"/>
                </a:solidFill>
                <a:latin typeface="宋体" pitchFamily="2" charset="-122"/>
              </a:rPr>
              <a:t>。在链表被启用后，频度域</a:t>
            </a:r>
            <a:r>
              <a:rPr lang="en-US" altLang="zh-CN" sz="2800" b="1">
                <a:solidFill>
                  <a:schemeClr val="accent2"/>
                </a:solidFill>
                <a:latin typeface="宋体" pitchFamily="2" charset="-122"/>
              </a:rPr>
              <a:t>freq</a:t>
            </a:r>
            <a:r>
              <a:rPr lang="zh-CN" altLang="en-US" sz="2800" b="1">
                <a:solidFill>
                  <a:schemeClr val="accent2"/>
                </a:solidFill>
                <a:latin typeface="宋体" pitchFamily="2" charset="-122"/>
              </a:rPr>
              <a:t>的值均初始化为零，而每当对链表进行一次</a:t>
            </a:r>
            <a:r>
              <a:rPr lang="en-US" altLang="zh-CN" sz="2800" b="1">
                <a:solidFill>
                  <a:schemeClr val="accent2"/>
                </a:solidFill>
                <a:latin typeface="宋体" pitchFamily="2" charset="-122"/>
              </a:rPr>
              <a:t>LOCATE(L,x)</a:t>
            </a:r>
            <a:r>
              <a:rPr lang="zh-CN" altLang="en-US" sz="2800" b="1">
                <a:solidFill>
                  <a:schemeClr val="accent2"/>
                </a:solidFill>
                <a:latin typeface="宋体" pitchFamily="2" charset="-122"/>
              </a:rPr>
              <a:t>的操作后，被访问的节点（即元素值等于</a:t>
            </a:r>
            <a:r>
              <a:rPr lang="en-US" altLang="zh-CN" sz="2800" b="1">
                <a:solidFill>
                  <a:schemeClr val="accent2"/>
                </a:solidFill>
                <a:latin typeface="宋体" pitchFamily="2" charset="-122"/>
              </a:rPr>
              <a:t>x</a:t>
            </a:r>
            <a:r>
              <a:rPr lang="zh-CN" altLang="en-US" sz="2800" b="1">
                <a:solidFill>
                  <a:schemeClr val="accent2"/>
                </a:solidFill>
                <a:latin typeface="宋体" pitchFamily="2" charset="-122"/>
              </a:rPr>
              <a:t>的结点）中的频度域</a:t>
            </a:r>
            <a:r>
              <a:rPr lang="en-US" altLang="zh-CN" sz="2800" b="1">
                <a:solidFill>
                  <a:schemeClr val="accent2"/>
                </a:solidFill>
                <a:latin typeface="宋体" pitchFamily="2" charset="-122"/>
              </a:rPr>
              <a:t>freq</a:t>
            </a:r>
            <a:r>
              <a:rPr lang="zh-CN" altLang="en-US" sz="2800" b="1">
                <a:solidFill>
                  <a:schemeClr val="accent2"/>
                </a:solidFill>
                <a:latin typeface="宋体" pitchFamily="2" charset="-122"/>
              </a:rPr>
              <a:t>的值便增</a:t>
            </a:r>
            <a:r>
              <a:rPr lang="en-US" altLang="zh-CN" sz="2800" b="1">
                <a:solidFill>
                  <a:schemeClr val="accent2"/>
                </a:solidFill>
                <a:latin typeface="宋体" pitchFamily="2" charset="-122"/>
              </a:rPr>
              <a:t>1</a:t>
            </a:r>
            <a:r>
              <a:rPr lang="zh-CN" altLang="en-US" sz="2800" b="1">
                <a:solidFill>
                  <a:schemeClr val="accent2"/>
                </a:solidFill>
                <a:latin typeface="宋体" pitchFamily="2" charset="-122"/>
              </a:rPr>
              <a:t>，同时，调整链表中结点之间的次序，使其按访问频度非递增的次序顺利排列，以便始终保持被频繁访问的节点总是靠近表头结点。试编写符合上述要求的</a:t>
            </a:r>
            <a:r>
              <a:rPr lang="en-US" altLang="zh-CN" sz="2800" b="1">
                <a:solidFill>
                  <a:schemeClr val="accent2"/>
                </a:solidFill>
                <a:latin typeface="宋体" pitchFamily="2" charset="-122"/>
              </a:rPr>
              <a:t>LOCATE </a:t>
            </a:r>
            <a:r>
              <a:rPr lang="zh-CN" altLang="en-US" sz="2800" b="1">
                <a:solidFill>
                  <a:schemeClr val="accent2"/>
                </a:solidFill>
                <a:latin typeface="宋体" pitchFamily="2" charset="-122"/>
              </a:rPr>
              <a:t>操作的算法。</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6" name="Rectangle 4"/>
          <p:cNvSpPr>
            <a:spLocks noChangeArrowheads="1"/>
          </p:cNvSpPr>
          <p:nvPr/>
        </p:nvSpPr>
        <p:spPr bwMode="auto">
          <a:xfrm>
            <a:off x="755650" y="1412875"/>
            <a:ext cx="7127875" cy="2282825"/>
          </a:xfrm>
          <a:prstGeom prst="rect">
            <a:avLst/>
          </a:prstGeom>
          <a:noFill/>
          <a:ln w="9525">
            <a:noFill/>
            <a:miter lim="800000"/>
            <a:headEnd/>
            <a:tailEnd/>
          </a:ln>
          <a:effectLst/>
        </p:spPr>
        <p:txBody>
          <a:bodyPr>
            <a:spAutoFit/>
          </a:bodyPr>
          <a:lstStyle/>
          <a:p>
            <a:r>
              <a:rPr lang="en-US" altLang="zh-CN"/>
              <a:t>struct CellType {</a:t>
            </a:r>
          </a:p>
          <a:p>
            <a:r>
              <a:rPr lang="en-US" altLang="zh-CN"/>
              <a:t>	                  int   data;</a:t>
            </a:r>
          </a:p>
          <a:p>
            <a:r>
              <a:rPr lang="en-US" altLang="zh-CN"/>
              <a:t>		      int    freq;</a:t>
            </a:r>
          </a:p>
          <a:p>
            <a:r>
              <a:rPr lang="en-US" altLang="zh-CN"/>
              <a:t>          struct CellType   *next, *pre;  };</a:t>
            </a:r>
          </a:p>
          <a:p>
            <a:endParaRPr lang="en-US" altLang="zh-CN"/>
          </a:p>
          <a:p>
            <a:r>
              <a:rPr lang="en-US" altLang="zh-CN"/>
              <a:t>typedef struct CellType   * LIST;</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0" y="549275"/>
            <a:ext cx="9144000" cy="6408738"/>
          </a:xfrm>
          <a:prstGeom prst="rect">
            <a:avLst/>
          </a:prstGeom>
          <a:noFill/>
          <a:ln w="9525">
            <a:noFill/>
            <a:miter lim="800000"/>
            <a:headEnd/>
            <a:tailEnd/>
          </a:ln>
          <a:effectLst/>
        </p:spPr>
        <p:txBody>
          <a:bodyPr>
            <a:spAutoFit/>
          </a:bodyPr>
          <a:lstStyle/>
          <a:p>
            <a:pPr>
              <a:lnSpc>
                <a:spcPct val="90000"/>
              </a:lnSpc>
            </a:pPr>
            <a:r>
              <a:rPr lang="en-US" altLang="zh-CN" sz="2000"/>
              <a:t>LIST  create_link()    //</a:t>
            </a:r>
            <a:r>
              <a:rPr lang="zh-CN" altLang="en-US" sz="2000"/>
              <a:t>创建按</a:t>
            </a:r>
            <a:r>
              <a:rPr lang="en-US" altLang="zh-CN" sz="2000"/>
              <a:t>freq</a:t>
            </a:r>
            <a:r>
              <a:rPr lang="zh-CN" altLang="en-US" sz="2000"/>
              <a:t>有序的双向链表 </a:t>
            </a:r>
          </a:p>
          <a:p>
            <a:pPr>
              <a:lnSpc>
                <a:spcPct val="90000"/>
              </a:lnSpc>
            </a:pPr>
            <a:r>
              <a:rPr lang="en-US" altLang="zh-CN" sz="2000"/>
              <a:t>{   LIST  p,q,head;</a:t>
            </a:r>
          </a:p>
          <a:p>
            <a:pPr>
              <a:lnSpc>
                <a:spcPct val="90000"/>
              </a:lnSpc>
            </a:pPr>
            <a:r>
              <a:rPr lang="en-US" altLang="zh-CN" sz="2000"/>
              <a:t>    int   x, f;</a:t>
            </a:r>
          </a:p>
          <a:p>
            <a:pPr>
              <a:lnSpc>
                <a:spcPct val="90000"/>
              </a:lnSpc>
            </a:pPr>
            <a:r>
              <a:rPr lang="en-US" altLang="zh-CN" sz="2000"/>
              <a:t>    head=new CellType;  //</a:t>
            </a:r>
            <a:r>
              <a:rPr lang="zh-CN" altLang="en-US" sz="2000"/>
              <a:t>建立表头结点</a:t>
            </a:r>
          </a:p>
          <a:p>
            <a:pPr>
              <a:lnSpc>
                <a:spcPct val="90000"/>
              </a:lnSpc>
            </a:pPr>
            <a:r>
              <a:rPr lang="zh-CN" altLang="en-US" sz="2000"/>
              <a:t>    </a:t>
            </a:r>
            <a:r>
              <a:rPr lang="en-US" altLang="zh-CN" sz="2000"/>
              <a:t>head-&gt;next=NULL;head-&gt;pre=NULL;</a:t>
            </a:r>
          </a:p>
          <a:p>
            <a:pPr>
              <a:lnSpc>
                <a:spcPct val="90000"/>
              </a:lnSpc>
            </a:pPr>
            <a:r>
              <a:rPr lang="en-US" altLang="zh-CN" sz="2000"/>
              <a:t>    cout&lt;&lt;"</a:t>
            </a:r>
            <a:r>
              <a:rPr lang="zh-CN" altLang="en-US" sz="2000"/>
              <a:t>输入链表各结点的值和访问频度，以逗号间隔，</a:t>
            </a:r>
            <a:r>
              <a:rPr lang="en-US" altLang="zh-CN" sz="2000"/>
              <a:t>-999</a:t>
            </a:r>
            <a:r>
              <a:rPr lang="zh-CN" altLang="en-US" sz="2000"/>
              <a:t>，</a:t>
            </a:r>
            <a:r>
              <a:rPr lang="en-US" altLang="zh-CN" sz="2000"/>
              <a:t>0</a:t>
            </a:r>
            <a:r>
              <a:rPr lang="zh-CN" altLang="en-US" sz="2000"/>
              <a:t>结束</a:t>
            </a:r>
            <a:r>
              <a:rPr lang="en-US" altLang="zh-CN" sz="2000"/>
              <a:t>:"&lt;&lt;endl;</a:t>
            </a:r>
          </a:p>
          <a:p>
            <a:pPr>
              <a:lnSpc>
                <a:spcPct val="90000"/>
              </a:lnSpc>
            </a:pPr>
            <a:r>
              <a:rPr lang="en-US" altLang="zh-CN" sz="2000"/>
              <a:t>    scanf("%d,%d",&amp;x,&amp;f);</a:t>
            </a:r>
          </a:p>
          <a:p>
            <a:pPr>
              <a:lnSpc>
                <a:spcPct val="90000"/>
              </a:lnSpc>
            </a:pPr>
            <a:r>
              <a:rPr lang="en-US" altLang="zh-CN" sz="2000"/>
              <a:t>    while(x!=-999)</a:t>
            </a:r>
          </a:p>
          <a:p>
            <a:pPr>
              <a:lnSpc>
                <a:spcPct val="90000"/>
              </a:lnSpc>
            </a:pPr>
            <a:r>
              <a:rPr lang="en-US" altLang="zh-CN" sz="2000"/>
              <a:t>         {  q=new CellType;</a:t>
            </a:r>
          </a:p>
          <a:p>
            <a:pPr>
              <a:lnSpc>
                <a:spcPct val="90000"/>
              </a:lnSpc>
            </a:pPr>
            <a:r>
              <a:rPr lang="en-US" altLang="zh-CN" sz="2000"/>
              <a:t>             q-&gt;data=x;</a:t>
            </a:r>
          </a:p>
          <a:p>
            <a:pPr>
              <a:lnSpc>
                <a:spcPct val="90000"/>
              </a:lnSpc>
            </a:pPr>
            <a:r>
              <a:rPr lang="en-US" altLang="zh-CN" sz="2000"/>
              <a:t>             q-&gt;freq=f;</a:t>
            </a:r>
          </a:p>
          <a:p>
            <a:pPr>
              <a:lnSpc>
                <a:spcPct val="90000"/>
              </a:lnSpc>
            </a:pPr>
            <a:r>
              <a:rPr lang="en-US" altLang="zh-CN" sz="2000"/>
              <a:t>             q-&gt;next=NULL;q-&gt;pre=NULL;</a:t>
            </a:r>
          </a:p>
          <a:p>
            <a:pPr>
              <a:lnSpc>
                <a:spcPct val="90000"/>
              </a:lnSpc>
            </a:pPr>
            <a:r>
              <a:rPr lang="en-US" altLang="zh-CN" sz="2000"/>
              <a:t>             p=head;</a:t>
            </a:r>
          </a:p>
          <a:p>
            <a:pPr>
              <a:lnSpc>
                <a:spcPct val="90000"/>
              </a:lnSpc>
            </a:pPr>
            <a:r>
              <a:rPr lang="en-US" altLang="zh-CN" sz="2000"/>
              <a:t>             while((p-&gt;next!=NULL)&amp;&amp;(p-&gt;next-&gt;freq&gt;f))</a:t>
            </a:r>
          </a:p>
          <a:p>
            <a:pPr>
              <a:lnSpc>
                <a:spcPct val="90000"/>
              </a:lnSpc>
            </a:pPr>
            <a:r>
              <a:rPr lang="en-US" altLang="zh-CN" sz="2000"/>
              <a:t>	    	 p=p-&gt;next;</a:t>
            </a:r>
          </a:p>
          <a:p>
            <a:pPr>
              <a:lnSpc>
                <a:spcPct val="90000"/>
              </a:lnSpc>
            </a:pPr>
            <a:r>
              <a:rPr lang="en-US" altLang="zh-CN" sz="2000"/>
              <a:t>             q-&gt;next=p-&gt;next; </a:t>
            </a:r>
          </a:p>
          <a:p>
            <a:pPr>
              <a:lnSpc>
                <a:spcPct val="90000"/>
              </a:lnSpc>
            </a:pPr>
            <a:r>
              <a:rPr lang="en-US" altLang="zh-CN" sz="2000"/>
              <a:t>             q-&gt;pre=p;</a:t>
            </a:r>
          </a:p>
          <a:p>
            <a:pPr>
              <a:lnSpc>
                <a:spcPct val="90000"/>
              </a:lnSpc>
            </a:pPr>
            <a:r>
              <a:rPr lang="en-US" altLang="zh-CN" sz="2000"/>
              <a:t>             if(p-&gt;next) p-&gt;next-&gt;pre=q;</a:t>
            </a:r>
          </a:p>
          <a:p>
            <a:pPr>
              <a:lnSpc>
                <a:spcPct val="90000"/>
              </a:lnSpc>
            </a:pPr>
            <a:r>
              <a:rPr lang="en-US" altLang="zh-CN" sz="2000"/>
              <a:t>             p-&gt;next=q;</a:t>
            </a:r>
          </a:p>
          <a:p>
            <a:pPr>
              <a:lnSpc>
                <a:spcPct val="90000"/>
              </a:lnSpc>
            </a:pPr>
            <a:r>
              <a:rPr lang="en-US" altLang="zh-CN" sz="2000"/>
              <a:t>             scanf("%d,%d",&amp;x,&amp;f);</a:t>
            </a:r>
          </a:p>
          <a:p>
            <a:pPr>
              <a:lnSpc>
                <a:spcPct val="90000"/>
              </a:lnSpc>
            </a:pPr>
            <a:r>
              <a:rPr lang="en-US" altLang="zh-CN" sz="2000"/>
              <a:t>          }</a:t>
            </a:r>
          </a:p>
          <a:p>
            <a:pPr>
              <a:lnSpc>
                <a:spcPct val="90000"/>
              </a:lnSpc>
            </a:pPr>
            <a:r>
              <a:rPr lang="en-US" altLang="zh-CN" sz="2000"/>
              <a:t>    return(head);</a:t>
            </a:r>
          </a:p>
          <a:p>
            <a:pPr>
              <a:lnSpc>
                <a:spcPct val="90000"/>
              </a:lnSpc>
            </a:pPr>
            <a:r>
              <a:rPr lang="en-US" altLang="zh-CN" sz="2000"/>
              <a:t>}</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mment 2"/>
          <p:cNvSpPr>
            <a:spLocks noChangeArrowheads="1"/>
          </p:cNvSpPr>
          <p:nvPr/>
        </p:nvSpPr>
        <p:spPr bwMode="auto">
          <a:xfrm>
            <a:off x="152400" y="152400"/>
            <a:ext cx="16764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600" b="1">
                <a:solidFill>
                  <a:srgbClr val="A50021"/>
                </a:solidFill>
                <a:latin typeface="Arial" pitchFamily="34" charset="0"/>
              </a:rPr>
              <a:t>题</a:t>
            </a:r>
            <a:r>
              <a:rPr kumimoji="0" lang="en-US" altLang="zh-CN" sz="3600" b="1">
                <a:solidFill>
                  <a:srgbClr val="A50021"/>
                </a:solidFill>
                <a:latin typeface="Arial" pitchFamily="34" charset="0"/>
              </a:rPr>
              <a:t>1.20</a:t>
            </a:r>
            <a:endParaRPr lang="en-US" altLang="zh-CN" sz="1600">
              <a:solidFill>
                <a:srgbClr val="000000"/>
              </a:solidFill>
              <a:latin typeface="Arial" pitchFamily="34" charset="0"/>
            </a:endParaRPr>
          </a:p>
        </p:txBody>
      </p:sp>
      <p:sp>
        <p:nvSpPr>
          <p:cNvPr id="90115" name="Text Box 3"/>
          <p:cNvSpPr txBox="1">
            <a:spLocks noChangeArrowheads="1"/>
          </p:cNvSpPr>
          <p:nvPr/>
        </p:nvSpPr>
        <p:spPr bwMode="auto">
          <a:xfrm>
            <a:off x="136525" y="1163638"/>
            <a:ext cx="184150" cy="457200"/>
          </a:xfrm>
          <a:prstGeom prst="rect">
            <a:avLst/>
          </a:prstGeom>
          <a:noFill/>
          <a:ln w="9525">
            <a:noFill/>
            <a:miter lim="800000"/>
            <a:headEnd/>
            <a:tailEnd/>
          </a:ln>
          <a:effectLst/>
        </p:spPr>
        <p:txBody>
          <a:bodyPr wrap="none">
            <a:spAutoFit/>
          </a:bodyPr>
          <a:lstStyle/>
          <a:p>
            <a:endParaRPr lang="zh-CN" altLang="zh-CN" sz="2400"/>
          </a:p>
        </p:txBody>
      </p:sp>
      <p:sp>
        <p:nvSpPr>
          <p:cNvPr id="90116" name="Text Box 4"/>
          <p:cNvSpPr txBox="1">
            <a:spLocks noChangeArrowheads="1"/>
          </p:cNvSpPr>
          <p:nvPr/>
        </p:nvSpPr>
        <p:spPr bwMode="auto">
          <a:xfrm>
            <a:off x="212725" y="806450"/>
            <a:ext cx="8778875" cy="5778500"/>
          </a:xfrm>
          <a:prstGeom prst="rect">
            <a:avLst/>
          </a:prstGeom>
          <a:noFill/>
          <a:ln w="9525">
            <a:noFill/>
            <a:miter lim="800000"/>
            <a:headEnd/>
            <a:tailEnd/>
          </a:ln>
          <a:effectLst/>
        </p:spPr>
        <p:txBody>
          <a:bodyPr>
            <a:spAutoFit/>
          </a:bodyPr>
          <a:lstStyle/>
          <a:p>
            <a:pPr>
              <a:lnSpc>
                <a:spcPct val="115000"/>
              </a:lnSpc>
            </a:pPr>
            <a:r>
              <a:rPr lang="en-US" altLang="zh-CN" sz="3600" b="1"/>
              <a:t>float</a:t>
            </a:r>
            <a:r>
              <a:rPr lang="en-US" altLang="zh-CN" sz="3600"/>
              <a:t> polyval(</a:t>
            </a:r>
            <a:r>
              <a:rPr lang="en-US" altLang="zh-CN" sz="3600" b="1"/>
              <a:t>float</a:t>
            </a:r>
            <a:r>
              <a:rPr lang="en-US" altLang="zh-CN" sz="3600"/>
              <a:t> a[], </a:t>
            </a:r>
            <a:r>
              <a:rPr lang="en-US" altLang="zh-CN" sz="3600" b="1"/>
              <a:t>int</a:t>
            </a:r>
            <a:r>
              <a:rPr lang="en-US" altLang="zh-CN" sz="3600"/>
              <a:t> n, </a:t>
            </a:r>
            <a:r>
              <a:rPr lang="en-US" altLang="zh-CN" sz="3600" b="1"/>
              <a:t>float</a:t>
            </a:r>
            <a:r>
              <a:rPr lang="en-US" altLang="zh-CN" sz="3600"/>
              <a:t> x</a:t>
            </a:r>
            <a:r>
              <a:rPr lang="en-US" altLang="zh-CN" sz="2800"/>
              <a:t>0</a:t>
            </a:r>
            <a:r>
              <a:rPr lang="en-US" altLang="zh-CN" sz="3600"/>
              <a:t>) {</a:t>
            </a:r>
          </a:p>
          <a:p>
            <a:pPr>
              <a:lnSpc>
                <a:spcPct val="115000"/>
              </a:lnSpc>
            </a:pPr>
            <a:r>
              <a:rPr lang="en-US" altLang="zh-CN" sz="3600"/>
              <a:t>// a[</a:t>
            </a:r>
            <a:r>
              <a:rPr lang="en-US" altLang="zh-CN" sz="2800"/>
              <a:t>0</a:t>
            </a:r>
            <a:r>
              <a:rPr lang="en-US" altLang="zh-CN" sz="3600"/>
              <a:t>..n]</a:t>
            </a:r>
            <a:r>
              <a:rPr lang="zh-CN" altLang="zh-CN" sz="3600">
                <a:ea typeface="楷体_GB2312" pitchFamily="49" charset="-122"/>
              </a:rPr>
              <a:t>存放</a:t>
            </a:r>
            <a:r>
              <a:rPr lang="en-US" altLang="zh-CN" sz="3600"/>
              <a:t>(a</a:t>
            </a:r>
            <a:r>
              <a:rPr lang="en-US" altLang="zh-CN" sz="3600" baseline="-25000"/>
              <a:t>0</a:t>
            </a:r>
            <a:r>
              <a:rPr lang="en-US" altLang="zh-CN" sz="3600"/>
              <a:t>,a</a:t>
            </a:r>
            <a:r>
              <a:rPr lang="en-US" altLang="zh-CN" sz="3600" baseline="-25000"/>
              <a:t>1</a:t>
            </a:r>
            <a:r>
              <a:rPr lang="en-US" altLang="zh-CN" sz="3600"/>
              <a:t>,…,a</a:t>
            </a:r>
            <a:r>
              <a:rPr lang="en-US" altLang="zh-CN" sz="3600" baseline="-25000"/>
              <a:t>n</a:t>
            </a:r>
            <a:r>
              <a:rPr lang="en-US" altLang="zh-CN" sz="3600"/>
              <a:t>), </a:t>
            </a:r>
            <a:r>
              <a:rPr lang="zh-CN" altLang="en-US" sz="3600">
                <a:ea typeface="楷体_GB2312" pitchFamily="49" charset="-122"/>
              </a:rPr>
              <a:t>返回</a:t>
            </a:r>
            <a:r>
              <a:rPr lang="en-US" altLang="zh-CN" sz="3600"/>
              <a:t>P</a:t>
            </a:r>
            <a:r>
              <a:rPr lang="en-US" altLang="zh-CN" sz="3600" baseline="-25000"/>
              <a:t>n</a:t>
            </a:r>
            <a:r>
              <a:rPr lang="en-US" altLang="zh-CN" sz="3600"/>
              <a:t>(x</a:t>
            </a:r>
            <a:r>
              <a:rPr lang="en-US" altLang="zh-CN" sz="2800"/>
              <a:t>0</a:t>
            </a:r>
            <a:r>
              <a:rPr lang="en-US" altLang="zh-CN" sz="3600"/>
              <a:t>)=               </a:t>
            </a:r>
          </a:p>
          <a:p>
            <a:pPr>
              <a:lnSpc>
                <a:spcPct val="115000"/>
              </a:lnSpc>
            </a:pPr>
            <a:r>
              <a:rPr lang="en-US" altLang="zh-CN" sz="2400"/>
              <a:t>   </a:t>
            </a:r>
            <a:r>
              <a:rPr lang="en-US" altLang="zh-CN" sz="3600"/>
              <a:t>s = a[0];  k=0;  e=1;</a:t>
            </a:r>
          </a:p>
          <a:p>
            <a:pPr>
              <a:lnSpc>
                <a:spcPct val="115000"/>
              </a:lnSpc>
            </a:pPr>
            <a:r>
              <a:rPr lang="en-US" altLang="zh-CN" sz="3600"/>
              <a:t>  </a:t>
            </a:r>
            <a:r>
              <a:rPr lang="en-US" altLang="zh-CN" sz="3600" b="1"/>
              <a:t>while</a:t>
            </a:r>
            <a:r>
              <a:rPr lang="en-US" altLang="zh-CN" sz="3600"/>
              <a:t> (k&lt;n) </a:t>
            </a:r>
            <a:r>
              <a:rPr lang="en-US" altLang="zh-CN" sz="3600" b="1"/>
              <a:t>{</a:t>
            </a:r>
            <a:endParaRPr lang="en-US" altLang="zh-CN" sz="3600"/>
          </a:p>
          <a:p>
            <a:pPr>
              <a:lnSpc>
                <a:spcPct val="115000"/>
              </a:lnSpc>
            </a:pPr>
            <a:r>
              <a:rPr lang="en-US" altLang="zh-CN" sz="3600"/>
              <a:t>      </a:t>
            </a:r>
            <a:r>
              <a:rPr lang="en-US" altLang="zh-CN" sz="3600">
                <a:solidFill>
                  <a:srgbClr val="FF0000"/>
                </a:solidFill>
              </a:rPr>
              <a:t>e* = x0;       // e = e*x0</a:t>
            </a:r>
          </a:p>
          <a:p>
            <a:pPr>
              <a:lnSpc>
                <a:spcPct val="115000"/>
              </a:lnSpc>
            </a:pPr>
            <a:r>
              <a:rPr lang="en-US" altLang="zh-CN" sz="3600">
                <a:solidFill>
                  <a:srgbClr val="FF0000"/>
                </a:solidFill>
              </a:rPr>
              <a:t>      s+ = a[++k]*e;</a:t>
            </a:r>
            <a:r>
              <a:rPr lang="en-US" altLang="zh-CN" sz="3600"/>
              <a:t>   </a:t>
            </a:r>
          </a:p>
          <a:p>
            <a:pPr>
              <a:lnSpc>
                <a:spcPct val="115000"/>
              </a:lnSpc>
            </a:pPr>
            <a:r>
              <a:rPr lang="en-US" altLang="zh-CN" sz="3600"/>
              <a:t>  </a:t>
            </a:r>
            <a:r>
              <a:rPr lang="en-US" altLang="zh-CN" sz="3600" b="1"/>
              <a:t>}</a:t>
            </a:r>
            <a:endParaRPr lang="en-US" altLang="zh-CN" sz="3600"/>
          </a:p>
          <a:p>
            <a:pPr>
              <a:lnSpc>
                <a:spcPct val="115000"/>
              </a:lnSpc>
            </a:pPr>
            <a:r>
              <a:rPr lang="en-US" altLang="zh-CN" sz="3600"/>
              <a:t>   </a:t>
            </a:r>
            <a:r>
              <a:rPr lang="en-US" altLang="zh-CN" sz="3600" b="1"/>
              <a:t>return</a:t>
            </a:r>
            <a:r>
              <a:rPr lang="en-US" altLang="zh-CN" sz="3600"/>
              <a:t> s;</a:t>
            </a:r>
          </a:p>
          <a:p>
            <a:pPr>
              <a:lnSpc>
                <a:spcPct val="115000"/>
              </a:lnSpc>
            </a:pPr>
            <a:r>
              <a:rPr lang="en-US" altLang="zh-CN" sz="3600" b="1"/>
              <a:t>}</a:t>
            </a:r>
            <a:r>
              <a:rPr lang="en-US" altLang="zh-CN" sz="3600"/>
              <a:t> // polyval</a:t>
            </a:r>
            <a:endParaRPr lang="en-US" altLang="zh-CN" sz="2400"/>
          </a:p>
        </p:txBody>
      </p:sp>
      <p:graphicFrame>
        <p:nvGraphicFramePr>
          <p:cNvPr id="90117" name="Object 5"/>
          <p:cNvGraphicFramePr>
            <a:graphicFrameLocks noChangeAspect="1"/>
          </p:cNvGraphicFramePr>
          <p:nvPr/>
        </p:nvGraphicFramePr>
        <p:xfrm>
          <a:off x="7429500" y="1474788"/>
          <a:ext cx="1485900" cy="811212"/>
        </p:xfrm>
        <a:graphic>
          <a:graphicData uri="http://schemas.openxmlformats.org/presentationml/2006/ole">
            <p:oleObj spid="_x0000_s98306" name="公式" r:id="rId3" imgW="1485720" imgH="812520" progId="Equation.3">
              <p:embed/>
            </p:oleObj>
          </a:graphicData>
        </a:graphic>
      </p:graphicFrame>
      <p:sp>
        <p:nvSpPr>
          <p:cNvPr id="90118" name="Comment 6"/>
          <p:cNvSpPr>
            <a:spLocks noChangeArrowheads="1"/>
          </p:cNvSpPr>
          <p:nvPr/>
        </p:nvSpPr>
        <p:spPr bwMode="auto">
          <a:xfrm>
            <a:off x="5486400" y="4495800"/>
            <a:ext cx="2819400" cy="1474788"/>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600" b="1">
                <a:solidFill>
                  <a:srgbClr val="FF0000"/>
                </a:solidFill>
                <a:latin typeface="Arial" pitchFamily="34" charset="0"/>
              </a:rPr>
              <a:t>时间复杂度</a:t>
            </a:r>
            <a:r>
              <a:rPr kumimoji="0" lang="en-US" altLang="zh-CN" sz="3600" b="1">
                <a:solidFill>
                  <a:srgbClr val="FF0000"/>
                </a:solidFill>
                <a:latin typeface="Arial" pitchFamily="34" charset="0"/>
              </a:rPr>
              <a:t>:</a:t>
            </a:r>
          </a:p>
          <a:p>
            <a:pPr>
              <a:spcBef>
                <a:spcPct val="50000"/>
              </a:spcBef>
            </a:pPr>
            <a:r>
              <a:rPr kumimoji="0" lang="en-US" altLang="zh-CN" sz="3600" b="1">
                <a:solidFill>
                  <a:srgbClr val="FF0000"/>
                </a:solidFill>
                <a:latin typeface="Arial" pitchFamily="34" charset="0"/>
              </a:rPr>
              <a:t>      O(n)</a:t>
            </a:r>
            <a:endParaRPr lang="en-US" altLang="zh-CN" sz="1600">
              <a:solidFill>
                <a:srgbClr val="FF0000"/>
              </a:solidFill>
              <a:latin typeface="Arial" pitchFamily="34" charset="0"/>
            </a:endParaRPr>
          </a:p>
        </p:txBody>
      </p:sp>
      <p:graphicFrame>
        <p:nvGraphicFramePr>
          <p:cNvPr id="90119" name="Object 7">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98307" name="剪辑" r:id="rId4" imgW="790920" imgH="858600" progId="">
              <p:embed/>
            </p:oleObj>
          </a:graphicData>
        </a:graphic>
      </p:graphicFrame>
      <p:sp>
        <p:nvSpPr>
          <p:cNvPr id="90120" name="Text Box 8">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blinds(horizontal)">
                                      <p:cBhvr>
                                        <p:cTn id="7" dur="500"/>
                                        <p:tgtEl>
                                          <p:spTgt spid="9011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0117"/>
                                        </p:tgtEl>
                                        <p:attrNameLst>
                                          <p:attrName>style.visibility</p:attrName>
                                        </p:attrNameLst>
                                      </p:cBhvr>
                                      <p:to>
                                        <p:strVal val="visible"/>
                                      </p:to>
                                    </p:set>
                                    <p:animEffect transition="in" filter="blinds(horizontal)">
                                      <p:cBhvr>
                                        <p:cTn id="11" dur="500"/>
                                        <p:tgtEl>
                                          <p:spTgt spid="9011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90118"/>
                                        </p:tgtEl>
                                        <p:attrNameLst>
                                          <p:attrName>style.visibility</p:attrName>
                                        </p:attrNameLst>
                                      </p:cBhvr>
                                      <p:to>
                                        <p:strVal val="visible"/>
                                      </p:to>
                                    </p:set>
                                    <p:anim calcmode="lin" valueType="num">
                                      <p:cBhvr additive="base">
                                        <p:cTn id="16" dur="500" fill="hold"/>
                                        <p:tgtEl>
                                          <p:spTgt spid="90118"/>
                                        </p:tgtEl>
                                        <p:attrNameLst>
                                          <p:attrName>ppt_x</p:attrName>
                                        </p:attrNameLst>
                                      </p:cBhvr>
                                      <p:tavLst>
                                        <p:tav tm="0">
                                          <p:val>
                                            <p:strVal val="1+#ppt_w/2"/>
                                          </p:val>
                                        </p:tav>
                                        <p:tav tm="100000">
                                          <p:val>
                                            <p:strVal val="#ppt_x"/>
                                          </p:val>
                                        </p:tav>
                                      </p:tavLst>
                                    </p:anim>
                                    <p:anim calcmode="lin" valueType="num">
                                      <p:cBhvr additive="base">
                                        <p:cTn id="17" dur="500" fill="hold"/>
                                        <p:tgtEl>
                                          <p:spTgt spid="90118"/>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6" fill="hold" nodeType="afterEffect">
                                  <p:stCondLst>
                                    <p:cond delay="0"/>
                                  </p:stCondLst>
                                  <p:childTnLst>
                                    <p:set>
                                      <p:cBhvr>
                                        <p:cTn id="20" dur="1" fill="hold">
                                          <p:stCondLst>
                                            <p:cond delay="0"/>
                                          </p:stCondLst>
                                        </p:cTn>
                                        <p:tgtEl>
                                          <p:spTgt spid="90119"/>
                                        </p:tgtEl>
                                        <p:attrNameLst>
                                          <p:attrName>style.visibility</p:attrName>
                                        </p:attrNameLst>
                                      </p:cBhvr>
                                      <p:to>
                                        <p:strVal val="visible"/>
                                      </p:to>
                                    </p:set>
                                    <p:anim calcmode="lin" valueType="num">
                                      <p:cBhvr additive="base">
                                        <p:cTn id="21" dur="500" fill="hold"/>
                                        <p:tgtEl>
                                          <p:spTgt spid="90119"/>
                                        </p:tgtEl>
                                        <p:attrNameLst>
                                          <p:attrName>ppt_x</p:attrName>
                                        </p:attrNameLst>
                                      </p:cBhvr>
                                      <p:tavLst>
                                        <p:tav tm="0">
                                          <p:val>
                                            <p:strVal val="1+#ppt_w/2"/>
                                          </p:val>
                                        </p:tav>
                                        <p:tav tm="100000">
                                          <p:val>
                                            <p:strVal val="#ppt_x"/>
                                          </p:val>
                                        </p:tav>
                                      </p:tavLst>
                                    </p:anim>
                                    <p:anim calcmode="lin" valueType="num">
                                      <p:cBhvr additive="base">
                                        <p:cTn id="22" dur="500" fill="hold"/>
                                        <p:tgtEl>
                                          <p:spTgt spid="90119"/>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90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autoUpdateAnimBg="0"/>
      <p:bldP spid="90118" grpId="0" animBg="1" autoUpdateAnimBg="0"/>
      <p:bldP spid="90120"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323850" y="476250"/>
            <a:ext cx="8424863" cy="6408738"/>
          </a:xfrm>
          <a:prstGeom prst="rect">
            <a:avLst/>
          </a:prstGeom>
          <a:noFill/>
          <a:ln w="9525">
            <a:noFill/>
            <a:miter lim="800000"/>
            <a:headEnd/>
            <a:tailEnd/>
          </a:ln>
          <a:effectLst/>
        </p:spPr>
        <p:txBody>
          <a:bodyPr>
            <a:spAutoFit/>
          </a:bodyPr>
          <a:lstStyle/>
          <a:p>
            <a:pPr>
              <a:lnSpc>
                <a:spcPct val="90000"/>
              </a:lnSpc>
            </a:pPr>
            <a:r>
              <a:rPr lang="en-US" altLang="zh-CN" sz="2000"/>
              <a:t>void locate(LIST head,int x)</a:t>
            </a:r>
          </a:p>
          <a:p>
            <a:pPr>
              <a:lnSpc>
                <a:spcPct val="90000"/>
              </a:lnSpc>
            </a:pPr>
            <a:r>
              <a:rPr lang="en-US" altLang="zh-CN" sz="2000"/>
              <a:t>{</a:t>
            </a:r>
          </a:p>
          <a:p>
            <a:pPr>
              <a:lnSpc>
                <a:spcPct val="90000"/>
              </a:lnSpc>
            </a:pPr>
            <a:r>
              <a:rPr lang="en-US" altLang="zh-CN" sz="2000"/>
              <a:t>    LIST p,q;</a:t>
            </a:r>
          </a:p>
          <a:p>
            <a:pPr>
              <a:lnSpc>
                <a:spcPct val="90000"/>
              </a:lnSpc>
            </a:pPr>
            <a:r>
              <a:rPr lang="en-US" altLang="zh-CN" sz="2000"/>
              <a:t>    p=head-&gt;next;</a:t>
            </a:r>
          </a:p>
          <a:p>
            <a:pPr>
              <a:lnSpc>
                <a:spcPct val="90000"/>
              </a:lnSpc>
            </a:pPr>
            <a:r>
              <a:rPr lang="en-US" altLang="zh-CN" sz="2000"/>
              <a:t>    while((p!=NULL)&amp;&amp;(p-&gt;data!=x)) p=p-&gt;next;</a:t>
            </a:r>
          </a:p>
          <a:p>
            <a:pPr>
              <a:lnSpc>
                <a:spcPct val="90000"/>
              </a:lnSpc>
            </a:pPr>
            <a:r>
              <a:rPr lang="en-US" altLang="zh-CN" sz="2000"/>
              <a:t>    if(p==NULL)    printf("</a:t>
            </a:r>
            <a:r>
              <a:rPr lang="zh-CN" altLang="en-US" sz="2000"/>
              <a:t>表中无</a:t>
            </a:r>
            <a:r>
              <a:rPr lang="en-US" altLang="zh-CN" sz="2000"/>
              <a:t>%d</a:t>
            </a:r>
            <a:r>
              <a:rPr lang="zh-CN" altLang="en-US" sz="2000"/>
              <a:t>结点</a:t>
            </a:r>
            <a:r>
              <a:rPr lang="en-US" altLang="zh-CN" sz="2000"/>
              <a:t>!\n",x);</a:t>
            </a:r>
          </a:p>
          <a:p>
            <a:pPr>
              <a:lnSpc>
                <a:spcPct val="90000"/>
              </a:lnSpc>
            </a:pPr>
            <a:r>
              <a:rPr lang="en-US" altLang="zh-CN" sz="2000"/>
              <a:t>    else</a:t>
            </a:r>
          </a:p>
          <a:p>
            <a:pPr>
              <a:lnSpc>
                <a:spcPct val="90000"/>
              </a:lnSpc>
            </a:pPr>
            <a:r>
              <a:rPr lang="en-US" altLang="zh-CN" sz="2000"/>
              <a:t>       {</a:t>
            </a:r>
          </a:p>
          <a:p>
            <a:pPr>
              <a:lnSpc>
                <a:spcPct val="90000"/>
              </a:lnSpc>
            </a:pPr>
            <a:r>
              <a:rPr lang="en-US" altLang="zh-CN" sz="2000"/>
              <a:t>               p-&gt;freq=p-&gt;freq+1;</a:t>
            </a:r>
          </a:p>
          <a:p>
            <a:pPr>
              <a:lnSpc>
                <a:spcPct val="90000"/>
              </a:lnSpc>
            </a:pPr>
            <a:r>
              <a:rPr lang="en-US" altLang="zh-CN" sz="2000"/>
              <a:t>	 if(p-&gt;freq&gt;p-&gt;pre-&gt;freq)</a:t>
            </a:r>
          </a:p>
          <a:p>
            <a:pPr>
              <a:lnSpc>
                <a:spcPct val="90000"/>
              </a:lnSpc>
            </a:pPr>
            <a:r>
              <a:rPr lang="en-US" altLang="zh-CN" sz="2000"/>
              <a:t>	       {   q=p;                             //</a:t>
            </a:r>
            <a:r>
              <a:rPr lang="zh-CN" altLang="en-US" sz="2000"/>
              <a:t>删除</a:t>
            </a:r>
          </a:p>
          <a:p>
            <a:pPr>
              <a:lnSpc>
                <a:spcPct val="90000"/>
              </a:lnSpc>
            </a:pPr>
            <a:r>
              <a:rPr lang="zh-CN" altLang="en-US" sz="2000"/>
              <a:t>	             </a:t>
            </a:r>
            <a:r>
              <a:rPr lang="en-US" altLang="zh-CN" sz="2000"/>
              <a:t>p-&gt;pre-&gt;next=q-&gt;next;</a:t>
            </a:r>
          </a:p>
          <a:p>
            <a:pPr>
              <a:lnSpc>
                <a:spcPct val="90000"/>
              </a:lnSpc>
            </a:pPr>
            <a:r>
              <a:rPr lang="en-US" altLang="zh-CN" sz="2000"/>
              <a:t>	             p-&gt;next-&gt;pre=p-&gt;pre;</a:t>
            </a:r>
          </a:p>
          <a:p>
            <a:pPr>
              <a:lnSpc>
                <a:spcPct val="90000"/>
              </a:lnSpc>
            </a:pPr>
            <a:r>
              <a:rPr lang="en-US" altLang="zh-CN" sz="2000"/>
              <a:t>	             p=head;                          //</a:t>
            </a:r>
            <a:r>
              <a:rPr lang="zh-CN" altLang="en-US" sz="2000"/>
              <a:t>重新插入，并保持有序</a:t>
            </a:r>
          </a:p>
          <a:p>
            <a:pPr>
              <a:lnSpc>
                <a:spcPct val="90000"/>
              </a:lnSpc>
            </a:pPr>
            <a:r>
              <a:rPr lang="zh-CN" altLang="en-US" sz="2000"/>
              <a:t>	            </a:t>
            </a:r>
            <a:r>
              <a:rPr lang="en-US" altLang="zh-CN" sz="2000"/>
              <a:t>while((p-&gt;next!=NULL)&amp;&amp;(p-&gt;next-&gt;freq&gt;q-&gt;freq))</a:t>
            </a:r>
          </a:p>
          <a:p>
            <a:pPr>
              <a:lnSpc>
                <a:spcPct val="90000"/>
              </a:lnSpc>
            </a:pPr>
            <a:r>
              <a:rPr lang="en-US" altLang="zh-CN" sz="2000"/>
              <a:t>	    	       p=p-&gt;next;</a:t>
            </a:r>
          </a:p>
          <a:p>
            <a:pPr>
              <a:lnSpc>
                <a:spcPct val="90000"/>
              </a:lnSpc>
            </a:pPr>
            <a:r>
              <a:rPr lang="en-US" altLang="zh-CN" sz="2000"/>
              <a:t>	            q-&gt;next=p-&gt;next; </a:t>
            </a:r>
          </a:p>
          <a:p>
            <a:pPr>
              <a:lnSpc>
                <a:spcPct val="90000"/>
              </a:lnSpc>
            </a:pPr>
            <a:r>
              <a:rPr lang="en-US" altLang="zh-CN" sz="2000"/>
              <a:t>	            q-&gt;pre=p;</a:t>
            </a:r>
          </a:p>
          <a:p>
            <a:pPr>
              <a:lnSpc>
                <a:spcPct val="90000"/>
              </a:lnSpc>
            </a:pPr>
            <a:r>
              <a:rPr lang="en-US" altLang="zh-CN" sz="2000"/>
              <a:t>	            if(p-&gt;next) p-&gt;next-&gt;pre=q;</a:t>
            </a:r>
          </a:p>
          <a:p>
            <a:pPr>
              <a:lnSpc>
                <a:spcPct val="90000"/>
              </a:lnSpc>
            </a:pPr>
            <a:r>
              <a:rPr lang="en-US" altLang="zh-CN" sz="2000"/>
              <a:t>	             p-&gt;next=q;</a:t>
            </a:r>
          </a:p>
          <a:p>
            <a:pPr>
              <a:lnSpc>
                <a:spcPct val="90000"/>
              </a:lnSpc>
            </a:pPr>
            <a:r>
              <a:rPr lang="en-US" altLang="zh-CN" sz="2000"/>
              <a:t>	       }</a:t>
            </a:r>
          </a:p>
          <a:p>
            <a:pPr>
              <a:lnSpc>
                <a:spcPct val="90000"/>
              </a:lnSpc>
            </a:pPr>
            <a:r>
              <a:rPr lang="en-US" altLang="zh-CN" sz="2000"/>
              <a:t>         }</a:t>
            </a:r>
          </a:p>
          <a:p>
            <a:pPr>
              <a:lnSpc>
                <a:spcPct val="90000"/>
              </a:lnSpc>
            </a:pPr>
            <a:r>
              <a:rPr lang="en-US" altLang="zh-CN" sz="2000"/>
              <a:t>}</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68313" y="981075"/>
            <a:ext cx="8353425" cy="2016125"/>
          </a:xfrm>
          <a:prstGeom prst="rect">
            <a:avLst/>
          </a:prstGeom>
          <a:noFill/>
          <a:ln w="9525">
            <a:noFill/>
            <a:miter lim="800000"/>
            <a:headEnd/>
            <a:tailEnd/>
          </a:ln>
          <a:effectLst/>
        </p:spPr>
        <p:txBody>
          <a:bodyPr>
            <a:spAutoFit/>
          </a:bodyPr>
          <a:lstStyle/>
          <a:p>
            <a:pPr>
              <a:lnSpc>
                <a:spcPct val="150000"/>
              </a:lnSpc>
            </a:pPr>
            <a:r>
              <a:rPr lang="en-US" altLang="zh-CN" sz="2800" b="1">
                <a:solidFill>
                  <a:schemeClr val="accent2"/>
                </a:solidFill>
                <a:latin typeface="宋体" pitchFamily="2" charset="-122"/>
              </a:rPr>
              <a:t>9</a:t>
            </a:r>
            <a:r>
              <a:rPr lang="zh-CN" altLang="en-US" sz="2800" b="1">
                <a:solidFill>
                  <a:schemeClr val="accent2"/>
                </a:solidFill>
                <a:latin typeface="宋体" pitchFamily="2" charset="-122"/>
              </a:rPr>
              <a:t>、设一单向链表的头指针为</a:t>
            </a:r>
            <a:r>
              <a:rPr lang="en-US" altLang="zh-CN" sz="2800" b="1">
                <a:solidFill>
                  <a:schemeClr val="accent2"/>
                </a:solidFill>
                <a:latin typeface="宋体" pitchFamily="2" charset="-122"/>
              </a:rPr>
              <a:t>Head</a:t>
            </a:r>
            <a:r>
              <a:rPr lang="zh-CN" altLang="en-US" sz="2800" b="1">
                <a:solidFill>
                  <a:schemeClr val="accent2"/>
                </a:solidFill>
                <a:latin typeface="宋体" pitchFamily="2" charset="-122"/>
              </a:rPr>
              <a:t>，链表的纪录中包含着整数类型关键字</a:t>
            </a:r>
            <a:r>
              <a:rPr lang="en-US" altLang="zh-CN" sz="2800" b="1">
                <a:solidFill>
                  <a:schemeClr val="accent2"/>
                </a:solidFill>
                <a:latin typeface="宋体" pitchFamily="2" charset="-122"/>
              </a:rPr>
              <a:t>key</a:t>
            </a:r>
            <a:r>
              <a:rPr lang="zh-CN" altLang="en-US" sz="2800" b="1">
                <a:solidFill>
                  <a:schemeClr val="accent2"/>
                </a:solidFill>
                <a:latin typeface="宋体" pitchFamily="2" charset="-122"/>
              </a:rPr>
              <a:t>域，试设计算法，将此链表的记录按照</a:t>
            </a:r>
            <a:r>
              <a:rPr lang="en-US" altLang="zh-CN" sz="2800" b="1">
                <a:solidFill>
                  <a:schemeClr val="accent2"/>
                </a:solidFill>
                <a:latin typeface="宋体" pitchFamily="2" charset="-122"/>
              </a:rPr>
              <a:t>key</a:t>
            </a:r>
            <a:r>
              <a:rPr lang="zh-CN" altLang="en-US" sz="2800" b="1">
                <a:solidFill>
                  <a:schemeClr val="accent2"/>
                </a:solidFill>
                <a:latin typeface="宋体" pitchFamily="2" charset="-122"/>
              </a:rPr>
              <a:t>递增的顺序进行就地排序。</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8" name="Rectangle 4"/>
          <p:cNvSpPr>
            <a:spLocks noChangeArrowheads="1"/>
          </p:cNvSpPr>
          <p:nvPr/>
        </p:nvSpPr>
        <p:spPr bwMode="auto">
          <a:xfrm>
            <a:off x="755650" y="1341438"/>
            <a:ext cx="5957888" cy="1917700"/>
          </a:xfrm>
          <a:prstGeom prst="rect">
            <a:avLst/>
          </a:prstGeom>
          <a:noFill/>
          <a:ln w="9525">
            <a:noFill/>
            <a:miter lim="800000"/>
            <a:headEnd/>
            <a:tailEnd/>
          </a:ln>
          <a:effectLst/>
        </p:spPr>
        <p:txBody>
          <a:bodyPr>
            <a:spAutoFit/>
          </a:bodyPr>
          <a:lstStyle/>
          <a:p>
            <a:r>
              <a:rPr lang="en-US" altLang="zh-CN"/>
              <a:t>struct CellType {</a:t>
            </a:r>
          </a:p>
          <a:p>
            <a:r>
              <a:rPr lang="en-US" altLang="zh-CN"/>
              <a:t>	                 int    data;</a:t>
            </a:r>
          </a:p>
          <a:p>
            <a:r>
              <a:rPr lang="en-US" altLang="zh-CN"/>
              <a:t>         struct CellType    *next;};</a:t>
            </a:r>
          </a:p>
          <a:p>
            <a:endParaRPr lang="en-US" altLang="zh-CN"/>
          </a:p>
          <a:p>
            <a:r>
              <a:rPr lang="en-US" altLang="zh-CN"/>
              <a:t>typedef struct CellType * LIST;</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2" name="Rectangle 4"/>
          <p:cNvSpPr>
            <a:spLocks noChangeArrowheads="1"/>
          </p:cNvSpPr>
          <p:nvPr/>
        </p:nvSpPr>
        <p:spPr bwMode="auto">
          <a:xfrm>
            <a:off x="107950" y="661988"/>
            <a:ext cx="8964613" cy="6007100"/>
          </a:xfrm>
          <a:prstGeom prst="rect">
            <a:avLst/>
          </a:prstGeom>
          <a:noFill/>
          <a:ln w="9525">
            <a:noFill/>
            <a:miter lim="800000"/>
            <a:headEnd/>
            <a:tailEnd/>
          </a:ln>
          <a:effectLst/>
        </p:spPr>
        <p:txBody>
          <a:bodyPr>
            <a:spAutoFit/>
          </a:bodyPr>
          <a:lstStyle/>
          <a:p>
            <a:pPr>
              <a:lnSpc>
                <a:spcPct val="90000"/>
              </a:lnSpc>
            </a:pPr>
            <a:r>
              <a:rPr lang="en-US" altLang="zh-CN"/>
              <a:t>LIST  create_link( )    //</a:t>
            </a:r>
            <a:r>
              <a:rPr lang="zh-CN" altLang="en-US"/>
              <a:t>创建链表 </a:t>
            </a:r>
          </a:p>
          <a:p>
            <a:pPr>
              <a:lnSpc>
                <a:spcPct val="90000"/>
              </a:lnSpc>
            </a:pPr>
            <a:r>
              <a:rPr lang="en-US" altLang="zh-CN"/>
              <a:t>{   LIST  p,q,head;</a:t>
            </a:r>
          </a:p>
          <a:p>
            <a:pPr>
              <a:lnSpc>
                <a:spcPct val="90000"/>
              </a:lnSpc>
            </a:pPr>
            <a:r>
              <a:rPr lang="en-US" altLang="zh-CN"/>
              <a:t>     int   x;</a:t>
            </a:r>
          </a:p>
          <a:p>
            <a:pPr>
              <a:lnSpc>
                <a:spcPct val="90000"/>
              </a:lnSpc>
            </a:pPr>
            <a:r>
              <a:rPr lang="en-US" altLang="zh-CN"/>
              <a:t>     head=new CellType;  //</a:t>
            </a:r>
            <a:r>
              <a:rPr lang="zh-CN" altLang="en-US"/>
              <a:t>建立表头结点</a:t>
            </a:r>
          </a:p>
          <a:p>
            <a:pPr>
              <a:lnSpc>
                <a:spcPct val="90000"/>
              </a:lnSpc>
            </a:pPr>
            <a:r>
              <a:rPr lang="zh-CN" altLang="en-US"/>
              <a:t>     </a:t>
            </a:r>
            <a:r>
              <a:rPr lang="en-US" altLang="zh-CN"/>
              <a:t>head-&gt;next=NULL;</a:t>
            </a:r>
          </a:p>
          <a:p>
            <a:pPr>
              <a:lnSpc>
                <a:spcPct val="90000"/>
              </a:lnSpc>
            </a:pPr>
            <a:r>
              <a:rPr lang="en-US" altLang="zh-CN"/>
              <a:t>     cout&lt;&lt;"</a:t>
            </a:r>
            <a:r>
              <a:rPr lang="zh-CN" altLang="en-US"/>
              <a:t>输入链表各结点的值，以空格间隔，</a:t>
            </a:r>
            <a:r>
              <a:rPr lang="en-US" altLang="zh-CN"/>
              <a:t>-999</a:t>
            </a:r>
            <a:r>
              <a:rPr lang="zh-CN" altLang="en-US"/>
              <a:t>结束</a:t>
            </a:r>
            <a:r>
              <a:rPr lang="en-US" altLang="zh-CN"/>
              <a:t>:"&lt;&lt;endl;</a:t>
            </a:r>
          </a:p>
          <a:p>
            <a:pPr>
              <a:lnSpc>
                <a:spcPct val="90000"/>
              </a:lnSpc>
            </a:pPr>
            <a:r>
              <a:rPr lang="en-US" altLang="zh-CN"/>
              <a:t>     cin &gt;&gt; x;</a:t>
            </a:r>
          </a:p>
          <a:p>
            <a:pPr>
              <a:lnSpc>
                <a:spcPct val="90000"/>
              </a:lnSpc>
            </a:pPr>
            <a:r>
              <a:rPr lang="en-US" altLang="zh-CN"/>
              <a:t>     p=head;</a:t>
            </a:r>
          </a:p>
          <a:p>
            <a:pPr>
              <a:lnSpc>
                <a:spcPct val="90000"/>
              </a:lnSpc>
            </a:pPr>
            <a:r>
              <a:rPr lang="en-US" altLang="zh-CN"/>
              <a:t>     while(x!=-999)</a:t>
            </a:r>
          </a:p>
          <a:p>
            <a:pPr>
              <a:lnSpc>
                <a:spcPct val="90000"/>
              </a:lnSpc>
            </a:pPr>
            <a:r>
              <a:rPr lang="en-US" altLang="zh-CN"/>
              <a:t>	{  q=new CellType;</a:t>
            </a:r>
          </a:p>
          <a:p>
            <a:pPr>
              <a:lnSpc>
                <a:spcPct val="90000"/>
              </a:lnSpc>
            </a:pPr>
            <a:r>
              <a:rPr lang="en-US" altLang="zh-CN"/>
              <a:t>                q-&gt;data=x;</a:t>
            </a:r>
          </a:p>
          <a:p>
            <a:pPr>
              <a:lnSpc>
                <a:spcPct val="90000"/>
              </a:lnSpc>
            </a:pPr>
            <a:r>
              <a:rPr lang="en-US" altLang="zh-CN"/>
              <a:t>                q-&gt;next=NULL;</a:t>
            </a:r>
          </a:p>
          <a:p>
            <a:pPr>
              <a:lnSpc>
                <a:spcPct val="90000"/>
              </a:lnSpc>
            </a:pPr>
            <a:r>
              <a:rPr lang="en-US" altLang="zh-CN"/>
              <a:t>	    p-&gt;next=q;</a:t>
            </a:r>
          </a:p>
          <a:p>
            <a:pPr>
              <a:lnSpc>
                <a:spcPct val="90000"/>
              </a:lnSpc>
            </a:pPr>
            <a:r>
              <a:rPr lang="en-US" altLang="zh-CN"/>
              <a:t>	    p=q;</a:t>
            </a:r>
          </a:p>
          <a:p>
            <a:pPr>
              <a:lnSpc>
                <a:spcPct val="90000"/>
              </a:lnSpc>
            </a:pPr>
            <a:r>
              <a:rPr lang="en-US" altLang="zh-CN"/>
              <a:t>	    cin &gt;&gt; x ;</a:t>
            </a:r>
          </a:p>
          <a:p>
            <a:pPr>
              <a:lnSpc>
                <a:spcPct val="90000"/>
              </a:lnSpc>
            </a:pPr>
            <a:r>
              <a:rPr lang="en-US" altLang="zh-CN"/>
              <a:t>	}</a:t>
            </a:r>
          </a:p>
          <a:p>
            <a:pPr>
              <a:lnSpc>
                <a:spcPct val="90000"/>
              </a:lnSpc>
            </a:pPr>
            <a:r>
              <a:rPr lang="en-US" altLang="zh-CN"/>
              <a:t>     return(head);</a:t>
            </a:r>
          </a:p>
          <a:p>
            <a:pPr>
              <a:lnSpc>
                <a:spcPct val="90000"/>
              </a:lnSpc>
            </a:pPr>
            <a:r>
              <a:rPr lang="en-US" altLang="zh-CN"/>
              <a:t>}</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179388" y="692150"/>
            <a:ext cx="8748712" cy="6116638"/>
          </a:xfrm>
          <a:prstGeom prst="rect">
            <a:avLst/>
          </a:prstGeom>
          <a:noFill/>
          <a:ln w="9525">
            <a:noFill/>
            <a:miter lim="800000"/>
            <a:headEnd/>
            <a:tailEnd/>
          </a:ln>
          <a:effectLst/>
        </p:spPr>
        <p:txBody>
          <a:bodyPr>
            <a:spAutoFit/>
          </a:bodyPr>
          <a:lstStyle/>
          <a:p>
            <a:pPr>
              <a:lnSpc>
                <a:spcPct val="110000"/>
              </a:lnSpc>
            </a:pPr>
            <a:r>
              <a:rPr lang="en-US" altLang="zh-CN"/>
              <a:t>void order_link(LIST head)   //</a:t>
            </a:r>
            <a:r>
              <a:rPr lang="zh-CN" altLang="en-US"/>
              <a:t>排序 </a:t>
            </a:r>
          </a:p>
          <a:p>
            <a:pPr>
              <a:lnSpc>
                <a:spcPct val="110000"/>
              </a:lnSpc>
            </a:pPr>
            <a:r>
              <a:rPr lang="en-US" altLang="zh-CN"/>
              <a:t>{   LIST  p,q,r;</a:t>
            </a:r>
          </a:p>
          <a:p>
            <a:pPr>
              <a:lnSpc>
                <a:spcPct val="110000"/>
              </a:lnSpc>
            </a:pPr>
            <a:r>
              <a:rPr lang="en-US" altLang="zh-CN"/>
              <a:t>     p=head-&gt;next;</a:t>
            </a:r>
          </a:p>
          <a:p>
            <a:pPr>
              <a:lnSpc>
                <a:spcPct val="110000"/>
              </a:lnSpc>
            </a:pPr>
            <a:r>
              <a:rPr lang="en-US" altLang="zh-CN"/>
              <a:t>     head-&gt;next=NULL;</a:t>
            </a:r>
          </a:p>
          <a:p>
            <a:pPr>
              <a:lnSpc>
                <a:spcPct val="110000"/>
              </a:lnSpc>
            </a:pPr>
            <a:r>
              <a:rPr lang="en-US" altLang="zh-CN"/>
              <a:t>     while(p)</a:t>
            </a:r>
          </a:p>
          <a:p>
            <a:pPr>
              <a:lnSpc>
                <a:spcPct val="110000"/>
              </a:lnSpc>
            </a:pPr>
            <a:r>
              <a:rPr lang="en-US" altLang="zh-CN"/>
              <a:t>	{   printf(".");</a:t>
            </a:r>
          </a:p>
          <a:p>
            <a:pPr>
              <a:lnSpc>
                <a:spcPct val="110000"/>
              </a:lnSpc>
            </a:pPr>
            <a:r>
              <a:rPr lang="en-US" altLang="zh-CN"/>
              <a:t>	     q=p;</a:t>
            </a:r>
          </a:p>
          <a:p>
            <a:pPr>
              <a:lnSpc>
                <a:spcPct val="110000"/>
              </a:lnSpc>
            </a:pPr>
            <a:r>
              <a:rPr lang="en-US" altLang="zh-CN"/>
              <a:t>	     p=p-&gt;next;</a:t>
            </a:r>
          </a:p>
          <a:p>
            <a:pPr>
              <a:lnSpc>
                <a:spcPct val="110000"/>
              </a:lnSpc>
            </a:pPr>
            <a:r>
              <a:rPr lang="en-US" altLang="zh-CN"/>
              <a:t>	     r=head;</a:t>
            </a:r>
          </a:p>
          <a:p>
            <a:pPr>
              <a:lnSpc>
                <a:spcPct val="110000"/>
              </a:lnSpc>
            </a:pPr>
            <a:r>
              <a:rPr lang="en-US" altLang="zh-CN"/>
              <a:t>	     while((r-&gt;next!=NULL)&amp;&amp;(r-&gt;next-&gt;data&lt;=q-&gt;data))</a:t>
            </a:r>
          </a:p>
          <a:p>
            <a:pPr>
              <a:lnSpc>
                <a:spcPct val="110000"/>
              </a:lnSpc>
            </a:pPr>
            <a:r>
              <a:rPr lang="en-US" altLang="zh-CN"/>
              <a:t>	    	 r=r-&gt;next;</a:t>
            </a:r>
          </a:p>
          <a:p>
            <a:pPr>
              <a:lnSpc>
                <a:spcPct val="110000"/>
              </a:lnSpc>
            </a:pPr>
            <a:r>
              <a:rPr lang="en-US" altLang="zh-CN"/>
              <a:t>	     q-&gt;next=r-&gt;next;</a:t>
            </a:r>
          </a:p>
          <a:p>
            <a:pPr>
              <a:lnSpc>
                <a:spcPct val="110000"/>
              </a:lnSpc>
            </a:pPr>
            <a:r>
              <a:rPr lang="en-US" altLang="zh-CN"/>
              <a:t>	      r-&gt;next=q;</a:t>
            </a:r>
          </a:p>
          <a:p>
            <a:pPr>
              <a:lnSpc>
                <a:spcPct val="110000"/>
              </a:lnSpc>
            </a:pPr>
            <a:r>
              <a:rPr lang="en-US" altLang="zh-CN"/>
              <a:t>	}</a:t>
            </a:r>
          </a:p>
          <a:p>
            <a:pPr>
              <a:lnSpc>
                <a:spcPct val="110000"/>
              </a:lnSpc>
            </a:pPr>
            <a:r>
              <a:rPr lang="en-US" altLang="zh-CN"/>
              <a:t>}</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435975" cy="4530725"/>
          </a:xfrm>
        </p:spPr>
        <p:txBody>
          <a:bodyPr/>
          <a:lstStyle/>
          <a:p>
            <a:pPr eaLnBrk="1" hangingPunct="1"/>
            <a:r>
              <a:rPr lang="zh-CN" altLang="zh-CN" sz="2400" smtClean="0"/>
              <a:t>在一个单链表中，若删除</a:t>
            </a:r>
            <a:r>
              <a:rPr lang="en-US" altLang="zh-CN" sz="2400" smtClean="0"/>
              <a:t>P</a:t>
            </a:r>
            <a:r>
              <a:rPr lang="zh-CN" altLang="zh-CN" sz="2400" smtClean="0"/>
              <a:t>结点的后继结点，则（　　　　）</a:t>
            </a:r>
          </a:p>
          <a:p>
            <a:pPr eaLnBrk="1" hangingPunct="1"/>
            <a:r>
              <a:rPr lang="en-US" altLang="zh-CN" sz="2400" smtClean="0"/>
              <a:t>A.p-&gt;next=p-&gt;next-&gt;next    </a:t>
            </a:r>
            <a:endParaRPr lang="zh-CN" altLang="zh-CN" sz="2400" smtClean="0"/>
          </a:p>
          <a:p>
            <a:pPr eaLnBrk="1" hangingPunct="1"/>
            <a:r>
              <a:rPr lang="en-US" altLang="zh-CN" sz="2400" smtClean="0"/>
              <a:t>B.p=p-&gt;next</a:t>
            </a:r>
            <a:r>
              <a:rPr lang="zh-CN" altLang="zh-CN" sz="2400" smtClean="0"/>
              <a:t>；</a:t>
            </a:r>
            <a:r>
              <a:rPr lang="en-US" altLang="zh-CN" sz="2400" smtClean="0"/>
              <a:t>p-&gt;next=p-&gt;next-&gt;next;</a:t>
            </a:r>
            <a:endParaRPr lang="zh-CN" altLang="zh-CN" sz="2400" smtClean="0"/>
          </a:p>
          <a:p>
            <a:pPr eaLnBrk="1" hangingPunct="1"/>
            <a:r>
              <a:rPr lang="en-US" altLang="zh-CN" sz="2400" smtClean="0"/>
              <a:t>C.p-&gt;next=p-&gt;next;</a:t>
            </a:r>
            <a:endParaRPr lang="zh-CN" altLang="zh-CN" sz="2400" smtClean="0"/>
          </a:p>
          <a:p>
            <a:pPr eaLnBrk="1" hangingPunct="1"/>
            <a:r>
              <a:rPr lang="en-US" altLang="zh-CN" sz="2400" smtClean="0"/>
              <a:t>D.p=p-&gt;next-&gt;next;</a:t>
            </a:r>
            <a:endParaRPr lang="zh-CN" altLang="zh-CN" sz="2400" smtClean="0"/>
          </a:p>
          <a:p>
            <a:pPr lvl="1" eaLnBrk="1" hangingPunct="1"/>
            <a:r>
              <a:rPr lang="zh-CN" altLang="zh-CN" smtClean="0">
                <a:solidFill>
                  <a:srgbClr val="FF0000"/>
                </a:solidFill>
              </a:rPr>
              <a:t>－</a:t>
            </a:r>
            <a:r>
              <a:rPr lang="en-US" altLang="zh-CN" smtClean="0">
                <a:solidFill>
                  <a:srgbClr val="FF0000"/>
                </a:solidFill>
              </a:rPr>
              <a:t>A</a:t>
            </a:r>
            <a:r>
              <a:rPr lang="en-US" altLang="zh-CN" smtClean="0"/>
              <a:t>	</a:t>
            </a:r>
            <a:endParaRPr lang="zh-CN" altLang="zh-CN" smtClean="0"/>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zh-CN" sz="2400" smtClean="0"/>
              <a:t>描述以下三个概念的区别：头指针、头结点、首元结点（第一个元素结点）。在单链表中设置头结点的作用是什么？</a:t>
            </a:r>
            <a:endParaRPr lang="zh-CN" altLang="en-US" sz="2400" smtClean="0"/>
          </a:p>
        </p:txBody>
      </p:sp>
      <p:sp>
        <p:nvSpPr>
          <p:cNvPr id="3" name="内容占位符 2"/>
          <p:cNvSpPr>
            <a:spLocks noGrp="1"/>
          </p:cNvSpPr>
          <p:nvPr>
            <p:ph idx="1"/>
          </p:nvPr>
        </p:nvSpPr>
        <p:spPr/>
        <p:txBody>
          <a:bodyPr/>
          <a:lstStyle/>
          <a:p>
            <a:r>
              <a:rPr lang="zh-CN" altLang="zh-CN" sz="2000" b="1" smtClean="0"/>
              <a:t>答：</a:t>
            </a:r>
            <a:r>
              <a:rPr lang="zh-CN" altLang="zh-CN" sz="2000" b="1" u="sng" smtClean="0">
                <a:solidFill>
                  <a:srgbClr val="FF0000"/>
                </a:solidFill>
              </a:rPr>
              <a:t>首元结点</a:t>
            </a:r>
            <a:r>
              <a:rPr lang="zh-CN" altLang="zh-CN" sz="2000" b="1" smtClean="0"/>
              <a:t>是指链表中存储线性表中第一个数据元素</a:t>
            </a:r>
            <a:r>
              <a:rPr lang="en-US" altLang="zh-CN" sz="2000" b="1" smtClean="0"/>
              <a:t>a</a:t>
            </a:r>
            <a:r>
              <a:rPr lang="en-US" altLang="zh-CN" sz="2000" b="1" baseline="-25000" smtClean="0"/>
              <a:t>1</a:t>
            </a:r>
            <a:r>
              <a:rPr lang="zh-CN" altLang="zh-CN" sz="2000" b="1" smtClean="0"/>
              <a:t>的结点。为了操作方便，通常在链表的首元结点之前附设一个结点，称为</a:t>
            </a:r>
            <a:r>
              <a:rPr lang="zh-CN" altLang="zh-CN" sz="2000" b="1" u="sng" smtClean="0">
                <a:solidFill>
                  <a:srgbClr val="FF0000"/>
                </a:solidFill>
              </a:rPr>
              <a:t>头结点</a:t>
            </a:r>
            <a:r>
              <a:rPr lang="zh-CN" altLang="zh-CN" sz="2000" b="1" smtClean="0"/>
              <a:t>，该结点的数据域中不存储线性表的数据元素，其作用是为了对链表进行操作时，可以对空表、非空表的情况以及对首元结点进行统一处理。</a:t>
            </a:r>
            <a:r>
              <a:rPr lang="zh-CN" altLang="zh-CN" sz="2000" b="1" u="sng" smtClean="0">
                <a:solidFill>
                  <a:srgbClr val="FF0000"/>
                </a:solidFill>
              </a:rPr>
              <a:t>头指针</a:t>
            </a:r>
            <a:r>
              <a:rPr lang="zh-CN" altLang="zh-CN" sz="2000" b="1" smtClean="0"/>
              <a:t>是指向链表中第一个结点（或为头结点或为首元结点）的指针。若链表中附设头结点，则不管线性表是否为空表，头指针均不为空。否则表示空表的链表的头指针为空。这三个概念对单链表、双向链表和循环链表均适用。是否设置头结点，是不同的存储结构表示同一逻辑结构的问题。</a:t>
            </a:r>
            <a:endParaRPr lang="zh-CN" altLang="zh-CN" sz="2000" smtClean="0"/>
          </a:p>
          <a:p>
            <a:endParaRPr lang="zh-CN" altLang="en-US" sz="2000" smtClean="0"/>
          </a:p>
        </p:txBody>
      </p:sp>
      <p:sp>
        <p:nvSpPr>
          <p:cNvPr id="6148" name="AutoShape 1" descr="C:\Documents and Settings\Administrator\Application Data\Tencent\Users\762522981\QQ\WinTemp\RichOle\R}P_1CSR3428Y~R(@X}]8.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sp>
        <p:nvSpPr>
          <p:cNvPr id="6149" name="AutoShape 2" descr="C:\Documents and Settings\Administrator\Application Data\Tencent\Users\762522981\QQ\WinTemp\RichOle\R}P_1CSR3428Y~R(@X}]8.jp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zh-CN" altLang="en-US"/>
          </a:p>
        </p:txBody>
      </p:sp>
      <p:pic>
        <p:nvPicPr>
          <p:cNvPr id="6" name="图片 5" descr="未命名.jpg"/>
          <p:cNvPicPr>
            <a:picLocks noChangeAspect="1"/>
          </p:cNvPicPr>
          <p:nvPr/>
        </p:nvPicPr>
        <p:blipFill>
          <a:blip r:embed="rId2"/>
          <a:srcRect/>
          <a:stretch>
            <a:fillRect/>
          </a:stretch>
        </p:blipFill>
        <p:spPr bwMode="auto">
          <a:xfrm>
            <a:off x="1116013" y="4508500"/>
            <a:ext cx="6823075" cy="1223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p:txBody>
          <a:bodyPr/>
          <a:lstStyle/>
          <a:p>
            <a:r>
              <a:rPr lang="zh-CN" altLang="zh-CN" sz="2400" smtClean="0"/>
              <a:t>简而言之，</a:t>
            </a:r>
          </a:p>
          <a:p>
            <a:r>
              <a:rPr lang="zh-CN" altLang="zh-CN" sz="2400" b="1" u="sng" smtClean="0">
                <a:solidFill>
                  <a:srgbClr val="FF0000"/>
                </a:solidFill>
              </a:rPr>
              <a:t>头指针</a:t>
            </a:r>
            <a:r>
              <a:rPr lang="zh-CN" altLang="zh-CN" sz="2400" b="1" smtClean="0"/>
              <a:t>是指向链表中第一个结点（或为头结点或为首元结点）的指针；</a:t>
            </a:r>
            <a:endParaRPr lang="zh-CN" altLang="zh-CN" sz="2400" smtClean="0"/>
          </a:p>
          <a:p>
            <a:r>
              <a:rPr lang="zh-CN" altLang="zh-CN" sz="2400" b="1" u="sng" smtClean="0">
                <a:solidFill>
                  <a:srgbClr val="FF0000"/>
                </a:solidFill>
              </a:rPr>
              <a:t>头结点</a:t>
            </a:r>
            <a:r>
              <a:rPr lang="zh-CN" altLang="zh-CN" sz="2400" b="1" smtClean="0"/>
              <a:t>是在链表的首元结点之前附设的一个结点；数据域内只放空表标志和表长等信息（内放头指针？那还得另配一个头指针！！！）</a:t>
            </a:r>
            <a:endParaRPr lang="zh-CN" altLang="zh-CN" sz="2400" smtClean="0"/>
          </a:p>
          <a:p>
            <a:r>
              <a:rPr lang="zh-CN" altLang="zh-CN" sz="2400" b="1" u="sng" smtClean="0">
                <a:solidFill>
                  <a:srgbClr val="FF0000"/>
                </a:solidFill>
              </a:rPr>
              <a:t>首元素结点</a:t>
            </a:r>
            <a:r>
              <a:rPr lang="zh-CN" altLang="zh-CN" sz="2400" b="1" smtClean="0"/>
              <a:t>是指链表中存储线性表中第一个数据元素</a:t>
            </a:r>
            <a:r>
              <a:rPr lang="en-US" altLang="zh-CN" sz="2400" b="1" smtClean="0"/>
              <a:t>a</a:t>
            </a:r>
            <a:r>
              <a:rPr lang="en-US" altLang="zh-CN" sz="2400" b="1" baseline="-25000" smtClean="0"/>
              <a:t>1</a:t>
            </a:r>
            <a:r>
              <a:rPr lang="zh-CN" altLang="zh-CN" sz="2400" b="1" smtClean="0"/>
              <a:t>的结点。</a:t>
            </a:r>
            <a:endParaRPr lang="zh-CN" altLang="zh-CN" sz="2400" smtClean="0"/>
          </a:p>
          <a:p>
            <a:endParaRPr lang="zh-CN" altLang="en-US" sz="240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zh-CN" altLang="zh-CN" smtClean="0"/>
              <a:t>若较频繁地对一个线性表进行插入和删除操作，该线性表宜采用何种存储结构？为什么？</a:t>
            </a:r>
          </a:p>
          <a:p>
            <a:pPr lvl="1" eaLnBrk="1" hangingPunct="1"/>
            <a:r>
              <a:rPr lang="zh-CN" altLang="zh-CN" smtClean="0">
                <a:solidFill>
                  <a:srgbClr val="FF0000"/>
                </a:solidFill>
              </a:rPr>
              <a:t>－链式存储结构</a:t>
            </a: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zh-CN" dirty="0" smtClean="0"/>
              <a:t>选择：（清华大学</a:t>
            </a:r>
            <a:r>
              <a:rPr lang="en-US" altLang="zh-CN" dirty="0" smtClean="0"/>
              <a:t>1998</a:t>
            </a:r>
            <a:r>
              <a:rPr lang="zh-CN" altLang="zh-CN" dirty="0" smtClean="0"/>
              <a:t>）</a:t>
            </a:r>
            <a:br>
              <a:rPr lang="zh-CN" altLang="zh-CN" dirty="0" smtClean="0"/>
            </a:br>
            <a:endParaRPr lang="zh-CN" altLang="en-US" dirty="0" smtClean="0"/>
          </a:p>
        </p:txBody>
      </p:sp>
      <p:sp>
        <p:nvSpPr>
          <p:cNvPr id="3" name="内容占位符 2"/>
          <p:cNvSpPr>
            <a:spLocks noGrp="1"/>
          </p:cNvSpPr>
          <p:nvPr>
            <p:ph idx="1"/>
          </p:nvPr>
        </p:nvSpPr>
        <p:spPr/>
        <p:txBody>
          <a:bodyPr/>
          <a:lstStyle/>
          <a:p>
            <a:pPr eaLnBrk="1" hangingPunct="1"/>
            <a:r>
              <a:rPr lang="zh-CN" altLang="zh-CN" dirty="0" smtClean="0"/>
              <a:t>线性表是具有</a:t>
            </a:r>
            <a:r>
              <a:rPr lang="en-US" altLang="zh-CN" dirty="0" smtClean="0"/>
              <a:t>n</a:t>
            </a:r>
            <a:r>
              <a:rPr lang="zh-CN" altLang="zh-CN" dirty="0" smtClean="0"/>
              <a:t>个（</a:t>
            </a:r>
            <a:r>
              <a:rPr lang="en-US" altLang="zh-CN" dirty="0" smtClean="0"/>
              <a:t>    </a:t>
            </a:r>
            <a:r>
              <a:rPr lang="zh-CN" altLang="zh-CN" dirty="0" smtClean="0"/>
              <a:t>）的有限序列</a:t>
            </a:r>
          </a:p>
          <a:p>
            <a:pPr eaLnBrk="1" hangingPunct="1"/>
            <a:r>
              <a:rPr lang="en-US" altLang="zh-CN" dirty="0" smtClean="0"/>
              <a:t>A.</a:t>
            </a:r>
            <a:r>
              <a:rPr lang="zh-CN" altLang="zh-CN" dirty="0" smtClean="0"/>
              <a:t>表元素</a:t>
            </a:r>
            <a:r>
              <a:rPr lang="en-US" altLang="zh-CN" dirty="0" smtClean="0"/>
              <a:t>  B.</a:t>
            </a:r>
            <a:r>
              <a:rPr lang="zh-CN" altLang="zh-CN" dirty="0" smtClean="0"/>
              <a:t>字符</a:t>
            </a:r>
            <a:r>
              <a:rPr lang="en-US" altLang="zh-CN" dirty="0" smtClean="0"/>
              <a:t>  C.</a:t>
            </a:r>
            <a:r>
              <a:rPr lang="zh-CN" altLang="zh-CN" dirty="0" smtClean="0"/>
              <a:t>数据元素</a:t>
            </a:r>
            <a:r>
              <a:rPr lang="en-US" altLang="zh-CN" dirty="0" smtClean="0"/>
              <a:t>  D.</a:t>
            </a:r>
            <a:r>
              <a:rPr lang="zh-CN" altLang="zh-CN" dirty="0" smtClean="0"/>
              <a:t>数据项</a:t>
            </a:r>
            <a:r>
              <a:rPr lang="en-US" altLang="zh-CN" dirty="0" smtClean="0"/>
              <a:t>  E.</a:t>
            </a:r>
            <a:r>
              <a:rPr lang="zh-CN" altLang="zh-CN" dirty="0" smtClean="0"/>
              <a:t>信息项</a:t>
            </a:r>
          </a:p>
          <a:p>
            <a:pPr lvl="1" eaLnBrk="1" hangingPunct="1"/>
            <a:r>
              <a:rPr lang="zh-CN" altLang="zh-CN" dirty="0" smtClean="0">
                <a:solidFill>
                  <a:srgbClr val="FF0000"/>
                </a:solidFill>
              </a:rPr>
              <a:t>－</a:t>
            </a:r>
            <a:r>
              <a:rPr lang="en-US" altLang="zh-CN" dirty="0" smtClean="0">
                <a:solidFill>
                  <a:srgbClr val="FF0000"/>
                </a:solidFill>
              </a:rPr>
              <a:t>C</a:t>
            </a:r>
            <a:endParaRPr lang="zh-CN" altLang="zh-CN" dirty="0" smtClean="0">
              <a:solidFill>
                <a:srgbClr val="FF0000"/>
              </a:solidFill>
            </a:endParaRPr>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Comment 2"/>
          <p:cNvSpPr>
            <a:spLocks noChangeArrowheads="1"/>
          </p:cNvSpPr>
          <p:nvPr/>
        </p:nvSpPr>
        <p:spPr bwMode="auto">
          <a:xfrm>
            <a:off x="304800" y="263525"/>
            <a:ext cx="12954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600" b="1">
                <a:solidFill>
                  <a:srgbClr val="A50021"/>
                </a:solidFill>
                <a:latin typeface="Arial" pitchFamily="34" charset="0"/>
              </a:rPr>
              <a:t>题</a:t>
            </a:r>
            <a:r>
              <a:rPr kumimoji="0" lang="en-US" altLang="zh-CN" sz="3600" b="1">
                <a:solidFill>
                  <a:srgbClr val="A50021"/>
                </a:solidFill>
                <a:latin typeface="Arial" pitchFamily="34" charset="0"/>
              </a:rPr>
              <a:t>1.8</a:t>
            </a:r>
            <a:endParaRPr lang="en-US" altLang="zh-CN" sz="1600">
              <a:solidFill>
                <a:srgbClr val="000000"/>
              </a:solidFill>
              <a:latin typeface="Arial" pitchFamily="34" charset="0"/>
            </a:endParaRPr>
          </a:p>
        </p:txBody>
      </p:sp>
      <p:sp>
        <p:nvSpPr>
          <p:cNvPr id="91139" name="Text Box 3"/>
          <p:cNvSpPr txBox="1">
            <a:spLocks noChangeArrowheads="1"/>
          </p:cNvSpPr>
          <p:nvPr/>
        </p:nvSpPr>
        <p:spPr bwMode="auto">
          <a:xfrm>
            <a:off x="2193925" y="244475"/>
            <a:ext cx="4327525" cy="641350"/>
          </a:xfrm>
          <a:prstGeom prst="rect">
            <a:avLst/>
          </a:prstGeom>
          <a:noFill/>
          <a:ln w="9525">
            <a:noFill/>
            <a:miter lim="800000"/>
            <a:headEnd/>
            <a:tailEnd/>
          </a:ln>
          <a:effectLst/>
        </p:spPr>
        <p:txBody>
          <a:bodyPr wrap="none">
            <a:spAutoFit/>
          </a:bodyPr>
          <a:lstStyle/>
          <a:p>
            <a:r>
              <a:rPr lang="zh-CN" altLang="en-US" sz="3600" b="1">
                <a:solidFill>
                  <a:srgbClr val="663300"/>
                </a:solidFill>
              </a:rPr>
              <a:t>学会系统分析的方法</a:t>
            </a:r>
            <a:endParaRPr lang="zh-CN" altLang="en-US" sz="3600"/>
          </a:p>
        </p:txBody>
      </p:sp>
      <p:sp>
        <p:nvSpPr>
          <p:cNvPr id="91140" name="Text Box 4"/>
          <p:cNvSpPr txBox="1">
            <a:spLocks noChangeArrowheads="1"/>
          </p:cNvSpPr>
          <p:nvPr/>
        </p:nvSpPr>
        <p:spPr bwMode="auto">
          <a:xfrm>
            <a:off x="517525" y="838200"/>
            <a:ext cx="777875" cy="750888"/>
          </a:xfrm>
          <a:prstGeom prst="rect">
            <a:avLst/>
          </a:prstGeom>
          <a:noFill/>
          <a:ln w="9525">
            <a:noFill/>
            <a:miter lim="800000"/>
            <a:headEnd/>
            <a:tailEnd/>
          </a:ln>
          <a:effectLst/>
        </p:spPr>
        <p:txBody>
          <a:bodyPr>
            <a:spAutoFit/>
          </a:bodyPr>
          <a:lstStyle/>
          <a:p>
            <a:pPr>
              <a:lnSpc>
                <a:spcPct val="120000"/>
              </a:lnSpc>
            </a:pPr>
            <a:r>
              <a:rPr lang="en-US" altLang="zh-CN" sz="3600">
                <a:solidFill>
                  <a:srgbClr val="800000"/>
                </a:solidFill>
              </a:rPr>
              <a:t>(5)</a:t>
            </a:r>
            <a:endParaRPr lang="en-US" altLang="zh-CN" sz="2400">
              <a:solidFill>
                <a:srgbClr val="800000"/>
              </a:solidFill>
            </a:endParaRPr>
          </a:p>
        </p:txBody>
      </p:sp>
      <p:graphicFrame>
        <p:nvGraphicFramePr>
          <p:cNvPr id="91141" name="Object 5"/>
          <p:cNvGraphicFramePr>
            <a:graphicFrameLocks noChangeAspect="1"/>
          </p:cNvGraphicFramePr>
          <p:nvPr/>
        </p:nvGraphicFramePr>
        <p:xfrm>
          <a:off x="3124200" y="2743200"/>
          <a:ext cx="5181600" cy="977900"/>
        </p:xfrm>
        <a:graphic>
          <a:graphicData uri="http://schemas.openxmlformats.org/presentationml/2006/ole">
            <p:oleObj spid="_x0000_s99330" name="公式" r:id="rId3" imgW="4254480" imgH="939600" progId="Equation.3">
              <p:embed/>
            </p:oleObj>
          </a:graphicData>
        </a:graphic>
      </p:graphicFrame>
      <p:sp>
        <p:nvSpPr>
          <p:cNvPr id="91142" name="Text Box 6"/>
          <p:cNvSpPr txBox="1">
            <a:spLocks noChangeArrowheads="1"/>
          </p:cNvSpPr>
          <p:nvPr/>
        </p:nvSpPr>
        <p:spPr bwMode="auto">
          <a:xfrm>
            <a:off x="1400175" y="1065213"/>
            <a:ext cx="4314825" cy="1639887"/>
          </a:xfrm>
          <a:prstGeom prst="rect">
            <a:avLst/>
          </a:prstGeom>
          <a:solidFill>
            <a:srgbClr val="FFFF99">
              <a:alpha val="50000"/>
            </a:srgbClr>
          </a:solidFill>
          <a:ln w="9525">
            <a:solidFill>
              <a:srgbClr val="FF9900"/>
            </a:solidFill>
            <a:miter lim="800000"/>
            <a:headEnd/>
            <a:tailEnd/>
          </a:ln>
          <a:effectLst/>
        </p:spPr>
        <p:txBody>
          <a:bodyPr wrap="none">
            <a:spAutoFit/>
          </a:bodyPr>
          <a:lstStyle/>
          <a:p>
            <a:pPr>
              <a:lnSpc>
                <a:spcPct val="120000"/>
              </a:lnSpc>
            </a:pPr>
            <a:r>
              <a:rPr lang="en-US" altLang="zh-CN" sz="2800" b="1">
                <a:solidFill>
                  <a:srgbClr val="800000"/>
                </a:solidFill>
              </a:rPr>
              <a:t>for</a:t>
            </a:r>
            <a:r>
              <a:rPr lang="en-US" altLang="zh-CN" sz="2800">
                <a:solidFill>
                  <a:srgbClr val="800000"/>
                </a:solidFill>
              </a:rPr>
              <a:t>( i=1; i&lt;=n; i++) </a:t>
            </a:r>
          </a:p>
          <a:p>
            <a:pPr>
              <a:lnSpc>
                <a:spcPct val="120000"/>
              </a:lnSpc>
            </a:pPr>
            <a:r>
              <a:rPr lang="en-US" altLang="zh-CN" sz="2800">
                <a:solidFill>
                  <a:srgbClr val="800000"/>
                </a:solidFill>
              </a:rPr>
              <a:t>         </a:t>
            </a:r>
            <a:r>
              <a:rPr lang="en-US" altLang="zh-CN" sz="2800" b="1">
                <a:solidFill>
                  <a:srgbClr val="800000"/>
                </a:solidFill>
              </a:rPr>
              <a:t>for</a:t>
            </a:r>
            <a:r>
              <a:rPr lang="en-US" altLang="zh-CN" sz="2800">
                <a:solidFill>
                  <a:srgbClr val="800000"/>
                </a:solidFill>
              </a:rPr>
              <a:t> (j=1; j&lt;=i; j++) </a:t>
            </a:r>
            <a:endParaRPr lang="en-US" altLang="zh-CN" sz="2800" b="1">
              <a:solidFill>
                <a:srgbClr val="800000"/>
              </a:solidFill>
            </a:endParaRPr>
          </a:p>
          <a:p>
            <a:pPr>
              <a:lnSpc>
                <a:spcPct val="120000"/>
              </a:lnSpc>
            </a:pPr>
            <a:r>
              <a:rPr lang="en-US" altLang="zh-CN" sz="2800">
                <a:solidFill>
                  <a:srgbClr val="800000"/>
                </a:solidFill>
              </a:rPr>
              <a:t>             </a:t>
            </a:r>
            <a:r>
              <a:rPr lang="en-US" altLang="zh-CN" sz="2800" b="1">
                <a:solidFill>
                  <a:srgbClr val="800000"/>
                </a:solidFill>
              </a:rPr>
              <a:t>for</a:t>
            </a:r>
            <a:r>
              <a:rPr lang="en-US" altLang="zh-CN" sz="2800">
                <a:solidFill>
                  <a:srgbClr val="800000"/>
                </a:solidFill>
              </a:rPr>
              <a:t> (k=1; k&lt;=j; k++)</a:t>
            </a:r>
            <a:endParaRPr lang="en-US" altLang="zh-CN" sz="3200">
              <a:solidFill>
                <a:srgbClr val="800000"/>
              </a:solidFill>
            </a:endParaRPr>
          </a:p>
        </p:txBody>
      </p:sp>
      <p:graphicFrame>
        <p:nvGraphicFramePr>
          <p:cNvPr id="91143" name="Object 7"/>
          <p:cNvGraphicFramePr>
            <a:graphicFrameLocks noChangeAspect="1"/>
          </p:cNvGraphicFramePr>
          <p:nvPr/>
        </p:nvGraphicFramePr>
        <p:xfrm>
          <a:off x="2667000" y="3733800"/>
          <a:ext cx="5867400" cy="2971800"/>
        </p:xfrm>
        <a:graphic>
          <a:graphicData uri="http://schemas.openxmlformats.org/presentationml/2006/ole">
            <p:oleObj spid="_x0000_s99331" name="公式" r:id="rId4" imgW="1955520" imgH="1257120" progId="Equation.3">
              <p:embed/>
            </p:oleObj>
          </a:graphicData>
        </a:graphic>
      </p:graphicFrame>
      <p:sp>
        <p:nvSpPr>
          <p:cNvPr id="91144" name="Rectangle 8"/>
          <p:cNvSpPr>
            <a:spLocks noChangeArrowheads="1"/>
          </p:cNvSpPr>
          <p:nvPr/>
        </p:nvSpPr>
        <p:spPr bwMode="auto">
          <a:xfrm>
            <a:off x="685800" y="2940050"/>
            <a:ext cx="2397125" cy="641350"/>
          </a:xfrm>
          <a:prstGeom prst="rect">
            <a:avLst/>
          </a:prstGeom>
          <a:noFill/>
          <a:ln w="9525">
            <a:noFill/>
            <a:miter lim="800000"/>
            <a:headEnd/>
            <a:tailEnd/>
          </a:ln>
          <a:effectLst/>
        </p:spPr>
        <p:txBody>
          <a:bodyPr wrap="none">
            <a:spAutoFit/>
          </a:bodyPr>
          <a:lstStyle/>
          <a:p>
            <a:r>
              <a:rPr lang="zh-CN" altLang="en-US" sz="3600" b="1">
                <a:solidFill>
                  <a:srgbClr val="800000"/>
                </a:solidFill>
                <a:ea typeface="楷体_GB2312" pitchFamily="49" charset="-122"/>
              </a:rPr>
              <a:t>语句频度</a:t>
            </a:r>
            <a:r>
              <a:rPr lang="zh-CN" altLang="en-US" sz="3600">
                <a:solidFill>
                  <a:srgbClr val="800000"/>
                </a:solidFill>
                <a:ea typeface="楷体_GB2312" pitchFamily="49" charset="-122"/>
              </a:rPr>
              <a:t> </a:t>
            </a:r>
            <a:r>
              <a:rPr lang="en-US" altLang="zh-CN" sz="3600">
                <a:solidFill>
                  <a:srgbClr val="8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slide(fromTop)">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strips(downRight)">
                                      <p:cBhvr>
                                        <p:cTn id="12" dur="500"/>
                                        <p:tgtEl>
                                          <p:spTgt spid="9114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1142"/>
                                        </p:tgtEl>
                                        <p:attrNameLst>
                                          <p:attrName>style.visibility</p:attrName>
                                        </p:attrNameLst>
                                      </p:cBhvr>
                                      <p:to>
                                        <p:strVal val="visible"/>
                                      </p:to>
                                    </p:set>
                                    <p:animEffect transition="in" filter="strips(downRight)">
                                      <p:cBhvr>
                                        <p:cTn id="17" dur="500"/>
                                        <p:tgtEl>
                                          <p:spTgt spid="9114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1144"/>
                                        </p:tgtEl>
                                        <p:attrNameLst>
                                          <p:attrName>style.visibility</p:attrName>
                                        </p:attrNameLst>
                                      </p:cBhvr>
                                      <p:to>
                                        <p:strVal val="visible"/>
                                      </p:to>
                                    </p:set>
                                    <p:animEffect transition="in" filter="strips(downRight)">
                                      <p:cBhvr>
                                        <p:cTn id="22" dur="500"/>
                                        <p:tgtEl>
                                          <p:spTgt spid="91144"/>
                                        </p:tgtEl>
                                      </p:cBhvr>
                                    </p:animEffect>
                                  </p:childTnLst>
                                </p:cTn>
                              </p:par>
                            </p:childTnLst>
                          </p:cTn>
                        </p:par>
                        <p:par>
                          <p:cTn id="23" fill="hold">
                            <p:stCondLst>
                              <p:cond delay="500"/>
                            </p:stCondLst>
                            <p:childTnLst>
                              <p:par>
                                <p:cTn id="24" presetID="18" presetClass="entr" presetSubtype="6" fill="hold" nodeType="afterEffect">
                                  <p:stCondLst>
                                    <p:cond delay="0"/>
                                  </p:stCondLst>
                                  <p:childTnLst>
                                    <p:set>
                                      <p:cBhvr>
                                        <p:cTn id="25" dur="1" fill="hold">
                                          <p:stCondLst>
                                            <p:cond delay="0"/>
                                          </p:stCondLst>
                                        </p:cTn>
                                        <p:tgtEl>
                                          <p:spTgt spid="91141"/>
                                        </p:tgtEl>
                                        <p:attrNameLst>
                                          <p:attrName>style.visibility</p:attrName>
                                        </p:attrNameLst>
                                      </p:cBhvr>
                                      <p:to>
                                        <p:strVal val="visible"/>
                                      </p:to>
                                    </p:set>
                                    <p:animEffect transition="in" filter="strips(downRight)">
                                      <p:cBhvr>
                                        <p:cTn id="26" dur="500"/>
                                        <p:tgtEl>
                                          <p:spTgt spid="91141"/>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91143"/>
                                        </p:tgtEl>
                                        <p:attrNameLst>
                                          <p:attrName>style.visibility</p:attrName>
                                        </p:attrNameLst>
                                      </p:cBhvr>
                                      <p:to>
                                        <p:strVal val="visible"/>
                                      </p:to>
                                    </p:set>
                                    <p:animEffect transition="in" filter="strips(downRight)">
                                      <p:cBhvr>
                                        <p:cTn id="31"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40" grpId="0" autoUpdateAnimBg="0"/>
      <p:bldP spid="91142" grpId="0" animBg="1" autoUpdateAnimBg="0"/>
      <p:bldP spid="91144"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smtClean="0"/>
              <a:t>选择</a:t>
            </a:r>
          </a:p>
        </p:txBody>
      </p:sp>
      <p:sp>
        <p:nvSpPr>
          <p:cNvPr id="3" name="内容占位符 2"/>
          <p:cNvSpPr>
            <a:spLocks noGrp="1"/>
          </p:cNvSpPr>
          <p:nvPr>
            <p:ph idx="1"/>
          </p:nvPr>
        </p:nvSpPr>
        <p:spPr/>
        <p:txBody>
          <a:bodyPr/>
          <a:lstStyle/>
          <a:p>
            <a:pPr eaLnBrk="1" hangingPunct="1"/>
            <a:r>
              <a:rPr lang="zh-CN" altLang="zh-CN" smtClean="0"/>
              <a:t>若语句</a:t>
            </a:r>
            <a:r>
              <a:rPr lang="en-US" altLang="zh-CN" smtClean="0"/>
              <a:t>S</a:t>
            </a:r>
            <a:r>
              <a:rPr lang="zh-CN" altLang="zh-CN" smtClean="0"/>
              <a:t>的执行时间为</a:t>
            </a:r>
            <a:r>
              <a:rPr lang="en-US" altLang="zh-CN" smtClean="0"/>
              <a:t>O(1),</a:t>
            </a:r>
            <a:r>
              <a:rPr lang="zh-CN" altLang="zh-CN" smtClean="0"/>
              <a:t>那么下列程序段的时间复杂度为</a:t>
            </a:r>
            <a:r>
              <a:rPr lang="en-US" altLang="zh-CN" u="sng" smtClean="0"/>
              <a:t>      </a:t>
            </a:r>
            <a:r>
              <a:rPr lang="zh-CN" altLang="zh-CN" smtClean="0"/>
              <a:t>。</a:t>
            </a:r>
          </a:p>
          <a:p>
            <a:pPr lvl="1" eaLnBrk="1" hangingPunct="1"/>
            <a:r>
              <a:rPr lang="en-US" altLang="zh-CN" smtClean="0"/>
              <a:t>	For(i = 0; i &lt;= n ; i++)</a:t>
            </a:r>
            <a:endParaRPr lang="zh-CN" altLang="zh-CN" smtClean="0"/>
          </a:p>
          <a:p>
            <a:pPr lvl="1" eaLnBrk="1" hangingPunct="1"/>
            <a:r>
              <a:rPr lang="en-US" altLang="zh-CN" smtClean="0"/>
              <a:t>		For(j = 0; j &lt;=n ;j++)</a:t>
            </a:r>
            <a:endParaRPr lang="zh-CN" altLang="zh-CN" smtClean="0"/>
          </a:p>
          <a:p>
            <a:pPr lvl="1" eaLnBrk="1" hangingPunct="1"/>
            <a:r>
              <a:rPr lang="en-US" altLang="zh-CN" smtClean="0"/>
              <a:t>		s</a:t>
            </a:r>
            <a:endParaRPr lang="zh-CN" altLang="zh-CN" smtClean="0"/>
          </a:p>
          <a:p>
            <a:pPr lvl="1" eaLnBrk="1" hangingPunct="1"/>
            <a:r>
              <a:rPr lang="en-US" altLang="zh-CN" smtClean="0"/>
              <a:t>A)  O(n)   	 	   </a:t>
            </a:r>
          </a:p>
          <a:p>
            <a:pPr lvl="1" eaLnBrk="1" hangingPunct="1"/>
            <a:r>
              <a:rPr lang="en-US" altLang="zh-CN" smtClean="0"/>
              <a:t>B)  O(n*n)        </a:t>
            </a:r>
          </a:p>
          <a:p>
            <a:pPr lvl="1" eaLnBrk="1" hangingPunct="1"/>
            <a:r>
              <a:rPr lang="en-US" altLang="zh-CN" smtClean="0"/>
              <a:t>C)  O(n*log</a:t>
            </a:r>
            <a:r>
              <a:rPr lang="en-US" altLang="zh-CN" baseline="-25000" smtClean="0"/>
              <a:t>2</a:t>
            </a:r>
            <a:r>
              <a:rPr lang="en-US" altLang="zh-CN" smtClean="0"/>
              <a:t>n)     </a:t>
            </a:r>
          </a:p>
          <a:p>
            <a:pPr lvl="1" eaLnBrk="1" hangingPunct="1"/>
            <a:r>
              <a:rPr lang="en-US" altLang="zh-CN" smtClean="0"/>
              <a:t>D)  O(n*i)</a:t>
            </a:r>
            <a:endParaRPr lang="zh-CN" altLang="zh-CN" smtClean="0"/>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zh-CN" altLang="zh-CN" smtClean="0"/>
              <a:t>在一个单链表中，若要在指针</a:t>
            </a:r>
            <a:r>
              <a:rPr lang="en-US" altLang="zh-CN" smtClean="0"/>
              <a:t>P</a:t>
            </a:r>
            <a:r>
              <a:rPr lang="zh-CN" altLang="zh-CN" smtClean="0"/>
              <a:t>所指向的结点之后插入结点</a:t>
            </a:r>
            <a:r>
              <a:rPr lang="en-US" altLang="zh-CN" smtClean="0"/>
              <a:t>q</a:t>
            </a:r>
            <a:r>
              <a:rPr lang="zh-CN" altLang="zh-CN" smtClean="0"/>
              <a:t>，应执行的操作是</a:t>
            </a:r>
            <a:r>
              <a:rPr lang="en-US" altLang="zh-CN" u="sng" smtClean="0"/>
              <a:t>      </a:t>
            </a:r>
            <a:r>
              <a:rPr lang="zh-CN" altLang="zh-CN" smtClean="0"/>
              <a:t>。</a:t>
            </a:r>
          </a:p>
          <a:p>
            <a:pPr lvl="1" eaLnBrk="1" hangingPunct="1"/>
            <a:r>
              <a:rPr lang="en-US" altLang="zh-CN" smtClean="0"/>
              <a:t>A)  P-&gt;next=q		 </a:t>
            </a:r>
          </a:p>
          <a:p>
            <a:pPr lvl="1" eaLnBrk="1" hangingPunct="1"/>
            <a:r>
              <a:rPr lang="en-US" altLang="zh-CN" smtClean="0"/>
              <a:t>B)  P-&gt;next=q;  q-&gt;next=P-&gt;next-&gt;next     </a:t>
            </a:r>
          </a:p>
          <a:p>
            <a:pPr lvl="1" eaLnBrk="1" hangingPunct="1"/>
            <a:r>
              <a:rPr lang="en-US" altLang="zh-CN" smtClean="0"/>
              <a:t>C)  q-&gt;next = P-&gt;next; P-&gt;next:=q	 </a:t>
            </a:r>
          </a:p>
          <a:p>
            <a:pPr lvl="1" eaLnBrk="1" hangingPunct="1"/>
            <a:r>
              <a:rPr lang="en-US" altLang="zh-CN" smtClean="0"/>
              <a:t>D)P-&gt;next=q; q-&gt;next=P-&gt;next</a:t>
            </a:r>
            <a:endParaRPr lang="zh-CN" altLang="zh-CN" smtClean="0"/>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zh-CN" altLang="zh-CN" smtClean="0"/>
              <a:t>用链表表示线性表的优点是</a:t>
            </a:r>
            <a:r>
              <a:rPr lang="en-US" altLang="zh-CN" u="sng" smtClean="0"/>
              <a:t>      </a:t>
            </a:r>
            <a:r>
              <a:rPr lang="zh-CN" altLang="zh-CN" smtClean="0"/>
              <a:t>。</a:t>
            </a:r>
          </a:p>
          <a:p>
            <a:pPr lvl="1" eaLnBrk="1" hangingPunct="1"/>
            <a:r>
              <a:rPr lang="en-US" altLang="zh-CN" smtClean="0"/>
              <a:t>A)  </a:t>
            </a:r>
            <a:r>
              <a:rPr lang="zh-CN" altLang="zh-CN" smtClean="0"/>
              <a:t>便于随机存储</a:t>
            </a:r>
            <a:r>
              <a:rPr lang="en-US" altLang="zh-CN" smtClean="0"/>
              <a:t>     </a:t>
            </a:r>
          </a:p>
          <a:p>
            <a:pPr lvl="1" eaLnBrk="1" hangingPunct="1"/>
            <a:r>
              <a:rPr lang="en-US" altLang="zh-CN" smtClean="0"/>
              <a:t>B)  </a:t>
            </a:r>
            <a:r>
              <a:rPr lang="zh-CN" altLang="zh-CN" smtClean="0"/>
              <a:t>花费的存储空间较顺序存储少</a:t>
            </a:r>
            <a:r>
              <a:rPr lang="en-US" altLang="zh-CN" smtClean="0"/>
              <a:t> </a:t>
            </a:r>
          </a:p>
          <a:p>
            <a:pPr lvl="1" eaLnBrk="1" hangingPunct="1"/>
            <a:r>
              <a:rPr lang="en-US" altLang="zh-CN" smtClean="0"/>
              <a:t> C)  </a:t>
            </a:r>
            <a:r>
              <a:rPr lang="zh-CN" altLang="zh-CN" smtClean="0"/>
              <a:t>便于插入和删除操作  </a:t>
            </a:r>
            <a:endParaRPr lang="en-US" altLang="zh-CN" smtClean="0"/>
          </a:p>
          <a:p>
            <a:pPr lvl="1" eaLnBrk="1" hangingPunct="1"/>
            <a:r>
              <a:rPr lang="en-US" altLang="zh-CN" smtClean="0"/>
              <a:t> D)  </a:t>
            </a:r>
            <a:r>
              <a:rPr lang="zh-CN" altLang="zh-CN" smtClean="0"/>
              <a:t>数据元素的物理顺序与逻辑顺序相同</a:t>
            </a: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zh-CN" b="1" smtClean="0"/>
              <a:t>一、填空题</a:t>
            </a:r>
            <a:r>
              <a:rPr lang="zh-CN" altLang="zh-CN" smtClean="0"/>
              <a:t/>
            </a:r>
            <a:br>
              <a:rPr lang="zh-CN" altLang="zh-CN" smtClean="0"/>
            </a:br>
            <a:endParaRPr lang="zh-CN" altLang="en-US" smtClean="0"/>
          </a:p>
        </p:txBody>
      </p:sp>
      <p:sp>
        <p:nvSpPr>
          <p:cNvPr id="3" name="内容占位符 2"/>
          <p:cNvSpPr>
            <a:spLocks noGrp="1"/>
          </p:cNvSpPr>
          <p:nvPr>
            <p:ph idx="1"/>
          </p:nvPr>
        </p:nvSpPr>
        <p:spPr/>
        <p:txBody>
          <a:bodyPr/>
          <a:lstStyle/>
          <a:p>
            <a:pPr eaLnBrk="1" hangingPunct="1"/>
            <a:r>
              <a:rPr lang="zh-CN" altLang="zh-CN" sz="2400" smtClean="0"/>
              <a:t>设长度为</a:t>
            </a:r>
            <a:r>
              <a:rPr lang="en-US" altLang="zh-CN" sz="2400" smtClean="0"/>
              <a:t>n</a:t>
            </a:r>
            <a:r>
              <a:rPr lang="zh-CN" altLang="zh-CN" sz="2400" smtClean="0"/>
              <a:t>的顺序线性表在任何位置上插入或删除操作都是等概率的，则插入一个元素时平均需要移动</a:t>
            </a:r>
            <a:r>
              <a:rPr lang="en-US" altLang="zh-CN" sz="2400" smtClean="0"/>
              <a:t>_______</a:t>
            </a:r>
            <a:r>
              <a:rPr lang="zh-CN" altLang="zh-CN" sz="2400" smtClean="0"/>
              <a:t>个元素，删除一个元素时平均需要移动</a:t>
            </a:r>
            <a:r>
              <a:rPr lang="en-US" altLang="zh-CN" sz="2400" smtClean="0"/>
              <a:t>______</a:t>
            </a:r>
            <a:r>
              <a:rPr lang="zh-CN" altLang="zh-CN" sz="2400" smtClean="0"/>
              <a:t>个元素。</a:t>
            </a:r>
            <a:endParaRPr lang="en-US" altLang="zh-CN" sz="2400" smtClean="0"/>
          </a:p>
          <a:p>
            <a:pPr eaLnBrk="1" hangingPunct="1"/>
            <a:r>
              <a:rPr lang="en-US" altLang="zh-CN" sz="2400" smtClean="0">
                <a:solidFill>
                  <a:srgbClr val="FF0000"/>
                </a:solidFill>
              </a:rPr>
              <a:t>n/2</a:t>
            </a:r>
            <a:r>
              <a:rPr lang="zh-CN" altLang="zh-CN" sz="2400" smtClean="0">
                <a:solidFill>
                  <a:srgbClr val="FF0000"/>
                </a:solidFill>
              </a:rPr>
              <a:t>，</a:t>
            </a:r>
            <a:r>
              <a:rPr lang="en-US" altLang="zh-CN" sz="2400" smtClean="0">
                <a:solidFill>
                  <a:srgbClr val="FF0000"/>
                </a:solidFill>
              </a:rPr>
              <a:t>(n-1)/2</a:t>
            </a:r>
            <a:endParaRPr lang="zh-CN" altLang="zh-CN" sz="2400" smtClean="0">
              <a:solidFill>
                <a:srgbClr val="FF0000"/>
              </a:solidFill>
            </a:endParaRPr>
          </a:p>
          <a:p>
            <a:pPr eaLnBrk="1" hangingPunct="1"/>
            <a:endParaRPr lang="en-US" altLang="zh-CN" sz="2400" smtClean="0"/>
          </a:p>
          <a:p>
            <a:pPr eaLnBrk="1" hangingPunct="1"/>
            <a:endParaRPr lang="zh-CN" altLang="zh-CN" sz="2400" smtClean="0"/>
          </a:p>
        </p:txBody>
      </p:sp>
      <p:pic>
        <p:nvPicPr>
          <p:cNvPr id="17409" name="Picture 1" descr="C:\Documents and Settings\Administrator\Application Data\Tencent\Users\762522981\QQ\WinTemp\RichOle\6}WUE@AMJFA8G11G]FQ]LF1.jpg"/>
          <p:cNvPicPr>
            <a:picLocks noChangeAspect="1" noChangeArrowheads="1"/>
          </p:cNvPicPr>
          <p:nvPr/>
        </p:nvPicPr>
        <p:blipFill>
          <a:blip r:embed="rId2"/>
          <a:srcRect/>
          <a:stretch>
            <a:fillRect/>
          </a:stretch>
        </p:blipFill>
        <p:spPr bwMode="auto">
          <a:xfrm>
            <a:off x="395288" y="3644900"/>
            <a:ext cx="8528050" cy="2305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09"/>
                                        </p:tgtEl>
                                        <p:attrNameLst>
                                          <p:attrName>style.visibility</p:attrName>
                                        </p:attrNameLst>
                                      </p:cBhvr>
                                      <p:to>
                                        <p:strVal val="visible"/>
                                      </p:to>
                                    </p:set>
                                    <p:animEffect transition="in" filter="blinds(horizontal)">
                                      <p:cBhvr>
                                        <p:cTn id="17" dur="500"/>
                                        <p:tgtEl>
                                          <p:spTgt spid="17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zh-CN" smtClean="0"/>
              <a:t/>
            </a:r>
            <a:br>
              <a:rPr lang="zh-CN" altLang="zh-CN" smtClean="0"/>
            </a:br>
            <a:endParaRPr lang="zh-CN" altLang="en-US" smtClean="0"/>
          </a:p>
        </p:txBody>
      </p:sp>
      <p:sp>
        <p:nvSpPr>
          <p:cNvPr id="3" name="内容占位符 2"/>
          <p:cNvSpPr>
            <a:spLocks noGrp="1"/>
          </p:cNvSpPr>
          <p:nvPr>
            <p:ph idx="1"/>
          </p:nvPr>
        </p:nvSpPr>
        <p:spPr/>
        <p:txBody>
          <a:bodyPr/>
          <a:lstStyle/>
          <a:p>
            <a:pPr eaLnBrk="1" hangingPunct="1"/>
            <a:r>
              <a:rPr lang="zh-CN" altLang="zh-CN" sz="2400" smtClean="0"/>
              <a:t>在顺序线性表中插入一个元素时，插入位置开始后的所有元素均需要</a:t>
            </a:r>
            <a:r>
              <a:rPr lang="en-US" altLang="zh-CN" sz="2400" smtClean="0"/>
              <a:t>________</a:t>
            </a:r>
            <a:r>
              <a:rPr lang="zh-CN" altLang="zh-CN" sz="2400" smtClean="0"/>
              <a:t>移动一个位置。</a:t>
            </a:r>
            <a:endParaRPr lang="en-US" altLang="zh-CN" sz="2400" smtClean="0"/>
          </a:p>
          <a:p>
            <a:pPr eaLnBrk="1" hangingPunct="1"/>
            <a:r>
              <a:rPr lang="zh-CN" altLang="zh-CN" sz="2400" smtClean="0">
                <a:solidFill>
                  <a:srgbClr val="FF0000"/>
                </a:solidFill>
              </a:rPr>
              <a:t>向后</a:t>
            </a:r>
            <a:endParaRPr lang="zh-CN" altLang="zh-CN" sz="2400" smtClean="0"/>
          </a:p>
          <a:p>
            <a:pPr eaLnBrk="1" hangingPunct="1"/>
            <a:r>
              <a:rPr lang="zh-CN" altLang="zh-CN" sz="2400" smtClean="0"/>
              <a:t>在顺序线性表中删除一个元素时，被删除元素后的所有元素均需要</a:t>
            </a:r>
            <a:r>
              <a:rPr lang="en-US" altLang="zh-CN" sz="2400" smtClean="0"/>
              <a:t>__________</a:t>
            </a:r>
            <a:r>
              <a:rPr lang="zh-CN" altLang="zh-CN" sz="2400" smtClean="0"/>
              <a:t>移动一个位置。</a:t>
            </a:r>
            <a:endParaRPr lang="en-US" altLang="zh-CN" sz="2400" smtClean="0"/>
          </a:p>
          <a:p>
            <a:pPr eaLnBrk="1" hangingPunct="1"/>
            <a:r>
              <a:rPr lang="zh-CN" altLang="zh-CN" sz="2400" smtClean="0">
                <a:solidFill>
                  <a:srgbClr val="FF0000"/>
                </a:solidFill>
              </a:rPr>
              <a:t>向前</a:t>
            </a:r>
          </a:p>
          <a:p>
            <a:pPr eaLnBrk="1" hangingPunct="1"/>
            <a:endParaRPr lang="zh-CN" altLang="zh-CN"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zh-CN" altLang="zh-CN" sz="2400" dirty="0" smtClean="0"/>
              <a:t>线性表的链式存储结构中，元素之间的线性关系是通过结点中的</a:t>
            </a:r>
            <a:r>
              <a:rPr lang="en-US" altLang="zh-CN" sz="2400" dirty="0" smtClean="0"/>
              <a:t>________</a:t>
            </a:r>
            <a:r>
              <a:rPr lang="zh-CN" altLang="zh-CN" sz="2400" dirty="0" smtClean="0"/>
              <a:t>来实现的。</a:t>
            </a:r>
            <a:endParaRPr lang="en-US" altLang="zh-CN" sz="2400" dirty="0" smtClean="0"/>
          </a:p>
          <a:p>
            <a:pPr lvl="1" eaLnBrk="1" hangingPunct="1"/>
            <a:r>
              <a:rPr lang="zh-CN" altLang="zh-CN" sz="2000" dirty="0" smtClean="0">
                <a:solidFill>
                  <a:srgbClr val="FF0000"/>
                </a:solidFill>
              </a:rPr>
              <a:t>指针域</a:t>
            </a:r>
          </a:p>
          <a:p>
            <a:pPr eaLnBrk="1" hangingPunct="1"/>
            <a:r>
              <a:rPr lang="zh-CN" altLang="zh-CN" sz="2400" dirty="0" smtClean="0"/>
              <a:t>线性表的顺序存储结构中逻辑上相邻的元素，物理位置</a:t>
            </a:r>
            <a:r>
              <a:rPr lang="en-US" altLang="zh-CN" sz="2400" dirty="0" smtClean="0"/>
              <a:t>__________</a:t>
            </a:r>
            <a:r>
              <a:rPr lang="zh-CN" altLang="zh-CN" sz="2400" dirty="0" smtClean="0"/>
              <a:t>相邻；线性表的链式存储结构中逻辑上相邻的元素，物理位置</a:t>
            </a:r>
            <a:r>
              <a:rPr lang="en-US" altLang="zh-CN" sz="2400" dirty="0" smtClean="0"/>
              <a:t>____________</a:t>
            </a:r>
            <a:r>
              <a:rPr lang="zh-CN" altLang="zh-CN" sz="2400" dirty="0" smtClean="0"/>
              <a:t>相邻。</a:t>
            </a:r>
            <a:endParaRPr lang="en-US" altLang="zh-CN" sz="2400" dirty="0" smtClean="0"/>
          </a:p>
          <a:p>
            <a:pPr lvl="1" eaLnBrk="1" hangingPunct="1"/>
            <a:r>
              <a:rPr lang="zh-CN" altLang="zh-CN" sz="2000" dirty="0" smtClean="0">
                <a:solidFill>
                  <a:srgbClr val="FF0000"/>
                </a:solidFill>
              </a:rPr>
              <a:t>一定，不一定</a:t>
            </a:r>
          </a:p>
          <a:p>
            <a:pPr eaLnBrk="1" hangingPunct="1"/>
            <a:r>
              <a:rPr lang="zh-CN" altLang="zh-CN" sz="2400" dirty="0" smtClean="0"/>
              <a:t>已知单链表的长度为</a:t>
            </a:r>
            <a:r>
              <a:rPr lang="en-US" altLang="zh-CN" sz="2400" dirty="0" smtClean="0"/>
              <a:t>n</a:t>
            </a:r>
            <a:r>
              <a:rPr lang="zh-CN" altLang="zh-CN" sz="2400" dirty="0" smtClean="0"/>
              <a:t>，则在给定值为</a:t>
            </a:r>
            <a:r>
              <a:rPr lang="en-US" altLang="zh-CN" sz="2400" dirty="0" smtClean="0"/>
              <a:t>x</a:t>
            </a:r>
            <a:r>
              <a:rPr lang="zh-CN" altLang="zh-CN" sz="2400" dirty="0" smtClean="0"/>
              <a:t>的结点后插入一个新结点的时间复杂度为</a:t>
            </a:r>
            <a:r>
              <a:rPr lang="en-US" altLang="zh-CN" sz="2400" dirty="0" smtClean="0"/>
              <a:t>__________</a:t>
            </a:r>
            <a:r>
              <a:rPr lang="zh-CN" altLang="zh-CN" sz="2400" dirty="0" smtClean="0"/>
              <a:t>。</a:t>
            </a:r>
          </a:p>
          <a:p>
            <a:pPr lvl="1" eaLnBrk="1" hangingPunct="1"/>
            <a:r>
              <a:rPr lang="en-US" altLang="zh-CN" sz="2000" b="1" dirty="0" smtClean="0">
                <a:solidFill>
                  <a:srgbClr val="FF0000"/>
                </a:solidFill>
              </a:rPr>
              <a:t> </a:t>
            </a:r>
            <a:r>
              <a:rPr lang="en-US" altLang="zh-CN" sz="2000" dirty="0" smtClean="0">
                <a:solidFill>
                  <a:srgbClr val="FF0000"/>
                </a:solidFill>
              </a:rPr>
              <a:t>O(n)</a:t>
            </a:r>
            <a:endParaRPr lang="zh-CN" altLang="zh-CN" sz="2000" dirty="0" smtClean="0">
              <a:solidFill>
                <a:srgbClr val="FF0000"/>
              </a:solidFill>
            </a:endParaRPr>
          </a:p>
          <a:p>
            <a:pPr eaLnBrk="1" hangingPunct="1">
              <a:buFont typeface="Wingdings" pitchFamily="2" charset="2"/>
              <a:buNone/>
            </a:pPr>
            <a:endParaRPr lang="zh-CN" altLang="zh-CN" sz="2400" dirty="0" smtClean="0"/>
          </a:p>
          <a:p>
            <a:pPr eaLnBrk="1" hangingPunct="1"/>
            <a:endParaRPr lang="zh-CN" altLang="en-US" sz="2400" dirty="0" smtClean="0"/>
          </a:p>
          <a:p>
            <a:pPr eaLnBrk="1" hangingPunct="1"/>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a:xfrm>
            <a:off x="468313" y="1412875"/>
            <a:ext cx="8229600" cy="4530725"/>
          </a:xfrm>
        </p:spPr>
        <p:txBody>
          <a:bodyPr/>
          <a:lstStyle/>
          <a:p>
            <a:pPr eaLnBrk="1" hangingPunct="1"/>
            <a:r>
              <a:rPr lang="zh-CN" altLang="zh-CN" sz="2400" smtClean="0"/>
              <a:t>已知单链表的长度为</a:t>
            </a:r>
            <a:r>
              <a:rPr lang="en-US" altLang="zh-CN" sz="2400" smtClean="0"/>
              <a:t>n</a:t>
            </a:r>
            <a:r>
              <a:rPr lang="zh-CN" altLang="zh-CN" sz="2400" smtClean="0"/>
              <a:t>，则删除给定值为</a:t>
            </a:r>
            <a:r>
              <a:rPr lang="en-US" altLang="zh-CN" sz="2400" smtClean="0"/>
              <a:t>x</a:t>
            </a:r>
            <a:r>
              <a:rPr lang="zh-CN" altLang="zh-CN" sz="2400" smtClean="0"/>
              <a:t>的结点的时间复杂度为</a:t>
            </a:r>
            <a:r>
              <a:rPr lang="en-US" altLang="zh-CN" sz="2400" smtClean="0"/>
              <a:t>__________</a:t>
            </a:r>
            <a:r>
              <a:rPr lang="zh-CN" altLang="zh-CN" sz="2400" smtClean="0"/>
              <a:t>。</a:t>
            </a:r>
            <a:endParaRPr lang="en-US" altLang="zh-CN" sz="2400" smtClean="0"/>
          </a:p>
          <a:p>
            <a:pPr lvl="1" eaLnBrk="1" hangingPunct="1"/>
            <a:r>
              <a:rPr lang="en-US" altLang="zh-CN" sz="2000" smtClean="0">
                <a:solidFill>
                  <a:srgbClr val="FF0000"/>
                </a:solidFill>
              </a:rPr>
              <a:t>O(n)</a:t>
            </a:r>
            <a:endParaRPr lang="zh-CN" altLang="zh-CN" sz="2000" smtClean="0">
              <a:solidFill>
                <a:srgbClr val="FF0000"/>
              </a:solidFill>
            </a:endParaRPr>
          </a:p>
          <a:p>
            <a:pPr eaLnBrk="1" hangingPunct="1"/>
            <a:r>
              <a:rPr lang="zh-CN" altLang="zh-CN" sz="2400" smtClean="0"/>
              <a:t>在单链表中设置头结点的作用是</a:t>
            </a:r>
            <a:r>
              <a:rPr lang="en-US" altLang="zh-CN" sz="2400" smtClean="0"/>
              <a:t>_____________</a:t>
            </a:r>
            <a:r>
              <a:rPr lang="zh-CN" altLang="zh-CN" sz="2400" smtClean="0"/>
              <a:t>。</a:t>
            </a:r>
            <a:endParaRPr lang="en-US" altLang="zh-CN" sz="2400" smtClean="0"/>
          </a:p>
          <a:p>
            <a:pPr lvl="1" eaLnBrk="1" hangingPunct="1"/>
            <a:r>
              <a:rPr lang="zh-CN" altLang="zh-CN" sz="2000" smtClean="0">
                <a:solidFill>
                  <a:srgbClr val="FF0000"/>
                </a:solidFill>
              </a:rPr>
              <a:t>消除空表的特殊性，统一表示和处理空表和非空表的情形，从而简化插入和删除等操作的某些细节。</a:t>
            </a:r>
          </a:p>
          <a:p>
            <a:pPr eaLnBrk="1" hangingPunct="1"/>
            <a:r>
              <a:rPr lang="zh-CN" altLang="zh-CN" sz="2400" smtClean="0"/>
              <a:t>双向链表中每个结点含有两个指针域，其中一个指针域指向</a:t>
            </a:r>
            <a:r>
              <a:rPr lang="en-US" altLang="zh-CN" sz="2400" smtClean="0"/>
              <a:t>_______</a:t>
            </a:r>
            <a:r>
              <a:rPr lang="zh-CN" altLang="zh-CN" sz="2400" smtClean="0"/>
              <a:t>结点，另一个指针域指向</a:t>
            </a:r>
            <a:r>
              <a:rPr lang="en-US" altLang="zh-CN" sz="2400" smtClean="0"/>
              <a:t>______</a:t>
            </a:r>
            <a:r>
              <a:rPr lang="zh-CN" altLang="zh-CN" sz="2400" smtClean="0"/>
              <a:t>结点。</a:t>
            </a:r>
            <a:endParaRPr lang="en-US" altLang="zh-CN" sz="2400" smtClean="0"/>
          </a:p>
          <a:p>
            <a:pPr lvl="1" eaLnBrk="1" hangingPunct="1"/>
            <a:r>
              <a:rPr lang="zh-CN" altLang="zh-CN" sz="2000" smtClean="0">
                <a:solidFill>
                  <a:srgbClr val="FF0000"/>
                </a:solidFill>
              </a:rPr>
              <a:t>前驱，后继</a:t>
            </a:r>
          </a:p>
          <a:p>
            <a:pPr eaLnBrk="1" hangingPunct="1"/>
            <a:r>
              <a:rPr lang="zh-CN" altLang="zh-CN" sz="2400" smtClean="0"/>
              <a:t>在长度为</a:t>
            </a:r>
            <a:r>
              <a:rPr lang="en-US" altLang="zh-CN" sz="2400" smtClean="0"/>
              <a:t>n</a:t>
            </a:r>
            <a:r>
              <a:rPr lang="zh-CN" altLang="zh-CN" sz="2400" smtClean="0"/>
              <a:t>的线性表中顺序查找某个结点值为</a:t>
            </a:r>
            <a:r>
              <a:rPr lang="en-US" altLang="zh-CN" sz="2400" smtClean="0"/>
              <a:t>X</a:t>
            </a:r>
            <a:r>
              <a:rPr lang="zh-CN" altLang="zh-CN" sz="2400" smtClean="0"/>
              <a:t>的时间复杂度为</a:t>
            </a:r>
            <a:r>
              <a:rPr lang="en-US" altLang="zh-CN" sz="2400" smtClean="0"/>
              <a:t>______________</a:t>
            </a:r>
            <a:r>
              <a:rPr lang="zh-CN" altLang="zh-CN" sz="2400" smtClean="0"/>
              <a:t>。</a:t>
            </a:r>
            <a:endParaRPr lang="en-US" altLang="zh-CN" sz="2400" smtClean="0"/>
          </a:p>
          <a:p>
            <a:pPr lvl="1" eaLnBrk="1" hangingPunct="1"/>
            <a:r>
              <a:rPr lang="en-US" altLang="zh-CN" sz="2000" smtClean="0">
                <a:solidFill>
                  <a:srgbClr val="FF0000"/>
                </a:solidFill>
              </a:rPr>
              <a:t>O(n)</a:t>
            </a:r>
            <a:endParaRPr lang="zh-CN" altLang="zh-CN" sz="2000" smtClean="0">
              <a:solidFill>
                <a:srgbClr val="FF0000"/>
              </a:solidFill>
            </a:endParaRPr>
          </a:p>
          <a:p>
            <a:pPr eaLnBrk="1" hangingPunct="1"/>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a:xfrm>
            <a:off x="250825" y="1600200"/>
            <a:ext cx="8713788" cy="4530725"/>
          </a:xfrm>
        </p:spPr>
        <p:txBody>
          <a:bodyPr/>
          <a:lstStyle/>
          <a:p>
            <a:pPr eaLnBrk="1" hangingPunct="1"/>
            <a:r>
              <a:rPr lang="en-US" altLang="zh-CN" sz="2800" smtClean="0"/>
              <a:t>1</a:t>
            </a:r>
            <a:r>
              <a:rPr lang="zh-CN" altLang="zh-CN" sz="2800" smtClean="0"/>
              <a:t>．在长度为</a:t>
            </a:r>
            <a:r>
              <a:rPr lang="en-US" altLang="zh-CN" sz="2800" smtClean="0"/>
              <a:t>n</a:t>
            </a:r>
            <a:r>
              <a:rPr lang="zh-CN" altLang="zh-CN" sz="2800" smtClean="0"/>
              <a:t>的顺序线性表中删除第</a:t>
            </a:r>
            <a:r>
              <a:rPr lang="en-US" altLang="zh-CN" sz="2800" smtClean="0"/>
              <a:t>i</a:t>
            </a:r>
            <a:r>
              <a:rPr lang="zh-CN" altLang="zh-CN" sz="2800" smtClean="0"/>
              <a:t>个元素</a:t>
            </a:r>
            <a:r>
              <a:rPr lang="en-US" altLang="zh-CN" sz="2800" smtClean="0"/>
              <a:t>(1&lt;=i&lt;=n)</a:t>
            </a:r>
            <a:r>
              <a:rPr lang="zh-CN" altLang="zh-CN" sz="2800" smtClean="0"/>
              <a:t>，则需要向前移动的元素个数为（</a:t>
            </a:r>
            <a:r>
              <a:rPr lang="en-US" altLang="zh-CN" sz="2800" smtClean="0"/>
              <a:t>  </a:t>
            </a:r>
            <a:r>
              <a:rPr lang="zh-CN" altLang="zh-CN" sz="2800" smtClean="0"/>
              <a:t>）。</a:t>
            </a:r>
          </a:p>
          <a:p>
            <a:pPr eaLnBrk="1" hangingPunct="1"/>
            <a:r>
              <a:rPr lang="zh-CN" altLang="zh-CN" sz="2800" smtClean="0"/>
              <a:t>⑴ </a:t>
            </a:r>
            <a:r>
              <a:rPr lang="en-US" altLang="zh-CN" sz="2800" smtClean="0"/>
              <a:t>n-i	</a:t>
            </a:r>
            <a:r>
              <a:rPr lang="zh-CN" altLang="zh-CN" sz="2800" smtClean="0"/>
              <a:t>⑵</a:t>
            </a:r>
            <a:r>
              <a:rPr lang="en-US" altLang="zh-CN" sz="2800" smtClean="0"/>
              <a:t> n+1-i	</a:t>
            </a:r>
            <a:r>
              <a:rPr lang="zh-CN" altLang="zh-CN" sz="2800" smtClean="0"/>
              <a:t>⑶</a:t>
            </a:r>
            <a:r>
              <a:rPr lang="en-US" altLang="zh-CN" sz="2800" smtClean="0"/>
              <a:t> n-1-i	</a:t>
            </a:r>
            <a:r>
              <a:rPr lang="zh-CN" altLang="zh-CN" sz="2800" smtClean="0"/>
              <a:t>⑷</a:t>
            </a:r>
            <a:r>
              <a:rPr lang="en-US" altLang="zh-CN" sz="2800" smtClean="0"/>
              <a:t> I</a:t>
            </a:r>
          </a:p>
          <a:p>
            <a:pPr lvl="1" eaLnBrk="1" hangingPunct="1"/>
            <a:r>
              <a:rPr lang="en-US" altLang="zh-CN" sz="2400" smtClean="0">
                <a:solidFill>
                  <a:srgbClr val="FF0000"/>
                </a:solidFill>
              </a:rPr>
              <a:t>(1)</a:t>
            </a:r>
            <a:endParaRPr lang="zh-CN" altLang="zh-CN" sz="2400" smtClean="0">
              <a:solidFill>
                <a:srgbClr val="FF0000"/>
              </a:solidFill>
            </a:endParaRPr>
          </a:p>
          <a:p>
            <a:pPr eaLnBrk="1" hangingPunct="1"/>
            <a:r>
              <a:rPr lang="en-US" altLang="zh-CN" sz="2800" smtClean="0"/>
              <a:t>2</a:t>
            </a:r>
            <a:r>
              <a:rPr lang="zh-CN" altLang="zh-CN" sz="2800" smtClean="0"/>
              <a:t>．建立一个长度为</a:t>
            </a:r>
            <a:r>
              <a:rPr lang="en-US" altLang="zh-CN" sz="2800" smtClean="0"/>
              <a:t>n</a:t>
            </a:r>
            <a:r>
              <a:rPr lang="zh-CN" altLang="zh-CN" sz="2800" smtClean="0"/>
              <a:t>的单链表的时间复杂度为（</a:t>
            </a:r>
            <a:r>
              <a:rPr lang="en-US" altLang="zh-CN" sz="2800" smtClean="0"/>
              <a:t>  </a:t>
            </a:r>
            <a:r>
              <a:rPr lang="zh-CN" altLang="zh-CN" sz="2800" smtClean="0"/>
              <a:t>）。</a:t>
            </a:r>
          </a:p>
          <a:p>
            <a:pPr eaLnBrk="1" hangingPunct="1"/>
            <a:r>
              <a:rPr lang="zh-CN" altLang="zh-CN" sz="2800" smtClean="0"/>
              <a:t>⑴</a:t>
            </a:r>
            <a:r>
              <a:rPr lang="en-US" altLang="zh-CN" sz="2800" smtClean="0"/>
              <a:t> O(n)	</a:t>
            </a:r>
            <a:r>
              <a:rPr lang="zh-CN" altLang="zh-CN" sz="2800" smtClean="0"/>
              <a:t>⑵</a:t>
            </a:r>
            <a:r>
              <a:rPr lang="en-US" altLang="zh-CN" sz="2800" smtClean="0"/>
              <a:t> O(1)	</a:t>
            </a:r>
            <a:r>
              <a:rPr lang="zh-CN" altLang="zh-CN" sz="2800" smtClean="0"/>
              <a:t>⑶</a:t>
            </a:r>
            <a:r>
              <a:rPr lang="en-US" altLang="zh-CN" sz="2800" smtClean="0"/>
              <a:t> O(n</a:t>
            </a:r>
            <a:r>
              <a:rPr lang="en-US" altLang="zh-CN" sz="2800" baseline="30000" smtClean="0"/>
              <a:t>2</a:t>
            </a:r>
            <a:r>
              <a:rPr lang="en-US" altLang="zh-CN" sz="2800" smtClean="0"/>
              <a:t>)	</a:t>
            </a:r>
            <a:r>
              <a:rPr lang="zh-CN" altLang="zh-CN" sz="2800" smtClean="0"/>
              <a:t>⑷</a:t>
            </a:r>
            <a:r>
              <a:rPr lang="en-US" altLang="zh-CN" sz="2800" smtClean="0"/>
              <a:t> ((log</a:t>
            </a:r>
            <a:r>
              <a:rPr lang="en-US" altLang="zh-CN" sz="2800" baseline="-25000" smtClean="0"/>
              <a:t>2</a:t>
            </a:r>
            <a:r>
              <a:rPr lang="en-US" altLang="zh-CN" sz="2800" smtClean="0"/>
              <a:t>n)</a:t>
            </a:r>
          </a:p>
          <a:p>
            <a:pPr lvl="1" eaLnBrk="1" hangingPunct="1"/>
            <a:r>
              <a:rPr lang="en-US" altLang="zh-CN" sz="2400" smtClean="0">
                <a:solidFill>
                  <a:srgbClr val="FF0000"/>
                </a:solidFill>
              </a:rPr>
              <a:t>(1)</a:t>
            </a:r>
            <a:endParaRPr lang="zh-CN" altLang="zh-CN" sz="2400" smtClean="0">
              <a:solidFill>
                <a:srgbClr val="FF0000"/>
              </a:solidFill>
            </a:endParaRPr>
          </a:p>
          <a:p>
            <a:pPr lvl="1" eaLnBrk="1" hangingPunct="1"/>
            <a:r>
              <a:rPr lang="zh-CN" altLang="zh-CN" sz="2400" smtClean="0">
                <a:solidFill>
                  <a:srgbClr val="FF0000"/>
                </a:solidFill>
              </a:rPr>
              <a:t>分析：建立一个单链表的过程实际上就是在空链表的基础之上从单链表的头部或从单链表的尾部不断插入新结点的过程，因此建立单链表的时间复杂度为</a:t>
            </a:r>
            <a:r>
              <a:rPr lang="en-US" altLang="zh-CN" sz="2400" smtClean="0">
                <a:solidFill>
                  <a:srgbClr val="FF0000"/>
                </a:solidFill>
              </a:rPr>
              <a:t>O(n)</a:t>
            </a:r>
            <a:r>
              <a:rPr lang="zh-CN" altLang="zh-CN" sz="2400" smtClean="0">
                <a:solidFill>
                  <a:srgbClr val="FF0000"/>
                </a:solidFill>
              </a:rPr>
              <a:t>。</a:t>
            </a:r>
          </a:p>
          <a:p>
            <a:pPr eaLnBrk="1" hangingPunct="1"/>
            <a:endParaRPr lang="zh-CN" altLang="zh-CN" sz="2800" smtClean="0"/>
          </a:p>
          <a:p>
            <a:pPr eaLnBrk="1" hangingPunct="1"/>
            <a:endParaRPr lang="zh-CN"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en-US" altLang="zh-CN" dirty="0" smtClean="0"/>
              <a:t>3</a:t>
            </a:r>
            <a:r>
              <a:rPr lang="zh-CN" altLang="zh-CN" dirty="0" smtClean="0"/>
              <a:t>．设指针</a:t>
            </a:r>
            <a:r>
              <a:rPr lang="en-US" altLang="zh-CN" dirty="0" smtClean="0"/>
              <a:t>p</a:t>
            </a:r>
            <a:r>
              <a:rPr lang="zh-CN" altLang="zh-CN" dirty="0" smtClean="0"/>
              <a:t>指向单链表中的结点</a:t>
            </a:r>
            <a:r>
              <a:rPr lang="en-US" altLang="zh-CN" dirty="0" smtClean="0"/>
              <a:t>A</a:t>
            </a:r>
            <a:r>
              <a:rPr lang="zh-CN" altLang="zh-CN" dirty="0" smtClean="0"/>
              <a:t>，结点</a:t>
            </a:r>
            <a:r>
              <a:rPr lang="en-US" altLang="zh-CN" dirty="0" smtClean="0"/>
              <a:t>A</a:t>
            </a:r>
            <a:r>
              <a:rPr lang="zh-CN" altLang="zh-CN" dirty="0" smtClean="0"/>
              <a:t>的后继结点是结点</a:t>
            </a:r>
            <a:r>
              <a:rPr lang="en-US" altLang="zh-CN" dirty="0" smtClean="0"/>
              <a:t>B</a:t>
            </a:r>
            <a:r>
              <a:rPr lang="zh-CN" altLang="zh-CN" dirty="0" smtClean="0"/>
              <a:t>，则删除结点</a:t>
            </a:r>
            <a:r>
              <a:rPr lang="en-US" altLang="zh-CN" dirty="0" smtClean="0"/>
              <a:t>B</a:t>
            </a:r>
            <a:r>
              <a:rPr lang="zh-CN" altLang="zh-CN" dirty="0" smtClean="0"/>
              <a:t>的操作为（</a:t>
            </a:r>
            <a:r>
              <a:rPr lang="en-US" altLang="zh-CN" dirty="0" smtClean="0"/>
              <a:t>  </a:t>
            </a:r>
            <a:r>
              <a:rPr lang="zh-CN" altLang="zh-CN" dirty="0" smtClean="0"/>
              <a:t>）。</a:t>
            </a:r>
          </a:p>
          <a:p>
            <a:pPr lvl="1" eaLnBrk="1" hangingPunct="1"/>
            <a:r>
              <a:rPr lang="zh-CN" altLang="zh-CN" dirty="0" smtClean="0"/>
              <a:t>⑴ </a:t>
            </a:r>
            <a:r>
              <a:rPr lang="en-US" altLang="zh-CN" dirty="0" smtClean="0"/>
              <a:t>p-&gt;next=p		</a:t>
            </a:r>
          </a:p>
          <a:p>
            <a:pPr lvl="1" eaLnBrk="1" hangingPunct="1"/>
            <a:r>
              <a:rPr lang="zh-CN" altLang="zh-CN" dirty="0" smtClean="0"/>
              <a:t>⑵</a:t>
            </a:r>
            <a:r>
              <a:rPr lang="en-US" altLang="zh-CN" dirty="0" smtClean="0"/>
              <a:t> p=p-&gt;next</a:t>
            </a:r>
            <a:endParaRPr lang="zh-CN" altLang="zh-CN" dirty="0" smtClean="0"/>
          </a:p>
          <a:p>
            <a:pPr lvl="1" eaLnBrk="1" hangingPunct="1"/>
            <a:r>
              <a:rPr lang="zh-CN" altLang="zh-CN" dirty="0" smtClean="0"/>
              <a:t>⑶</a:t>
            </a:r>
            <a:r>
              <a:rPr lang="en-US" altLang="zh-CN" dirty="0" smtClean="0"/>
              <a:t> p=p-&gt;next-&gt;next		</a:t>
            </a:r>
          </a:p>
          <a:p>
            <a:pPr lvl="1" eaLnBrk="1" hangingPunct="1"/>
            <a:r>
              <a:rPr lang="zh-CN" altLang="zh-CN" dirty="0" smtClean="0"/>
              <a:t>⑷</a:t>
            </a:r>
            <a:r>
              <a:rPr lang="en-US" altLang="zh-CN" dirty="0" smtClean="0"/>
              <a:t> p-&gt;next=p-&gt;next-&gt;next</a:t>
            </a:r>
          </a:p>
          <a:p>
            <a:pPr lvl="2" eaLnBrk="1" hangingPunct="1"/>
            <a:r>
              <a:rPr lang="en-US" altLang="zh-CN" dirty="0" smtClean="0">
                <a:solidFill>
                  <a:srgbClr val="FF0000"/>
                </a:solidFill>
              </a:rPr>
              <a:t>(4)</a:t>
            </a:r>
            <a:endParaRPr lang="zh-CN" altLang="zh-CN" dirty="0" smtClean="0">
              <a:solidFill>
                <a:srgbClr val="FF0000"/>
              </a:solidFill>
            </a:endParaRPr>
          </a:p>
          <a:p>
            <a:pPr lvl="1" eaLnBrk="1" hangingPunct="1"/>
            <a:endParaRPr lang="zh-CN" altLang="zh-CN" dirty="0" smtClean="0"/>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en-US" altLang="zh-CN" smtClean="0"/>
              <a:t>5</a:t>
            </a:r>
            <a:r>
              <a:rPr lang="zh-CN" altLang="zh-CN" smtClean="0"/>
              <a:t>．在长度为</a:t>
            </a:r>
            <a:r>
              <a:rPr lang="en-US" altLang="zh-CN" smtClean="0"/>
              <a:t>n</a:t>
            </a:r>
            <a:r>
              <a:rPr lang="zh-CN" altLang="zh-CN" smtClean="0"/>
              <a:t>的顺序线性表中的第</a:t>
            </a:r>
            <a:r>
              <a:rPr lang="en-US" altLang="zh-CN" smtClean="0"/>
              <a:t>i</a:t>
            </a:r>
            <a:r>
              <a:rPr lang="zh-CN" altLang="zh-CN" smtClean="0"/>
              <a:t>个元素</a:t>
            </a:r>
            <a:r>
              <a:rPr lang="en-US" altLang="zh-CN" smtClean="0"/>
              <a:t>(1&lt;=i&lt;=n+1)</a:t>
            </a:r>
            <a:r>
              <a:rPr lang="zh-CN" altLang="zh-CN" smtClean="0"/>
              <a:t>之前插入一个新元素时，则需要向后移动的元素个数为（</a:t>
            </a:r>
            <a:r>
              <a:rPr lang="en-US" altLang="zh-CN" smtClean="0"/>
              <a:t>  </a:t>
            </a:r>
            <a:r>
              <a:rPr lang="zh-CN" altLang="zh-CN" smtClean="0"/>
              <a:t>）。</a:t>
            </a:r>
          </a:p>
          <a:p>
            <a:pPr lvl="1" eaLnBrk="1" hangingPunct="1"/>
            <a:r>
              <a:rPr lang="zh-CN" altLang="zh-CN" smtClean="0"/>
              <a:t>⑴ </a:t>
            </a:r>
            <a:r>
              <a:rPr lang="en-US" altLang="zh-CN" smtClean="0"/>
              <a:t>n-i	</a:t>
            </a:r>
            <a:r>
              <a:rPr lang="zh-CN" altLang="zh-CN" smtClean="0"/>
              <a:t>⑵</a:t>
            </a:r>
            <a:r>
              <a:rPr lang="en-US" altLang="zh-CN" smtClean="0"/>
              <a:t> n+1-i	</a:t>
            </a:r>
            <a:r>
              <a:rPr lang="zh-CN" altLang="zh-CN" smtClean="0"/>
              <a:t>⑶</a:t>
            </a:r>
            <a:r>
              <a:rPr lang="en-US" altLang="zh-CN" smtClean="0"/>
              <a:t> n-1-i	</a:t>
            </a:r>
            <a:r>
              <a:rPr lang="zh-CN" altLang="zh-CN" smtClean="0"/>
              <a:t>⑷</a:t>
            </a:r>
            <a:r>
              <a:rPr lang="en-US" altLang="zh-CN" smtClean="0"/>
              <a:t> I</a:t>
            </a:r>
          </a:p>
          <a:p>
            <a:pPr eaLnBrk="1" hangingPunct="1"/>
            <a:r>
              <a:rPr lang="en-US" altLang="zh-CN" sz="3200" smtClean="0">
                <a:solidFill>
                  <a:srgbClr val="FF0000"/>
                </a:solidFill>
              </a:rPr>
              <a:t>(2)</a:t>
            </a:r>
            <a:endParaRPr lang="zh-CN" altLang="zh-CN"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00200" y="1949450"/>
            <a:ext cx="4572000" cy="641350"/>
            <a:chOff x="1008" y="1228"/>
            <a:chExt cx="2880" cy="404"/>
          </a:xfrm>
        </p:grpSpPr>
        <p:sp>
          <p:nvSpPr>
            <p:cNvPr id="92163" name="Text Box 3"/>
            <p:cNvSpPr txBox="1">
              <a:spLocks noChangeArrowheads="1"/>
            </p:cNvSpPr>
            <p:nvPr/>
          </p:nvSpPr>
          <p:spPr bwMode="auto">
            <a:xfrm>
              <a:off x="1008" y="1228"/>
              <a:ext cx="2880" cy="404"/>
            </a:xfrm>
            <a:prstGeom prst="rect">
              <a:avLst/>
            </a:prstGeom>
            <a:noFill/>
            <a:ln w="9525">
              <a:noFill/>
              <a:miter lim="800000"/>
              <a:headEnd/>
              <a:tailEnd/>
            </a:ln>
            <a:effectLst/>
          </p:spPr>
          <p:txBody>
            <a:bodyPr>
              <a:spAutoFit/>
            </a:bodyPr>
            <a:lstStyle/>
            <a:p>
              <a:r>
                <a:rPr lang="zh-CN" altLang="zh-CN" sz="3200" b="1">
                  <a:solidFill>
                    <a:srgbClr val="800000"/>
                  </a:solidFill>
                  <a:ea typeface="楷体_GB2312" pitchFamily="49" charset="-122"/>
                </a:rPr>
                <a:t>则语句频度应为 </a:t>
              </a:r>
              <a:r>
                <a:rPr lang="zh-CN" altLang="en-US" sz="3600">
                  <a:solidFill>
                    <a:srgbClr val="800000"/>
                  </a:solidFill>
                  <a:ea typeface="楷体_GB2312" pitchFamily="49" charset="-122"/>
                  <a:sym typeface="Symbol" pitchFamily="18" charset="2"/>
                </a:rPr>
                <a:t>  </a:t>
              </a:r>
              <a:r>
                <a:rPr lang="en-US" altLang="zh-CN" sz="3600">
                  <a:solidFill>
                    <a:srgbClr val="800000"/>
                  </a:solidFill>
                  <a:ea typeface="楷体_GB2312" pitchFamily="49" charset="-122"/>
                  <a:sym typeface="Symbol" pitchFamily="18" charset="2"/>
                </a:rPr>
                <a:t>n </a:t>
              </a:r>
            </a:p>
          </p:txBody>
        </p:sp>
        <p:sp>
          <p:nvSpPr>
            <p:cNvPr id="92164" name="Line 4"/>
            <p:cNvSpPr>
              <a:spLocks noChangeShapeType="1"/>
            </p:cNvSpPr>
            <p:nvPr/>
          </p:nvSpPr>
          <p:spPr bwMode="auto">
            <a:xfrm>
              <a:off x="3296" y="1280"/>
              <a:ext cx="256" cy="0"/>
            </a:xfrm>
            <a:prstGeom prst="line">
              <a:avLst/>
            </a:prstGeom>
            <a:noFill/>
            <a:ln w="38100">
              <a:solidFill>
                <a:srgbClr val="800000"/>
              </a:solidFill>
              <a:round/>
              <a:headEnd/>
              <a:tailEnd/>
            </a:ln>
            <a:effectLst/>
          </p:spPr>
          <p:txBody>
            <a:bodyPr wrap="none" anchor="ctr"/>
            <a:lstStyle/>
            <a:p>
              <a:endParaRPr lang="zh-CN" altLang="en-US"/>
            </a:p>
          </p:txBody>
        </p:sp>
      </p:grpSp>
      <p:grpSp>
        <p:nvGrpSpPr>
          <p:cNvPr id="3" name="Group 5"/>
          <p:cNvGrpSpPr>
            <a:grpSpLocks/>
          </p:cNvGrpSpPr>
          <p:nvPr/>
        </p:nvGrpSpPr>
        <p:grpSpPr bwMode="auto">
          <a:xfrm>
            <a:off x="1466850" y="463550"/>
            <a:ext cx="6991350" cy="1365250"/>
            <a:chOff x="924" y="292"/>
            <a:chExt cx="4404" cy="860"/>
          </a:xfrm>
        </p:grpSpPr>
        <p:sp>
          <p:nvSpPr>
            <p:cNvPr id="92166" name="Text Box 6"/>
            <p:cNvSpPr txBox="1">
              <a:spLocks noChangeArrowheads="1"/>
            </p:cNvSpPr>
            <p:nvPr/>
          </p:nvSpPr>
          <p:spPr bwMode="auto">
            <a:xfrm>
              <a:off x="924" y="292"/>
              <a:ext cx="4404" cy="860"/>
            </a:xfrm>
            <a:prstGeom prst="rect">
              <a:avLst/>
            </a:prstGeom>
            <a:solidFill>
              <a:srgbClr val="FFFF99">
                <a:alpha val="50000"/>
              </a:srgbClr>
            </a:solidFill>
            <a:ln w="9525">
              <a:solidFill>
                <a:srgbClr val="FF9900"/>
              </a:solidFill>
              <a:miter lim="800000"/>
              <a:headEnd/>
              <a:tailEnd/>
            </a:ln>
            <a:effectLst/>
          </p:spPr>
          <p:txBody>
            <a:bodyPr wrap="none">
              <a:spAutoFit/>
            </a:bodyPr>
            <a:lstStyle/>
            <a:p>
              <a:pPr>
                <a:lnSpc>
                  <a:spcPct val="115000"/>
                </a:lnSpc>
              </a:pPr>
              <a:r>
                <a:rPr lang="zh-CN" altLang="en-US" sz="3600">
                  <a:solidFill>
                    <a:srgbClr val="800000"/>
                  </a:solidFill>
                  <a:ea typeface="楷体_GB2312" pitchFamily="49" charset="-122"/>
                </a:rPr>
                <a:t>循环条件是 </a:t>
              </a:r>
              <a:r>
                <a:rPr lang="en-US" altLang="zh-CN" sz="3600">
                  <a:solidFill>
                    <a:srgbClr val="800000"/>
                  </a:solidFill>
                  <a:ea typeface="楷体_GB2312" pitchFamily="49" charset="-122"/>
                </a:rPr>
                <a:t>(y+1)</a:t>
              </a:r>
              <a:r>
                <a:rPr lang="en-US" altLang="zh-CN" sz="3600" baseline="30000">
                  <a:solidFill>
                    <a:srgbClr val="800000"/>
                  </a:solidFill>
                  <a:ea typeface="楷体_GB2312" pitchFamily="49" charset="-122"/>
                </a:rPr>
                <a:t>2</a:t>
              </a:r>
              <a:r>
                <a:rPr lang="en-US" altLang="zh-CN" sz="3600">
                  <a:solidFill>
                    <a:srgbClr val="800000"/>
                  </a:solidFill>
                  <a:ea typeface="楷体_GB2312" pitchFamily="49" charset="-122"/>
                </a:rPr>
                <a:t>&lt;=n, </a:t>
              </a:r>
              <a:r>
                <a:rPr lang="zh-CN" altLang="en-US" sz="3600">
                  <a:solidFill>
                    <a:srgbClr val="800000"/>
                  </a:solidFill>
                  <a:ea typeface="楷体_GB2312" pitchFamily="49" charset="-122"/>
                </a:rPr>
                <a:t>即 </a:t>
              </a:r>
              <a:r>
                <a:rPr lang="en-US" altLang="zh-CN" sz="3600">
                  <a:solidFill>
                    <a:srgbClr val="800000"/>
                  </a:solidFill>
                  <a:ea typeface="楷体_GB2312" pitchFamily="49" charset="-122"/>
                </a:rPr>
                <a:t>y</a:t>
              </a:r>
              <a:r>
                <a:rPr lang="en-US" altLang="zh-CN" sz="3600">
                  <a:solidFill>
                    <a:srgbClr val="800000"/>
                  </a:solidFill>
                  <a:ea typeface="楷体_GB2312" pitchFamily="49" charset="-122"/>
                  <a:sym typeface="Symbol" pitchFamily="18" charset="2"/>
                </a:rPr>
                <a:t> n -1,</a:t>
              </a:r>
              <a:endParaRPr lang="en-US" altLang="zh-CN" sz="3600">
                <a:solidFill>
                  <a:srgbClr val="800000"/>
                </a:solidFill>
                <a:ea typeface="楷体_GB2312" pitchFamily="49" charset="-122"/>
              </a:endParaRPr>
            </a:p>
            <a:p>
              <a:pPr>
                <a:lnSpc>
                  <a:spcPct val="115000"/>
                </a:lnSpc>
              </a:pPr>
              <a:r>
                <a:rPr lang="en-US" altLang="zh-CN" sz="3600">
                  <a:solidFill>
                    <a:srgbClr val="800000"/>
                  </a:solidFill>
                  <a:ea typeface="楷体_GB2312" pitchFamily="49" charset="-122"/>
                </a:rPr>
                <a:t>     </a:t>
              </a:r>
              <a:r>
                <a:rPr lang="zh-CN" altLang="en-US" sz="3600">
                  <a:solidFill>
                    <a:srgbClr val="800000"/>
                  </a:solidFill>
                  <a:ea typeface="楷体_GB2312" pitchFamily="49" charset="-122"/>
                </a:rPr>
                <a:t>而 </a:t>
              </a:r>
              <a:r>
                <a:rPr lang="en-US" altLang="zh-CN" sz="3600">
                  <a:solidFill>
                    <a:srgbClr val="800000"/>
                  </a:solidFill>
                  <a:ea typeface="楷体_GB2312" pitchFamily="49" charset="-122"/>
                </a:rPr>
                <a:t>y </a:t>
              </a:r>
              <a:r>
                <a:rPr lang="zh-CN" altLang="zh-CN" sz="3600">
                  <a:solidFill>
                    <a:srgbClr val="800000"/>
                  </a:solidFill>
                  <a:ea typeface="楷体_GB2312" pitchFamily="49" charset="-122"/>
                </a:rPr>
                <a:t>的初始值是0, </a:t>
              </a:r>
              <a:endParaRPr lang="en-US" altLang="zh-CN" sz="2400"/>
            </a:p>
          </p:txBody>
        </p:sp>
        <p:sp>
          <p:nvSpPr>
            <p:cNvPr id="92167" name="Line 7"/>
            <p:cNvSpPr>
              <a:spLocks noChangeShapeType="1"/>
            </p:cNvSpPr>
            <p:nvPr/>
          </p:nvSpPr>
          <p:spPr bwMode="auto">
            <a:xfrm>
              <a:off x="4704" y="388"/>
              <a:ext cx="288" cy="0"/>
            </a:xfrm>
            <a:prstGeom prst="line">
              <a:avLst/>
            </a:prstGeom>
            <a:noFill/>
            <a:ln w="31750">
              <a:solidFill>
                <a:srgbClr val="800000"/>
              </a:solidFill>
              <a:round/>
              <a:headEnd/>
              <a:tailEnd/>
            </a:ln>
            <a:effectLst/>
          </p:spPr>
          <p:txBody>
            <a:bodyPr wrap="none" anchor="ctr"/>
            <a:lstStyle/>
            <a:p>
              <a:endParaRPr lang="zh-CN" altLang="en-US"/>
            </a:p>
          </p:txBody>
        </p:sp>
      </p:grpSp>
      <p:sp>
        <p:nvSpPr>
          <p:cNvPr id="92168" name="Rectangle 8"/>
          <p:cNvSpPr>
            <a:spLocks noChangeArrowheads="1"/>
          </p:cNvSpPr>
          <p:nvPr/>
        </p:nvSpPr>
        <p:spPr bwMode="auto">
          <a:xfrm>
            <a:off x="628650" y="228600"/>
            <a:ext cx="831850" cy="641350"/>
          </a:xfrm>
          <a:prstGeom prst="rect">
            <a:avLst/>
          </a:prstGeom>
          <a:noFill/>
          <a:ln w="9525">
            <a:noFill/>
            <a:miter lim="800000"/>
            <a:headEnd/>
            <a:tailEnd/>
          </a:ln>
          <a:effectLst/>
        </p:spPr>
        <p:txBody>
          <a:bodyPr wrap="none">
            <a:spAutoFit/>
          </a:bodyPr>
          <a:lstStyle/>
          <a:p>
            <a:r>
              <a:rPr lang="en-US" altLang="zh-CN" sz="3600">
                <a:solidFill>
                  <a:srgbClr val="800000"/>
                </a:solidFill>
              </a:rPr>
              <a:t>(7) </a:t>
            </a:r>
          </a:p>
        </p:txBody>
      </p:sp>
      <p:sp>
        <p:nvSpPr>
          <p:cNvPr id="92169" name="Text Box 9"/>
          <p:cNvSpPr txBox="1">
            <a:spLocks noChangeArrowheads="1"/>
          </p:cNvSpPr>
          <p:nvPr/>
        </p:nvSpPr>
        <p:spPr bwMode="auto">
          <a:xfrm>
            <a:off x="609600" y="2743200"/>
            <a:ext cx="717550" cy="641350"/>
          </a:xfrm>
          <a:prstGeom prst="rect">
            <a:avLst/>
          </a:prstGeom>
          <a:noFill/>
          <a:ln w="9525">
            <a:noFill/>
            <a:miter lim="800000"/>
            <a:headEnd/>
            <a:tailEnd/>
          </a:ln>
          <a:effectLst/>
        </p:spPr>
        <p:txBody>
          <a:bodyPr wrap="none">
            <a:spAutoFit/>
          </a:bodyPr>
          <a:lstStyle/>
          <a:p>
            <a:r>
              <a:rPr lang="en-US" altLang="zh-CN" sz="3600">
                <a:solidFill>
                  <a:srgbClr val="663300"/>
                </a:solidFill>
              </a:rPr>
              <a:t>(8)</a:t>
            </a:r>
            <a:endParaRPr lang="en-US" altLang="zh-CN" sz="3600"/>
          </a:p>
        </p:txBody>
      </p:sp>
      <p:sp>
        <p:nvSpPr>
          <p:cNvPr id="92170" name="Text Box 10"/>
          <p:cNvSpPr txBox="1">
            <a:spLocks noChangeArrowheads="1"/>
          </p:cNvSpPr>
          <p:nvPr/>
        </p:nvSpPr>
        <p:spPr bwMode="auto">
          <a:xfrm>
            <a:off x="1509713" y="2779713"/>
            <a:ext cx="4891087" cy="2238375"/>
          </a:xfrm>
          <a:prstGeom prst="rect">
            <a:avLst/>
          </a:prstGeom>
          <a:noFill/>
          <a:ln w="9525">
            <a:noFill/>
            <a:miter lim="800000"/>
            <a:headEnd/>
            <a:tailEnd/>
          </a:ln>
          <a:effectLst/>
        </p:spPr>
        <p:txBody>
          <a:bodyPr wrap="none">
            <a:spAutoFit/>
          </a:bodyPr>
          <a:lstStyle/>
          <a:p>
            <a:pPr>
              <a:lnSpc>
                <a:spcPct val="110000"/>
              </a:lnSpc>
            </a:pPr>
            <a:r>
              <a:rPr lang="en-US" altLang="zh-CN" sz="3200">
                <a:solidFill>
                  <a:srgbClr val="800000"/>
                </a:solidFill>
              </a:rPr>
              <a:t>X=91;    y=100;</a:t>
            </a:r>
          </a:p>
          <a:p>
            <a:pPr>
              <a:lnSpc>
                <a:spcPct val="110000"/>
              </a:lnSpc>
            </a:pPr>
            <a:r>
              <a:rPr lang="en-US" altLang="zh-CN" sz="3200" b="1">
                <a:solidFill>
                  <a:srgbClr val="800000"/>
                </a:solidFill>
              </a:rPr>
              <a:t>while</a:t>
            </a:r>
            <a:r>
              <a:rPr lang="en-US" altLang="zh-CN" sz="3200">
                <a:solidFill>
                  <a:srgbClr val="800000"/>
                </a:solidFill>
              </a:rPr>
              <a:t> (y&gt;0) </a:t>
            </a:r>
          </a:p>
          <a:p>
            <a:pPr>
              <a:lnSpc>
                <a:spcPct val="110000"/>
              </a:lnSpc>
            </a:pPr>
            <a:r>
              <a:rPr lang="en-US" altLang="zh-CN" sz="3200">
                <a:solidFill>
                  <a:srgbClr val="800000"/>
                </a:solidFill>
              </a:rPr>
              <a:t>@ </a:t>
            </a:r>
            <a:r>
              <a:rPr lang="en-US" altLang="zh-CN" sz="3200" b="1">
                <a:solidFill>
                  <a:srgbClr val="800000"/>
                </a:solidFill>
              </a:rPr>
              <a:t>if</a:t>
            </a:r>
            <a:r>
              <a:rPr lang="en-US" altLang="zh-CN" sz="3200">
                <a:solidFill>
                  <a:srgbClr val="800000"/>
                </a:solidFill>
              </a:rPr>
              <a:t> (x&gt;100) { x-=10;  y--; }</a:t>
            </a:r>
          </a:p>
          <a:p>
            <a:pPr>
              <a:lnSpc>
                <a:spcPct val="110000"/>
              </a:lnSpc>
            </a:pPr>
            <a:r>
              <a:rPr lang="en-US" altLang="zh-CN" sz="3200">
                <a:solidFill>
                  <a:srgbClr val="800000"/>
                </a:solidFill>
              </a:rPr>
              <a:t>     </a:t>
            </a:r>
            <a:r>
              <a:rPr lang="en-US" altLang="zh-CN" sz="3200" b="1">
                <a:solidFill>
                  <a:srgbClr val="800000"/>
                </a:solidFill>
              </a:rPr>
              <a:t>else</a:t>
            </a:r>
            <a:r>
              <a:rPr lang="en-US" altLang="zh-CN" sz="3200">
                <a:solidFill>
                  <a:srgbClr val="800000"/>
                </a:solidFill>
              </a:rPr>
              <a:t>  x++;</a:t>
            </a:r>
          </a:p>
        </p:txBody>
      </p:sp>
      <p:sp>
        <p:nvSpPr>
          <p:cNvPr id="92171" name="Text Box 11"/>
          <p:cNvSpPr txBox="1">
            <a:spLocks noChangeArrowheads="1"/>
          </p:cNvSpPr>
          <p:nvPr/>
        </p:nvSpPr>
        <p:spPr bwMode="auto">
          <a:xfrm>
            <a:off x="1431925" y="5059363"/>
            <a:ext cx="3727450" cy="1554162"/>
          </a:xfrm>
          <a:prstGeom prst="rect">
            <a:avLst/>
          </a:prstGeom>
          <a:noFill/>
          <a:ln w="9525">
            <a:noFill/>
            <a:miter lim="800000"/>
            <a:headEnd/>
            <a:tailEnd/>
          </a:ln>
          <a:effectLst/>
        </p:spPr>
        <p:txBody>
          <a:bodyPr wrap="none">
            <a:spAutoFit/>
          </a:bodyPr>
          <a:lstStyle/>
          <a:p>
            <a:r>
              <a:rPr lang="zh-CN" altLang="en-US" sz="3200" b="1">
                <a:solidFill>
                  <a:srgbClr val="800000"/>
                </a:solidFill>
                <a:latin typeface="楷体_GB2312" pitchFamily="49" charset="-122"/>
                <a:ea typeface="楷体_GB2312" pitchFamily="49" charset="-122"/>
              </a:rPr>
              <a:t>语句</a:t>
            </a:r>
            <a:r>
              <a:rPr lang="en-US" altLang="zh-CN" sz="3200" b="1">
                <a:solidFill>
                  <a:srgbClr val="800000"/>
                </a:solidFill>
                <a:ea typeface="楷体_GB2312" pitchFamily="49" charset="-122"/>
              </a:rPr>
              <a:t>@</a:t>
            </a:r>
            <a:r>
              <a:rPr lang="zh-CN" altLang="en-US" sz="3200" b="1">
                <a:solidFill>
                  <a:srgbClr val="800000"/>
                </a:solidFill>
                <a:latin typeface="楷体_GB2312" pitchFamily="49" charset="-122"/>
                <a:ea typeface="楷体_GB2312" pitchFamily="49" charset="-122"/>
              </a:rPr>
              <a:t>实质是</a:t>
            </a:r>
            <a:r>
              <a:rPr lang="en-US" altLang="zh-CN" sz="3200" b="1">
                <a:solidFill>
                  <a:srgbClr val="800000"/>
                </a:solidFill>
                <a:latin typeface="楷体_GB2312" pitchFamily="49" charset="-122"/>
                <a:ea typeface="楷体_GB2312" pitchFamily="49" charset="-122"/>
              </a:rPr>
              <a:t>:</a:t>
            </a:r>
            <a:endParaRPr lang="en-US" altLang="zh-CN" sz="3200">
              <a:solidFill>
                <a:srgbClr val="800000"/>
              </a:solidFill>
              <a:latin typeface="楷体_GB2312" pitchFamily="49" charset="-122"/>
              <a:ea typeface="楷体_GB2312" pitchFamily="49" charset="-122"/>
            </a:endParaRPr>
          </a:p>
          <a:p>
            <a:r>
              <a:rPr lang="en-US" altLang="zh-CN" sz="3200" b="1">
                <a:solidFill>
                  <a:srgbClr val="FF0000"/>
                </a:solidFill>
                <a:ea typeface="楷体_GB2312" pitchFamily="49" charset="-122"/>
              </a:rPr>
              <a:t>while</a:t>
            </a:r>
            <a:r>
              <a:rPr lang="en-US" altLang="zh-CN" sz="3200">
                <a:solidFill>
                  <a:srgbClr val="FF0000"/>
                </a:solidFill>
                <a:ea typeface="楷体_GB2312" pitchFamily="49" charset="-122"/>
              </a:rPr>
              <a:t> (x&lt;=100)  x++;</a:t>
            </a:r>
          </a:p>
          <a:p>
            <a:r>
              <a:rPr lang="en-US" altLang="zh-CN" sz="3200">
                <a:solidFill>
                  <a:srgbClr val="FF0000"/>
                </a:solidFill>
                <a:ea typeface="楷体_GB2312" pitchFamily="49" charset="-122"/>
              </a:rPr>
              <a:t>x- = 10;  y--;</a:t>
            </a:r>
            <a:endParaRPr lang="en-US" altLang="zh-CN" sz="3600"/>
          </a:p>
        </p:txBody>
      </p:sp>
      <p:sp>
        <p:nvSpPr>
          <p:cNvPr id="92172" name="AutoShape 12"/>
          <p:cNvSpPr>
            <a:spLocks noChangeArrowheads="1"/>
          </p:cNvSpPr>
          <p:nvPr/>
        </p:nvSpPr>
        <p:spPr bwMode="auto">
          <a:xfrm>
            <a:off x="4648200" y="4572000"/>
            <a:ext cx="2667000" cy="533400"/>
          </a:xfrm>
          <a:prstGeom prst="wedgeRoundRectCallout">
            <a:avLst>
              <a:gd name="adj1" fmla="val -74287"/>
              <a:gd name="adj2" fmla="val 153569"/>
              <a:gd name="adj3" fmla="val 16667"/>
            </a:avLst>
          </a:prstGeom>
          <a:solidFill>
            <a:srgbClr val="FFFF99"/>
          </a:solidFill>
          <a:ln w="9525">
            <a:solidFill>
              <a:srgbClr val="FF9900"/>
            </a:solidFill>
            <a:miter lim="800000"/>
            <a:headEnd/>
            <a:tailEnd/>
          </a:ln>
          <a:effectLst/>
        </p:spPr>
        <p:txBody>
          <a:bodyPr wrap="none" anchor="ctr"/>
          <a:lstStyle/>
          <a:p>
            <a:pPr algn="ctr"/>
            <a:r>
              <a:rPr lang="zh-CN" altLang="en-US" sz="2800" b="1">
                <a:solidFill>
                  <a:srgbClr val="A50021"/>
                </a:solidFill>
                <a:ea typeface="隶书" pitchFamily="49" charset="-122"/>
              </a:rPr>
              <a:t>内循环次数为</a:t>
            </a:r>
            <a:r>
              <a:rPr lang="en-US" altLang="zh-CN" sz="2800" b="1">
                <a:solidFill>
                  <a:srgbClr val="A50021"/>
                </a:solidFill>
              </a:rPr>
              <a:t>10</a:t>
            </a:r>
            <a:endParaRPr lang="en-US" altLang="zh-CN" sz="3600"/>
          </a:p>
        </p:txBody>
      </p:sp>
      <p:sp>
        <p:nvSpPr>
          <p:cNvPr id="92173" name="AutoShape 13"/>
          <p:cNvSpPr>
            <a:spLocks noChangeArrowheads="1"/>
          </p:cNvSpPr>
          <p:nvPr/>
        </p:nvSpPr>
        <p:spPr bwMode="auto">
          <a:xfrm>
            <a:off x="4648200" y="2971800"/>
            <a:ext cx="2819400" cy="533400"/>
          </a:xfrm>
          <a:prstGeom prst="wedgeRoundRectCallout">
            <a:avLst>
              <a:gd name="adj1" fmla="val -88343"/>
              <a:gd name="adj2" fmla="val 66370"/>
              <a:gd name="adj3" fmla="val 16667"/>
            </a:avLst>
          </a:prstGeom>
          <a:solidFill>
            <a:srgbClr val="FFFF99"/>
          </a:solidFill>
          <a:ln w="9525">
            <a:solidFill>
              <a:srgbClr val="FF9900"/>
            </a:solidFill>
            <a:miter lim="800000"/>
            <a:headEnd/>
            <a:tailEnd/>
          </a:ln>
          <a:effectLst/>
        </p:spPr>
        <p:txBody>
          <a:bodyPr wrap="none" anchor="ctr"/>
          <a:lstStyle/>
          <a:p>
            <a:pPr algn="ctr"/>
            <a:r>
              <a:rPr lang="zh-CN" altLang="en-US" sz="2800" b="1">
                <a:solidFill>
                  <a:srgbClr val="A50021"/>
                </a:solidFill>
                <a:ea typeface="隶书" pitchFamily="49" charset="-122"/>
              </a:rPr>
              <a:t>外循环次数为</a:t>
            </a:r>
            <a:r>
              <a:rPr lang="en-US" altLang="zh-CN" sz="2800" b="1">
                <a:solidFill>
                  <a:srgbClr val="A50021"/>
                </a:solidFill>
              </a:rPr>
              <a:t>100</a:t>
            </a:r>
            <a:endParaRPr lang="en-US" altLang="zh-CN" sz="2800">
              <a:solidFill>
                <a:srgbClr val="A50021"/>
              </a:solidFill>
            </a:endParaRPr>
          </a:p>
        </p:txBody>
      </p:sp>
      <p:sp>
        <p:nvSpPr>
          <p:cNvPr id="92174" name="Text Box 14"/>
          <p:cNvSpPr txBox="1">
            <a:spLocks noChangeArrowheads="1"/>
          </p:cNvSpPr>
          <p:nvPr/>
        </p:nvSpPr>
        <p:spPr bwMode="auto">
          <a:xfrm>
            <a:off x="5486400" y="5435600"/>
            <a:ext cx="2619375" cy="1270000"/>
          </a:xfrm>
          <a:prstGeom prst="rect">
            <a:avLst/>
          </a:prstGeom>
          <a:solidFill>
            <a:srgbClr val="FFFF99">
              <a:alpha val="50000"/>
            </a:srgbClr>
          </a:solidFill>
          <a:ln w="9525">
            <a:solidFill>
              <a:srgbClr val="FF9900"/>
            </a:solidFill>
            <a:miter lim="800000"/>
            <a:headEnd/>
            <a:tailEnd/>
          </a:ln>
          <a:effectLst/>
        </p:spPr>
        <p:txBody>
          <a:bodyPr wrap="none">
            <a:spAutoFit/>
          </a:bodyPr>
          <a:lstStyle/>
          <a:p>
            <a:pPr>
              <a:lnSpc>
                <a:spcPct val="120000"/>
              </a:lnSpc>
            </a:pPr>
            <a:r>
              <a:rPr lang="zh-CN" altLang="en-US" sz="3200" b="1">
                <a:solidFill>
                  <a:srgbClr val="A50021"/>
                </a:solidFill>
                <a:ea typeface="楷体_GB2312" pitchFamily="49" charset="-122"/>
              </a:rPr>
              <a:t>语句</a:t>
            </a:r>
            <a:r>
              <a:rPr lang="en-US" altLang="zh-CN" sz="3200" b="1">
                <a:solidFill>
                  <a:srgbClr val="A50021"/>
                </a:solidFill>
              </a:rPr>
              <a:t>@</a:t>
            </a:r>
            <a:r>
              <a:rPr lang="zh-CN" altLang="en-US" sz="3200" b="1">
                <a:solidFill>
                  <a:srgbClr val="A50021"/>
                </a:solidFill>
                <a:ea typeface="楷体_GB2312" pitchFamily="49" charset="-122"/>
              </a:rPr>
              <a:t>的频度</a:t>
            </a:r>
          </a:p>
          <a:p>
            <a:pPr>
              <a:lnSpc>
                <a:spcPct val="120000"/>
              </a:lnSpc>
            </a:pPr>
            <a:r>
              <a:rPr lang="zh-CN" altLang="en-US" sz="3200" b="1">
                <a:solidFill>
                  <a:srgbClr val="A50021"/>
                </a:solidFill>
                <a:ea typeface="楷体_GB2312" pitchFamily="49" charset="-122"/>
              </a:rPr>
              <a:t>应为</a:t>
            </a:r>
            <a:r>
              <a:rPr lang="zh-CN" altLang="en-US" sz="3200" b="1">
                <a:solidFill>
                  <a:srgbClr val="A50021"/>
                </a:solidFill>
              </a:rPr>
              <a:t> </a:t>
            </a:r>
            <a:r>
              <a:rPr lang="en-US" altLang="zh-CN" sz="3200" b="1">
                <a:solidFill>
                  <a:srgbClr val="A50021"/>
                </a:solidFill>
              </a:rPr>
              <a:t>1100</a:t>
            </a:r>
          </a:p>
        </p:txBody>
      </p:sp>
      <p:graphicFrame>
        <p:nvGraphicFramePr>
          <p:cNvPr id="92175" name="Object 15">
            <a:hlinkClick r:id="" action="ppaction://hlinkshowjump?jump=firstslide" highlightClick="1"/>
          </p:cNvPr>
          <p:cNvGraphicFramePr>
            <a:graphicFrameLocks noChangeAspect="1"/>
          </p:cNvGraphicFramePr>
          <p:nvPr/>
        </p:nvGraphicFramePr>
        <p:xfrm>
          <a:off x="8207375" y="5943600"/>
          <a:ext cx="701675" cy="762000"/>
        </p:xfrm>
        <a:graphic>
          <a:graphicData uri="http://schemas.openxmlformats.org/presentationml/2006/ole">
            <p:oleObj spid="_x0000_s100354" name="剪辑" r:id="rId3" imgW="790920" imgH="858600" progId="">
              <p:embed/>
            </p:oleObj>
          </a:graphicData>
        </a:graphic>
      </p:graphicFrame>
      <p:sp>
        <p:nvSpPr>
          <p:cNvPr id="92176" name="Text Box 16">
            <a:hlinkClick r:id="" action="ppaction://hlinkshowjump?jump=firstslide"/>
          </p:cNvPr>
          <p:cNvSpPr txBox="1">
            <a:spLocks noChangeArrowheads="1"/>
          </p:cNvSpPr>
          <p:nvPr/>
        </p:nvSpPr>
        <p:spPr bwMode="auto">
          <a:xfrm>
            <a:off x="8191500" y="61166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8"/>
                                        </p:tgtEl>
                                        <p:attrNameLst>
                                          <p:attrName>style.visibility</p:attrName>
                                        </p:attrNameLst>
                                      </p:cBhvr>
                                      <p:to>
                                        <p:strVal val="visible"/>
                                      </p:to>
                                    </p:set>
                                    <p:animEffect transition="in" filter="wipe(left)">
                                      <p:cBhvr>
                                        <p:cTn id="7" dur="500"/>
                                        <p:tgtEl>
                                          <p:spTgt spid="921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9"/>
                                        </p:tgtEl>
                                        <p:attrNameLst>
                                          <p:attrName>style.visibility</p:attrName>
                                        </p:attrNameLst>
                                      </p:cBhvr>
                                      <p:to>
                                        <p:strVal val="visible"/>
                                      </p:to>
                                    </p:set>
                                    <p:animEffect transition="in" filter="wipe(left)">
                                      <p:cBhvr>
                                        <p:cTn id="22" dur="500"/>
                                        <p:tgtEl>
                                          <p:spTgt spid="921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70"/>
                                        </p:tgtEl>
                                        <p:attrNameLst>
                                          <p:attrName>style.visibility</p:attrName>
                                        </p:attrNameLst>
                                      </p:cBhvr>
                                      <p:to>
                                        <p:strVal val="visible"/>
                                      </p:to>
                                    </p:set>
                                    <p:animEffect transition="in" filter="wipe(left)">
                                      <p:cBhvr>
                                        <p:cTn id="27" dur="500"/>
                                        <p:tgtEl>
                                          <p:spTgt spid="921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71"/>
                                        </p:tgtEl>
                                        <p:attrNameLst>
                                          <p:attrName>style.visibility</p:attrName>
                                        </p:attrNameLst>
                                      </p:cBhvr>
                                      <p:to>
                                        <p:strVal val="visible"/>
                                      </p:to>
                                    </p:set>
                                    <p:animEffect transition="in" filter="wipe(left)">
                                      <p:cBhvr>
                                        <p:cTn id="32" dur="500"/>
                                        <p:tgtEl>
                                          <p:spTgt spid="921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72"/>
                                        </p:tgtEl>
                                        <p:attrNameLst>
                                          <p:attrName>style.visibility</p:attrName>
                                        </p:attrNameLst>
                                      </p:cBhvr>
                                      <p:to>
                                        <p:strVal val="visible"/>
                                      </p:to>
                                    </p:set>
                                    <p:animEffect transition="in" filter="wipe(left)">
                                      <p:cBhvr>
                                        <p:cTn id="37" dur="500"/>
                                        <p:tgtEl>
                                          <p:spTgt spid="921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173"/>
                                        </p:tgtEl>
                                        <p:attrNameLst>
                                          <p:attrName>style.visibility</p:attrName>
                                        </p:attrNameLst>
                                      </p:cBhvr>
                                      <p:to>
                                        <p:strVal val="visible"/>
                                      </p:to>
                                    </p:set>
                                    <p:animEffect transition="in" filter="wipe(left)">
                                      <p:cBhvr>
                                        <p:cTn id="42" dur="500"/>
                                        <p:tgtEl>
                                          <p:spTgt spid="921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174"/>
                                        </p:tgtEl>
                                        <p:attrNameLst>
                                          <p:attrName>style.visibility</p:attrName>
                                        </p:attrNameLst>
                                      </p:cBhvr>
                                      <p:to>
                                        <p:strVal val="visible"/>
                                      </p:to>
                                    </p:set>
                                    <p:animEffect transition="in" filter="wipe(left)">
                                      <p:cBhvr>
                                        <p:cTn id="47" dur="500"/>
                                        <p:tgtEl>
                                          <p:spTgt spid="92174"/>
                                        </p:tgtEl>
                                      </p:cBhvr>
                                    </p:animEffect>
                                  </p:childTnLst>
                                </p:cTn>
                              </p:par>
                            </p:childTnLst>
                          </p:cTn>
                        </p:par>
                        <p:par>
                          <p:cTn id="48" fill="hold">
                            <p:stCondLst>
                              <p:cond delay="500"/>
                            </p:stCondLst>
                            <p:childTnLst>
                              <p:par>
                                <p:cTn id="49" presetID="2" presetClass="entr" presetSubtype="6" fill="hold" nodeType="afterEffect">
                                  <p:stCondLst>
                                    <p:cond delay="0"/>
                                  </p:stCondLst>
                                  <p:childTnLst>
                                    <p:set>
                                      <p:cBhvr>
                                        <p:cTn id="50" dur="1" fill="hold">
                                          <p:stCondLst>
                                            <p:cond delay="0"/>
                                          </p:stCondLst>
                                        </p:cTn>
                                        <p:tgtEl>
                                          <p:spTgt spid="92175"/>
                                        </p:tgtEl>
                                        <p:attrNameLst>
                                          <p:attrName>style.visibility</p:attrName>
                                        </p:attrNameLst>
                                      </p:cBhvr>
                                      <p:to>
                                        <p:strVal val="visible"/>
                                      </p:to>
                                    </p:set>
                                    <p:anim calcmode="lin" valueType="num">
                                      <p:cBhvr additive="base">
                                        <p:cTn id="51" dur="500" fill="hold"/>
                                        <p:tgtEl>
                                          <p:spTgt spid="92175"/>
                                        </p:tgtEl>
                                        <p:attrNameLst>
                                          <p:attrName>ppt_x</p:attrName>
                                        </p:attrNameLst>
                                      </p:cBhvr>
                                      <p:tavLst>
                                        <p:tav tm="0">
                                          <p:val>
                                            <p:strVal val="1+#ppt_w/2"/>
                                          </p:val>
                                        </p:tav>
                                        <p:tav tm="100000">
                                          <p:val>
                                            <p:strVal val="#ppt_x"/>
                                          </p:val>
                                        </p:tav>
                                      </p:tavLst>
                                    </p:anim>
                                    <p:anim calcmode="lin" valueType="num">
                                      <p:cBhvr additive="base">
                                        <p:cTn id="52" dur="500" fill="hold"/>
                                        <p:tgtEl>
                                          <p:spTgt spid="92175"/>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ID="1" presetClass="entr" presetSubtype="0" fill="hold" grpId="0" nodeType="afterEffect">
                                  <p:stCondLst>
                                    <p:cond delay="0"/>
                                  </p:stCondLst>
                                  <p:childTnLst>
                                    <p:set>
                                      <p:cBhvr>
                                        <p:cTn id="55" dur="1" fill="hold">
                                          <p:stCondLst>
                                            <p:cond delay="499"/>
                                          </p:stCondLst>
                                        </p:cTn>
                                        <p:tgtEl>
                                          <p:spTgt spid="92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autoUpdateAnimBg="0"/>
      <p:bldP spid="92169" grpId="0" autoUpdateAnimBg="0"/>
      <p:bldP spid="92170" grpId="0" autoUpdateAnimBg="0"/>
      <p:bldP spid="92171" grpId="0" autoUpdateAnimBg="0"/>
      <p:bldP spid="92172" grpId="0" animBg="1" autoUpdateAnimBg="0"/>
      <p:bldP spid="92173" grpId="0" animBg="1" autoUpdateAnimBg="0"/>
      <p:bldP spid="92174" grpId="0" animBg="1" autoUpdateAnimBg="0"/>
      <p:bldP spid="92176" grpId="0"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en-US" altLang="zh-CN" smtClean="0"/>
              <a:t>6</a:t>
            </a:r>
            <a:r>
              <a:rPr lang="zh-CN" altLang="zh-CN" smtClean="0"/>
              <a:t>．在长度为</a:t>
            </a:r>
            <a:r>
              <a:rPr lang="en-US" altLang="zh-CN" smtClean="0"/>
              <a:t>n</a:t>
            </a:r>
            <a:r>
              <a:rPr lang="zh-CN" altLang="zh-CN" smtClean="0"/>
              <a:t>的有序线性表中插入一个元素后仍然保持有序的平均时间复杂度为（</a:t>
            </a:r>
            <a:r>
              <a:rPr lang="en-US" altLang="zh-CN" smtClean="0"/>
              <a:t>  </a:t>
            </a:r>
            <a:r>
              <a:rPr lang="zh-CN" altLang="zh-CN" smtClean="0"/>
              <a:t>）。</a:t>
            </a:r>
          </a:p>
          <a:p>
            <a:pPr lvl="1" eaLnBrk="1" hangingPunct="1"/>
            <a:r>
              <a:rPr lang="zh-CN" altLang="zh-CN" smtClean="0"/>
              <a:t>⑴</a:t>
            </a:r>
            <a:r>
              <a:rPr lang="en-US" altLang="zh-CN" smtClean="0"/>
              <a:t> O(log</a:t>
            </a:r>
            <a:r>
              <a:rPr lang="en-US" altLang="zh-CN" baseline="-25000" smtClean="0"/>
              <a:t>2</a:t>
            </a:r>
            <a:r>
              <a:rPr lang="en-US" altLang="zh-CN" smtClean="0"/>
              <a:t>n)	</a:t>
            </a:r>
            <a:r>
              <a:rPr lang="zh-CN" altLang="zh-CN" smtClean="0"/>
              <a:t>⑵</a:t>
            </a:r>
            <a:r>
              <a:rPr lang="en-US" altLang="zh-CN" smtClean="0"/>
              <a:t> O(1)	</a:t>
            </a:r>
            <a:r>
              <a:rPr lang="zh-CN" altLang="zh-CN" smtClean="0"/>
              <a:t>⑶</a:t>
            </a:r>
            <a:r>
              <a:rPr lang="en-US" altLang="zh-CN" smtClean="0"/>
              <a:t> O(n</a:t>
            </a:r>
            <a:r>
              <a:rPr lang="en-US" altLang="zh-CN" baseline="30000" smtClean="0"/>
              <a:t>2</a:t>
            </a:r>
            <a:r>
              <a:rPr lang="en-US" altLang="zh-CN" smtClean="0"/>
              <a:t>)	</a:t>
            </a:r>
            <a:r>
              <a:rPr lang="zh-CN" altLang="zh-CN" smtClean="0"/>
              <a:t>⑷</a:t>
            </a:r>
            <a:r>
              <a:rPr lang="en-US" altLang="zh-CN" smtClean="0"/>
              <a:t> O(n)</a:t>
            </a:r>
          </a:p>
          <a:p>
            <a:pPr lvl="1" eaLnBrk="1" hangingPunct="1"/>
            <a:r>
              <a:rPr lang="en-US" altLang="zh-CN" sz="2000" smtClean="0">
                <a:solidFill>
                  <a:srgbClr val="FF0000"/>
                </a:solidFill>
              </a:rPr>
              <a:t>(4)</a:t>
            </a:r>
            <a:endParaRPr lang="zh-CN" altLang="zh-CN" sz="2000" smtClean="0">
              <a:solidFill>
                <a:srgbClr val="FF0000"/>
              </a:solidFill>
            </a:endParaRPr>
          </a:p>
          <a:p>
            <a:pPr lvl="1" eaLnBrk="1" hangingPunct="1"/>
            <a:r>
              <a:rPr lang="zh-CN" altLang="zh-CN" sz="2000" smtClean="0">
                <a:solidFill>
                  <a:srgbClr val="FF00FF"/>
                </a:solidFill>
              </a:rPr>
              <a:t>分析：在有序的线性表中插入一个元素后仍然保持有序的过程分为两步：第一步查找插入位置，第二步插入新元素。在线性表中查找插入位置的平均时间复杂度为</a:t>
            </a:r>
            <a:r>
              <a:rPr lang="en-US" altLang="zh-CN" sz="2000" smtClean="0">
                <a:solidFill>
                  <a:srgbClr val="FF00FF"/>
                </a:solidFill>
              </a:rPr>
              <a:t>f</a:t>
            </a:r>
            <a:r>
              <a:rPr lang="en-US" altLang="zh-CN" sz="2000" baseline="-25000" smtClean="0">
                <a:solidFill>
                  <a:srgbClr val="FF00FF"/>
                </a:solidFill>
              </a:rPr>
              <a:t>1</a:t>
            </a:r>
            <a:r>
              <a:rPr lang="en-US" altLang="zh-CN" sz="2000" smtClean="0">
                <a:solidFill>
                  <a:srgbClr val="FF00FF"/>
                </a:solidFill>
              </a:rPr>
              <a:t>(n)=O(n)</a:t>
            </a:r>
            <a:r>
              <a:rPr lang="zh-CN" altLang="zh-CN" sz="2000" smtClean="0">
                <a:solidFill>
                  <a:srgbClr val="FF00FF"/>
                </a:solidFill>
              </a:rPr>
              <a:t>，在顺序线性表中插入新元素的平均时间复杂度为</a:t>
            </a:r>
            <a:r>
              <a:rPr lang="en-US" altLang="zh-CN" sz="2000" smtClean="0">
                <a:solidFill>
                  <a:srgbClr val="FF00FF"/>
                </a:solidFill>
              </a:rPr>
              <a:t>f</a:t>
            </a:r>
            <a:r>
              <a:rPr lang="en-US" altLang="zh-CN" sz="2000" baseline="-25000" smtClean="0">
                <a:solidFill>
                  <a:srgbClr val="FF00FF"/>
                </a:solidFill>
              </a:rPr>
              <a:t>2</a:t>
            </a:r>
            <a:r>
              <a:rPr lang="en-US" altLang="zh-CN" sz="2000" smtClean="0">
                <a:solidFill>
                  <a:srgbClr val="FF00FF"/>
                </a:solidFill>
              </a:rPr>
              <a:t>(n)=O(n)</a:t>
            </a:r>
            <a:r>
              <a:rPr lang="zh-CN" altLang="zh-CN" sz="2000" smtClean="0">
                <a:solidFill>
                  <a:srgbClr val="FF00FF"/>
                </a:solidFill>
              </a:rPr>
              <a:t>，而在链式线性表中插入新元素的平均时间复杂度为</a:t>
            </a:r>
            <a:r>
              <a:rPr lang="en-US" altLang="zh-CN" sz="2000" smtClean="0">
                <a:solidFill>
                  <a:srgbClr val="FF00FF"/>
                </a:solidFill>
              </a:rPr>
              <a:t>f</a:t>
            </a:r>
            <a:r>
              <a:rPr lang="en-US" altLang="zh-CN" sz="2000" baseline="-25000" smtClean="0">
                <a:solidFill>
                  <a:srgbClr val="FF00FF"/>
                </a:solidFill>
              </a:rPr>
              <a:t>2</a:t>
            </a:r>
            <a:r>
              <a:rPr lang="en-US" altLang="zh-CN" sz="2000" smtClean="0">
                <a:solidFill>
                  <a:srgbClr val="FF00FF"/>
                </a:solidFill>
              </a:rPr>
              <a:t>(n)=O(1)</a:t>
            </a:r>
            <a:r>
              <a:rPr lang="zh-CN" altLang="zh-CN" sz="2000" smtClean="0">
                <a:solidFill>
                  <a:srgbClr val="FF00FF"/>
                </a:solidFill>
              </a:rPr>
              <a:t>，因此本题中的平均时间复杂度</a:t>
            </a:r>
            <a:r>
              <a:rPr lang="en-US" altLang="zh-CN" sz="2000" smtClean="0">
                <a:solidFill>
                  <a:srgbClr val="FF00FF"/>
                </a:solidFill>
              </a:rPr>
              <a:t>f(n)=O(n)+O(1)=O(n) </a:t>
            </a:r>
            <a:r>
              <a:rPr lang="zh-CN" altLang="zh-CN" sz="2000" smtClean="0">
                <a:solidFill>
                  <a:srgbClr val="FF00FF"/>
                </a:solidFill>
              </a:rPr>
              <a:t>或 </a:t>
            </a:r>
            <a:r>
              <a:rPr lang="en-US" altLang="zh-CN" sz="2000" smtClean="0">
                <a:solidFill>
                  <a:srgbClr val="FF00FF"/>
                </a:solidFill>
              </a:rPr>
              <a:t>f(n)=O(n)+O(n)=O(n)</a:t>
            </a:r>
            <a:r>
              <a:rPr lang="zh-CN" altLang="zh-CN" sz="2000" smtClean="0">
                <a:solidFill>
                  <a:srgbClr val="FF00FF"/>
                </a:solidFill>
              </a:rPr>
              <a:t>。</a:t>
            </a:r>
          </a:p>
          <a:p>
            <a:pPr lvl="1" eaLnBrk="1" hangingPunct="1"/>
            <a:endParaRPr lang="zh-CN"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404813"/>
            <a:ext cx="8229600" cy="4530725"/>
          </a:xfrm>
        </p:spPr>
        <p:txBody>
          <a:bodyPr/>
          <a:lstStyle/>
          <a:p>
            <a:pPr eaLnBrk="1" hangingPunct="1"/>
            <a:r>
              <a:rPr lang="en-US" altLang="zh-CN" smtClean="0"/>
              <a:t>7</a:t>
            </a:r>
            <a:r>
              <a:rPr lang="zh-CN" altLang="zh-CN" smtClean="0"/>
              <a:t>．设指针</a:t>
            </a:r>
            <a:r>
              <a:rPr lang="en-US" altLang="zh-CN" smtClean="0"/>
              <a:t>p</a:t>
            </a:r>
            <a:r>
              <a:rPr lang="zh-CN" altLang="zh-CN" smtClean="0"/>
              <a:t>指向双向链表中的结点</a:t>
            </a:r>
            <a:r>
              <a:rPr lang="en-US" altLang="zh-CN" smtClean="0"/>
              <a:t>A</a:t>
            </a:r>
            <a:r>
              <a:rPr lang="zh-CN" altLang="zh-CN" smtClean="0"/>
              <a:t>，指针</a:t>
            </a:r>
            <a:r>
              <a:rPr lang="en-US" altLang="zh-CN" smtClean="0"/>
              <a:t>s</a:t>
            </a:r>
            <a:r>
              <a:rPr lang="zh-CN" altLang="zh-CN" smtClean="0"/>
              <a:t>指向被插入的结点</a:t>
            </a:r>
            <a:r>
              <a:rPr lang="en-US" altLang="zh-CN" smtClean="0"/>
              <a:t>X</a:t>
            </a:r>
            <a:r>
              <a:rPr lang="zh-CN" altLang="zh-CN" smtClean="0"/>
              <a:t>，则在结点</a:t>
            </a:r>
            <a:r>
              <a:rPr lang="en-US" altLang="zh-CN" smtClean="0"/>
              <a:t>A</a:t>
            </a:r>
            <a:r>
              <a:rPr lang="zh-CN" altLang="zh-CN" smtClean="0"/>
              <a:t>之后插入结点</a:t>
            </a:r>
            <a:r>
              <a:rPr lang="en-US" altLang="zh-CN" smtClean="0"/>
              <a:t>X</a:t>
            </a:r>
            <a:r>
              <a:rPr lang="zh-CN" altLang="zh-CN" smtClean="0"/>
              <a:t>的操作为（</a:t>
            </a:r>
            <a:r>
              <a:rPr lang="en-US" altLang="zh-CN" smtClean="0"/>
              <a:t>  </a:t>
            </a:r>
            <a:r>
              <a:rPr lang="zh-CN" altLang="zh-CN" smtClean="0"/>
              <a:t>）。</a:t>
            </a:r>
          </a:p>
          <a:p>
            <a:pPr eaLnBrk="1" hangingPunct="1"/>
            <a:r>
              <a:rPr lang="zh-CN" altLang="zh-CN" sz="2000" smtClean="0"/>
              <a:t>⑴ </a:t>
            </a:r>
            <a:r>
              <a:rPr lang="en-US" altLang="zh-CN" sz="2000" smtClean="0"/>
              <a:t>p-&gt;rlink=s</a:t>
            </a:r>
            <a:r>
              <a:rPr lang="zh-CN" altLang="zh-CN" sz="2000" smtClean="0"/>
              <a:t>；</a:t>
            </a:r>
            <a:r>
              <a:rPr lang="en-US" altLang="zh-CN" sz="2000" smtClean="0"/>
              <a:t> s-&gt;llink=p</a:t>
            </a:r>
            <a:r>
              <a:rPr lang="zh-CN" altLang="zh-CN" sz="2000" smtClean="0"/>
              <a:t>；</a:t>
            </a:r>
            <a:r>
              <a:rPr lang="en-US" altLang="zh-CN" sz="2000" smtClean="0"/>
              <a:t> p-&gt;rlink-&gt;llink=s</a:t>
            </a:r>
            <a:r>
              <a:rPr lang="zh-CN" altLang="zh-CN" sz="2000" smtClean="0"/>
              <a:t>；</a:t>
            </a:r>
            <a:r>
              <a:rPr lang="en-US" altLang="zh-CN" sz="2000" smtClean="0"/>
              <a:t> s-&gt;rlink=p-&gt;rlink</a:t>
            </a:r>
            <a:r>
              <a:rPr lang="zh-CN" altLang="zh-CN" sz="2000" smtClean="0"/>
              <a:t>；</a:t>
            </a:r>
          </a:p>
          <a:p>
            <a:pPr eaLnBrk="1" hangingPunct="1"/>
            <a:r>
              <a:rPr lang="zh-CN" altLang="zh-CN" sz="2000" smtClean="0"/>
              <a:t>⑵</a:t>
            </a:r>
            <a:r>
              <a:rPr lang="en-US" altLang="zh-CN" sz="2000" smtClean="0"/>
              <a:t> s-&gt;llink=p</a:t>
            </a:r>
            <a:r>
              <a:rPr lang="zh-CN" altLang="zh-CN" sz="2000" smtClean="0"/>
              <a:t>；</a:t>
            </a:r>
            <a:r>
              <a:rPr lang="en-US" altLang="zh-CN" sz="2000" smtClean="0"/>
              <a:t> s-&gt;rlink=p-&gt;rlink</a:t>
            </a:r>
            <a:r>
              <a:rPr lang="zh-CN" altLang="zh-CN" sz="2000" smtClean="0"/>
              <a:t>；</a:t>
            </a:r>
            <a:r>
              <a:rPr lang="en-US" altLang="zh-CN" sz="2000" smtClean="0"/>
              <a:t> p-&gt;rlink=s</a:t>
            </a:r>
            <a:r>
              <a:rPr lang="zh-CN" altLang="zh-CN" sz="2000" smtClean="0"/>
              <a:t>；</a:t>
            </a:r>
            <a:r>
              <a:rPr lang="en-US" altLang="zh-CN" sz="2000" smtClean="0"/>
              <a:t> p-&gt;rlink-&gt;llink=s</a:t>
            </a:r>
            <a:r>
              <a:rPr lang="zh-CN" altLang="zh-CN" sz="2000" smtClean="0"/>
              <a:t>；</a:t>
            </a:r>
          </a:p>
          <a:p>
            <a:pPr eaLnBrk="1" hangingPunct="1"/>
            <a:r>
              <a:rPr lang="zh-CN" altLang="zh-CN" sz="2000" smtClean="0"/>
              <a:t>⑶</a:t>
            </a:r>
            <a:r>
              <a:rPr lang="en-US" altLang="zh-CN" sz="2000" smtClean="0"/>
              <a:t> p-&gt;rlink=s</a:t>
            </a:r>
            <a:r>
              <a:rPr lang="zh-CN" altLang="zh-CN" sz="2000" smtClean="0"/>
              <a:t>；</a:t>
            </a:r>
            <a:r>
              <a:rPr lang="en-US" altLang="zh-CN" sz="2000" smtClean="0"/>
              <a:t> p-&gt;rlink-&gt;llink=s</a:t>
            </a:r>
            <a:r>
              <a:rPr lang="zh-CN" altLang="zh-CN" sz="2000" smtClean="0"/>
              <a:t>；</a:t>
            </a:r>
            <a:r>
              <a:rPr lang="en-US" altLang="zh-CN" sz="2000" smtClean="0"/>
              <a:t> s-&gt;llink=p</a:t>
            </a:r>
            <a:r>
              <a:rPr lang="zh-CN" altLang="zh-CN" sz="2000" smtClean="0"/>
              <a:t>；</a:t>
            </a:r>
            <a:r>
              <a:rPr lang="en-US" altLang="zh-CN" sz="2000" smtClean="0"/>
              <a:t> s-&gt;rlink-&gt;p-&gt;rlink</a:t>
            </a:r>
            <a:r>
              <a:rPr lang="zh-CN" altLang="zh-CN" sz="2000" smtClean="0"/>
              <a:t>；</a:t>
            </a:r>
          </a:p>
          <a:p>
            <a:pPr eaLnBrk="1" hangingPunct="1"/>
            <a:r>
              <a:rPr lang="zh-CN" altLang="zh-CN" sz="2000" smtClean="0"/>
              <a:t>⑷</a:t>
            </a:r>
            <a:r>
              <a:rPr lang="en-US" altLang="zh-CN" sz="2000" smtClean="0"/>
              <a:t> s-&gt;llink=p</a:t>
            </a:r>
            <a:r>
              <a:rPr lang="zh-CN" altLang="zh-CN" sz="2000" smtClean="0"/>
              <a:t>；</a:t>
            </a:r>
            <a:r>
              <a:rPr lang="en-US" altLang="zh-CN" sz="2000" smtClean="0"/>
              <a:t> s-&gt;rlink=p-&gt;rlink</a:t>
            </a:r>
            <a:r>
              <a:rPr lang="zh-CN" altLang="zh-CN" sz="2000" smtClean="0"/>
              <a:t>；</a:t>
            </a:r>
            <a:r>
              <a:rPr lang="en-US" altLang="zh-CN" sz="2000" smtClean="0"/>
              <a:t> p-&gt;rlink-&gt;llink=s</a:t>
            </a:r>
            <a:r>
              <a:rPr lang="zh-CN" altLang="zh-CN" sz="2000" smtClean="0"/>
              <a:t>；</a:t>
            </a:r>
            <a:r>
              <a:rPr lang="en-US" altLang="zh-CN" sz="2000" smtClean="0"/>
              <a:t> p-&gt;rlink=s</a:t>
            </a:r>
            <a:r>
              <a:rPr lang="zh-CN" altLang="zh-CN" sz="2000" smtClean="0"/>
              <a:t>；</a:t>
            </a:r>
          </a:p>
          <a:p>
            <a:pPr lvl="1" eaLnBrk="1" hangingPunct="1"/>
            <a:r>
              <a:rPr lang="en-US" altLang="zh-CN" sz="2000" smtClean="0">
                <a:solidFill>
                  <a:srgbClr val="FF0000"/>
                </a:solidFill>
              </a:rPr>
              <a:t>(4)</a:t>
            </a:r>
            <a:endParaRPr lang="zh-CN" altLang="zh-CN" sz="2000" smtClean="0">
              <a:solidFill>
                <a:srgbClr val="FF0000"/>
              </a:solidFill>
            </a:endParaRPr>
          </a:p>
          <a:p>
            <a:pPr lvl="1" eaLnBrk="1" hangingPunct="1"/>
            <a:r>
              <a:rPr lang="zh-CN" altLang="zh-CN" sz="2000" smtClean="0">
                <a:solidFill>
                  <a:srgbClr val="FF00FF"/>
                </a:solidFill>
              </a:rPr>
              <a:t>分析：在双向链表或双向循环链表中插入一个新结点的操作比较繁琐，通常需要修改</a:t>
            </a:r>
            <a:r>
              <a:rPr lang="en-US" altLang="zh-CN" sz="2000" smtClean="0">
                <a:solidFill>
                  <a:srgbClr val="FF00FF"/>
                </a:solidFill>
              </a:rPr>
              <a:t>4</a:t>
            </a:r>
            <a:r>
              <a:rPr lang="zh-CN" altLang="zh-CN" sz="2000" smtClean="0">
                <a:solidFill>
                  <a:srgbClr val="FF00FF"/>
                </a:solidFill>
              </a:rPr>
              <a:t>个指针域，根据排列公式可知共有</a:t>
            </a:r>
            <a:r>
              <a:rPr lang="en-US" altLang="zh-CN" sz="2000" smtClean="0">
                <a:solidFill>
                  <a:srgbClr val="FF00FF"/>
                </a:solidFill>
              </a:rPr>
              <a:t>4!=24</a:t>
            </a:r>
            <a:r>
              <a:rPr lang="zh-CN" altLang="zh-CN" sz="2000" smtClean="0">
                <a:solidFill>
                  <a:srgbClr val="FF00FF"/>
                </a:solidFill>
              </a:rPr>
              <a:t>种方案。在这</a:t>
            </a:r>
            <a:r>
              <a:rPr lang="en-US" altLang="zh-CN" sz="2000" smtClean="0">
                <a:solidFill>
                  <a:srgbClr val="FF00FF"/>
                </a:solidFill>
              </a:rPr>
              <a:t>24</a:t>
            </a:r>
            <a:r>
              <a:rPr lang="zh-CN" altLang="zh-CN" sz="2000" smtClean="0">
                <a:solidFill>
                  <a:srgbClr val="FF00FF"/>
                </a:solidFill>
              </a:rPr>
              <a:t>种方案中，有些方案是可行的，有些方案是不可行的。我们的通常做法是先连接哪些不破坏有用信息的指针域，然后再根据需要连接其余的指针域，在操作过程中注意修改有关结点指针域的操作顺序，以免丢失链域信息而造成链表中断的错误。</a:t>
            </a: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260350"/>
            <a:ext cx="8229600" cy="4530725"/>
          </a:xfrm>
        </p:spPr>
        <p:txBody>
          <a:bodyPr/>
          <a:lstStyle/>
          <a:p>
            <a:pPr eaLnBrk="1" hangingPunct="1"/>
            <a:r>
              <a:rPr lang="en-US" altLang="zh-CN" smtClean="0"/>
              <a:t>8</a:t>
            </a:r>
            <a:r>
              <a:rPr lang="zh-CN" altLang="zh-CN" smtClean="0"/>
              <a:t>．指针</a:t>
            </a:r>
            <a:r>
              <a:rPr lang="en-US" altLang="zh-CN" smtClean="0"/>
              <a:t>p</a:t>
            </a:r>
            <a:r>
              <a:rPr lang="zh-CN" altLang="zh-CN" smtClean="0"/>
              <a:t>指向双向链表中的结点</a:t>
            </a:r>
            <a:r>
              <a:rPr lang="en-US" altLang="zh-CN" smtClean="0"/>
              <a:t>A</a:t>
            </a:r>
            <a:r>
              <a:rPr lang="zh-CN" altLang="zh-CN" smtClean="0"/>
              <a:t>，则删除结点</a:t>
            </a:r>
            <a:r>
              <a:rPr lang="en-US" altLang="zh-CN" smtClean="0"/>
              <a:t>A</a:t>
            </a:r>
            <a:r>
              <a:rPr lang="zh-CN" altLang="zh-CN" smtClean="0"/>
              <a:t>的操作是（</a:t>
            </a:r>
            <a:r>
              <a:rPr lang="en-US" altLang="zh-CN" smtClean="0"/>
              <a:t>  </a:t>
            </a:r>
            <a:r>
              <a:rPr lang="zh-CN" altLang="zh-CN" smtClean="0"/>
              <a:t>）。</a:t>
            </a:r>
          </a:p>
          <a:p>
            <a:pPr lvl="1" eaLnBrk="1" hangingPunct="1"/>
            <a:r>
              <a:rPr lang="zh-CN" altLang="zh-CN" sz="2400" smtClean="0"/>
              <a:t>⑴ </a:t>
            </a:r>
            <a:r>
              <a:rPr lang="en-US" altLang="zh-CN" sz="2400" smtClean="0"/>
              <a:t>p-&gt;llink-&gt;rlink=p-&gt;rlink</a:t>
            </a:r>
            <a:r>
              <a:rPr lang="zh-CN" altLang="zh-CN" sz="2400" smtClean="0"/>
              <a:t>；</a:t>
            </a:r>
            <a:r>
              <a:rPr lang="en-US" altLang="zh-CN" sz="2400" smtClean="0"/>
              <a:t> p-&gt;rlink-&gt;llink=p-&gt;llink</a:t>
            </a:r>
            <a:r>
              <a:rPr lang="zh-CN" altLang="zh-CN" sz="2400" smtClean="0"/>
              <a:t>；</a:t>
            </a:r>
          </a:p>
          <a:p>
            <a:pPr lvl="1" eaLnBrk="1" hangingPunct="1"/>
            <a:r>
              <a:rPr lang="zh-CN" altLang="zh-CN" sz="2400" smtClean="0"/>
              <a:t>⑵</a:t>
            </a:r>
            <a:r>
              <a:rPr lang="en-US" altLang="zh-CN" sz="2400" smtClean="0"/>
              <a:t> p-&gt;rlink-&gt;llink=p-&gt;rlink</a:t>
            </a:r>
            <a:r>
              <a:rPr lang="zh-CN" altLang="zh-CN" sz="2400" smtClean="0"/>
              <a:t>；</a:t>
            </a:r>
            <a:r>
              <a:rPr lang="en-US" altLang="zh-CN" sz="2400" smtClean="0"/>
              <a:t> p-&gt;llink-&gt;llink=p-&gt;llink</a:t>
            </a:r>
            <a:r>
              <a:rPr lang="zh-CN" altLang="zh-CN" sz="2400" smtClean="0"/>
              <a:t>；</a:t>
            </a:r>
          </a:p>
          <a:p>
            <a:pPr lvl="1" eaLnBrk="1" hangingPunct="1"/>
            <a:r>
              <a:rPr lang="zh-CN" altLang="zh-CN" sz="2400" smtClean="0"/>
              <a:t>⑶</a:t>
            </a:r>
            <a:r>
              <a:rPr lang="en-US" altLang="zh-CN" sz="2400" smtClean="0"/>
              <a:t> p-&gt;llink-&gt;rlink=p-&gt;llink</a:t>
            </a:r>
            <a:r>
              <a:rPr lang="zh-CN" altLang="zh-CN" sz="2400" smtClean="0"/>
              <a:t>；</a:t>
            </a:r>
            <a:r>
              <a:rPr lang="en-US" altLang="zh-CN" sz="2400" smtClean="0"/>
              <a:t> p-&gt;rlink-&gt;llink=p-&gt;rlink</a:t>
            </a:r>
            <a:r>
              <a:rPr lang="zh-CN" altLang="zh-CN" sz="2400" smtClean="0"/>
              <a:t>；</a:t>
            </a:r>
          </a:p>
          <a:p>
            <a:pPr lvl="1" eaLnBrk="1" hangingPunct="1"/>
            <a:r>
              <a:rPr lang="zh-CN" altLang="zh-CN" sz="2400" smtClean="0"/>
              <a:t>⑷</a:t>
            </a:r>
            <a:r>
              <a:rPr lang="en-US" altLang="zh-CN" sz="2400" smtClean="0"/>
              <a:t> p-&gt;rlink-&gt;rlink=p-&gt;rlink</a:t>
            </a:r>
            <a:r>
              <a:rPr lang="zh-CN" altLang="zh-CN" sz="2400" smtClean="0"/>
              <a:t>；</a:t>
            </a:r>
            <a:r>
              <a:rPr lang="en-US" altLang="zh-CN" sz="2400" smtClean="0"/>
              <a:t> p-&gt;rlink-&gt;rlink=p-&gt;rlink</a:t>
            </a:r>
            <a:r>
              <a:rPr lang="zh-CN" altLang="zh-CN" sz="2400" smtClean="0"/>
              <a:t>；</a:t>
            </a:r>
          </a:p>
          <a:p>
            <a:pPr lvl="1" eaLnBrk="1" hangingPunct="1"/>
            <a:r>
              <a:rPr lang="en-US" altLang="zh-CN" sz="2400" smtClean="0">
                <a:solidFill>
                  <a:srgbClr val="FF0000"/>
                </a:solidFill>
              </a:rPr>
              <a:t>(1)</a:t>
            </a:r>
            <a:endParaRPr lang="zh-CN" altLang="zh-CN" sz="2400" smtClean="0">
              <a:solidFill>
                <a:srgbClr val="FF0000"/>
              </a:solidFill>
            </a:endParaRPr>
          </a:p>
          <a:p>
            <a:pPr lvl="1" eaLnBrk="1" hangingPunct="1"/>
            <a:r>
              <a:rPr lang="zh-CN" altLang="zh-CN" sz="2400" smtClean="0">
                <a:solidFill>
                  <a:srgbClr val="FF00FF"/>
                </a:solidFill>
              </a:rPr>
              <a:t>分析：在双向链表或双向循环链表中删除一个结点的操作比较相对插入一个新结点而言稍微简单一些，只需要修改两个指针域。首先找到指向前驱结点的指针（</a:t>
            </a:r>
            <a:r>
              <a:rPr lang="en-US" altLang="zh-CN" sz="2400" smtClean="0">
                <a:solidFill>
                  <a:srgbClr val="FF00FF"/>
                </a:solidFill>
              </a:rPr>
              <a:t>p-&gt;left</a:t>
            </a:r>
            <a:r>
              <a:rPr lang="zh-CN" altLang="zh-CN" sz="2400" smtClean="0">
                <a:solidFill>
                  <a:srgbClr val="FF00FF"/>
                </a:solidFill>
              </a:rPr>
              <a:t>）和指向后继结点的指针（</a:t>
            </a:r>
            <a:r>
              <a:rPr lang="en-US" altLang="zh-CN" sz="2400" smtClean="0">
                <a:solidFill>
                  <a:srgbClr val="FF00FF"/>
                </a:solidFill>
              </a:rPr>
              <a:t>p-&gt;right</a:t>
            </a:r>
            <a:r>
              <a:rPr lang="zh-CN" altLang="zh-CN" sz="2400" smtClean="0">
                <a:solidFill>
                  <a:srgbClr val="FF00FF"/>
                </a:solidFill>
              </a:rPr>
              <a:t>），然后再分别表示出前驱结点中的右指针域（</a:t>
            </a:r>
            <a:r>
              <a:rPr lang="en-US" altLang="zh-CN" sz="2400" smtClean="0">
                <a:solidFill>
                  <a:srgbClr val="FF00FF"/>
                </a:solidFill>
              </a:rPr>
              <a:t>p-&gt;left-&gt;right</a:t>
            </a:r>
            <a:r>
              <a:rPr lang="zh-CN" altLang="zh-CN" sz="2400" smtClean="0">
                <a:solidFill>
                  <a:srgbClr val="FF00FF"/>
                </a:solidFill>
              </a:rPr>
              <a:t>）和后继结点的左指针域（</a:t>
            </a:r>
            <a:r>
              <a:rPr lang="en-US" altLang="zh-CN" sz="2400" smtClean="0">
                <a:solidFill>
                  <a:srgbClr val="FF00FF"/>
                </a:solidFill>
              </a:rPr>
              <a:t>p-&gt;right-&gt;left</a:t>
            </a:r>
            <a:r>
              <a:rPr lang="zh-CN" altLang="zh-CN" sz="2400" smtClean="0">
                <a:solidFill>
                  <a:srgbClr val="FF00FF"/>
                </a:solidFill>
              </a:rPr>
              <a:t>），最后分别修改前驱结点中的右指针域和后继结点的左指针域。</a:t>
            </a:r>
            <a:endParaRPr lang="zh-CN" altLang="en-US" sz="2400" smtClean="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en-US" altLang="zh-CN" dirty="0" smtClean="0"/>
              <a:t>10</a:t>
            </a:r>
            <a:r>
              <a:rPr lang="zh-CN" altLang="zh-CN" dirty="0" smtClean="0"/>
              <a:t>．设</a:t>
            </a:r>
            <a:r>
              <a:rPr lang="en-US" altLang="zh-CN" dirty="0" smtClean="0"/>
              <a:t>head</a:t>
            </a:r>
            <a:r>
              <a:rPr lang="zh-CN" altLang="zh-CN" dirty="0" smtClean="0"/>
              <a:t>为单链表的头指针，则不带头结点的单链表为空的判定条件是（</a:t>
            </a:r>
            <a:r>
              <a:rPr lang="en-US" altLang="zh-CN" dirty="0" smtClean="0"/>
              <a:t>  </a:t>
            </a:r>
            <a:r>
              <a:rPr lang="zh-CN" altLang="zh-CN" dirty="0" smtClean="0"/>
              <a:t>）。</a:t>
            </a:r>
          </a:p>
          <a:p>
            <a:pPr eaLnBrk="1" hangingPunct="1"/>
            <a:r>
              <a:rPr lang="zh-CN" altLang="zh-CN" dirty="0" smtClean="0"/>
              <a:t>⑴ </a:t>
            </a:r>
            <a:r>
              <a:rPr lang="en-US" altLang="zh-CN" dirty="0" smtClean="0"/>
              <a:t>head==NULL		</a:t>
            </a:r>
          </a:p>
          <a:p>
            <a:pPr eaLnBrk="1" hangingPunct="1"/>
            <a:r>
              <a:rPr lang="zh-CN" altLang="zh-CN" dirty="0" smtClean="0"/>
              <a:t>⑵</a:t>
            </a:r>
            <a:r>
              <a:rPr lang="en-US" altLang="zh-CN" dirty="0" smtClean="0"/>
              <a:t> head-&gt;next==NULL</a:t>
            </a:r>
            <a:endParaRPr lang="zh-CN" altLang="zh-CN" dirty="0" smtClean="0"/>
          </a:p>
          <a:p>
            <a:pPr eaLnBrk="1" hangingPunct="1"/>
            <a:r>
              <a:rPr lang="zh-CN" altLang="zh-CN" dirty="0" smtClean="0"/>
              <a:t>⑶</a:t>
            </a:r>
            <a:r>
              <a:rPr lang="en-US" altLang="zh-CN" dirty="0" smtClean="0"/>
              <a:t> head-&gt;next==head	</a:t>
            </a:r>
          </a:p>
          <a:p>
            <a:pPr eaLnBrk="1" hangingPunct="1"/>
            <a:r>
              <a:rPr lang="zh-CN" altLang="zh-CN" dirty="0" smtClean="0"/>
              <a:t>⑷</a:t>
            </a:r>
            <a:r>
              <a:rPr lang="en-US" altLang="zh-CN" dirty="0" smtClean="0"/>
              <a:t> head!=NULL</a:t>
            </a:r>
          </a:p>
          <a:p>
            <a:pPr eaLnBrk="1" hangingPunct="1"/>
            <a:r>
              <a:rPr lang="en-US" altLang="zh-CN" dirty="0" smtClean="0">
                <a:solidFill>
                  <a:srgbClr val="FF0000"/>
                </a:solidFill>
              </a:rPr>
              <a:t>(1)</a:t>
            </a:r>
            <a:endParaRPr lang="zh-CN" altLang="zh-CN" dirty="0" smtClean="0">
              <a:solidFill>
                <a:srgbClr val="FF0000"/>
              </a:solidFill>
            </a:endParaRPr>
          </a:p>
          <a:p>
            <a:pPr eaLnBrk="1" hangingPunct="1"/>
            <a:endParaRPr lang="zh-CN" altLang="zh-CN" dirty="0" smtClean="0"/>
          </a:p>
          <a:p>
            <a:pPr eaLnBrk="1" hangingPunct="1"/>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en-US" altLang="zh-CN" smtClean="0"/>
              <a:t>11</a:t>
            </a:r>
            <a:r>
              <a:rPr lang="zh-CN" altLang="zh-CN" smtClean="0"/>
              <a:t>．设</a:t>
            </a:r>
            <a:r>
              <a:rPr lang="en-US" altLang="zh-CN" smtClean="0"/>
              <a:t>head</a:t>
            </a:r>
            <a:r>
              <a:rPr lang="zh-CN" altLang="zh-CN" smtClean="0"/>
              <a:t>为单链表的头指针，则带头结点的单链表为空的判定条件是（</a:t>
            </a:r>
            <a:r>
              <a:rPr lang="en-US" altLang="zh-CN" smtClean="0"/>
              <a:t>  </a:t>
            </a:r>
            <a:r>
              <a:rPr lang="zh-CN" altLang="zh-CN" smtClean="0"/>
              <a:t>）。</a:t>
            </a:r>
          </a:p>
          <a:p>
            <a:pPr eaLnBrk="1" hangingPunct="1"/>
            <a:r>
              <a:rPr lang="zh-CN" altLang="zh-CN" smtClean="0"/>
              <a:t>⑴ </a:t>
            </a:r>
            <a:r>
              <a:rPr lang="en-US" altLang="zh-CN" smtClean="0"/>
              <a:t>head==NULL		</a:t>
            </a:r>
          </a:p>
          <a:p>
            <a:pPr eaLnBrk="1" hangingPunct="1"/>
            <a:r>
              <a:rPr lang="zh-CN" altLang="zh-CN" smtClean="0"/>
              <a:t>⑵</a:t>
            </a:r>
            <a:r>
              <a:rPr lang="en-US" altLang="zh-CN" smtClean="0"/>
              <a:t> head-&gt;next==NULL</a:t>
            </a:r>
            <a:endParaRPr lang="zh-CN" altLang="zh-CN" smtClean="0"/>
          </a:p>
          <a:p>
            <a:pPr eaLnBrk="1" hangingPunct="1"/>
            <a:r>
              <a:rPr lang="zh-CN" altLang="zh-CN" smtClean="0"/>
              <a:t>⑶</a:t>
            </a:r>
            <a:r>
              <a:rPr lang="en-US" altLang="zh-CN" smtClean="0"/>
              <a:t> head-&gt;next==head	</a:t>
            </a:r>
          </a:p>
          <a:p>
            <a:pPr eaLnBrk="1" hangingPunct="1"/>
            <a:r>
              <a:rPr lang="zh-CN" altLang="zh-CN" smtClean="0"/>
              <a:t>⑷</a:t>
            </a:r>
            <a:r>
              <a:rPr lang="en-US" altLang="zh-CN" smtClean="0"/>
              <a:t> head!=NULL</a:t>
            </a:r>
          </a:p>
          <a:p>
            <a:pPr eaLnBrk="1" hangingPunct="1"/>
            <a:r>
              <a:rPr lang="en-US" altLang="zh-CN" smtClean="0">
                <a:solidFill>
                  <a:srgbClr val="FF0000"/>
                </a:solidFill>
              </a:rPr>
              <a:t>(2)</a:t>
            </a:r>
            <a:endParaRPr lang="zh-CN" altLang="zh-CN" smtClean="0">
              <a:solidFill>
                <a:srgbClr val="FF0000"/>
              </a:solidFill>
            </a:endParaRP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endParaRPr lang="zh-CN" altLang="en-US" smtClean="0"/>
          </a:p>
        </p:txBody>
      </p:sp>
      <p:sp>
        <p:nvSpPr>
          <p:cNvPr id="3" name="内容占位符 2"/>
          <p:cNvSpPr>
            <a:spLocks noGrp="1"/>
          </p:cNvSpPr>
          <p:nvPr>
            <p:ph idx="1"/>
          </p:nvPr>
        </p:nvSpPr>
        <p:spPr/>
        <p:txBody>
          <a:bodyPr/>
          <a:lstStyle/>
          <a:p>
            <a:pPr eaLnBrk="1" hangingPunct="1"/>
            <a:r>
              <a:rPr lang="en-US" altLang="zh-CN" smtClean="0"/>
              <a:t>12</a:t>
            </a:r>
            <a:r>
              <a:rPr lang="zh-CN" altLang="zh-CN" smtClean="0"/>
              <a:t>．设</a:t>
            </a:r>
            <a:r>
              <a:rPr lang="en-US" altLang="zh-CN" smtClean="0"/>
              <a:t>head</a:t>
            </a:r>
            <a:r>
              <a:rPr lang="zh-CN" altLang="zh-CN" smtClean="0"/>
              <a:t>和</a:t>
            </a:r>
            <a:r>
              <a:rPr lang="en-US" altLang="zh-CN" smtClean="0"/>
              <a:t>tail</a:t>
            </a:r>
            <a:r>
              <a:rPr lang="zh-CN" altLang="zh-CN" smtClean="0"/>
              <a:t>分别为单向循环链表的头指针和尾指针，则下列等式成立的是（</a:t>
            </a:r>
            <a:r>
              <a:rPr lang="en-US" altLang="zh-CN" smtClean="0"/>
              <a:t>  </a:t>
            </a:r>
            <a:r>
              <a:rPr lang="zh-CN" altLang="zh-CN" smtClean="0"/>
              <a:t>）。</a:t>
            </a:r>
          </a:p>
          <a:p>
            <a:pPr eaLnBrk="1" hangingPunct="1"/>
            <a:r>
              <a:rPr lang="zh-CN" altLang="zh-CN" smtClean="0"/>
              <a:t>⑴ </a:t>
            </a:r>
            <a:r>
              <a:rPr lang="en-US" altLang="zh-CN" smtClean="0"/>
              <a:t>head==tail		</a:t>
            </a:r>
          </a:p>
          <a:p>
            <a:pPr eaLnBrk="1" hangingPunct="1"/>
            <a:r>
              <a:rPr lang="zh-CN" altLang="zh-CN" smtClean="0"/>
              <a:t>⑵</a:t>
            </a:r>
            <a:r>
              <a:rPr lang="en-US" altLang="zh-CN" smtClean="0"/>
              <a:t> head-&gt;next==tail</a:t>
            </a:r>
            <a:endParaRPr lang="zh-CN" altLang="zh-CN" smtClean="0"/>
          </a:p>
          <a:p>
            <a:pPr eaLnBrk="1" hangingPunct="1"/>
            <a:r>
              <a:rPr lang="zh-CN" altLang="zh-CN" smtClean="0"/>
              <a:t>⑶</a:t>
            </a:r>
            <a:r>
              <a:rPr lang="en-US" altLang="zh-CN" smtClean="0"/>
              <a:t> tail-&gt;next==head		</a:t>
            </a:r>
          </a:p>
          <a:p>
            <a:pPr eaLnBrk="1" hangingPunct="1"/>
            <a:r>
              <a:rPr lang="zh-CN" altLang="zh-CN" smtClean="0"/>
              <a:t>⑷</a:t>
            </a:r>
            <a:r>
              <a:rPr lang="en-US" altLang="zh-CN" smtClean="0"/>
              <a:t> head-&gt;next==tail-&gt;next</a:t>
            </a:r>
          </a:p>
          <a:p>
            <a:pPr eaLnBrk="1" hangingPunct="1"/>
            <a:r>
              <a:rPr lang="en-US" altLang="zh-CN" smtClean="0">
                <a:solidFill>
                  <a:srgbClr val="FF0000"/>
                </a:solidFill>
              </a:rPr>
              <a:t>(3)</a:t>
            </a:r>
            <a:endParaRPr lang="zh-CN" altLang="zh-CN" smtClean="0">
              <a:solidFill>
                <a:srgbClr val="FF0000"/>
              </a:solidFill>
            </a:endParaRP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zh-CN" smtClean="0"/>
              <a:t>简答：（南京理工</a:t>
            </a:r>
            <a:r>
              <a:rPr lang="en-US" altLang="zh-CN" smtClean="0"/>
              <a:t>2002</a:t>
            </a:r>
            <a:r>
              <a:rPr lang="zh-CN" altLang="zh-CN" smtClean="0"/>
              <a:t>）</a:t>
            </a:r>
            <a:br>
              <a:rPr lang="zh-CN" altLang="zh-CN" smtClean="0"/>
            </a:br>
            <a:endParaRPr lang="zh-CN" altLang="en-US" smtClean="0"/>
          </a:p>
        </p:txBody>
      </p:sp>
      <p:sp>
        <p:nvSpPr>
          <p:cNvPr id="3" name="内容占位符 2"/>
          <p:cNvSpPr>
            <a:spLocks noGrp="1"/>
          </p:cNvSpPr>
          <p:nvPr>
            <p:ph idx="1"/>
          </p:nvPr>
        </p:nvSpPr>
        <p:spPr/>
        <p:txBody>
          <a:bodyPr/>
          <a:lstStyle/>
          <a:p>
            <a:pPr eaLnBrk="1" hangingPunct="1"/>
            <a:r>
              <a:rPr lang="zh-CN" altLang="zh-CN" smtClean="0"/>
              <a:t>写出在双向链表指针</a:t>
            </a:r>
            <a:r>
              <a:rPr lang="en-US" altLang="zh-CN" smtClean="0"/>
              <a:t>P</a:t>
            </a:r>
            <a:r>
              <a:rPr lang="zh-CN" altLang="zh-CN" smtClean="0"/>
              <a:t>之后插入结点</a:t>
            </a:r>
            <a:r>
              <a:rPr lang="en-US" altLang="zh-CN" smtClean="0"/>
              <a:t>S</a:t>
            </a:r>
            <a:r>
              <a:rPr lang="zh-CN" altLang="zh-CN" smtClean="0"/>
              <a:t>的操作序列</a:t>
            </a:r>
          </a:p>
          <a:p>
            <a:pPr lvl="1" eaLnBrk="1" hangingPunct="1"/>
            <a:r>
              <a:rPr lang="en-US" altLang="zh-CN" smtClean="0">
                <a:solidFill>
                  <a:srgbClr val="FF0000"/>
                </a:solidFill>
              </a:rPr>
              <a:t>s-&gt;right=p-&gt;right</a:t>
            </a:r>
            <a:r>
              <a:rPr lang="zh-CN" altLang="zh-CN" smtClean="0">
                <a:solidFill>
                  <a:srgbClr val="FF0000"/>
                </a:solidFill>
              </a:rPr>
              <a:t>；</a:t>
            </a:r>
            <a:endParaRPr lang="en-US" altLang="zh-CN" smtClean="0">
              <a:solidFill>
                <a:srgbClr val="FF0000"/>
              </a:solidFill>
            </a:endParaRPr>
          </a:p>
          <a:p>
            <a:pPr lvl="1" eaLnBrk="1" hangingPunct="1"/>
            <a:r>
              <a:rPr lang="en-US" altLang="zh-CN" smtClean="0">
                <a:solidFill>
                  <a:srgbClr val="FF0000"/>
                </a:solidFill>
              </a:rPr>
              <a:t>if(p-&gt;right) p-&gt;right-&gt;left=s</a:t>
            </a:r>
            <a:r>
              <a:rPr lang="zh-CN" altLang="zh-CN" smtClean="0">
                <a:solidFill>
                  <a:srgbClr val="FF0000"/>
                </a:solidFill>
              </a:rPr>
              <a:t>；</a:t>
            </a:r>
            <a:endParaRPr lang="en-US" altLang="zh-CN" smtClean="0">
              <a:solidFill>
                <a:srgbClr val="FF0000"/>
              </a:solidFill>
            </a:endParaRPr>
          </a:p>
          <a:p>
            <a:pPr lvl="1" eaLnBrk="1" hangingPunct="1"/>
            <a:r>
              <a:rPr lang="en-US" altLang="zh-CN" smtClean="0">
                <a:solidFill>
                  <a:srgbClr val="FF0000"/>
                </a:solidFill>
              </a:rPr>
              <a:t> s-&gt;left=p</a:t>
            </a:r>
            <a:r>
              <a:rPr lang="zh-CN" altLang="zh-CN" smtClean="0">
                <a:solidFill>
                  <a:srgbClr val="FF0000"/>
                </a:solidFill>
              </a:rPr>
              <a:t>；</a:t>
            </a:r>
            <a:r>
              <a:rPr lang="en-US" altLang="zh-CN" smtClean="0">
                <a:solidFill>
                  <a:srgbClr val="FF0000"/>
                </a:solidFill>
              </a:rPr>
              <a:t> </a:t>
            </a:r>
          </a:p>
          <a:p>
            <a:pPr lvl="1" eaLnBrk="1" hangingPunct="1"/>
            <a:r>
              <a:rPr lang="en-US" altLang="zh-CN" smtClean="0">
                <a:solidFill>
                  <a:srgbClr val="FF0000"/>
                </a:solidFill>
              </a:rPr>
              <a:t>p-&gt;right=s</a:t>
            </a:r>
            <a:endParaRPr lang="zh-CN" altLang="zh-CN" smtClean="0">
              <a:solidFill>
                <a:srgbClr val="FF0000"/>
              </a:solidFill>
            </a:endParaRP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395288" y="260350"/>
            <a:ext cx="8229600" cy="2305050"/>
          </a:xfrm>
        </p:spPr>
        <p:txBody>
          <a:bodyPr/>
          <a:lstStyle/>
          <a:p>
            <a:r>
              <a:rPr lang="zh-CN" altLang="en-US" sz="2000" smtClean="0"/>
              <a:t>已知</a:t>
            </a:r>
            <a:r>
              <a:rPr lang="en-US" altLang="zh-CN" sz="2000" smtClean="0"/>
              <a:t>L</a:t>
            </a:r>
            <a:r>
              <a:rPr lang="zh-CN" altLang="en-US" sz="2000" smtClean="0"/>
              <a:t>是无表头结点的单链表，且</a:t>
            </a:r>
            <a:r>
              <a:rPr lang="en-US" altLang="zh-CN" sz="2000" smtClean="0"/>
              <a:t>P</a:t>
            </a:r>
            <a:r>
              <a:rPr lang="zh-CN" altLang="en-US" sz="2000" smtClean="0"/>
              <a:t>结点既不是首元结点，也不是尾元结点，试从下列提供的答案中选择合适的语句序列。</a:t>
            </a:r>
          </a:p>
          <a:p>
            <a:r>
              <a:rPr lang="en-US" altLang="zh-CN" sz="2000" smtClean="0"/>
              <a:t>a. </a:t>
            </a:r>
            <a:r>
              <a:rPr lang="zh-CN" altLang="en-US" sz="2000" smtClean="0"/>
              <a:t>在</a:t>
            </a:r>
            <a:r>
              <a:rPr lang="en-US" altLang="zh-CN" sz="2000" smtClean="0"/>
              <a:t>P</a:t>
            </a:r>
            <a:r>
              <a:rPr lang="zh-CN" altLang="en-US" sz="2000" smtClean="0"/>
              <a:t>结点后插入</a:t>
            </a:r>
            <a:r>
              <a:rPr lang="en-US" altLang="zh-CN" sz="2000" smtClean="0"/>
              <a:t>S</a:t>
            </a:r>
            <a:r>
              <a:rPr lang="zh-CN" altLang="en-US" sz="2000" smtClean="0"/>
              <a:t>结点的语句序列是</a:t>
            </a:r>
            <a:r>
              <a:rPr lang="en-US" altLang="zh-CN" sz="2000" smtClean="0"/>
              <a:t>__________________</a:t>
            </a:r>
            <a:r>
              <a:rPr lang="zh-CN" altLang="en-US" sz="2000" smtClean="0"/>
              <a:t>。</a:t>
            </a:r>
          </a:p>
          <a:p>
            <a:r>
              <a:rPr lang="en-US" altLang="zh-CN" sz="2000" smtClean="0"/>
              <a:t>b. </a:t>
            </a:r>
            <a:r>
              <a:rPr lang="zh-CN" altLang="en-US" sz="2000" smtClean="0"/>
              <a:t>在</a:t>
            </a:r>
            <a:r>
              <a:rPr lang="en-US" altLang="zh-CN" sz="2000" smtClean="0"/>
              <a:t>P</a:t>
            </a:r>
            <a:r>
              <a:rPr lang="zh-CN" altLang="en-US" sz="2000" smtClean="0"/>
              <a:t>结点前插入</a:t>
            </a:r>
            <a:r>
              <a:rPr lang="en-US" altLang="zh-CN" sz="2000" smtClean="0"/>
              <a:t>S</a:t>
            </a:r>
            <a:r>
              <a:rPr lang="zh-CN" altLang="en-US" sz="2000" smtClean="0"/>
              <a:t>结点的语句序列是</a:t>
            </a:r>
            <a:r>
              <a:rPr lang="en-US" altLang="zh-CN" sz="2000" smtClean="0"/>
              <a:t>__________________</a:t>
            </a:r>
            <a:r>
              <a:rPr lang="zh-CN" altLang="en-US" sz="2000" smtClean="0"/>
              <a:t>。</a:t>
            </a:r>
          </a:p>
          <a:p>
            <a:r>
              <a:rPr lang="en-US" altLang="zh-CN" sz="2000" smtClean="0"/>
              <a:t>c. </a:t>
            </a:r>
            <a:r>
              <a:rPr lang="zh-CN" altLang="en-US" sz="2000" smtClean="0"/>
              <a:t>在表首插入</a:t>
            </a:r>
            <a:r>
              <a:rPr lang="en-US" altLang="zh-CN" sz="2000" smtClean="0"/>
              <a:t>S</a:t>
            </a:r>
            <a:r>
              <a:rPr lang="zh-CN" altLang="en-US" sz="2000" smtClean="0"/>
              <a:t>结点的语句序列是</a:t>
            </a:r>
            <a:r>
              <a:rPr lang="en-US" altLang="zh-CN" sz="2000" smtClean="0"/>
              <a:t>__________________</a:t>
            </a:r>
            <a:r>
              <a:rPr lang="zh-CN" altLang="en-US" sz="2000" smtClean="0"/>
              <a:t>。</a:t>
            </a:r>
          </a:p>
          <a:p>
            <a:r>
              <a:rPr lang="en-US" altLang="zh-CN" sz="2000" smtClean="0"/>
              <a:t>d. </a:t>
            </a:r>
            <a:r>
              <a:rPr lang="zh-CN" altLang="en-US" sz="2000" smtClean="0"/>
              <a:t>在表尾插入</a:t>
            </a:r>
            <a:r>
              <a:rPr lang="en-US" altLang="zh-CN" sz="2000" smtClean="0"/>
              <a:t>S</a:t>
            </a:r>
            <a:r>
              <a:rPr lang="zh-CN" altLang="en-US" sz="2000" smtClean="0"/>
              <a:t>结点的语句序列是</a:t>
            </a:r>
            <a:r>
              <a:rPr lang="en-US" altLang="zh-CN" sz="2000" smtClean="0"/>
              <a:t>__________________</a:t>
            </a:r>
            <a:r>
              <a:rPr lang="zh-CN" altLang="en-US" sz="2000" smtClean="0"/>
              <a:t>。</a:t>
            </a:r>
          </a:p>
          <a:p>
            <a:endParaRPr lang="en-US" altLang="zh-CN" sz="2000" smtClean="0"/>
          </a:p>
          <a:p>
            <a:endParaRPr lang="zh-CN" altLang="en-US" sz="2000" smtClean="0"/>
          </a:p>
        </p:txBody>
      </p:sp>
      <p:sp>
        <p:nvSpPr>
          <p:cNvPr id="29699" name="TextBox 3"/>
          <p:cNvSpPr txBox="1">
            <a:spLocks noChangeArrowheads="1"/>
          </p:cNvSpPr>
          <p:nvPr/>
        </p:nvSpPr>
        <p:spPr bwMode="auto">
          <a:xfrm>
            <a:off x="611188" y="2565400"/>
            <a:ext cx="2981325" cy="2030413"/>
          </a:xfrm>
          <a:prstGeom prst="rect">
            <a:avLst/>
          </a:prstGeom>
          <a:noFill/>
          <a:ln w="9525">
            <a:noFill/>
            <a:miter lim="800000"/>
            <a:headEnd/>
            <a:tailEnd/>
          </a:ln>
        </p:spPr>
        <p:txBody>
          <a:bodyPr wrap="none">
            <a:spAutoFit/>
          </a:bodyPr>
          <a:lstStyle/>
          <a:p>
            <a:r>
              <a:rPr lang="en-US" altLang="zh-CN"/>
              <a:t>(1) P-&gt;next=S;</a:t>
            </a:r>
          </a:p>
          <a:p>
            <a:r>
              <a:rPr lang="en-US" altLang="zh-CN"/>
              <a:t>(2) P-&gt;next=P-&gt;next-&gt;next;</a:t>
            </a:r>
          </a:p>
          <a:p>
            <a:r>
              <a:rPr lang="en-US" altLang="zh-CN"/>
              <a:t>(3) P-&gt;next=S-&gt;next;</a:t>
            </a:r>
          </a:p>
          <a:p>
            <a:r>
              <a:rPr lang="en-US" altLang="zh-CN"/>
              <a:t>(4) S-&gt;next=P-&gt;next;</a:t>
            </a:r>
          </a:p>
          <a:p>
            <a:r>
              <a:rPr lang="en-US" altLang="zh-CN"/>
              <a:t>(5) S-&gt;next=L;</a:t>
            </a:r>
          </a:p>
          <a:p>
            <a:r>
              <a:rPr lang="en-US" altLang="zh-CN"/>
              <a:t>(6) S-&gt;next=NULL;</a:t>
            </a:r>
          </a:p>
          <a:p>
            <a:r>
              <a:rPr lang="en-US" altLang="zh-CN"/>
              <a:t>(7) Q=P;</a:t>
            </a:r>
          </a:p>
        </p:txBody>
      </p:sp>
      <p:sp>
        <p:nvSpPr>
          <p:cNvPr id="29700" name="TextBox 4"/>
          <p:cNvSpPr txBox="1">
            <a:spLocks noChangeArrowheads="1"/>
          </p:cNvSpPr>
          <p:nvPr/>
        </p:nvSpPr>
        <p:spPr bwMode="auto">
          <a:xfrm>
            <a:off x="4284663" y="2565400"/>
            <a:ext cx="4017962" cy="1754188"/>
          </a:xfrm>
          <a:prstGeom prst="rect">
            <a:avLst/>
          </a:prstGeom>
          <a:noFill/>
          <a:ln w="9525">
            <a:noFill/>
            <a:miter lim="800000"/>
            <a:headEnd/>
            <a:tailEnd/>
          </a:ln>
        </p:spPr>
        <p:txBody>
          <a:bodyPr wrap="none">
            <a:spAutoFit/>
          </a:bodyPr>
          <a:lstStyle/>
          <a:p>
            <a:r>
              <a:rPr lang="en-US" altLang="zh-CN"/>
              <a:t> (8) while(P-&gt;next!=Q) P=P-&gt;next;</a:t>
            </a:r>
          </a:p>
          <a:p>
            <a:r>
              <a:rPr lang="en-US" altLang="zh-CN"/>
              <a:t>(9) while(P-&gt;next!=NULL) P=P-&gt;next;</a:t>
            </a:r>
          </a:p>
          <a:p>
            <a:r>
              <a:rPr lang="en-US" altLang="zh-CN"/>
              <a:t>(10) P=Q;</a:t>
            </a:r>
          </a:p>
          <a:p>
            <a:r>
              <a:rPr lang="en-US" altLang="zh-CN"/>
              <a:t>(11) P=L;</a:t>
            </a:r>
          </a:p>
          <a:p>
            <a:r>
              <a:rPr lang="en-US" altLang="zh-CN"/>
              <a:t>(12) L=S;</a:t>
            </a:r>
          </a:p>
          <a:p>
            <a:r>
              <a:rPr lang="en-US" altLang="zh-CN"/>
              <a:t>(13) L=P;</a:t>
            </a:r>
            <a:endParaRPr lang="zh-CN" altLang="en-US"/>
          </a:p>
        </p:txBody>
      </p:sp>
      <p:sp>
        <p:nvSpPr>
          <p:cNvPr id="6" name="TextBox 5"/>
          <p:cNvSpPr txBox="1"/>
          <p:nvPr/>
        </p:nvSpPr>
        <p:spPr>
          <a:xfrm>
            <a:off x="5364163" y="981075"/>
            <a:ext cx="2500312" cy="1630363"/>
          </a:xfrm>
          <a:prstGeom prst="rect">
            <a:avLst/>
          </a:prstGeom>
          <a:noFill/>
        </p:spPr>
        <p:txBody>
          <a:bodyPr wrap="none">
            <a:spAutoFit/>
          </a:bodyPr>
          <a:lstStyle/>
          <a:p>
            <a:pPr marL="342900" indent="-342900">
              <a:buFontTx/>
              <a:buAutoNum type="alphaLcPeriod"/>
              <a:defRPr/>
            </a:pPr>
            <a:r>
              <a:rPr lang="en-US" altLang="zh-CN" sz="2000" dirty="0">
                <a:solidFill>
                  <a:srgbClr val="FF0000"/>
                </a:solidFill>
                <a:latin typeface="Arial" charset="0"/>
                <a:ea typeface="宋体" charset="-122"/>
              </a:rPr>
              <a:t>(4) (1)</a:t>
            </a:r>
          </a:p>
          <a:p>
            <a:pPr marL="342900" indent="-342900">
              <a:buFontTx/>
              <a:buAutoNum type="alphaLcPeriod"/>
              <a:defRPr/>
            </a:pPr>
            <a:r>
              <a:rPr lang="en-US" altLang="zh-CN" sz="2000" dirty="0">
                <a:solidFill>
                  <a:srgbClr val="FF0000"/>
                </a:solidFill>
                <a:latin typeface="Arial" charset="0"/>
                <a:ea typeface="宋体" charset="-122"/>
              </a:rPr>
              <a:t>(7) (11) (8) (4) (1)</a:t>
            </a:r>
            <a:endParaRPr lang="zh-CN" altLang="zh-CN" sz="2000" dirty="0">
              <a:solidFill>
                <a:srgbClr val="FF0000"/>
              </a:solidFill>
              <a:latin typeface="Arial" charset="0"/>
              <a:ea typeface="宋体" charset="-122"/>
            </a:endParaRPr>
          </a:p>
          <a:p>
            <a:pPr>
              <a:defRPr/>
            </a:pPr>
            <a:r>
              <a:rPr lang="en-US" altLang="zh-CN" sz="2000" dirty="0">
                <a:solidFill>
                  <a:srgbClr val="FF0000"/>
                </a:solidFill>
                <a:latin typeface="Arial" charset="0"/>
                <a:ea typeface="宋体" charset="-122"/>
              </a:rPr>
              <a:t>c.  (5) (12)</a:t>
            </a:r>
            <a:endParaRPr lang="zh-CN" altLang="zh-CN" sz="2000" dirty="0">
              <a:solidFill>
                <a:srgbClr val="FF0000"/>
              </a:solidFill>
              <a:latin typeface="Arial" charset="0"/>
              <a:ea typeface="宋体" charset="-122"/>
            </a:endParaRPr>
          </a:p>
          <a:p>
            <a:pPr>
              <a:defRPr/>
            </a:pPr>
            <a:r>
              <a:rPr lang="en-US" altLang="zh-CN" sz="2000" dirty="0">
                <a:solidFill>
                  <a:srgbClr val="FF0000"/>
                </a:solidFill>
                <a:latin typeface="Arial" charset="0"/>
                <a:ea typeface="宋体" charset="-122"/>
              </a:rPr>
              <a:t>d.  (9) (1) (6)</a:t>
            </a:r>
            <a:endParaRPr lang="zh-CN" altLang="zh-CN" sz="2000" dirty="0">
              <a:solidFill>
                <a:srgbClr val="FF0000"/>
              </a:solidFill>
              <a:latin typeface="Arial" charset="0"/>
              <a:ea typeface="宋体" charset="-122"/>
            </a:endParaRPr>
          </a:p>
          <a:p>
            <a:pPr>
              <a:defRPr/>
            </a:pPr>
            <a:endParaRPr lang="zh-CN" altLang="en-US" sz="2000" dirty="0">
              <a:solidFill>
                <a:srgbClr val="FF0000"/>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468313" y="333375"/>
            <a:ext cx="8229600" cy="4530725"/>
          </a:xfrm>
        </p:spPr>
        <p:txBody>
          <a:bodyPr/>
          <a:lstStyle/>
          <a:p>
            <a:r>
              <a:rPr lang="zh-CN" altLang="en-US" sz="1800" smtClean="0"/>
              <a:t>已知</a:t>
            </a:r>
            <a:r>
              <a:rPr lang="en-US" altLang="zh-CN" sz="1800" smtClean="0"/>
              <a:t>P</a:t>
            </a:r>
            <a:r>
              <a:rPr lang="zh-CN" altLang="en-US" sz="1800" smtClean="0"/>
              <a:t>结点是某双向链表的中间结点，试从下列提供的答案中选择合适的语句序列。</a:t>
            </a:r>
          </a:p>
          <a:p>
            <a:r>
              <a:rPr lang="en-US" altLang="zh-CN" sz="1800" smtClean="0"/>
              <a:t>a. </a:t>
            </a:r>
            <a:r>
              <a:rPr lang="zh-CN" altLang="en-US" sz="1800" smtClean="0"/>
              <a:t>在</a:t>
            </a:r>
            <a:r>
              <a:rPr lang="en-US" altLang="zh-CN" sz="1800" smtClean="0"/>
              <a:t>P</a:t>
            </a:r>
            <a:r>
              <a:rPr lang="zh-CN" altLang="en-US" sz="1800" smtClean="0"/>
              <a:t>结点后插入</a:t>
            </a:r>
            <a:r>
              <a:rPr lang="en-US" altLang="zh-CN" sz="1800" smtClean="0"/>
              <a:t>S</a:t>
            </a:r>
            <a:r>
              <a:rPr lang="zh-CN" altLang="en-US" sz="1800" smtClean="0"/>
              <a:t>结点的语句序列是</a:t>
            </a:r>
            <a:r>
              <a:rPr lang="en-US" altLang="zh-CN" sz="1800" smtClean="0"/>
              <a:t>_______________________</a:t>
            </a:r>
            <a:r>
              <a:rPr lang="zh-CN" altLang="en-US" sz="1800" smtClean="0"/>
              <a:t>。</a:t>
            </a:r>
          </a:p>
          <a:p>
            <a:r>
              <a:rPr lang="en-US" altLang="zh-CN" sz="1800" smtClean="0"/>
              <a:t>b. </a:t>
            </a:r>
            <a:r>
              <a:rPr lang="zh-CN" altLang="en-US" sz="1800" smtClean="0"/>
              <a:t>在</a:t>
            </a:r>
            <a:r>
              <a:rPr lang="en-US" altLang="zh-CN" sz="1800" smtClean="0"/>
              <a:t>P</a:t>
            </a:r>
            <a:r>
              <a:rPr lang="zh-CN" altLang="en-US" sz="1800" smtClean="0"/>
              <a:t>结点前插入</a:t>
            </a:r>
            <a:r>
              <a:rPr lang="en-US" altLang="zh-CN" sz="1800" smtClean="0"/>
              <a:t>S</a:t>
            </a:r>
            <a:r>
              <a:rPr lang="zh-CN" altLang="en-US" sz="1800" smtClean="0"/>
              <a:t>结点的语句序列是</a:t>
            </a:r>
            <a:r>
              <a:rPr lang="en-US" altLang="zh-CN" sz="1800" smtClean="0"/>
              <a:t>_______________________</a:t>
            </a:r>
            <a:r>
              <a:rPr lang="zh-CN" altLang="en-US" sz="1800" smtClean="0"/>
              <a:t>。</a:t>
            </a:r>
          </a:p>
          <a:p>
            <a:r>
              <a:rPr lang="en-US" altLang="zh-CN" sz="1800" smtClean="0"/>
              <a:t>c. </a:t>
            </a:r>
            <a:r>
              <a:rPr lang="zh-CN" altLang="en-US" sz="1800" smtClean="0"/>
              <a:t>删除</a:t>
            </a:r>
            <a:r>
              <a:rPr lang="en-US" altLang="zh-CN" sz="1800" smtClean="0"/>
              <a:t>P</a:t>
            </a:r>
            <a:r>
              <a:rPr lang="zh-CN" altLang="en-US" sz="1800" smtClean="0"/>
              <a:t>结点的直接后继结点的语句序列是</a:t>
            </a:r>
            <a:r>
              <a:rPr lang="en-US" altLang="zh-CN" sz="1800" smtClean="0"/>
              <a:t>_______________________</a:t>
            </a:r>
            <a:r>
              <a:rPr lang="zh-CN" altLang="en-US" sz="1800" smtClean="0"/>
              <a:t>。</a:t>
            </a:r>
          </a:p>
          <a:p>
            <a:r>
              <a:rPr lang="en-US" altLang="zh-CN" sz="1800" smtClean="0"/>
              <a:t>d. </a:t>
            </a:r>
            <a:r>
              <a:rPr lang="zh-CN" altLang="en-US" sz="1800" smtClean="0"/>
              <a:t>删除</a:t>
            </a:r>
            <a:r>
              <a:rPr lang="en-US" altLang="zh-CN" sz="1800" smtClean="0"/>
              <a:t>P</a:t>
            </a:r>
            <a:r>
              <a:rPr lang="zh-CN" altLang="en-US" sz="1800" smtClean="0"/>
              <a:t>结点的直接前驱结点的语句序列是</a:t>
            </a:r>
            <a:r>
              <a:rPr lang="en-US" altLang="zh-CN" sz="1800" smtClean="0"/>
              <a:t>_______________________</a:t>
            </a:r>
            <a:r>
              <a:rPr lang="zh-CN" altLang="en-US" sz="1800" smtClean="0"/>
              <a:t>。</a:t>
            </a:r>
          </a:p>
          <a:p>
            <a:r>
              <a:rPr lang="en-US" altLang="zh-CN" sz="1800" smtClean="0"/>
              <a:t>e. </a:t>
            </a:r>
            <a:r>
              <a:rPr lang="zh-CN" altLang="en-US" sz="1800" smtClean="0"/>
              <a:t>删除</a:t>
            </a:r>
            <a:r>
              <a:rPr lang="en-US" altLang="zh-CN" sz="1800" smtClean="0"/>
              <a:t>P</a:t>
            </a:r>
            <a:r>
              <a:rPr lang="zh-CN" altLang="en-US" sz="1800" smtClean="0"/>
              <a:t>结点的语句序列是</a:t>
            </a:r>
            <a:r>
              <a:rPr lang="en-US" altLang="zh-CN" sz="1800" smtClean="0"/>
              <a:t>_______________________</a:t>
            </a:r>
            <a:r>
              <a:rPr lang="zh-CN" altLang="en-US" sz="1800" smtClean="0"/>
              <a:t>。</a:t>
            </a:r>
          </a:p>
          <a:p>
            <a:endParaRPr lang="zh-CN" altLang="en-US" sz="1800" smtClean="0"/>
          </a:p>
        </p:txBody>
      </p:sp>
      <p:sp>
        <p:nvSpPr>
          <p:cNvPr id="30723" name="TextBox 3"/>
          <p:cNvSpPr txBox="1">
            <a:spLocks noChangeArrowheads="1"/>
          </p:cNvSpPr>
          <p:nvPr/>
        </p:nvSpPr>
        <p:spPr bwMode="auto">
          <a:xfrm>
            <a:off x="539750" y="2708275"/>
            <a:ext cx="3416300" cy="2586038"/>
          </a:xfrm>
          <a:prstGeom prst="rect">
            <a:avLst/>
          </a:prstGeom>
          <a:noFill/>
          <a:ln w="9525">
            <a:noFill/>
            <a:miter lim="800000"/>
            <a:headEnd/>
            <a:tailEnd/>
          </a:ln>
        </p:spPr>
        <p:txBody>
          <a:bodyPr wrap="none">
            <a:spAutoFit/>
          </a:bodyPr>
          <a:lstStyle/>
          <a:p>
            <a:r>
              <a:rPr lang="en-US" altLang="zh-CN" b="1"/>
              <a:t>(1) P-&gt;next=P-&gt;next-&gt;next;</a:t>
            </a:r>
            <a:endParaRPr lang="zh-CN" altLang="zh-CN"/>
          </a:p>
          <a:p>
            <a:r>
              <a:rPr lang="en-US" altLang="zh-CN" b="1"/>
              <a:t>(2) P-&gt;priou=P-&gt;priou-&gt;priou;</a:t>
            </a:r>
            <a:endParaRPr lang="zh-CN" altLang="zh-CN"/>
          </a:p>
          <a:p>
            <a:r>
              <a:rPr lang="en-US" altLang="zh-CN" b="1"/>
              <a:t>(3) P-&gt;next=S;</a:t>
            </a:r>
            <a:endParaRPr lang="zh-CN" altLang="zh-CN"/>
          </a:p>
          <a:p>
            <a:r>
              <a:rPr lang="en-US" altLang="zh-CN" b="1"/>
              <a:t>(4) P-&gt;priou=S;</a:t>
            </a:r>
            <a:endParaRPr lang="zh-CN" altLang="zh-CN"/>
          </a:p>
          <a:p>
            <a:r>
              <a:rPr lang="en-US" altLang="zh-CN" b="1"/>
              <a:t>(5) S-&gt;next=P;</a:t>
            </a:r>
            <a:endParaRPr lang="zh-CN" altLang="zh-CN"/>
          </a:p>
          <a:p>
            <a:r>
              <a:rPr lang="en-US" altLang="zh-CN" b="1"/>
              <a:t>(6) S-&gt;priou=P;</a:t>
            </a:r>
            <a:endParaRPr lang="zh-CN" altLang="zh-CN"/>
          </a:p>
          <a:p>
            <a:r>
              <a:rPr lang="en-US" altLang="zh-CN" b="1"/>
              <a:t>(7) S-&gt;next=P-&gt;next;</a:t>
            </a:r>
            <a:endParaRPr lang="zh-CN" altLang="zh-CN"/>
          </a:p>
          <a:p>
            <a:r>
              <a:rPr lang="en-US" altLang="zh-CN" b="1"/>
              <a:t>(8) S-&gt;priou=P-&gt;priou;</a:t>
            </a:r>
            <a:endParaRPr lang="zh-CN" altLang="zh-CN"/>
          </a:p>
          <a:p>
            <a:r>
              <a:rPr lang="en-US" altLang="zh-CN" b="1"/>
              <a:t>(9) P-&gt;priou-&gt;next=P-&gt;next;</a:t>
            </a:r>
            <a:endParaRPr lang="zh-CN" altLang="zh-CN"/>
          </a:p>
        </p:txBody>
      </p:sp>
      <p:sp>
        <p:nvSpPr>
          <p:cNvPr id="30724" name="TextBox 4"/>
          <p:cNvSpPr txBox="1">
            <a:spLocks noChangeArrowheads="1"/>
          </p:cNvSpPr>
          <p:nvPr/>
        </p:nvSpPr>
        <p:spPr bwMode="auto">
          <a:xfrm>
            <a:off x="4572000" y="2636838"/>
            <a:ext cx="3441700" cy="2862262"/>
          </a:xfrm>
          <a:prstGeom prst="rect">
            <a:avLst/>
          </a:prstGeom>
          <a:noFill/>
          <a:ln w="9525">
            <a:noFill/>
            <a:miter lim="800000"/>
            <a:headEnd/>
            <a:tailEnd/>
          </a:ln>
        </p:spPr>
        <p:txBody>
          <a:bodyPr wrap="none">
            <a:spAutoFit/>
          </a:bodyPr>
          <a:lstStyle/>
          <a:p>
            <a:r>
              <a:rPr lang="en-US" altLang="zh-CN" b="1"/>
              <a:t>(10) P-&gt;priou-&gt;next=P;</a:t>
            </a:r>
            <a:endParaRPr lang="zh-CN" altLang="zh-CN"/>
          </a:p>
          <a:p>
            <a:r>
              <a:rPr lang="en-US" altLang="zh-CN" b="1"/>
              <a:t>(11) P-&gt;next-&gt;priou=P;</a:t>
            </a:r>
            <a:endParaRPr lang="zh-CN" altLang="zh-CN"/>
          </a:p>
          <a:p>
            <a:r>
              <a:rPr lang="en-US" altLang="zh-CN" b="1"/>
              <a:t>(12) P-&gt;next-&gt;priou=S;</a:t>
            </a:r>
            <a:endParaRPr lang="zh-CN" altLang="zh-CN"/>
          </a:p>
          <a:p>
            <a:r>
              <a:rPr lang="en-US" altLang="zh-CN" b="1"/>
              <a:t>(13) P-&gt;priou-&gt;next=S;</a:t>
            </a:r>
            <a:endParaRPr lang="zh-CN" altLang="zh-CN"/>
          </a:p>
          <a:p>
            <a:r>
              <a:rPr lang="en-US" altLang="zh-CN" b="1"/>
              <a:t>(14) P-&gt;next-&gt;priou=P-&gt;priou;</a:t>
            </a:r>
            <a:endParaRPr lang="zh-CN" altLang="zh-CN"/>
          </a:p>
          <a:p>
            <a:r>
              <a:rPr lang="en-US" altLang="zh-CN" b="1"/>
              <a:t>(15) Q=P-&gt;next;</a:t>
            </a:r>
            <a:endParaRPr lang="zh-CN" altLang="zh-CN"/>
          </a:p>
          <a:p>
            <a:r>
              <a:rPr lang="en-US" altLang="zh-CN" b="1"/>
              <a:t>(16) Q=P-&gt;priou;</a:t>
            </a:r>
            <a:endParaRPr lang="zh-CN" altLang="zh-CN"/>
          </a:p>
          <a:p>
            <a:r>
              <a:rPr lang="en-US" altLang="zh-CN" b="1"/>
              <a:t>(17) free(P);</a:t>
            </a:r>
            <a:endParaRPr lang="zh-CN" altLang="zh-CN"/>
          </a:p>
          <a:p>
            <a:r>
              <a:rPr lang="en-US" altLang="zh-CN" b="1"/>
              <a:t>(18) free(Q);</a:t>
            </a:r>
            <a:endParaRPr lang="zh-CN" altLang="zh-CN"/>
          </a:p>
          <a:p>
            <a:endParaRPr lang="zh-CN" altLang="en-US"/>
          </a:p>
        </p:txBody>
      </p:sp>
      <p:sp>
        <p:nvSpPr>
          <p:cNvPr id="6" name="TextBox 5"/>
          <p:cNvSpPr txBox="1"/>
          <p:nvPr/>
        </p:nvSpPr>
        <p:spPr>
          <a:xfrm>
            <a:off x="5580063" y="765175"/>
            <a:ext cx="2805112" cy="2308225"/>
          </a:xfrm>
          <a:prstGeom prst="rect">
            <a:avLst/>
          </a:prstGeom>
          <a:noFill/>
        </p:spPr>
        <p:txBody>
          <a:bodyPr wrap="none">
            <a:spAutoFit/>
          </a:bodyPr>
          <a:lstStyle/>
          <a:p>
            <a:pPr marL="342900" indent="-342900">
              <a:buFontTx/>
              <a:buAutoNum type="alphaLcPeriod"/>
              <a:defRPr/>
            </a:pPr>
            <a:r>
              <a:rPr lang="en-US" altLang="zh-CN" sz="2400" b="1" dirty="0">
                <a:solidFill>
                  <a:srgbClr val="FF0000"/>
                </a:solidFill>
                <a:latin typeface="Arial" charset="0"/>
                <a:ea typeface="宋体" charset="-122"/>
              </a:rPr>
              <a:t>(7) (3) (6) (12)</a:t>
            </a:r>
            <a:endParaRPr lang="zh-CN" altLang="zh-CN" sz="2400" b="1" dirty="0">
              <a:solidFill>
                <a:srgbClr val="FF0000"/>
              </a:solidFill>
              <a:latin typeface="Arial" charset="0"/>
              <a:ea typeface="宋体" charset="-122"/>
            </a:endParaRPr>
          </a:p>
          <a:p>
            <a:pPr marL="342900" indent="-342900">
              <a:buFontTx/>
              <a:buAutoNum type="alphaLcPeriod"/>
              <a:defRPr/>
            </a:pPr>
            <a:r>
              <a:rPr lang="en-US" altLang="zh-CN" sz="2400" b="1" dirty="0">
                <a:solidFill>
                  <a:srgbClr val="FF0000"/>
                </a:solidFill>
                <a:latin typeface="Arial" charset="0"/>
                <a:ea typeface="宋体" charset="-122"/>
              </a:rPr>
              <a:t> (8) (4) (5) (13)</a:t>
            </a:r>
            <a:endParaRPr lang="zh-CN" altLang="zh-CN" sz="2400" b="1" dirty="0">
              <a:solidFill>
                <a:srgbClr val="FF0000"/>
              </a:solidFill>
              <a:latin typeface="Arial" charset="0"/>
              <a:ea typeface="宋体" charset="-122"/>
            </a:endParaRPr>
          </a:p>
          <a:p>
            <a:pPr>
              <a:defRPr/>
            </a:pPr>
            <a:r>
              <a:rPr lang="en-US" altLang="zh-CN" sz="2400" b="1" dirty="0">
                <a:solidFill>
                  <a:srgbClr val="FF0000"/>
                </a:solidFill>
                <a:latin typeface="Arial" charset="0"/>
                <a:ea typeface="宋体" charset="-122"/>
              </a:rPr>
              <a:t>c. (15) (1) (11) (18)</a:t>
            </a:r>
            <a:endParaRPr lang="zh-CN" altLang="zh-CN" sz="2400" b="1" dirty="0">
              <a:solidFill>
                <a:srgbClr val="FF0000"/>
              </a:solidFill>
              <a:latin typeface="Arial" charset="0"/>
              <a:ea typeface="宋体" charset="-122"/>
            </a:endParaRPr>
          </a:p>
          <a:p>
            <a:pPr>
              <a:defRPr/>
            </a:pPr>
            <a:r>
              <a:rPr lang="en-US" altLang="zh-CN" sz="2400" b="1" dirty="0">
                <a:solidFill>
                  <a:srgbClr val="FF0000"/>
                </a:solidFill>
                <a:latin typeface="Arial" charset="0"/>
                <a:ea typeface="宋体" charset="-122"/>
              </a:rPr>
              <a:t>d. (16) (2) (10) (18)</a:t>
            </a:r>
            <a:endParaRPr lang="zh-CN" altLang="zh-CN" sz="2400" b="1" dirty="0">
              <a:solidFill>
                <a:srgbClr val="FF0000"/>
              </a:solidFill>
              <a:latin typeface="Arial" charset="0"/>
              <a:ea typeface="宋体" charset="-122"/>
            </a:endParaRPr>
          </a:p>
          <a:p>
            <a:pPr>
              <a:defRPr/>
            </a:pPr>
            <a:r>
              <a:rPr lang="en-US" altLang="zh-CN" sz="2400" b="1" dirty="0">
                <a:solidFill>
                  <a:srgbClr val="FF0000"/>
                </a:solidFill>
                <a:latin typeface="Arial" charset="0"/>
                <a:ea typeface="宋体" charset="-122"/>
              </a:rPr>
              <a:t>e. (14) (9) (17)</a:t>
            </a:r>
            <a:endParaRPr lang="zh-CN" altLang="zh-CN" sz="2400" b="1" dirty="0">
              <a:solidFill>
                <a:srgbClr val="FF0000"/>
              </a:solidFill>
              <a:latin typeface="Arial" charset="0"/>
              <a:ea typeface="宋体" charset="-122"/>
            </a:endParaRPr>
          </a:p>
          <a:p>
            <a:pPr>
              <a:defRPr/>
            </a:pPr>
            <a:endParaRPr lang="zh-CN" altLang="en-US" sz="2400" b="1" dirty="0">
              <a:solidFill>
                <a:srgbClr val="FF0000"/>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zh-CN" b="1" smtClean="0"/>
              <a:t>简述以下算法的功能。</a:t>
            </a:r>
            <a:endParaRPr lang="zh-CN" altLang="en-US" smtClean="0"/>
          </a:p>
        </p:txBody>
      </p:sp>
      <p:sp>
        <p:nvSpPr>
          <p:cNvPr id="3" name="内容占位符 2"/>
          <p:cNvSpPr>
            <a:spLocks noGrp="1"/>
          </p:cNvSpPr>
          <p:nvPr>
            <p:ph idx="1"/>
          </p:nvPr>
        </p:nvSpPr>
        <p:spPr>
          <a:xfrm>
            <a:off x="395288" y="1557338"/>
            <a:ext cx="3898900" cy="4530725"/>
          </a:xfrm>
        </p:spPr>
        <p:txBody>
          <a:bodyPr/>
          <a:lstStyle/>
          <a:p>
            <a:r>
              <a:rPr lang="en-US" altLang="zh-CN" sz="1800" smtClean="0"/>
              <a:t>(1) Status A(LinkedList L) { </a:t>
            </a:r>
          </a:p>
          <a:p>
            <a:r>
              <a:rPr lang="en-US" altLang="zh-CN" sz="1800" smtClean="0"/>
              <a:t>//L</a:t>
            </a:r>
            <a:r>
              <a:rPr lang="zh-CN" altLang="en-US" sz="1800" smtClean="0"/>
              <a:t>是无表头结点的单链表</a:t>
            </a:r>
          </a:p>
          <a:p>
            <a:r>
              <a:rPr lang="en-US" altLang="zh-CN" sz="1800" smtClean="0"/>
              <a:t>if(L &amp;&amp; L-&gt;next) {</a:t>
            </a:r>
          </a:p>
          <a:p>
            <a:r>
              <a:rPr lang="en-US" altLang="zh-CN" sz="1800" smtClean="0"/>
              <a:t>	Q=L;		</a:t>
            </a:r>
          </a:p>
          <a:p>
            <a:r>
              <a:rPr lang="en-US" altLang="zh-CN" sz="1800" smtClean="0"/>
              <a:t>         L=L-&gt;next;	</a:t>
            </a:r>
          </a:p>
          <a:p>
            <a:r>
              <a:rPr lang="en-US" altLang="zh-CN" sz="1800" smtClean="0"/>
              <a:t>         P=L;</a:t>
            </a:r>
          </a:p>
          <a:p>
            <a:r>
              <a:rPr lang="en-US" altLang="zh-CN" sz="1800" smtClean="0"/>
              <a:t>	while(P-&gt;next) P=P-&gt;next;</a:t>
            </a:r>
          </a:p>
          <a:p>
            <a:r>
              <a:rPr lang="en-US" altLang="zh-CN" sz="1800" smtClean="0"/>
              <a:t>	P-&gt;next=Q;	</a:t>
            </a:r>
          </a:p>
          <a:p>
            <a:r>
              <a:rPr lang="en-US" altLang="zh-CN" sz="1800" smtClean="0"/>
              <a:t>        Q-&gt;next=NULL;</a:t>
            </a:r>
          </a:p>
          <a:p>
            <a:r>
              <a:rPr lang="en-US" altLang="zh-CN" sz="1800" smtClean="0"/>
              <a:t>   }</a:t>
            </a:r>
          </a:p>
          <a:p>
            <a:r>
              <a:rPr lang="en-US" altLang="zh-CN" sz="1800" smtClean="0"/>
              <a:t>return OK;</a:t>
            </a:r>
          </a:p>
          <a:p>
            <a:r>
              <a:rPr lang="en-US" altLang="zh-CN" sz="1800" smtClean="0"/>
              <a:t>}</a:t>
            </a:r>
            <a:endParaRPr lang="zh-CN" altLang="en-US" sz="1800" smtClean="0"/>
          </a:p>
        </p:txBody>
      </p:sp>
      <p:sp>
        <p:nvSpPr>
          <p:cNvPr id="5" name="TextBox 4"/>
          <p:cNvSpPr txBox="1">
            <a:spLocks noChangeArrowheads="1"/>
          </p:cNvSpPr>
          <p:nvPr/>
        </p:nvSpPr>
        <p:spPr bwMode="auto">
          <a:xfrm>
            <a:off x="684213" y="981075"/>
            <a:ext cx="5992812" cy="368300"/>
          </a:xfrm>
          <a:prstGeom prst="rect">
            <a:avLst/>
          </a:prstGeom>
          <a:solidFill>
            <a:srgbClr val="FFC000"/>
          </a:solidFill>
          <a:ln w="9525">
            <a:noFill/>
            <a:miter lim="800000"/>
            <a:headEnd/>
            <a:tailEnd/>
          </a:ln>
        </p:spPr>
        <p:txBody>
          <a:bodyPr>
            <a:spAutoFit/>
          </a:bodyPr>
          <a:lstStyle/>
          <a:p>
            <a:pPr marL="342900" indent="-342900">
              <a:buFontTx/>
              <a:buAutoNum type="arabicParenBoth"/>
            </a:pPr>
            <a:r>
              <a:rPr lang="zh-CN" altLang="zh-CN" b="1"/>
              <a:t>如果</a:t>
            </a:r>
            <a:r>
              <a:rPr lang="en-US" altLang="zh-CN" b="1"/>
              <a:t>L</a:t>
            </a:r>
            <a:r>
              <a:rPr lang="zh-CN" altLang="zh-CN" b="1"/>
              <a:t>的长度不小于</a:t>
            </a:r>
            <a:r>
              <a:rPr lang="en-US" altLang="zh-CN" b="1"/>
              <a:t>2</a:t>
            </a:r>
            <a:r>
              <a:rPr lang="zh-CN" altLang="zh-CN" b="1"/>
              <a:t>，将</a:t>
            </a:r>
            <a:r>
              <a:rPr lang="en-US" altLang="zh-CN" b="1"/>
              <a:t>L</a:t>
            </a:r>
            <a:r>
              <a:rPr lang="zh-CN" altLang="zh-CN" b="1"/>
              <a:t>的首元结点变成尾元结点。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linds(horizontal)">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5"/>
                                        </p:tgtEl>
                                      </p:cBhvr>
                                    </p:animEffect>
                                    <p:set>
                                      <p:cBhvr>
                                        <p:cTn id="7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mment 2"/>
          <p:cNvSpPr>
            <a:spLocks noChangeArrowheads="1"/>
          </p:cNvSpPr>
          <p:nvPr/>
        </p:nvSpPr>
        <p:spPr bwMode="auto">
          <a:xfrm>
            <a:off x="152400" y="152400"/>
            <a:ext cx="1600200" cy="588963"/>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lgn="ctr">
              <a:spcBef>
                <a:spcPct val="50000"/>
              </a:spcBef>
            </a:pPr>
            <a:r>
              <a:rPr kumimoji="0" lang="zh-CN" altLang="en-US" sz="3200" b="1">
                <a:solidFill>
                  <a:srgbClr val="A50021"/>
                </a:solidFill>
                <a:latin typeface="Arial" pitchFamily="34" charset="0"/>
              </a:rPr>
              <a:t>题</a:t>
            </a:r>
            <a:r>
              <a:rPr kumimoji="0" lang="en-US" altLang="zh-CN" sz="3200" b="1">
                <a:solidFill>
                  <a:srgbClr val="A50021"/>
                </a:solidFill>
                <a:latin typeface="Arial" pitchFamily="34" charset="0"/>
              </a:rPr>
              <a:t>2.12</a:t>
            </a:r>
            <a:endParaRPr lang="en-US" altLang="zh-CN" sz="3200">
              <a:solidFill>
                <a:srgbClr val="000000"/>
              </a:solidFill>
              <a:latin typeface="Arial" pitchFamily="34" charset="0"/>
            </a:endParaRPr>
          </a:p>
        </p:txBody>
      </p:sp>
      <p:sp>
        <p:nvSpPr>
          <p:cNvPr id="101379" name="Text Box 3"/>
          <p:cNvSpPr txBox="1">
            <a:spLocks noChangeArrowheads="1"/>
          </p:cNvSpPr>
          <p:nvPr/>
        </p:nvSpPr>
        <p:spPr bwMode="auto">
          <a:xfrm>
            <a:off x="2514600" y="76200"/>
            <a:ext cx="5638800" cy="2333625"/>
          </a:xfrm>
          <a:prstGeom prst="rect">
            <a:avLst/>
          </a:prstGeom>
          <a:noFill/>
          <a:ln w="9525">
            <a:noFill/>
            <a:miter lim="800000"/>
            <a:headEnd/>
            <a:tailEnd/>
          </a:ln>
          <a:effectLst/>
        </p:spPr>
        <p:txBody>
          <a:bodyPr>
            <a:spAutoFit/>
          </a:bodyPr>
          <a:lstStyle/>
          <a:p>
            <a:pPr>
              <a:lnSpc>
                <a:spcPct val="115000"/>
              </a:lnSpc>
            </a:pPr>
            <a:r>
              <a:rPr lang="zh-CN" altLang="zh-CN" sz="3200">
                <a:solidFill>
                  <a:srgbClr val="663300"/>
                </a:solidFill>
                <a:latin typeface="楷体_GB2312" pitchFamily="49" charset="-122"/>
                <a:ea typeface="楷体_GB2312" pitchFamily="49" charset="-122"/>
              </a:rPr>
              <a:t>已知  </a:t>
            </a:r>
            <a:r>
              <a:rPr lang="en-US" altLang="zh-CN" sz="3200">
                <a:solidFill>
                  <a:srgbClr val="663300"/>
                </a:solidFill>
                <a:ea typeface="楷体_GB2312" pitchFamily="49" charset="-122"/>
              </a:rPr>
              <a:t>A=(a1, a2, …, am)</a:t>
            </a:r>
          </a:p>
          <a:p>
            <a:pPr>
              <a:lnSpc>
                <a:spcPct val="115000"/>
              </a:lnSpc>
            </a:pPr>
            <a:r>
              <a:rPr lang="en-US" altLang="zh-CN" sz="3200">
                <a:solidFill>
                  <a:srgbClr val="663300"/>
                </a:solidFill>
                <a:ea typeface="楷体_GB2312" pitchFamily="49" charset="-122"/>
              </a:rPr>
              <a:t>            B=(b1, b2, …, bn)</a:t>
            </a:r>
          </a:p>
          <a:p>
            <a:pPr>
              <a:lnSpc>
                <a:spcPct val="115000"/>
              </a:lnSpc>
            </a:pPr>
            <a:r>
              <a:rPr lang="zh-CN" altLang="zh-CN" sz="3200">
                <a:solidFill>
                  <a:srgbClr val="663300"/>
                </a:solidFill>
                <a:latin typeface="楷体_GB2312" pitchFamily="49" charset="-122"/>
                <a:ea typeface="楷体_GB2312" pitchFamily="49" charset="-122"/>
              </a:rPr>
              <a:t>均为</a:t>
            </a:r>
            <a:r>
              <a:rPr lang="zh-CN" altLang="zh-CN" sz="3200" b="1">
                <a:solidFill>
                  <a:srgbClr val="FF0000"/>
                </a:solidFill>
                <a:latin typeface="楷体_GB2312" pitchFamily="49" charset="-122"/>
                <a:ea typeface="楷体_GB2312" pitchFamily="49" charset="-122"/>
              </a:rPr>
              <a:t>顺序表</a:t>
            </a:r>
            <a:r>
              <a:rPr lang="zh-CN" altLang="zh-CN" sz="3200">
                <a:solidFill>
                  <a:srgbClr val="663300"/>
                </a:solidFill>
                <a:latin typeface="楷体_GB2312" pitchFamily="49" charset="-122"/>
                <a:ea typeface="楷体_GB2312" pitchFamily="49" charset="-122"/>
              </a:rPr>
              <a:t>，试编写一个比较</a:t>
            </a:r>
            <a:r>
              <a:rPr lang="en-US" altLang="zh-CN" sz="3200">
                <a:solidFill>
                  <a:srgbClr val="663300"/>
                </a:solidFill>
                <a:ea typeface="楷体_GB2312" pitchFamily="49" charset="-122"/>
              </a:rPr>
              <a:t>A¸B</a:t>
            </a:r>
            <a:r>
              <a:rPr lang="zh-CN" altLang="zh-CN" sz="3200">
                <a:solidFill>
                  <a:srgbClr val="663300"/>
                </a:solidFill>
                <a:latin typeface="楷体_GB2312" pitchFamily="49" charset="-122"/>
                <a:ea typeface="楷体_GB2312" pitchFamily="49" charset="-122"/>
              </a:rPr>
              <a:t>大小的算法。</a:t>
            </a:r>
            <a:endParaRPr lang="zh-CN" altLang="en-US" sz="2400">
              <a:solidFill>
                <a:srgbClr val="663300"/>
              </a:solidFill>
            </a:endParaRPr>
          </a:p>
        </p:txBody>
      </p:sp>
      <p:sp>
        <p:nvSpPr>
          <p:cNvPr id="101380" name="Text Box 4"/>
          <p:cNvSpPr txBox="1">
            <a:spLocks noChangeArrowheads="1"/>
          </p:cNvSpPr>
          <p:nvPr/>
        </p:nvSpPr>
        <p:spPr bwMode="auto">
          <a:xfrm>
            <a:off x="228600" y="1752600"/>
            <a:ext cx="1722438" cy="701675"/>
          </a:xfrm>
          <a:prstGeom prst="rect">
            <a:avLst/>
          </a:prstGeom>
          <a:noFill/>
          <a:ln w="9525">
            <a:noFill/>
            <a:miter lim="800000"/>
            <a:headEnd/>
            <a:tailEnd/>
          </a:ln>
          <a:effectLst/>
        </p:spPr>
        <p:txBody>
          <a:bodyPr wrap="none">
            <a:spAutoFit/>
          </a:bodyPr>
          <a:lstStyle/>
          <a:p>
            <a:r>
              <a:rPr lang="zh-CN" altLang="en-US" sz="4000" b="1">
                <a:solidFill>
                  <a:srgbClr val="0000FF"/>
                </a:solidFill>
                <a:ea typeface="楷体_GB2312" pitchFamily="49" charset="-122"/>
              </a:rPr>
              <a:t>分析：</a:t>
            </a:r>
            <a:endParaRPr lang="zh-CN" altLang="en-US" sz="6000">
              <a:ea typeface="楷体_GB2312" pitchFamily="49" charset="-122"/>
            </a:endParaRPr>
          </a:p>
        </p:txBody>
      </p:sp>
      <p:sp>
        <p:nvSpPr>
          <p:cNvPr id="101381" name="Text Box 5"/>
          <p:cNvSpPr txBox="1">
            <a:spLocks noChangeArrowheads="1"/>
          </p:cNvSpPr>
          <p:nvPr/>
        </p:nvSpPr>
        <p:spPr bwMode="auto">
          <a:xfrm>
            <a:off x="228600" y="2514600"/>
            <a:ext cx="8686800" cy="1355725"/>
          </a:xfrm>
          <a:prstGeom prst="rect">
            <a:avLst/>
          </a:prstGeom>
          <a:noFill/>
          <a:ln w="9525">
            <a:noFill/>
            <a:miter lim="800000"/>
            <a:headEnd/>
            <a:tailEnd/>
          </a:ln>
          <a:effectLst/>
        </p:spPr>
        <p:txBody>
          <a:bodyPr>
            <a:spAutoFit/>
          </a:bodyPr>
          <a:lstStyle/>
          <a:p>
            <a:pPr>
              <a:lnSpc>
                <a:spcPct val="115000"/>
              </a:lnSpc>
            </a:pPr>
            <a:r>
              <a:rPr lang="en-US" altLang="zh-CN" sz="3600">
                <a:solidFill>
                  <a:srgbClr val="800000"/>
                </a:solidFill>
                <a:ea typeface="楷体_GB2312" pitchFamily="49" charset="-122"/>
              </a:rPr>
              <a:t>    1. </a:t>
            </a:r>
            <a:r>
              <a:rPr lang="zh-CN" altLang="en-US" sz="3600" b="1">
                <a:solidFill>
                  <a:srgbClr val="FF0000"/>
                </a:solidFill>
                <a:ea typeface="楷体_GB2312" pitchFamily="49" charset="-122"/>
              </a:rPr>
              <a:t>算法的目标</a:t>
            </a:r>
            <a:r>
              <a:rPr lang="zh-CN" altLang="en-US" sz="3600">
                <a:solidFill>
                  <a:srgbClr val="800000"/>
                </a:solidFill>
                <a:ea typeface="楷体_GB2312" pitchFamily="49" charset="-122"/>
              </a:rPr>
              <a:t>是分析两个表的大小，则算法中</a:t>
            </a:r>
            <a:r>
              <a:rPr lang="zh-CN" altLang="en-US" sz="3600" b="1">
                <a:solidFill>
                  <a:srgbClr val="800000"/>
                </a:solidFill>
                <a:ea typeface="楷体_GB2312" pitchFamily="49" charset="-122"/>
              </a:rPr>
              <a:t>不应当破坏原表</a:t>
            </a:r>
            <a:r>
              <a:rPr lang="zh-CN" altLang="en-US" sz="3600">
                <a:solidFill>
                  <a:srgbClr val="800000"/>
                </a:solidFill>
                <a:ea typeface="楷体_GB2312" pitchFamily="49" charset="-122"/>
              </a:rPr>
              <a:t>；</a:t>
            </a:r>
          </a:p>
        </p:txBody>
      </p:sp>
      <p:sp>
        <p:nvSpPr>
          <p:cNvPr id="101382" name="Text Box 6"/>
          <p:cNvSpPr txBox="1">
            <a:spLocks noChangeArrowheads="1"/>
          </p:cNvSpPr>
          <p:nvPr/>
        </p:nvSpPr>
        <p:spPr bwMode="auto">
          <a:xfrm>
            <a:off x="228600" y="3886200"/>
            <a:ext cx="8664575" cy="1301750"/>
          </a:xfrm>
          <a:prstGeom prst="rect">
            <a:avLst/>
          </a:prstGeom>
          <a:noFill/>
          <a:ln w="9525">
            <a:noFill/>
            <a:miter lim="800000"/>
            <a:headEnd/>
            <a:tailEnd/>
          </a:ln>
          <a:effectLst/>
        </p:spPr>
        <p:txBody>
          <a:bodyPr>
            <a:spAutoFit/>
          </a:bodyPr>
          <a:lstStyle/>
          <a:p>
            <a:pPr>
              <a:lnSpc>
                <a:spcPct val="110000"/>
              </a:lnSpc>
            </a:pPr>
            <a:r>
              <a:rPr lang="en-US" altLang="zh-CN" sz="3600">
                <a:solidFill>
                  <a:srgbClr val="800000"/>
                </a:solidFill>
                <a:ea typeface="楷体_GB2312" pitchFamily="49" charset="-122"/>
              </a:rPr>
              <a:t>    2. </a:t>
            </a:r>
            <a:r>
              <a:rPr lang="zh-CN" altLang="en-US" sz="3600">
                <a:solidFill>
                  <a:srgbClr val="800000"/>
                </a:solidFill>
                <a:ea typeface="楷体_GB2312" pitchFamily="49" charset="-122"/>
              </a:rPr>
              <a:t>按题意，表的大小指的是</a:t>
            </a:r>
            <a:r>
              <a:rPr lang="zh-CN" altLang="en-US" sz="3600" b="1">
                <a:solidFill>
                  <a:srgbClr val="800000"/>
                </a:solidFill>
                <a:ea typeface="楷体_GB2312" pitchFamily="49" charset="-122"/>
              </a:rPr>
              <a:t>“</a:t>
            </a:r>
            <a:r>
              <a:rPr lang="zh-CN" altLang="en-US" sz="3600" b="1">
                <a:solidFill>
                  <a:srgbClr val="FF0000"/>
                </a:solidFill>
                <a:ea typeface="楷体_GB2312" pitchFamily="49" charset="-122"/>
              </a:rPr>
              <a:t>词典次序</a:t>
            </a:r>
            <a:r>
              <a:rPr lang="zh-CN" altLang="en-US" sz="3600" b="1">
                <a:solidFill>
                  <a:srgbClr val="800000"/>
                </a:solidFill>
                <a:ea typeface="楷体_GB2312" pitchFamily="49" charset="-122"/>
              </a:rPr>
              <a:t>”，</a:t>
            </a:r>
            <a:r>
              <a:rPr lang="zh-CN" altLang="en-US" sz="3600">
                <a:solidFill>
                  <a:srgbClr val="800000"/>
                </a:solidFill>
                <a:ea typeface="楷体_GB2312" pitchFamily="49" charset="-122"/>
              </a:rPr>
              <a:t>则</a:t>
            </a:r>
            <a:r>
              <a:rPr lang="zh-CN" altLang="en-US" sz="3600" b="1">
                <a:solidFill>
                  <a:srgbClr val="800000"/>
                </a:solidFill>
                <a:ea typeface="楷体_GB2312" pitchFamily="49" charset="-122"/>
              </a:rPr>
              <a:t>不应当先比较两个表的长度</a:t>
            </a:r>
            <a:r>
              <a:rPr lang="zh-CN" altLang="en-US" sz="3600">
                <a:solidFill>
                  <a:srgbClr val="800000"/>
                </a:solidFill>
                <a:ea typeface="楷体_GB2312" pitchFamily="49" charset="-122"/>
              </a:rPr>
              <a:t>；</a:t>
            </a:r>
            <a:endParaRPr lang="zh-CN" altLang="en-US" sz="3600"/>
          </a:p>
        </p:txBody>
      </p:sp>
      <p:sp>
        <p:nvSpPr>
          <p:cNvPr id="101383" name="Text Box 7"/>
          <p:cNvSpPr txBox="1">
            <a:spLocks noChangeArrowheads="1"/>
          </p:cNvSpPr>
          <p:nvPr/>
        </p:nvSpPr>
        <p:spPr bwMode="auto">
          <a:xfrm>
            <a:off x="304800" y="5257800"/>
            <a:ext cx="8397875" cy="1301750"/>
          </a:xfrm>
          <a:prstGeom prst="rect">
            <a:avLst/>
          </a:prstGeom>
          <a:noFill/>
          <a:ln w="9525">
            <a:noFill/>
            <a:miter lim="800000"/>
            <a:headEnd/>
            <a:tailEnd/>
          </a:ln>
          <a:effectLst/>
        </p:spPr>
        <p:txBody>
          <a:bodyPr>
            <a:spAutoFit/>
          </a:bodyPr>
          <a:lstStyle/>
          <a:p>
            <a:pPr>
              <a:lnSpc>
                <a:spcPct val="110000"/>
              </a:lnSpc>
            </a:pPr>
            <a:r>
              <a:rPr lang="en-US" altLang="zh-CN" sz="3600">
                <a:solidFill>
                  <a:srgbClr val="800000"/>
                </a:solidFill>
                <a:ea typeface="楷体_GB2312" pitchFamily="49" charset="-122"/>
              </a:rPr>
              <a:t>    3. </a:t>
            </a:r>
            <a:r>
              <a:rPr lang="zh-CN" altLang="en-US" sz="3600" b="1">
                <a:solidFill>
                  <a:srgbClr val="800000"/>
                </a:solidFill>
                <a:ea typeface="楷体_GB2312" pitchFamily="49" charset="-122"/>
              </a:rPr>
              <a:t>算法中的基本操作为：</a:t>
            </a:r>
            <a:r>
              <a:rPr lang="zh-CN" altLang="en-US" sz="3600" b="1">
                <a:solidFill>
                  <a:srgbClr val="FF0000"/>
                </a:solidFill>
                <a:ea typeface="楷体_GB2312" pitchFamily="49" charset="-122"/>
              </a:rPr>
              <a:t>同步比较</a:t>
            </a:r>
            <a:r>
              <a:rPr lang="zh-CN" altLang="en-US" sz="3600" b="1">
                <a:solidFill>
                  <a:srgbClr val="800000"/>
                </a:solidFill>
                <a:ea typeface="楷体_GB2312" pitchFamily="49" charset="-122"/>
              </a:rPr>
              <a:t>两个表中相应的数据元素</a:t>
            </a:r>
            <a:r>
              <a:rPr lang="zh-CN" altLang="en-US" sz="3600">
                <a:solidFill>
                  <a:srgbClr val="800000"/>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 calcmode="lin" valueType="num">
                                      <p:cBhvr additive="base">
                                        <p:cTn id="7" dur="500" fill="hold"/>
                                        <p:tgtEl>
                                          <p:spTgt spid="101379"/>
                                        </p:tgtEl>
                                        <p:attrNameLst>
                                          <p:attrName>ppt_x</p:attrName>
                                        </p:attrNameLst>
                                      </p:cBhvr>
                                      <p:tavLst>
                                        <p:tav tm="0">
                                          <p:val>
                                            <p:strVal val="1+#ppt_w/2"/>
                                          </p:val>
                                        </p:tav>
                                        <p:tav tm="100000">
                                          <p:val>
                                            <p:strVal val="#ppt_x"/>
                                          </p:val>
                                        </p:tav>
                                      </p:tavLst>
                                    </p:anim>
                                    <p:anim calcmode="lin" valueType="num">
                                      <p:cBhvr additive="base">
                                        <p:cTn id="8" dur="500" fill="hold"/>
                                        <p:tgtEl>
                                          <p:spTgt spid="1013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380"/>
                                        </p:tgtEl>
                                        <p:attrNameLst>
                                          <p:attrName>style.visibility</p:attrName>
                                        </p:attrNameLst>
                                      </p:cBhvr>
                                      <p:to>
                                        <p:strVal val="visible"/>
                                      </p:to>
                                    </p:set>
                                    <p:anim calcmode="lin" valueType="num">
                                      <p:cBhvr additive="base">
                                        <p:cTn id="13" dur="500" fill="hold"/>
                                        <p:tgtEl>
                                          <p:spTgt spid="101380"/>
                                        </p:tgtEl>
                                        <p:attrNameLst>
                                          <p:attrName>ppt_x</p:attrName>
                                        </p:attrNameLst>
                                      </p:cBhvr>
                                      <p:tavLst>
                                        <p:tav tm="0">
                                          <p:val>
                                            <p:strVal val="0-#ppt_w/2"/>
                                          </p:val>
                                        </p:tav>
                                        <p:tav tm="100000">
                                          <p:val>
                                            <p:strVal val="#ppt_x"/>
                                          </p:val>
                                        </p:tav>
                                      </p:tavLst>
                                    </p:anim>
                                    <p:anim calcmode="lin" valueType="num">
                                      <p:cBhvr additive="base">
                                        <p:cTn id="14" dur="500" fill="hold"/>
                                        <p:tgtEl>
                                          <p:spTgt spid="1013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1381"/>
                                        </p:tgtEl>
                                        <p:attrNameLst>
                                          <p:attrName>style.visibility</p:attrName>
                                        </p:attrNameLst>
                                      </p:cBhvr>
                                      <p:to>
                                        <p:strVal val="visible"/>
                                      </p:to>
                                    </p:set>
                                    <p:animEffect transition="in" filter="wipe(left)">
                                      <p:cBhvr>
                                        <p:cTn id="19" dur="500"/>
                                        <p:tgtEl>
                                          <p:spTgt spid="10138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01382"/>
                                        </p:tgtEl>
                                        <p:attrNameLst>
                                          <p:attrName>style.visibility</p:attrName>
                                        </p:attrNameLst>
                                      </p:cBhvr>
                                      <p:to>
                                        <p:strVal val="visible"/>
                                      </p:to>
                                    </p:set>
                                    <p:animEffect transition="in" filter="wipe(left)">
                                      <p:cBhvr>
                                        <p:cTn id="24" dur="500"/>
                                        <p:tgtEl>
                                          <p:spTgt spid="10138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1383"/>
                                        </p:tgtEl>
                                        <p:attrNameLst>
                                          <p:attrName>style.visibility</p:attrName>
                                        </p:attrNameLst>
                                      </p:cBhvr>
                                      <p:to>
                                        <p:strVal val="visible"/>
                                      </p:to>
                                    </p:set>
                                    <p:animEffect transition="in" filter="wipe(left)">
                                      <p:cBhvr>
                                        <p:cTn id="29"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utoUpdateAnimBg="0"/>
      <p:bldP spid="101381" grpId="0" autoUpdateAnimBg="0"/>
      <p:bldP spid="101382" grpId="0" autoUpdateAnimBg="0"/>
      <p:bldP spid="101383"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eaLnBrk="1" hangingPunct="1"/>
            <a:r>
              <a:rPr lang="zh-CN" altLang="zh-CN" b="1" smtClean="0"/>
              <a:t>算法设计题</a:t>
            </a:r>
            <a:endParaRPr lang="zh-CN" altLang="en-US" smtClean="0"/>
          </a:p>
        </p:txBody>
      </p:sp>
      <p:sp>
        <p:nvSpPr>
          <p:cNvPr id="3" name="内容占位符 2"/>
          <p:cNvSpPr>
            <a:spLocks noGrp="1"/>
          </p:cNvSpPr>
          <p:nvPr>
            <p:ph idx="1"/>
          </p:nvPr>
        </p:nvSpPr>
        <p:spPr/>
        <p:txBody>
          <a:bodyPr/>
          <a:lstStyle/>
          <a:p>
            <a:pPr eaLnBrk="1" hangingPunct="1"/>
            <a:r>
              <a:rPr lang="en-US" altLang="zh-CN" dirty="0" smtClean="0"/>
              <a:t>2.</a:t>
            </a:r>
            <a:r>
              <a:rPr lang="zh-CN" altLang="zh-CN" dirty="0" smtClean="0"/>
              <a:t>建立一个有</a:t>
            </a:r>
            <a:r>
              <a:rPr lang="en-US" altLang="zh-CN" dirty="0" smtClean="0"/>
              <a:t>n</a:t>
            </a:r>
            <a:r>
              <a:rPr lang="zh-CN" altLang="zh-CN" dirty="0" smtClean="0"/>
              <a:t>个结点的单链表，要求从头部进行插入。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468313" y="260350"/>
            <a:ext cx="8229600" cy="4530725"/>
          </a:xfrm>
        </p:spPr>
        <p:txBody>
          <a:bodyPr/>
          <a:lstStyle/>
          <a:p>
            <a:pPr eaLnBrk="1" hangingPunct="1"/>
            <a:r>
              <a:rPr lang="en-US" altLang="zh-CN" sz="2400" dirty="0" smtClean="0"/>
              <a:t>void </a:t>
            </a:r>
            <a:r>
              <a:rPr lang="en-US" altLang="zh-CN" sz="2400" dirty="0" err="1" smtClean="0"/>
              <a:t>createlklistfromhead</a:t>
            </a:r>
            <a:r>
              <a:rPr lang="en-US" altLang="zh-CN" sz="2400" dirty="0" smtClean="0"/>
              <a:t> (</a:t>
            </a:r>
            <a:r>
              <a:rPr lang="en-US" altLang="zh-CN" sz="2400" dirty="0" err="1" smtClean="0"/>
              <a:t>lklist</a:t>
            </a:r>
            <a:r>
              <a:rPr lang="en-US" altLang="zh-CN" sz="2400" dirty="0" smtClean="0"/>
              <a:t> *&amp;head )</a:t>
            </a:r>
            <a:endParaRPr lang="zh-CN" altLang="zh-CN" sz="2400" dirty="0" smtClean="0"/>
          </a:p>
          <a:p>
            <a:pPr eaLnBrk="1" hangingPunct="1"/>
            <a:r>
              <a:rPr lang="en-US" altLang="zh-CN" sz="2400" dirty="0" smtClean="0"/>
              <a:t>{</a:t>
            </a:r>
            <a:endParaRPr lang="zh-CN" altLang="zh-CN" sz="2400" dirty="0" smtClean="0"/>
          </a:p>
          <a:p>
            <a:pPr eaLnBrk="1" hangingPunct="1"/>
            <a:r>
              <a:rPr lang="en-US" altLang="zh-CN" sz="2400" dirty="0" smtClean="0"/>
              <a:t>  </a:t>
            </a:r>
            <a:r>
              <a:rPr lang="en-US" altLang="zh-CN" sz="2400" dirty="0" err="1" smtClean="0"/>
              <a:t>int</a:t>
            </a:r>
            <a:r>
              <a:rPr lang="en-US" altLang="zh-CN" sz="2400" dirty="0" smtClean="0"/>
              <a:t> </a:t>
            </a:r>
            <a:r>
              <a:rPr lang="en-US" altLang="zh-CN" sz="2400" dirty="0" err="1" smtClean="0"/>
              <a:t>i</a:t>
            </a:r>
            <a:r>
              <a:rPr lang="en-US" altLang="zh-CN" sz="2400" dirty="0" smtClean="0"/>
              <a:t>;  </a:t>
            </a:r>
            <a:r>
              <a:rPr lang="en-US" altLang="zh-CN" sz="2400" dirty="0" err="1" smtClean="0"/>
              <a:t>lklist</a:t>
            </a:r>
            <a:r>
              <a:rPr lang="en-US" altLang="zh-CN" sz="2400" dirty="0" smtClean="0"/>
              <a:t> *p,*q;</a:t>
            </a:r>
            <a:endParaRPr lang="zh-CN" altLang="zh-CN" sz="2400" dirty="0" smtClean="0"/>
          </a:p>
          <a:p>
            <a:pPr eaLnBrk="1" hangingPunct="1"/>
            <a:r>
              <a:rPr lang="en-US" altLang="zh-CN" sz="2400" dirty="0" smtClean="0"/>
              <a:t>  for (</a:t>
            </a:r>
            <a:r>
              <a:rPr lang="en-US" altLang="zh-CN" sz="2400" dirty="0" err="1" smtClean="0"/>
              <a:t>i</a:t>
            </a:r>
            <a:r>
              <a:rPr lang="en-US" altLang="zh-CN" sz="2400" dirty="0" smtClean="0"/>
              <a:t>=1,q=head=0;i&lt;=</a:t>
            </a:r>
            <a:r>
              <a:rPr lang="en-US" altLang="zh-CN" sz="2400" dirty="0" err="1" smtClean="0"/>
              <a:t>n;i</a:t>
            </a:r>
            <a:r>
              <a:rPr lang="en-US" altLang="zh-CN" sz="2400" dirty="0" smtClean="0"/>
              <a:t>++)</a:t>
            </a:r>
            <a:endParaRPr lang="zh-CN" altLang="zh-CN" sz="2400" dirty="0" smtClean="0"/>
          </a:p>
          <a:p>
            <a:pPr eaLnBrk="1" hangingPunct="1"/>
            <a:r>
              <a:rPr lang="en-US" altLang="zh-CN" sz="2400" dirty="0" smtClean="0"/>
              <a:t>{</a:t>
            </a:r>
            <a:endParaRPr lang="zh-CN" altLang="zh-CN" sz="2400" dirty="0" smtClean="0"/>
          </a:p>
          <a:p>
            <a:pPr eaLnBrk="1" hangingPunct="1"/>
            <a:r>
              <a:rPr lang="en-US" altLang="zh-CN" sz="2400" dirty="0" smtClean="0"/>
              <a:t>p=(</a:t>
            </a:r>
            <a:r>
              <a:rPr lang="en-US" altLang="zh-CN" sz="2400" dirty="0" err="1" smtClean="0"/>
              <a:t>lklist</a:t>
            </a:r>
            <a:r>
              <a:rPr lang="en-US" altLang="zh-CN" sz="2400" dirty="0" smtClean="0"/>
              <a:t> *)</a:t>
            </a:r>
            <a:r>
              <a:rPr lang="en-US" altLang="zh-CN" sz="2400" dirty="0" err="1" smtClean="0"/>
              <a:t>malloc</a:t>
            </a:r>
            <a:r>
              <a:rPr lang="en-US" altLang="zh-CN" sz="2400" dirty="0" smtClean="0"/>
              <a:t>(</a:t>
            </a:r>
            <a:r>
              <a:rPr lang="en-US" altLang="zh-CN" sz="2400" dirty="0" err="1" smtClean="0"/>
              <a:t>sizeof</a:t>
            </a:r>
            <a:r>
              <a:rPr lang="en-US" altLang="zh-CN" sz="2400" dirty="0" smtClean="0"/>
              <a:t>(</a:t>
            </a:r>
            <a:r>
              <a:rPr lang="en-US" altLang="zh-CN" sz="2400" dirty="0" err="1" smtClean="0"/>
              <a:t>lklist</a:t>
            </a:r>
            <a:r>
              <a:rPr lang="en-US" altLang="zh-CN" sz="2400" dirty="0" smtClean="0"/>
              <a:t>));</a:t>
            </a:r>
            <a:endParaRPr lang="zh-CN" altLang="zh-CN" sz="2400" dirty="0" smtClean="0"/>
          </a:p>
          <a:p>
            <a:pPr eaLnBrk="1" hangingPunct="1"/>
            <a:r>
              <a:rPr lang="en-US" altLang="zh-CN" sz="2400" dirty="0" err="1" smtClean="0"/>
              <a:t>scanf</a:t>
            </a:r>
            <a:r>
              <a:rPr lang="en-US" altLang="zh-CN" sz="2400" dirty="0" smtClean="0"/>
              <a:t>("%d",&amp;(p-&gt;data)); p-&gt;next=head; head=p;</a:t>
            </a:r>
            <a:endParaRPr lang="zh-CN" altLang="zh-CN" sz="2400" dirty="0" smtClean="0"/>
          </a:p>
          <a:p>
            <a:pPr eaLnBrk="1" hangingPunct="1"/>
            <a:r>
              <a:rPr lang="en-US" altLang="zh-CN" sz="2400" dirty="0" smtClean="0"/>
              <a:t>}</a:t>
            </a:r>
            <a:endParaRPr lang="zh-CN" altLang="zh-CN" sz="2400" dirty="0" smtClean="0"/>
          </a:p>
          <a:p>
            <a:pPr eaLnBrk="1" hangingPunct="1"/>
            <a:r>
              <a:rPr lang="en-US" altLang="zh-CN" sz="2400" dirty="0" smtClean="0"/>
              <a:t>}</a:t>
            </a:r>
            <a:endParaRPr lang="zh-CN" altLang="zh-CN" sz="2400" dirty="0" smtClean="0"/>
          </a:p>
          <a:p>
            <a:pPr eaLnBrk="1" hangingPunct="1"/>
            <a:r>
              <a:rPr lang="zh-CN" altLang="zh-CN" sz="2000" dirty="0" smtClean="0"/>
              <a:t>提示：不断从头部插入新结点的方法来构造单向链表比不断从尾部插入新结点的方法来构造单向链表稍微操作简单一些。但顺序打印从尾部插入建立的单向链表所得到的序列与建立单向链表输入的序列一样，而顺序打印从头部插入建立的单向链表所得到的序列与建立单向链表输入的序列正好相反。</a:t>
            </a:r>
          </a:p>
          <a:p>
            <a:pPr eaLnBrk="1" hangingPunct="1"/>
            <a:endParaRPr lang="zh-CN" altLang="en-US" sz="2400" dirty="0"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4294967295"/>
          </p:nvPr>
        </p:nvSpPr>
        <p:spPr>
          <a:xfrm>
            <a:off x="0" y="765175"/>
            <a:ext cx="9144000" cy="5616575"/>
          </a:xfrm>
        </p:spPr>
        <p:txBody>
          <a:bodyPr/>
          <a:lstStyle/>
          <a:p>
            <a:pPr>
              <a:buFont typeface="Wingdings" pitchFamily="2" charset="2"/>
              <a:buNone/>
            </a:pPr>
            <a:r>
              <a:rPr lang="en-US" altLang="zh-CN" sz="2800" dirty="0"/>
              <a:t>1. </a:t>
            </a:r>
            <a:r>
              <a:rPr lang="zh-CN" altLang="en-US" sz="2800" dirty="0"/>
              <a:t>算法的计算量的大小称为计算的（   </a:t>
            </a:r>
            <a:r>
              <a:rPr lang="en-US" altLang="zh-CN" sz="2800" dirty="0"/>
              <a:t>B </a:t>
            </a:r>
            <a:r>
              <a:rPr lang="zh-CN" altLang="en-US" sz="2800" dirty="0"/>
              <a:t>）。</a:t>
            </a:r>
          </a:p>
          <a:p>
            <a:pPr>
              <a:buFont typeface="Wingdings" pitchFamily="2" charset="2"/>
              <a:buNone/>
            </a:pPr>
            <a:r>
              <a:rPr lang="en-US" altLang="zh-CN" sz="2800" dirty="0"/>
              <a:t>A</a:t>
            </a:r>
            <a:r>
              <a:rPr lang="zh-CN" altLang="en-US" sz="2800" dirty="0"/>
              <a:t>．效率          </a:t>
            </a:r>
            <a:r>
              <a:rPr lang="en-US" altLang="zh-CN" sz="2800" dirty="0"/>
              <a:t>B. </a:t>
            </a:r>
            <a:r>
              <a:rPr lang="zh-CN" altLang="en-US" sz="2800" dirty="0"/>
              <a:t>复杂性       </a:t>
            </a:r>
            <a:r>
              <a:rPr lang="en-US" altLang="zh-CN" sz="2800" dirty="0"/>
              <a:t>C. </a:t>
            </a:r>
            <a:r>
              <a:rPr lang="zh-CN" altLang="en-US" sz="2800" dirty="0"/>
              <a:t>现实性           </a:t>
            </a:r>
            <a:r>
              <a:rPr lang="en-US" altLang="zh-CN" sz="2800" dirty="0"/>
              <a:t>D. </a:t>
            </a:r>
            <a:r>
              <a:rPr lang="zh-CN" altLang="en-US" sz="2800" dirty="0"/>
              <a:t>难度</a:t>
            </a:r>
          </a:p>
          <a:p>
            <a:pPr>
              <a:buFont typeface="Wingdings" pitchFamily="2" charset="2"/>
              <a:buNone/>
            </a:pPr>
            <a:r>
              <a:rPr lang="en-US" altLang="zh-CN" sz="2800" dirty="0"/>
              <a:t>2.</a:t>
            </a:r>
            <a:r>
              <a:rPr lang="zh-CN" altLang="en-US" sz="2800" dirty="0"/>
              <a:t>从逻辑上可以把数据结构分为（   </a:t>
            </a:r>
            <a:r>
              <a:rPr lang="en-US" altLang="zh-CN" sz="2800" dirty="0"/>
              <a:t>c </a:t>
            </a:r>
            <a:r>
              <a:rPr lang="zh-CN" altLang="en-US" sz="2800" dirty="0"/>
              <a:t>）两大类。</a:t>
            </a:r>
          </a:p>
          <a:p>
            <a:pPr>
              <a:buFont typeface="Wingdings" pitchFamily="2" charset="2"/>
              <a:buNone/>
            </a:pPr>
            <a:r>
              <a:rPr lang="en-US" altLang="zh-CN" sz="2800" dirty="0"/>
              <a:t>A</a:t>
            </a:r>
            <a:r>
              <a:rPr lang="zh-CN" altLang="en-US" sz="2800" dirty="0"/>
              <a:t>．动态结构、静态结构       </a:t>
            </a:r>
            <a:r>
              <a:rPr lang="en-US" altLang="zh-CN" sz="2800" dirty="0"/>
              <a:t>B</a:t>
            </a:r>
            <a:r>
              <a:rPr lang="zh-CN" altLang="en-US" sz="2800" dirty="0"/>
              <a:t>．顺序结构、链式结构  </a:t>
            </a:r>
          </a:p>
          <a:p>
            <a:pPr>
              <a:buFont typeface="Wingdings" pitchFamily="2" charset="2"/>
              <a:buNone/>
            </a:pPr>
            <a:r>
              <a:rPr lang="en-US" altLang="zh-CN" sz="2800" dirty="0"/>
              <a:t>C</a:t>
            </a:r>
            <a:r>
              <a:rPr lang="zh-CN" altLang="en-US" sz="2800" dirty="0"/>
              <a:t>．线性结构、非线性结构     </a:t>
            </a:r>
            <a:r>
              <a:rPr lang="en-US" altLang="zh-CN" sz="2800" dirty="0"/>
              <a:t>D</a:t>
            </a:r>
            <a:r>
              <a:rPr lang="zh-CN" altLang="en-US" sz="2800" dirty="0"/>
              <a:t>．初等结构、构造型结构</a:t>
            </a:r>
          </a:p>
          <a:p>
            <a:pPr>
              <a:buFont typeface="Wingdings" pitchFamily="2" charset="2"/>
              <a:buNone/>
            </a:pPr>
            <a:r>
              <a:rPr lang="en-US" altLang="zh-CN" sz="2800" dirty="0"/>
              <a:t>3</a:t>
            </a:r>
            <a:r>
              <a:rPr lang="zh-CN" altLang="en-US" sz="2800" dirty="0"/>
              <a:t>．若某线性表最常用的操作是存取任一指定序号的元素和在最后进行插入和删除运算，则利用（    </a:t>
            </a:r>
            <a:r>
              <a:rPr lang="en-US" altLang="zh-CN" sz="2800" dirty="0"/>
              <a:t>a</a:t>
            </a:r>
            <a:r>
              <a:rPr lang="zh-CN" altLang="en-US" sz="2800" dirty="0"/>
              <a:t>）存储方式最节省时间。</a:t>
            </a:r>
          </a:p>
          <a:p>
            <a:pPr>
              <a:buFont typeface="Wingdings" pitchFamily="2" charset="2"/>
              <a:buNone/>
            </a:pPr>
            <a:r>
              <a:rPr lang="en-US" altLang="zh-CN" sz="2800" dirty="0"/>
              <a:t>A</a:t>
            </a:r>
            <a:r>
              <a:rPr lang="zh-CN" altLang="en-US" sz="2800" dirty="0"/>
              <a:t>．顺序表      </a:t>
            </a:r>
            <a:r>
              <a:rPr lang="en-US" altLang="zh-CN" sz="2800" dirty="0"/>
              <a:t>B</a:t>
            </a:r>
            <a:r>
              <a:rPr lang="zh-CN" altLang="en-US" sz="2800" dirty="0"/>
              <a:t>．双链表        </a:t>
            </a:r>
            <a:r>
              <a:rPr lang="en-US" altLang="zh-CN" sz="2800" dirty="0"/>
              <a:t>C</a:t>
            </a:r>
            <a:r>
              <a:rPr lang="zh-CN" altLang="en-US" sz="2800" dirty="0"/>
              <a:t>．带头结点的双循环链表     </a:t>
            </a:r>
            <a:r>
              <a:rPr lang="en-US" altLang="zh-CN" sz="2800" dirty="0"/>
              <a:t>D</a:t>
            </a:r>
            <a:r>
              <a:rPr lang="zh-CN" altLang="en-US" sz="2800" dirty="0"/>
              <a:t>．单循环链表</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4294967295"/>
          </p:nvPr>
        </p:nvSpPr>
        <p:spPr>
          <a:xfrm>
            <a:off x="0" y="620713"/>
            <a:ext cx="9036050" cy="5976937"/>
          </a:xfrm>
        </p:spPr>
        <p:txBody>
          <a:bodyPr/>
          <a:lstStyle/>
          <a:p>
            <a:pPr>
              <a:buFont typeface="Wingdings" pitchFamily="2" charset="2"/>
              <a:buNone/>
            </a:pPr>
            <a:r>
              <a:rPr lang="en-US" altLang="zh-CN" sz="2800" dirty="0"/>
              <a:t>4</a:t>
            </a:r>
            <a:r>
              <a:rPr lang="zh-CN" altLang="en-US" sz="2800" dirty="0"/>
              <a:t>．线性表（ </a:t>
            </a:r>
            <a:r>
              <a:rPr lang="en-US" altLang="zh-CN" sz="2800" dirty="0"/>
              <a:t>a1,a2,…,an</a:t>
            </a:r>
            <a:r>
              <a:rPr lang="zh-CN" altLang="en-US" sz="2800" dirty="0"/>
              <a:t>）以链接方式存储时，访问第</a:t>
            </a:r>
            <a:r>
              <a:rPr lang="en-US" altLang="zh-CN" sz="2800" dirty="0" err="1"/>
              <a:t>i</a:t>
            </a:r>
            <a:r>
              <a:rPr lang="zh-CN" altLang="en-US" sz="2800" dirty="0"/>
              <a:t>位置元素的时间复杂性为（    </a:t>
            </a:r>
            <a:r>
              <a:rPr lang="en-US" altLang="zh-CN" sz="2800" dirty="0"/>
              <a:t>d</a:t>
            </a:r>
            <a:r>
              <a:rPr lang="zh-CN" altLang="en-US" sz="2800" dirty="0"/>
              <a:t>）</a:t>
            </a:r>
          </a:p>
          <a:p>
            <a:pPr>
              <a:buFont typeface="Wingdings" pitchFamily="2" charset="2"/>
              <a:buNone/>
            </a:pPr>
            <a:r>
              <a:rPr lang="en-US" altLang="zh-CN" sz="2800" dirty="0"/>
              <a:t>A</a:t>
            </a:r>
            <a:r>
              <a:rPr lang="zh-CN" altLang="en-US" sz="2800" dirty="0"/>
              <a:t>．</a:t>
            </a:r>
            <a:r>
              <a:rPr lang="en-US" altLang="zh-CN" sz="2800" dirty="0"/>
              <a:t>O</a:t>
            </a:r>
            <a:r>
              <a:rPr lang="zh-CN" altLang="en-US" sz="2800" dirty="0"/>
              <a:t>（</a:t>
            </a:r>
            <a:r>
              <a:rPr lang="en-US" altLang="zh-CN" sz="2800" dirty="0" err="1"/>
              <a:t>i</a:t>
            </a:r>
            <a:r>
              <a:rPr lang="zh-CN" altLang="en-US" sz="2800" dirty="0"/>
              <a:t>）      </a:t>
            </a:r>
            <a:r>
              <a:rPr lang="en-US" altLang="zh-CN" sz="2800" dirty="0"/>
              <a:t>B</a:t>
            </a:r>
            <a:r>
              <a:rPr lang="zh-CN" altLang="en-US" sz="2800" dirty="0"/>
              <a:t>．</a:t>
            </a:r>
            <a:r>
              <a:rPr lang="en-US" altLang="zh-CN" sz="2800" dirty="0"/>
              <a:t>O</a:t>
            </a:r>
            <a:r>
              <a:rPr lang="zh-CN" altLang="en-US" sz="2800" dirty="0"/>
              <a:t>（</a:t>
            </a:r>
            <a:r>
              <a:rPr lang="en-US" altLang="zh-CN" sz="2800" dirty="0"/>
              <a:t>1</a:t>
            </a:r>
            <a:r>
              <a:rPr lang="zh-CN" altLang="en-US" sz="2800" dirty="0"/>
              <a:t>）      </a:t>
            </a:r>
            <a:r>
              <a:rPr lang="en-US" altLang="zh-CN" sz="2800" dirty="0"/>
              <a:t>C</a:t>
            </a:r>
            <a:r>
              <a:rPr lang="zh-CN" altLang="en-US" sz="2800" dirty="0"/>
              <a:t>．</a:t>
            </a:r>
            <a:r>
              <a:rPr lang="en-US" altLang="zh-CN" sz="2800" dirty="0"/>
              <a:t>O</a:t>
            </a:r>
            <a:r>
              <a:rPr lang="zh-CN" altLang="en-US" sz="2800" dirty="0"/>
              <a:t>（</a:t>
            </a:r>
            <a:r>
              <a:rPr lang="en-US" altLang="zh-CN" sz="2800" dirty="0"/>
              <a:t>n</a:t>
            </a:r>
            <a:r>
              <a:rPr lang="zh-CN" altLang="en-US" sz="2800" dirty="0"/>
              <a:t>）       </a:t>
            </a:r>
            <a:r>
              <a:rPr lang="en-US" altLang="zh-CN" sz="2800" dirty="0"/>
              <a:t>D</a:t>
            </a:r>
            <a:r>
              <a:rPr lang="zh-CN" altLang="en-US" sz="2800" dirty="0"/>
              <a:t>．</a:t>
            </a:r>
            <a:r>
              <a:rPr lang="en-US" altLang="zh-CN" sz="2800" dirty="0"/>
              <a:t>O</a:t>
            </a:r>
            <a:r>
              <a:rPr lang="zh-CN" altLang="en-US" sz="2800" dirty="0"/>
              <a:t>（</a:t>
            </a:r>
            <a:r>
              <a:rPr lang="en-US" altLang="zh-CN" sz="2800" dirty="0"/>
              <a:t>i-1</a:t>
            </a:r>
            <a:r>
              <a:rPr lang="zh-CN" altLang="en-US" sz="2800" dirty="0"/>
              <a:t>）</a:t>
            </a:r>
          </a:p>
          <a:p>
            <a:pPr>
              <a:buFont typeface="Wingdings" pitchFamily="2" charset="2"/>
              <a:buNone/>
            </a:pPr>
            <a:r>
              <a:rPr lang="en-US" altLang="zh-CN" sz="2800" dirty="0"/>
              <a:t>5 .</a:t>
            </a:r>
            <a:r>
              <a:rPr lang="zh-CN" altLang="en-US" sz="2800" dirty="0"/>
              <a:t>串是任意有限个（    </a:t>
            </a:r>
            <a:r>
              <a:rPr lang="en-US" altLang="zh-CN" sz="2800" dirty="0"/>
              <a:t>c   </a:t>
            </a:r>
            <a:r>
              <a:rPr lang="zh-CN" altLang="en-US" sz="2800" dirty="0"/>
              <a:t>）</a:t>
            </a:r>
          </a:p>
          <a:p>
            <a:pPr>
              <a:buFont typeface="Wingdings" pitchFamily="2" charset="2"/>
              <a:buNone/>
            </a:pPr>
            <a:r>
              <a:rPr lang="en-US" altLang="zh-CN" sz="2800" dirty="0"/>
              <a:t>A.</a:t>
            </a:r>
            <a:r>
              <a:rPr lang="zh-CN" altLang="en-US" sz="2800" dirty="0"/>
              <a:t>符号构成的序列                            </a:t>
            </a:r>
            <a:r>
              <a:rPr lang="en-US" altLang="zh-CN" sz="2800" dirty="0"/>
              <a:t>B.</a:t>
            </a:r>
            <a:r>
              <a:rPr lang="zh-CN" altLang="en-US" sz="2800" dirty="0"/>
              <a:t>符号构成的集合</a:t>
            </a:r>
          </a:p>
          <a:p>
            <a:pPr>
              <a:buFont typeface="Wingdings" pitchFamily="2" charset="2"/>
              <a:buNone/>
            </a:pPr>
            <a:r>
              <a:rPr lang="en-US" altLang="zh-CN" sz="2800" dirty="0"/>
              <a:t>C.</a:t>
            </a:r>
            <a:r>
              <a:rPr lang="zh-CN" altLang="en-US" sz="2800" dirty="0"/>
              <a:t>字符构成的序列                            </a:t>
            </a:r>
            <a:r>
              <a:rPr lang="en-US" altLang="zh-CN" sz="2800" dirty="0"/>
              <a:t>D.</a:t>
            </a:r>
            <a:r>
              <a:rPr lang="zh-CN" altLang="en-US" sz="2800" dirty="0"/>
              <a:t>字符构成的集合</a:t>
            </a:r>
          </a:p>
          <a:p>
            <a:pPr>
              <a:buFont typeface="Wingdings" pitchFamily="2" charset="2"/>
              <a:buNone/>
            </a:pPr>
            <a:r>
              <a:rPr lang="en-US" altLang="zh-CN" sz="2800" dirty="0"/>
              <a:t>6. </a:t>
            </a:r>
            <a:r>
              <a:rPr lang="zh-CN" altLang="en-US" sz="2800" dirty="0"/>
              <a:t>如果以链表作为栈的存储结构，则退栈操作时（  </a:t>
            </a:r>
            <a:r>
              <a:rPr lang="en-US" altLang="zh-CN" sz="2800" dirty="0"/>
              <a:t>c    </a:t>
            </a:r>
            <a:r>
              <a:rPr lang="zh-CN" altLang="en-US" sz="2800" dirty="0"/>
              <a:t>）</a:t>
            </a:r>
          </a:p>
          <a:p>
            <a:pPr>
              <a:buFont typeface="Wingdings" pitchFamily="2" charset="2"/>
              <a:buNone/>
            </a:pPr>
            <a:r>
              <a:rPr lang="en-US" altLang="zh-CN" sz="2800" dirty="0"/>
              <a:t>A</a:t>
            </a:r>
            <a:r>
              <a:rPr lang="zh-CN" altLang="en-US" sz="2800" dirty="0"/>
              <a:t>必须判别栈是否满                        </a:t>
            </a:r>
            <a:r>
              <a:rPr lang="en-US" altLang="zh-CN" sz="2800" dirty="0"/>
              <a:t>B.</a:t>
            </a:r>
            <a:r>
              <a:rPr lang="zh-CN" altLang="en-US" sz="2800" dirty="0"/>
              <a:t>对栈不作任何判别</a:t>
            </a:r>
          </a:p>
          <a:p>
            <a:pPr>
              <a:buFont typeface="Wingdings" pitchFamily="2" charset="2"/>
              <a:buNone/>
            </a:pPr>
            <a:r>
              <a:rPr lang="en-US" altLang="zh-CN" sz="2800" dirty="0"/>
              <a:t>C.</a:t>
            </a:r>
            <a:r>
              <a:rPr lang="zh-CN" altLang="en-US" sz="2800" dirty="0"/>
              <a:t>必须判别栈是否空                       </a:t>
            </a:r>
            <a:r>
              <a:rPr lang="en-US" altLang="zh-CN" sz="2800" dirty="0"/>
              <a:t>D.</a:t>
            </a:r>
            <a:r>
              <a:rPr lang="zh-CN" altLang="en-US" sz="2800" dirty="0"/>
              <a:t>判别栈元素的类型</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4294967295"/>
          </p:nvPr>
        </p:nvSpPr>
        <p:spPr>
          <a:xfrm>
            <a:off x="0" y="809625"/>
            <a:ext cx="9036050" cy="6048375"/>
          </a:xfrm>
        </p:spPr>
        <p:txBody>
          <a:bodyPr/>
          <a:lstStyle/>
          <a:p>
            <a:pPr>
              <a:lnSpc>
                <a:spcPct val="80000"/>
              </a:lnSpc>
              <a:buFont typeface="Wingdings" pitchFamily="2" charset="2"/>
              <a:buNone/>
            </a:pPr>
            <a:r>
              <a:rPr lang="en-US" altLang="zh-CN" sz="2800"/>
              <a:t>7. </a:t>
            </a:r>
            <a:r>
              <a:rPr lang="zh-CN" altLang="en-US" sz="2800"/>
              <a:t>设数组</a:t>
            </a:r>
            <a:r>
              <a:rPr lang="en-US" altLang="zh-CN" sz="2800"/>
              <a:t>Data[0..m]</a:t>
            </a:r>
            <a:r>
              <a:rPr lang="zh-CN" altLang="en-US" sz="2800"/>
              <a:t>作为循环队列</a:t>
            </a:r>
            <a:r>
              <a:rPr lang="en-US" altLang="zh-CN" sz="2800"/>
              <a:t>SQ</a:t>
            </a:r>
            <a:r>
              <a:rPr lang="zh-CN" altLang="en-US" sz="2800"/>
              <a:t>的存储空间，</a:t>
            </a:r>
            <a:r>
              <a:rPr lang="en-US" altLang="zh-CN" sz="2800"/>
              <a:t>front</a:t>
            </a:r>
            <a:r>
              <a:rPr lang="zh-CN" altLang="en-US" sz="2800"/>
              <a:t>为队头指针，</a:t>
            </a:r>
            <a:r>
              <a:rPr lang="en-US" altLang="zh-CN" sz="2800"/>
              <a:t>rear</a:t>
            </a:r>
            <a:r>
              <a:rPr lang="zh-CN" altLang="en-US" sz="2800"/>
              <a:t>为队尾指针，则执行出队操作的语句为（    </a:t>
            </a:r>
            <a:r>
              <a:rPr lang="en-US" altLang="zh-CN" sz="2800"/>
              <a:t>d   </a:t>
            </a:r>
            <a:r>
              <a:rPr lang="zh-CN" altLang="en-US" sz="2800"/>
              <a:t>）</a:t>
            </a:r>
            <a:endParaRPr lang="zh-CN" altLang="fr-FR" sz="2800"/>
          </a:p>
          <a:p>
            <a:pPr>
              <a:lnSpc>
                <a:spcPct val="80000"/>
              </a:lnSpc>
              <a:buFont typeface="Wingdings" pitchFamily="2" charset="2"/>
              <a:buNone/>
            </a:pPr>
            <a:r>
              <a:rPr lang="fr-FR" altLang="zh-CN" sz="2800"/>
              <a:t>A.front=front+1                        B.front=(front+1)% m</a:t>
            </a:r>
            <a:endParaRPr lang="en-US" altLang="zh-CN" sz="2800"/>
          </a:p>
          <a:p>
            <a:pPr>
              <a:lnSpc>
                <a:spcPct val="80000"/>
              </a:lnSpc>
              <a:buFont typeface="Wingdings" pitchFamily="2" charset="2"/>
              <a:buNone/>
            </a:pPr>
            <a:r>
              <a:rPr lang="en-US" altLang="zh-CN" sz="2800"/>
              <a:t>C.rear=(rear+1)%m                 D.front=(front+1)%(m+1)</a:t>
            </a:r>
          </a:p>
          <a:p>
            <a:pPr>
              <a:lnSpc>
                <a:spcPct val="80000"/>
              </a:lnSpc>
              <a:buFont typeface="Wingdings" pitchFamily="2" charset="2"/>
              <a:buNone/>
            </a:pPr>
            <a:endParaRPr lang="en-US" altLang="zh-CN" sz="2800"/>
          </a:p>
          <a:p>
            <a:pPr>
              <a:lnSpc>
                <a:spcPct val="80000"/>
              </a:lnSpc>
              <a:buFont typeface="Wingdings" pitchFamily="2" charset="2"/>
              <a:buNone/>
            </a:pPr>
            <a:r>
              <a:rPr lang="en-US" altLang="zh-CN" sz="2800"/>
              <a:t>8. </a:t>
            </a:r>
            <a:r>
              <a:rPr lang="zh-CN" altLang="en-US" sz="2800"/>
              <a:t>深度为</a:t>
            </a:r>
            <a:r>
              <a:rPr lang="en-US" altLang="zh-CN" sz="2800"/>
              <a:t>6</a:t>
            </a:r>
            <a:r>
              <a:rPr lang="zh-CN" altLang="en-US" sz="2800"/>
              <a:t>（根的层次为</a:t>
            </a:r>
            <a:r>
              <a:rPr lang="en-US" altLang="zh-CN" sz="2800"/>
              <a:t>1</a:t>
            </a:r>
            <a:r>
              <a:rPr lang="zh-CN" altLang="en-US" sz="2800"/>
              <a:t>）的二叉树至多有（     </a:t>
            </a:r>
            <a:r>
              <a:rPr lang="en-US" altLang="zh-CN" sz="2800"/>
              <a:t>d </a:t>
            </a:r>
            <a:r>
              <a:rPr lang="zh-CN" altLang="en-US" sz="2800"/>
              <a:t>）结点。</a:t>
            </a:r>
          </a:p>
          <a:p>
            <a:pPr>
              <a:lnSpc>
                <a:spcPct val="80000"/>
              </a:lnSpc>
              <a:buFont typeface="Wingdings" pitchFamily="2" charset="2"/>
              <a:buNone/>
            </a:pPr>
            <a:r>
              <a:rPr lang="en-US" altLang="zh-CN" sz="2800"/>
              <a:t>A.64            B.32          C.31            D.63</a:t>
            </a:r>
          </a:p>
          <a:p>
            <a:pPr>
              <a:lnSpc>
                <a:spcPct val="80000"/>
              </a:lnSpc>
              <a:buFont typeface="Wingdings" pitchFamily="2" charset="2"/>
              <a:buNone/>
            </a:pPr>
            <a:r>
              <a:rPr lang="en-US" altLang="zh-CN" sz="2800"/>
              <a:t>9. </a:t>
            </a:r>
            <a:r>
              <a:rPr lang="zh-CN" altLang="en-US" sz="2800"/>
              <a:t>某二叉树的前序遍历结点访问顺序是</a:t>
            </a:r>
            <a:r>
              <a:rPr lang="en-US" altLang="zh-CN" sz="2800"/>
              <a:t>abdgcefh,</a:t>
            </a:r>
            <a:r>
              <a:rPr lang="zh-CN" altLang="en-US" sz="2800"/>
              <a:t>中序遍历的结点访问顺序是</a:t>
            </a:r>
            <a:r>
              <a:rPr lang="en-US" altLang="zh-CN" sz="2800"/>
              <a:t>dgbaechf,</a:t>
            </a:r>
            <a:r>
              <a:rPr lang="zh-CN" altLang="en-US" sz="2800"/>
              <a:t>则其后序遍历的结点访问顺序是                                              （  </a:t>
            </a:r>
            <a:r>
              <a:rPr lang="en-US" altLang="zh-CN" sz="2800"/>
              <a:t>D  </a:t>
            </a:r>
            <a:r>
              <a:rPr lang="zh-CN" altLang="en-US" sz="2800"/>
              <a:t>）</a:t>
            </a:r>
          </a:p>
          <a:p>
            <a:pPr>
              <a:lnSpc>
                <a:spcPct val="80000"/>
              </a:lnSpc>
              <a:buFont typeface="Wingdings" pitchFamily="2" charset="2"/>
              <a:buNone/>
            </a:pPr>
            <a:r>
              <a:rPr lang="en-US" altLang="zh-CN" sz="2800"/>
              <a:t>A.bdgcefha        B.gdbecfha     C. bdgechfa     D. gdbehfca</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4294967295"/>
          </p:nvPr>
        </p:nvSpPr>
        <p:spPr>
          <a:xfrm>
            <a:off x="0" y="620713"/>
            <a:ext cx="9036050" cy="6048375"/>
          </a:xfrm>
        </p:spPr>
        <p:txBody>
          <a:bodyPr/>
          <a:lstStyle/>
          <a:p>
            <a:pPr>
              <a:lnSpc>
                <a:spcPct val="90000"/>
              </a:lnSpc>
              <a:buFont typeface="Wingdings" pitchFamily="2" charset="2"/>
              <a:buNone/>
            </a:pPr>
            <a:r>
              <a:rPr lang="en-US" altLang="zh-CN" sz="2400"/>
              <a:t>10. </a:t>
            </a:r>
            <a:r>
              <a:rPr lang="zh-CN" altLang="en-US" sz="2400"/>
              <a:t>顺序队列的人队操作应为  </a:t>
            </a:r>
            <a:r>
              <a:rPr lang="en-US" altLang="zh-CN" sz="2400"/>
              <a:t>( d )</a:t>
            </a:r>
          </a:p>
          <a:p>
            <a:pPr>
              <a:lnSpc>
                <a:spcPct val="90000"/>
              </a:lnSpc>
              <a:buFont typeface="Wingdings" pitchFamily="2" charset="2"/>
              <a:buNone/>
            </a:pPr>
            <a:r>
              <a:rPr lang="en-US" altLang="zh-CN" sz="2400"/>
              <a:t>A.sq.rear=sq.rear+1                       sq.data[sq.rear]=x</a:t>
            </a:r>
          </a:p>
          <a:p>
            <a:pPr>
              <a:lnSpc>
                <a:spcPct val="90000"/>
              </a:lnSpc>
              <a:buFont typeface="Wingdings" pitchFamily="2" charset="2"/>
              <a:buNone/>
            </a:pPr>
            <a:r>
              <a:rPr lang="en-US" altLang="zh-CN" sz="2400"/>
              <a:t>B.sq.data[sq.rear]=x                      sq.rear=sq.rear+1</a:t>
            </a:r>
          </a:p>
          <a:p>
            <a:pPr>
              <a:lnSpc>
                <a:spcPct val="90000"/>
              </a:lnSpc>
              <a:buFont typeface="Wingdings" pitchFamily="2" charset="2"/>
              <a:buNone/>
            </a:pPr>
            <a:r>
              <a:rPr lang="en-US" altLang="zh-CN" sz="2400"/>
              <a:t>C.sq.rear=(sq.rear+1)% maxsize;       sq.data[sq.rear]=x</a:t>
            </a:r>
          </a:p>
          <a:p>
            <a:pPr>
              <a:lnSpc>
                <a:spcPct val="90000"/>
              </a:lnSpc>
              <a:buFont typeface="Wingdings" pitchFamily="2" charset="2"/>
              <a:buNone/>
            </a:pPr>
            <a:r>
              <a:rPr lang="en-US" altLang="zh-CN" sz="2400"/>
              <a:t>D.sq.data[sqrear]=x                 sq.rear=(sq.rear+1)% maxsize </a:t>
            </a:r>
          </a:p>
          <a:p>
            <a:pPr>
              <a:lnSpc>
                <a:spcPct val="90000"/>
              </a:lnSpc>
              <a:buFont typeface="Wingdings" pitchFamily="2" charset="2"/>
              <a:buNone/>
            </a:pPr>
            <a:r>
              <a:rPr lang="en-US" altLang="zh-CN" sz="2400"/>
              <a:t>11</a:t>
            </a:r>
            <a:r>
              <a:rPr lang="zh-CN" altLang="en-US" sz="2400"/>
              <a:t>．图中有关路径的定义是（   </a:t>
            </a:r>
            <a:r>
              <a:rPr lang="en-US" altLang="zh-CN" sz="2400"/>
              <a:t>a </a:t>
            </a:r>
            <a:r>
              <a:rPr lang="zh-CN" altLang="en-US" sz="2400"/>
              <a:t>）。</a:t>
            </a:r>
          </a:p>
          <a:p>
            <a:pPr>
              <a:lnSpc>
                <a:spcPct val="90000"/>
              </a:lnSpc>
              <a:buFont typeface="Wingdings" pitchFamily="2" charset="2"/>
              <a:buNone/>
            </a:pPr>
            <a:r>
              <a:rPr lang="en-US" altLang="zh-CN" sz="2400"/>
              <a:t>A</a:t>
            </a:r>
            <a:r>
              <a:rPr lang="zh-CN" altLang="en-US" sz="2400"/>
              <a:t>．由顶点和相邻顶点序偶构成的边所形成的序列      </a:t>
            </a:r>
          </a:p>
          <a:p>
            <a:pPr>
              <a:lnSpc>
                <a:spcPct val="90000"/>
              </a:lnSpc>
              <a:buFont typeface="Wingdings" pitchFamily="2" charset="2"/>
              <a:buNone/>
            </a:pPr>
            <a:r>
              <a:rPr lang="en-US" altLang="zh-CN" sz="2400"/>
              <a:t>B</a:t>
            </a:r>
            <a:r>
              <a:rPr lang="zh-CN" altLang="en-US" sz="2400"/>
              <a:t>．由不同顶点所形成的序列</a:t>
            </a:r>
          </a:p>
          <a:p>
            <a:pPr>
              <a:lnSpc>
                <a:spcPct val="90000"/>
              </a:lnSpc>
              <a:buFont typeface="Wingdings" pitchFamily="2" charset="2"/>
              <a:buNone/>
            </a:pPr>
            <a:r>
              <a:rPr lang="en-US" altLang="zh-CN" sz="2400"/>
              <a:t>C</a:t>
            </a:r>
            <a:r>
              <a:rPr lang="zh-CN" altLang="en-US" sz="2400"/>
              <a:t>．由不同边所形成的序列                          </a:t>
            </a:r>
            <a:r>
              <a:rPr lang="en-US" altLang="zh-CN" sz="2400"/>
              <a:t>D</a:t>
            </a:r>
            <a:r>
              <a:rPr lang="zh-CN" altLang="en-US" sz="2400"/>
              <a:t>．上述定义都不是</a:t>
            </a:r>
          </a:p>
          <a:p>
            <a:pPr>
              <a:lnSpc>
                <a:spcPct val="90000"/>
              </a:lnSpc>
              <a:buFont typeface="Wingdings" pitchFamily="2" charset="2"/>
              <a:buNone/>
            </a:pPr>
            <a:r>
              <a:rPr lang="en-US" altLang="zh-CN" sz="2400"/>
              <a:t>12</a:t>
            </a:r>
            <a:r>
              <a:rPr lang="zh-CN" altLang="en-US" sz="2400"/>
              <a:t>．设无向图的顶点个数为</a:t>
            </a:r>
            <a:r>
              <a:rPr lang="en-US" altLang="zh-CN" sz="2400"/>
              <a:t>n</a:t>
            </a:r>
            <a:r>
              <a:rPr lang="zh-CN" altLang="en-US" sz="2400"/>
              <a:t>，则该图最多有（ </a:t>
            </a:r>
            <a:r>
              <a:rPr lang="en-US" altLang="zh-CN" sz="2400"/>
              <a:t>b </a:t>
            </a:r>
            <a:r>
              <a:rPr lang="zh-CN" altLang="en-US" sz="2400"/>
              <a:t>）条边。</a:t>
            </a:r>
          </a:p>
          <a:p>
            <a:pPr>
              <a:lnSpc>
                <a:spcPct val="90000"/>
              </a:lnSpc>
              <a:buFont typeface="Wingdings" pitchFamily="2" charset="2"/>
              <a:buNone/>
            </a:pPr>
            <a:r>
              <a:rPr lang="en-US" altLang="zh-CN" sz="2400"/>
              <a:t>A</a:t>
            </a:r>
            <a:r>
              <a:rPr lang="zh-CN" altLang="en-US" sz="2400"/>
              <a:t>．</a:t>
            </a:r>
            <a:r>
              <a:rPr lang="en-US" altLang="zh-CN" sz="2400"/>
              <a:t>n-1        B</a:t>
            </a:r>
            <a:r>
              <a:rPr lang="zh-CN" altLang="en-US" sz="2400"/>
              <a:t>．</a:t>
            </a:r>
            <a:r>
              <a:rPr lang="en-US" altLang="zh-CN" sz="2400"/>
              <a:t>n(n-1)/2       C</a:t>
            </a:r>
            <a:r>
              <a:rPr lang="zh-CN" altLang="en-US" sz="2400"/>
              <a:t>． </a:t>
            </a:r>
            <a:r>
              <a:rPr lang="en-US" altLang="zh-CN" sz="2400"/>
              <a:t>n(n+1)/2        D</a:t>
            </a:r>
            <a:r>
              <a:rPr lang="zh-CN" altLang="en-US" sz="2400"/>
              <a:t>．</a:t>
            </a:r>
            <a:r>
              <a:rPr lang="en-US" altLang="zh-CN" sz="2400"/>
              <a:t>0       E</a:t>
            </a:r>
            <a:r>
              <a:rPr lang="zh-CN" altLang="en-US" sz="2400"/>
              <a:t>．</a:t>
            </a:r>
            <a:r>
              <a:rPr lang="en-US" altLang="zh-CN" sz="2400"/>
              <a:t>n2</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4294967295"/>
          </p:nvPr>
        </p:nvSpPr>
        <p:spPr>
          <a:xfrm>
            <a:off x="0" y="620713"/>
            <a:ext cx="9036050" cy="6048375"/>
          </a:xfrm>
        </p:spPr>
        <p:txBody>
          <a:bodyPr/>
          <a:lstStyle/>
          <a:p>
            <a:pPr>
              <a:lnSpc>
                <a:spcPct val="90000"/>
              </a:lnSpc>
              <a:buFont typeface="Wingdings" pitchFamily="2" charset="2"/>
              <a:buNone/>
            </a:pPr>
            <a:r>
              <a:rPr lang="en-US" altLang="zh-CN" dirty="0"/>
              <a:t>6.</a:t>
            </a:r>
            <a:r>
              <a:rPr lang="zh-CN" altLang="en-US" dirty="0"/>
              <a:t>在循环队列中，</a:t>
            </a:r>
            <a:r>
              <a:rPr lang="en-US" altLang="zh-CN" b="1" dirty="0"/>
              <a:t>front</a:t>
            </a:r>
            <a:r>
              <a:rPr lang="zh-CN" altLang="en-US" dirty="0"/>
              <a:t>指向队列中第一个元素的前一位置，</a:t>
            </a:r>
            <a:r>
              <a:rPr lang="en-US" altLang="zh-CN" dirty="0"/>
              <a:t>rear</a:t>
            </a:r>
            <a:r>
              <a:rPr lang="zh-CN" altLang="en-US" dirty="0"/>
              <a:t>指向实际的队尾元素，队列为满的条件是</a:t>
            </a:r>
            <a:r>
              <a:rPr lang="en-US" altLang="zh-CN" b="1" dirty="0"/>
              <a:t>front=</a:t>
            </a:r>
            <a:r>
              <a:rPr lang="en-US" altLang="zh-CN" dirty="0"/>
              <a:t>rear</a:t>
            </a:r>
            <a:r>
              <a:rPr lang="zh-CN" altLang="en-US" dirty="0"/>
              <a:t>。（    </a:t>
            </a:r>
            <a:r>
              <a:rPr lang="en-US" altLang="zh-CN" dirty="0"/>
              <a:t>f</a:t>
            </a:r>
            <a:r>
              <a:rPr lang="zh-CN" altLang="en-US" dirty="0"/>
              <a:t>）</a:t>
            </a:r>
          </a:p>
          <a:p>
            <a:pPr>
              <a:lnSpc>
                <a:spcPct val="90000"/>
              </a:lnSpc>
              <a:buFont typeface="Wingdings" pitchFamily="2" charset="2"/>
              <a:buNone/>
            </a:pPr>
            <a:r>
              <a:rPr lang="en-US" altLang="zh-CN" dirty="0"/>
              <a:t>7.</a:t>
            </a:r>
            <a:r>
              <a:rPr lang="zh-CN" altLang="en-US" dirty="0"/>
              <a:t>对链表进行插入和删除操作时，不必移动结点。（ </a:t>
            </a:r>
            <a:r>
              <a:rPr lang="en-US" altLang="zh-CN" dirty="0"/>
              <a:t>t   </a:t>
            </a:r>
            <a:r>
              <a:rPr lang="zh-CN" altLang="en-US" dirty="0"/>
              <a:t>）</a:t>
            </a:r>
          </a:p>
          <a:p>
            <a:pPr>
              <a:lnSpc>
                <a:spcPct val="90000"/>
              </a:lnSpc>
              <a:buFont typeface="Wingdings" pitchFamily="2" charset="2"/>
              <a:buNone/>
            </a:pPr>
            <a:r>
              <a:rPr lang="en-US" altLang="zh-CN" dirty="0">
                <a:solidFill>
                  <a:schemeClr val="bg2"/>
                </a:solidFill>
              </a:rPr>
              <a:t>8.</a:t>
            </a:r>
            <a:r>
              <a:rPr lang="zh-CN" altLang="en-US" dirty="0">
                <a:solidFill>
                  <a:schemeClr val="bg2"/>
                </a:solidFill>
              </a:rPr>
              <a:t>栈可以作为实现程序设计语言过程调用时的一种数据结构。（  </a:t>
            </a:r>
            <a:r>
              <a:rPr lang="en-US" altLang="zh-CN" dirty="0">
                <a:solidFill>
                  <a:schemeClr val="bg2"/>
                </a:solidFill>
              </a:rPr>
              <a:t>t  </a:t>
            </a:r>
            <a:r>
              <a:rPr lang="zh-CN" altLang="en-US" dirty="0">
                <a:solidFill>
                  <a:schemeClr val="bg2"/>
                </a:solidFill>
              </a:rPr>
              <a:t>）</a:t>
            </a:r>
          </a:p>
          <a:p>
            <a:pPr>
              <a:lnSpc>
                <a:spcPct val="90000"/>
              </a:lnSpc>
              <a:buFont typeface="Wingdings" pitchFamily="2" charset="2"/>
              <a:buNone/>
            </a:pPr>
            <a:r>
              <a:rPr lang="en-US" altLang="zh-CN" dirty="0"/>
              <a:t>9.</a:t>
            </a:r>
            <a:r>
              <a:rPr lang="zh-CN" altLang="en-US" dirty="0"/>
              <a:t>在一个有向图的拓朴序列中，若顶点</a:t>
            </a:r>
            <a:r>
              <a:rPr lang="en-US" altLang="zh-CN" dirty="0"/>
              <a:t>a</a:t>
            </a:r>
            <a:r>
              <a:rPr lang="zh-CN" altLang="en-US" dirty="0"/>
              <a:t>在顶点</a:t>
            </a:r>
            <a:r>
              <a:rPr lang="en-US" altLang="zh-CN" dirty="0"/>
              <a:t>b</a:t>
            </a:r>
            <a:r>
              <a:rPr lang="zh-CN" altLang="en-US" dirty="0"/>
              <a:t>之前，则图中必有一条弧</a:t>
            </a:r>
            <a:r>
              <a:rPr lang="en-US" altLang="zh-CN" dirty="0"/>
              <a:t>&lt;</a:t>
            </a:r>
            <a:r>
              <a:rPr lang="en-US" altLang="zh-CN" dirty="0" err="1"/>
              <a:t>a,b</a:t>
            </a:r>
            <a:r>
              <a:rPr lang="en-US" altLang="zh-CN" dirty="0"/>
              <a:t>&gt;</a:t>
            </a:r>
            <a:r>
              <a:rPr lang="zh-CN" altLang="en-US" dirty="0"/>
              <a:t>。</a:t>
            </a:r>
            <a:r>
              <a:rPr lang="en-US" altLang="zh-CN" dirty="0"/>
              <a:t>(  F )</a:t>
            </a:r>
          </a:p>
          <a:p>
            <a:pPr>
              <a:lnSpc>
                <a:spcPct val="90000"/>
              </a:lnSpc>
              <a:buFont typeface="Wingdings" pitchFamily="2" charset="2"/>
              <a:buNone/>
            </a:pPr>
            <a:r>
              <a:rPr lang="en-US" altLang="zh-CN" dirty="0"/>
              <a:t>10.</a:t>
            </a:r>
            <a:r>
              <a:rPr lang="zh-CN" altLang="en-US" dirty="0"/>
              <a:t>对有向图</a:t>
            </a:r>
            <a:r>
              <a:rPr lang="en-US" altLang="zh-CN" dirty="0"/>
              <a:t>G</a:t>
            </a:r>
            <a:r>
              <a:rPr lang="zh-CN" altLang="en-US" dirty="0"/>
              <a:t>，如果从任一顶点出发进行一次深度优先或广度优先搜索就能访问每个顶点，则该图一定是完全图。</a:t>
            </a:r>
            <a:r>
              <a:rPr lang="en-US" altLang="zh-CN" dirty="0"/>
              <a:t>(   F)</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0" y="620713"/>
            <a:ext cx="8893175" cy="5976937"/>
          </a:xfrm>
        </p:spPr>
        <p:txBody>
          <a:bodyPr/>
          <a:lstStyle/>
          <a:p>
            <a:pPr>
              <a:buFont typeface="Wingdings" pitchFamily="2" charset="2"/>
              <a:buNone/>
            </a:pPr>
            <a:r>
              <a:rPr lang="en-US" altLang="zh-CN"/>
              <a:t>1.</a:t>
            </a:r>
            <a:r>
              <a:rPr lang="zh-CN" altLang="en-US"/>
              <a:t>设</a:t>
            </a:r>
            <a:r>
              <a:rPr lang="en-US" altLang="zh-CN"/>
              <a:t>r</a:t>
            </a:r>
            <a:r>
              <a:rPr lang="zh-CN" altLang="en-US"/>
              <a:t>指向单链表的最后一个结点，要在最后一个结点之后插入</a:t>
            </a:r>
            <a:r>
              <a:rPr lang="en-US" altLang="zh-CN"/>
              <a:t>s</a:t>
            </a:r>
            <a:r>
              <a:rPr lang="zh-CN" altLang="en-US"/>
              <a:t>所指的结点，需执行的三条语句是</a:t>
            </a:r>
            <a:r>
              <a:rPr lang="en-US" altLang="zh-CN"/>
              <a:t>___r-&gt;next =s_______</a:t>
            </a:r>
            <a:r>
              <a:rPr lang="zh-CN" altLang="en-US"/>
              <a:t>；</a:t>
            </a:r>
            <a:r>
              <a:rPr lang="en-US" altLang="zh-CN"/>
              <a:t>r=s;  r-&gt;next=null;</a:t>
            </a:r>
            <a:r>
              <a:rPr lang="zh-CN" altLang="en-US"/>
              <a:t>。</a:t>
            </a:r>
          </a:p>
          <a:p>
            <a:pPr>
              <a:buFont typeface="Wingdings" pitchFamily="2" charset="2"/>
              <a:buNone/>
            </a:pPr>
            <a:r>
              <a:rPr lang="en-US" altLang="zh-CN"/>
              <a:t>2.N</a:t>
            </a:r>
            <a:r>
              <a:rPr lang="zh-CN" altLang="en-US"/>
              <a:t>个顶点的连通图的生成树有</a:t>
            </a:r>
            <a:r>
              <a:rPr lang="en-US" altLang="zh-CN"/>
              <a:t>___n-1________</a:t>
            </a:r>
            <a:r>
              <a:rPr lang="zh-CN" altLang="en-US"/>
              <a:t>条边。</a:t>
            </a:r>
          </a:p>
          <a:p>
            <a:pPr>
              <a:buFont typeface="Wingdings" pitchFamily="2" charset="2"/>
              <a:buNone/>
            </a:pPr>
            <a:r>
              <a:rPr lang="en-US" altLang="zh-CN"/>
              <a:t>3..</a:t>
            </a:r>
            <a:r>
              <a:rPr lang="zh-CN" altLang="en-US"/>
              <a:t>一个有向图</a:t>
            </a:r>
            <a:r>
              <a:rPr lang="en-US" altLang="zh-CN"/>
              <a:t>G</a:t>
            </a:r>
            <a:r>
              <a:rPr lang="zh-CN" altLang="en-US"/>
              <a:t>中若有弧</a:t>
            </a:r>
            <a:r>
              <a:rPr lang="en-US" altLang="zh-CN"/>
              <a:t>&lt;vi,vj&gt;</a:t>
            </a:r>
            <a:r>
              <a:rPr lang="zh-CN" altLang="en-US"/>
              <a:t>、</a:t>
            </a:r>
            <a:r>
              <a:rPr lang="en-US" altLang="zh-CN"/>
              <a:t>&lt;vj,vk&gt;</a:t>
            </a:r>
            <a:r>
              <a:rPr lang="zh-CN" altLang="en-US"/>
              <a:t>和</a:t>
            </a:r>
            <a:r>
              <a:rPr lang="en-US" altLang="zh-CN"/>
              <a:t>&lt;vi,vk&gt;, </a:t>
            </a:r>
            <a:r>
              <a:rPr lang="zh-CN" altLang="en-US"/>
              <a:t>则在图</a:t>
            </a:r>
            <a:r>
              <a:rPr lang="en-US" altLang="zh-CN"/>
              <a:t>G</a:t>
            </a:r>
            <a:r>
              <a:rPr lang="zh-CN" altLang="en-US"/>
              <a:t>的拓扑序列中，顶点</a:t>
            </a:r>
            <a:r>
              <a:rPr lang="en-US" altLang="zh-CN"/>
              <a:t>vi,vj</a:t>
            </a:r>
            <a:r>
              <a:rPr lang="zh-CN" altLang="en-US"/>
              <a:t>和</a:t>
            </a:r>
            <a:r>
              <a:rPr lang="en-US" altLang="zh-CN"/>
              <a:t>vk</a:t>
            </a:r>
            <a:r>
              <a:rPr lang="zh-CN" altLang="en-US"/>
              <a:t>的相对位置为</a:t>
            </a:r>
            <a:r>
              <a:rPr lang="en-US" altLang="zh-CN"/>
              <a:t>____i,j,k__________</a:t>
            </a:r>
            <a:r>
              <a:rPr lang="zh-CN" altLang="en-US"/>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0" y="620713"/>
            <a:ext cx="8964613" cy="6048375"/>
          </a:xfrm>
        </p:spPr>
        <p:txBody>
          <a:bodyPr/>
          <a:lstStyle/>
          <a:p>
            <a:r>
              <a:rPr lang="en-US" altLang="zh-CN"/>
              <a:t>4.</a:t>
            </a:r>
            <a:r>
              <a:rPr lang="zh-CN" altLang="en-US"/>
              <a:t>如果将一棵有</a:t>
            </a:r>
            <a:r>
              <a:rPr lang="en-US" altLang="zh-CN"/>
              <a:t>n</a:t>
            </a:r>
            <a:r>
              <a:rPr lang="zh-CN" altLang="en-US"/>
              <a:t>个结点的完全二叉树按层编号，则对任一编号为</a:t>
            </a:r>
            <a:r>
              <a:rPr lang="en-US" altLang="zh-CN"/>
              <a:t>i(1&lt;=i&lt;=n)</a:t>
            </a:r>
            <a:r>
              <a:rPr lang="zh-CN" altLang="en-US"/>
              <a:t>的结点</a:t>
            </a:r>
            <a:r>
              <a:rPr lang="en-US" altLang="zh-CN"/>
              <a:t>X</a:t>
            </a:r>
            <a:r>
              <a:rPr lang="zh-CN" altLang="en-US"/>
              <a:t>有：</a:t>
            </a:r>
          </a:p>
          <a:p>
            <a:r>
              <a:rPr lang="en-US" altLang="zh-CN"/>
              <a:t>(1)</a:t>
            </a:r>
            <a:r>
              <a:rPr lang="zh-CN" altLang="en-US"/>
              <a:t>若</a:t>
            </a:r>
            <a:r>
              <a:rPr lang="en-US" altLang="zh-CN"/>
              <a:t>i=1,</a:t>
            </a:r>
            <a:r>
              <a:rPr lang="zh-CN" altLang="en-US"/>
              <a:t>则结点</a:t>
            </a:r>
            <a:r>
              <a:rPr lang="en-US" altLang="zh-CN"/>
              <a:t>X</a:t>
            </a:r>
            <a:r>
              <a:rPr lang="zh-CN" altLang="en-US"/>
              <a:t>是</a:t>
            </a:r>
            <a:r>
              <a:rPr lang="en-US" altLang="zh-CN"/>
              <a:t>___</a:t>
            </a:r>
            <a:r>
              <a:rPr lang="zh-CN" altLang="en-US" sz="2800"/>
              <a:t>二叉树的根</a:t>
            </a:r>
            <a:r>
              <a:rPr lang="en-US" altLang="zh-CN"/>
              <a:t>___</a:t>
            </a:r>
            <a:r>
              <a:rPr lang="zh-CN" altLang="en-US"/>
              <a:t>；若</a:t>
            </a:r>
            <a:r>
              <a:rPr lang="en-US" altLang="zh-CN"/>
              <a:t>i〉1,</a:t>
            </a:r>
            <a:r>
              <a:rPr lang="zh-CN" altLang="en-US"/>
              <a:t>则</a:t>
            </a:r>
            <a:r>
              <a:rPr lang="en-US" altLang="zh-CN"/>
              <a:t>X</a:t>
            </a:r>
            <a:r>
              <a:rPr lang="zh-CN" altLang="en-US"/>
              <a:t>的双亲</a:t>
            </a:r>
            <a:r>
              <a:rPr lang="en-US" altLang="zh-CN"/>
              <a:t>PARENT(X)</a:t>
            </a:r>
            <a:r>
              <a:rPr lang="zh-CN" altLang="en-US"/>
              <a:t>的编号为</a:t>
            </a:r>
            <a:r>
              <a:rPr lang="en-US" altLang="zh-CN"/>
              <a:t>_i/2xiaquzheng_____</a:t>
            </a:r>
            <a:r>
              <a:rPr lang="zh-CN" altLang="en-US"/>
              <a:t>。</a:t>
            </a:r>
          </a:p>
          <a:p>
            <a:r>
              <a:rPr lang="en-US" altLang="zh-CN"/>
              <a:t>(2)</a:t>
            </a:r>
            <a:r>
              <a:rPr lang="zh-CN" altLang="en-US"/>
              <a:t>若</a:t>
            </a:r>
            <a:r>
              <a:rPr lang="en-US" altLang="zh-CN"/>
              <a:t>2i&gt;n</a:t>
            </a:r>
            <a:r>
              <a:rPr lang="zh-CN" altLang="en-US"/>
              <a:t>，则结点</a:t>
            </a:r>
            <a:r>
              <a:rPr lang="en-US" altLang="zh-CN"/>
              <a:t>X</a:t>
            </a:r>
            <a:r>
              <a:rPr lang="zh-CN" altLang="en-US"/>
              <a:t>无</a:t>
            </a:r>
            <a:r>
              <a:rPr lang="en-US" altLang="zh-CN"/>
              <a:t>___</a:t>
            </a:r>
            <a:r>
              <a:rPr lang="zh-CN" altLang="en-US"/>
              <a:t>左孩子</a:t>
            </a:r>
            <a:r>
              <a:rPr lang="en-US" altLang="zh-CN"/>
              <a:t>___</a:t>
            </a:r>
            <a:r>
              <a:rPr lang="zh-CN" altLang="en-US"/>
              <a:t>且无</a:t>
            </a:r>
            <a:r>
              <a:rPr lang="en-US" altLang="zh-CN"/>
              <a:t>___</a:t>
            </a:r>
            <a:r>
              <a:rPr lang="zh-CN" altLang="en-US"/>
              <a:t>右孩子</a:t>
            </a:r>
            <a:r>
              <a:rPr lang="en-US" altLang="zh-CN"/>
              <a:t>___</a:t>
            </a:r>
            <a:r>
              <a:rPr lang="zh-CN" altLang="en-US"/>
              <a:t>；否则，</a:t>
            </a:r>
            <a:r>
              <a:rPr lang="en-US" altLang="zh-CN"/>
              <a:t>X</a:t>
            </a:r>
            <a:r>
              <a:rPr lang="zh-CN" altLang="en-US"/>
              <a:t>的左孩子</a:t>
            </a:r>
            <a:r>
              <a:rPr lang="en-US" altLang="zh-CN"/>
              <a:t>LCHILD(X)</a:t>
            </a:r>
            <a:r>
              <a:rPr lang="zh-CN" altLang="en-US"/>
              <a:t>的编号为</a:t>
            </a:r>
            <a:r>
              <a:rPr lang="en-US" altLang="zh-CN"/>
              <a:t>__2i____</a:t>
            </a:r>
            <a:r>
              <a:rPr lang="zh-CN" altLang="en-US"/>
              <a:t>。</a:t>
            </a:r>
          </a:p>
          <a:p>
            <a:r>
              <a:rPr lang="en-US" altLang="zh-CN"/>
              <a:t>(3)</a:t>
            </a:r>
            <a:r>
              <a:rPr lang="zh-CN" altLang="en-US"/>
              <a:t>若</a:t>
            </a:r>
            <a:r>
              <a:rPr lang="en-US" altLang="zh-CN"/>
              <a:t>2i+1&gt;n</a:t>
            </a:r>
            <a:r>
              <a:rPr lang="zh-CN" altLang="en-US"/>
              <a:t>，则结点</a:t>
            </a:r>
            <a:r>
              <a:rPr lang="en-US" altLang="zh-CN"/>
              <a:t>X</a:t>
            </a:r>
            <a:r>
              <a:rPr lang="zh-CN" altLang="en-US"/>
              <a:t>无</a:t>
            </a:r>
            <a:r>
              <a:rPr lang="en-US" altLang="zh-CN"/>
              <a:t>___</a:t>
            </a:r>
            <a:r>
              <a:rPr lang="zh-CN" altLang="en-US"/>
              <a:t>右孩子</a:t>
            </a:r>
            <a:r>
              <a:rPr lang="en-US" altLang="zh-CN"/>
              <a:t>___</a:t>
            </a:r>
            <a:r>
              <a:rPr lang="zh-CN" altLang="en-US"/>
              <a:t>；否则，</a:t>
            </a:r>
            <a:r>
              <a:rPr lang="en-US" altLang="zh-CN"/>
              <a:t>X</a:t>
            </a:r>
            <a:r>
              <a:rPr lang="zh-CN" altLang="en-US"/>
              <a:t>的右孩子</a:t>
            </a:r>
            <a:r>
              <a:rPr lang="en-US" altLang="zh-CN"/>
              <a:t>RCHILD(X)</a:t>
            </a:r>
            <a:r>
              <a:rPr lang="zh-CN" altLang="en-US"/>
              <a:t>的编号为</a:t>
            </a:r>
            <a:r>
              <a:rPr lang="en-US" altLang="zh-CN"/>
              <a:t>__2i+1____</a:t>
            </a:r>
            <a:r>
              <a:rPr lang="zh-CN" altLang="en-US"/>
              <a: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4294967295"/>
          </p:nvPr>
        </p:nvSpPr>
        <p:spPr>
          <a:xfrm>
            <a:off x="0" y="692150"/>
            <a:ext cx="8964613" cy="5175250"/>
          </a:xfrm>
        </p:spPr>
        <p:txBody>
          <a:bodyPr/>
          <a:lstStyle/>
          <a:p>
            <a:r>
              <a:rPr lang="en-US" altLang="zh-CN"/>
              <a:t>5.</a:t>
            </a:r>
            <a:r>
              <a:rPr lang="zh-CN" altLang="en-US"/>
              <a:t>具有</a:t>
            </a:r>
            <a:r>
              <a:rPr lang="en-US" altLang="zh-CN"/>
              <a:t>n</a:t>
            </a:r>
            <a:r>
              <a:rPr lang="zh-CN" altLang="en-US"/>
              <a:t>个结点的二叉树中</a:t>
            </a:r>
            <a:r>
              <a:rPr lang="en-US" altLang="zh-CN"/>
              <a:t>,</a:t>
            </a:r>
            <a:r>
              <a:rPr lang="zh-CN" altLang="en-US"/>
              <a:t>一共有</a:t>
            </a:r>
            <a:r>
              <a:rPr lang="en-US" altLang="zh-CN"/>
              <a:t>_2n_______</a:t>
            </a:r>
            <a:r>
              <a:rPr lang="zh-CN" altLang="en-US"/>
              <a:t>个指针域</a:t>
            </a:r>
            <a:r>
              <a:rPr lang="en-US" altLang="zh-CN"/>
              <a:t>,</a:t>
            </a:r>
            <a:r>
              <a:rPr lang="zh-CN" altLang="en-US"/>
              <a:t>其中只有</a:t>
            </a:r>
            <a:r>
              <a:rPr lang="en-US" altLang="zh-CN"/>
              <a:t>______n-1__</a:t>
            </a:r>
            <a:r>
              <a:rPr lang="zh-CN" altLang="en-US"/>
              <a:t>个用来指向结点的左右孩子，其余的</a:t>
            </a:r>
            <a:r>
              <a:rPr lang="en-US" altLang="zh-CN"/>
              <a:t>___n+1_____</a:t>
            </a:r>
            <a:r>
              <a:rPr lang="zh-CN" altLang="en-US"/>
              <a:t>个指针域为</a:t>
            </a:r>
            <a:r>
              <a:rPr lang="en-US" altLang="zh-CN"/>
              <a:t>NULL</a:t>
            </a:r>
            <a:r>
              <a:rPr lang="zh-CN" altLang="en-US"/>
              <a:t>。</a:t>
            </a:r>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631825" y="1066800"/>
            <a:ext cx="7597775" cy="3721100"/>
          </a:xfrm>
          <a:prstGeom prst="rect">
            <a:avLst/>
          </a:prstGeom>
          <a:noFill/>
          <a:ln w="9525">
            <a:noFill/>
            <a:miter lim="800000"/>
            <a:headEnd/>
            <a:tailEnd/>
          </a:ln>
          <a:effectLst/>
        </p:spPr>
        <p:txBody>
          <a:bodyPr>
            <a:spAutoFit/>
          </a:bodyPr>
          <a:lstStyle/>
          <a:p>
            <a:pPr>
              <a:lnSpc>
                <a:spcPct val="110000"/>
              </a:lnSpc>
            </a:pPr>
            <a:r>
              <a:rPr lang="en-US" altLang="zh-CN" sz="3600" b="1">
                <a:solidFill>
                  <a:srgbClr val="800000"/>
                </a:solidFill>
                <a:ea typeface="楷体_GB2312" pitchFamily="49" charset="-122"/>
              </a:rPr>
              <a:t>while</a:t>
            </a:r>
            <a:r>
              <a:rPr lang="en-US" altLang="zh-CN" sz="3600">
                <a:solidFill>
                  <a:srgbClr val="800000"/>
                </a:solidFill>
                <a:ea typeface="楷体_GB2312" pitchFamily="49" charset="-122"/>
              </a:rPr>
              <a:t> (i&lt;La.Length </a:t>
            </a:r>
            <a:r>
              <a:rPr lang="en-US" altLang="zh-CN" sz="3600" b="1">
                <a:solidFill>
                  <a:srgbClr val="800000"/>
                </a:solidFill>
                <a:ea typeface="楷体_GB2312" pitchFamily="49" charset="-122"/>
              </a:rPr>
              <a:t>&amp;&amp;</a:t>
            </a:r>
            <a:r>
              <a:rPr lang="en-US" altLang="zh-CN" sz="3600">
                <a:solidFill>
                  <a:srgbClr val="800000"/>
                </a:solidFill>
                <a:ea typeface="楷体_GB2312" pitchFamily="49" charset="-122"/>
              </a:rPr>
              <a:t> i&lt;Lb.Length) </a:t>
            </a:r>
            <a:r>
              <a:rPr lang="en-US" altLang="zh-CN" sz="3600" b="1">
                <a:solidFill>
                  <a:srgbClr val="800000"/>
                </a:solidFill>
                <a:ea typeface="楷体_GB2312" pitchFamily="49" charset="-122"/>
              </a:rPr>
              <a:t>{</a:t>
            </a:r>
          </a:p>
          <a:p>
            <a:pPr>
              <a:lnSpc>
                <a:spcPct val="110000"/>
              </a:lnSpc>
            </a:pPr>
            <a:endParaRPr lang="en-US" altLang="zh-CN" sz="3600" b="1">
              <a:solidFill>
                <a:srgbClr val="800000"/>
              </a:solidFill>
              <a:ea typeface="楷体_GB2312" pitchFamily="49" charset="-122"/>
            </a:endParaRPr>
          </a:p>
          <a:p>
            <a:pPr>
              <a:lnSpc>
                <a:spcPct val="110000"/>
              </a:lnSpc>
            </a:pPr>
            <a:endParaRPr lang="en-US" altLang="zh-CN" sz="3600" b="1">
              <a:solidFill>
                <a:srgbClr val="800000"/>
              </a:solidFill>
              <a:ea typeface="楷体_GB2312" pitchFamily="49" charset="-122"/>
            </a:endParaRPr>
          </a:p>
          <a:p>
            <a:pPr>
              <a:lnSpc>
                <a:spcPct val="110000"/>
              </a:lnSpc>
            </a:pPr>
            <a:endParaRPr lang="en-US" altLang="zh-CN" sz="3600" b="1">
              <a:solidFill>
                <a:srgbClr val="800000"/>
              </a:solidFill>
              <a:ea typeface="楷体_GB2312" pitchFamily="49" charset="-122"/>
            </a:endParaRPr>
          </a:p>
          <a:p>
            <a:pPr>
              <a:lnSpc>
                <a:spcPct val="110000"/>
              </a:lnSpc>
            </a:pPr>
            <a:endParaRPr lang="en-US" altLang="zh-CN" sz="3600" b="1">
              <a:solidFill>
                <a:srgbClr val="800000"/>
              </a:solidFill>
              <a:ea typeface="楷体_GB2312" pitchFamily="49" charset="-122"/>
            </a:endParaRPr>
          </a:p>
          <a:p>
            <a:pPr>
              <a:lnSpc>
                <a:spcPct val="110000"/>
              </a:lnSpc>
            </a:pPr>
            <a:r>
              <a:rPr lang="en-US" altLang="zh-CN" sz="3600" b="1">
                <a:solidFill>
                  <a:srgbClr val="800000"/>
                </a:solidFill>
                <a:ea typeface="楷体_GB2312" pitchFamily="49" charset="-122"/>
              </a:rPr>
              <a:t>}</a:t>
            </a:r>
            <a:endParaRPr lang="en-US" altLang="zh-CN" sz="3600"/>
          </a:p>
        </p:txBody>
      </p:sp>
      <p:sp>
        <p:nvSpPr>
          <p:cNvPr id="102403" name="Text Box 3"/>
          <p:cNvSpPr txBox="1">
            <a:spLocks noChangeArrowheads="1"/>
          </p:cNvSpPr>
          <p:nvPr/>
        </p:nvSpPr>
        <p:spPr bwMode="auto">
          <a:xfrm>
            <a:off x="228600" y="76200"/>
            <a:ext cx="8915400" cy="701675"/>
          </a:xfrm>
          <a:prstGeom prst="rect">
            <a:avLst/>
          </a:prstGeom>
          <a:noFill/>
          <a:ln w="9525">
            <a:noFill/>
            <a:miter lim="800000"/>
            <a:headEnd/>
            <a:tailEnd/>
          </a:ln>
          <a:effectLst/>
        </p:spPr>
        <p:txBody>
          <a:bodyPr>
            <a:spAutoFit/>
          </a:bodyPr>
          <a:lstStyle/>
          <a:p>
            <a:r>
              <a:rPr lang="en-US" altLang="zh-CN" sz="4000" b="1">
                <a:solidFill>
                  <a:srgbClr val="800000"/>
                </a:solidFill>
                <a:ea typeface="楷体_GB2312" pitchFamily="49" charset="-122"/>
              </a:rPr>
              <a:t>int</a:t>
            </a:r>
            <a:r>
              <a:rPr lang="en-US" altLang="zh-CN" sz="4000">
                <a:solidFill>
                  <a:srgbClr val="800000"/>
                </a:solidFill>
                <a:ea typeface="楷体_GB2312" pitchFamily="49" charset="-122"/>
              </a:rPr>
              <a:t> compare(SqList La, SqList Lb) </a:t>
            </a:r>
            <a:r>
              <a:rPr lang="en-US" altLang="zh-CN" sz="4000" b="1">
                <a:solidFill>
                  <a:srgbClr val="800000"/>
                </a:solidFill>
                <a:ea typeface="楷体_GB2312" pitchFamily="49" charset="-122"/>
              </a:rPr>
              <a:t>{</a:t>
            </a:r>
            <a:endParaRPr lang="en-US" altLang="zh-CN" sz="4000">
              <a:ea typeface="楷体_GB2312" pitchFamily="49" charset="-122"/>
            </a:endParaRPr>
          </a:p>
        </p:txBody>
      </p:sp>
      <p:sp>
        <p:nvSpPr>
          <p:cNvPr id="102404" name="Text Box 4"/>
          <p:cNvSpPr txBox="1">
            <a:spLocks noChangeArrowheads="1"/>
          </p:cNvSpPr>
          <p:nvPr/>
        </p:nvSpPr>
        <p:spPr bwMode="auto">
          <a:xfrm>
            <a:off x="1066800" y="1711325"/>
            <a:ext cx="6629400" cy="2536825"/>
          </a:xfrm>
          <a:prstGeom prst="rect">
            <a:avLst/>
          </a:prstGeom>
          <a:solidFill>
            <a:srgbClr val="FFCC99">
              <a:alpha val="50000"/>
            </a:srgbClr>
          </a:solidFill>
          <a:ln w="25400">
            <a:solidFill>
              <a:srgbClr val="993300"/>
            </a:solidFill>
            <a:miter lim="800000"/>
            <a:headEnd/>
            <a:tailEnd/>
          </a:ln>
          <a:effectLst/>
        </p:spPr>
        <p:txBody>
          <a:bodyPr>
            <a:spAutoFit/>
          </a:bodyPr>
          <a:lstStyle/>
          <a:p>
            <a:pPr>
              <a:lnSpc>
                <a:spcPct val="110000"/>
              </a:lnSpc>
            </a:pPr>
            <a:r>
              <a:rPr lang="en-US" altLang="zh-CN" sz="3600" b="1">
                <a:solidFill>
                  <a:srgbClr val="663300"/>
                </a:solidFill>
                <a:ea typeface="楷体_GB2312" pitchFamily="49" charset="-122"/>
              </a:rPr>
              <a:t>if</a:t>
            </a:r>
            <a:r>
              <a:rPr lang="en-US" altLang="zh-CN" sz="3600">
                <a:solidFill>
                  <a:srgbClr val="663300"/>
                </a:solidFill>
                <a:ea typeface="楷体_GB2312" pitchFamily="49" charset="-122"/>
              </a:rPr>
              <a:t> (La.elem[i]</a:t>
            </a:r>
            <a:r>
              <a:rPr lang="en-US" altLang="zh-CN" sz="3600" b="1">
                <a:solidFill>
                  <a:srgbClr val="663300"/>
                </a:solidFill>
                <a:ea typeface="楷体_GB2312" pitchFamily="49" charset="-122"/>
              </a:rPr>
              <a:t>==</a:t>
            </a:r>
            <a:r>
              <a:rPr lang="en-US" altLang="zh-CN" sz="3600">
                <a:solidFill>
                  <a:srgbClr val="663300"/>
                </a:solidFill>
                <a:ea typeface="楷体_GB2312" pitchFamily="49" charset="-122"/>
              </a:rPr>
              <a:t>Lb.elem[i])  i</a:t>
            </a:r>
            <a:r>
              <a:rPr lang="en-US" altLang="zh-CN" sz="3600" b="1">
                <a:solidFill>
                  <a:srgbClr val="663300"/>
                </a:solidFill>
                <a:ea typeface="楷体_GB2312" pitchFamily="49" charset="-122"/>
              </a:rPr>
              <a:t>++</a:t>
            </a:r>
            <a:r>
              <a:rPr lang="en-US" altLang="zh-CN" sz="3600">
                <a:solidFill>
                  <a:srgbClr val="663300"/>
                </a:solidFill>
                <a:ea typeface="楷体_GB2312" pitchFamily="49" charset="-122"/>
              </a:rPr>
              <a:t>;</a:t>
            </a:r>
          </a:p>
          <a:p>
            <a:pPr>
              <a:lnSpc>
                <a:spcPct val="110000"/>
              </a:lnSpc>
            </a:pPr>
            <a:r>
              <a:rPr lang="en-US" altLang="zh-CN" sz="3600" b="1">
                <a:solidFill>
                  <a:srgbClr val="663300"/>
                </a:solidFill>
                <a:ea typeface="楷体_GB2312" pitchFamily="49" charset="-122"/>
              </a:rPr>
              <a:t>else if</a:t>
            </a:r>
            <a:r>
              <a:rPr lang="en-US" altLang="zh-CN" sz="3600">
                <a:solidFill>
                  <a:srgbClr val="663300"/>
                </a:solidFill>
                <a:ea typeface="楷体_GB2312" pitchFamily="49" charset="-122"/>
              </a:rPr>
              <a:t> (La.elem[i]&lt;Lb.elem[i])</a:t>
            </a:r>
          </a:p>
          <a:p>
            <a:pPr>
              <a:lnSpc>
                <a:spcPct val="110000"/>
              </a:lnSpc>
            </a:pPr>
            <a:r>
              <a:rPr lang="en-US" altLang="zh-CN" sz="3600">
                <a:solidFill>
                  <a:srgbClr val="663300"/>
                </a:solidFill>
                <a:ea typeface="楷体_GB2312" pitchFamily="49" charset="-122"/>
              </a:rPr>
              <a:t>    </a:t>
            </a:r>
            <a:r>
              <a:rPr lang="en-US" altLang="zh-CN" sz="3600" b="1">
                <a:solidFill>
                  <a:srgbClr val="663300"/>
                </a:solidFill>
                <a:ea typeface="楷体_GB2312" pitchFamily="49" charset="-122"/>
              </a:rPr>
              <a:t>return</a:t>
            </a:r>
            <a:r>
              <a:rPr lang="en-US" altLang="zh-CN" sz="3600">
                <a:solidFill>
                  <a:srgbClr val="663300"/>
                </a:solidFill>
                <a:ea typeface="楷体_GB2312" pitchFamily="49" charset="-122"/>
              </a:rPr>
              <a:t> -1;</a:t>
            </a:r>
          </a:p>
          <a:p>
            <a:pPr>
              <a:lnSpc>
                <a:spcPct val="110000"/>
              </a:lnSpc>
            </a:pPr>
            <a:r>
              <a:rPr lang="en-US" altLang="zh-CN" sz="3600" b="1">
                <a:solidFill>
                  <a:srgbClr val="663300"/>
                </a:solidFill>
                <a:ea typeface="楷体_GB2312" pitchFamily="49" charset="-122"/>
              </a:rPr>
              <a:t>else return</a:t>
            </a:r>
            <a:r>
              <a:rPr lang="en-US" altLang="zh-CN" sz="3600">
                <a:solidFill>
                  <a:srgbClr val="663300"/>
                </a:solidFill>
                <a:ea typeface="楷体_GB2312" pitchFamily="49" charset="-122"/>
              </a:rPr>
              <a:t> 1;</a:t>
            </a:r>
            <a:endParaRPr lang="en-US" altLang="zh-CN" sz="3600">
              <a:solidFill>
                <a:srgbClr val="663300"/>
              </a:solidFill>
            </a:endParaRPr>
          </a:p>
        </p:txBody>
      </p:sp>
      <p:sp>
        <p:nvSpPr>
          <p:cNvPr id="102405" name="Text Box 5"/>
          <p:cNvSpPr txBox="1">
            <a:spLocks noChangeArrowheads="1"/>
          </p:cNvSpPr>
          <p:nvPr/>
        </p:nvSpPr>
        <p:spPr bwMode="auto">
          <a:xfrm>
            <a:off x="676275" y="685800"/>
            <a:ext cx="923925" cy="641350"/>
          </a:xfrm>
          <a:prstGeom prst="rect">
            <a:avLst/>
          </a:prstGeom>
          <a:noFill/>
          <a:ln w="9525">
            <a:noFill/>
            <a:miter lim="800000"/>
            <a:headEnd/>
            <a:tailEnd/>
          </a:ln>
          <a:effectLst/>
        </p:spPr>
        <p:txBody>
          <a:bodyPr wrap="none">
            <a:spAutoFit/>
          </a:bodyPr>
          <a:lstStyle/>
          <a:p>
            <a:r>
              <a:rPr lang="en-US" altLang="zh-CN" sz="3600">
                <a:solidFill>
                  <a:srgbClr val="800000"/>
                </a:solidFill>
              </a:rPr>
              <a:t>i=0;</a:t>
            </a:r>
            <a:endParaRPr lang="en-US" altLang="zh-CN" sz="2400"/>
          </a:p>
        </p:txBody>
      </p:sp>
      <p:sp>
        <p:nvSpPr>
          <p:cNvPr id="102406" name="Text Box 6"/>
          <p:cNvSpPr txBox="1">
            <a:spLocks noChangeArrowheads="1"/>
          </p:cNvSpPr>
          <p:nvPr/>
        </p:nvSpPr>
        <p:spPr bwMode="auto">
          <a:xfrm>
            <a:off x="593725" y="4676775"/>
            <a:ext cx="8550275" cy="733425"/>
          </a:xfrm>
          <a:prstGeom prst="rect">
            <a:avLst/>
          </a:prstGeom>
          <a:solidFill>
            <a:srgbClr val="FFCC99">
              <a:alpha val="50000"/>
            </a:srgbClr>
          </a:solidFill>
          <a:ln w="9525">
            <a:solidFill>
              <a:srgbClr val="FF6600"/>
            </a:solidFill>
            <a:miter lim="800000"/>
            <a:headEnd/>
            <a:tailEnd/>
          </a:ln>
          <a:effectLst/>
        </p:spPr>
        <p:txBody>
          <a:bodyPr>
            <a:spAutoFit/>
          </a:bodyPr>
          <a:lstStyle/>
          <a:p>
            <a:pPr>
              <a:lnSpc>
                <a:spcPct val="115000"/>
              </a:lnSpc>
            </a:pPr>
            <a:r>
              <a:rPr lang="en-US" altLang="zh-CN" sz="3600" b="1">
                <a:solidFill>
                  <a:srgbClr val="663300"/>
                </a:solidFill>
              </a:rPr>
              <a:t>if</a:t>
            </a:r>
            <a:r>
              <a:rPr lang="en-US" altLang="zh-CN" sz="3600">
                <a:solidFill>
                  <a:srgbClr val="663300"/>
                </a:solidFill>
              </a:rPr>
              <a:t> ( i&gt;La.length </a:t>
            </a:r>
            <a:r>
              <a:rPr lang="en-US" altLang="zh-CN" sz="3600" b="1">
                <a:solidFill>
                  <a:srgbClr val="663300"/>
                </a:solidFill>
              </a:rPr>
              <a:t>&amp;&amp;</a:t>
            </a:r>
            <a:r>
              <a:rPr lang="en-US" altLang="zh-CN" sz="3600">
                <a:solidFill>
                  <a:srgbClr val="663300"/>
                </a:solidFill>
              </a:rPr>
              <a:t> i&gt;Lb.Length)  </a:t>
            </a:r>
            <a:r>
              <a:rPr lang="en-US" altLang="zh-CN" sz="3600" b="1">
                <a:solidFill>
                  <a:srgbClr val="663300"/>
                </a:solidFill>
              </a:rPr>
              <a:t>return</a:t>
            </a:r>
            <a:r>
              <a:rPr lang="en-US" altLang="zh-CN" sz="3600">
                <a:solidFill>
                  <a:srgbClr val="663300"/>
                </a:solidFill>
              </a:rPr>
              <a:t> 0;</a:t>
            </a:r>
            <a:endParaRPr lang="en-US" altLang="zh-CN" sz="3600">
              <a:solidFill>
                <a:srgbClr val="800000"/>
              </a:solidFill>
            </a:endParaRPr>
          </a:p>
        </p:txBody>
      </p:sp>
      <p:sp>
        <p:nvSpPr>
          <p:cNvPr id="102407" name="Text Box 7"/>
          <p:cNvSpPr txBox="1">
            <a:spLocks noChangeArrowheads="1"/>
          </p:cNvSpPr>
          <p:nvPr/>
        </p:nvSpPr>
        <p:spPr bwMode="auto">
          <a:xfrm>
            <a:off x="609600" y="5251450"/>
            <a:ext cx="6477000" cy="1301750"/>
          </a:xfrm>
          <a:prstGeom prst="rect">
            <a:avLst/>
          </a:prstGeom>
          <a:noFill/>
          <a:ln w="9525">
            <a:noFill/>
            <a:miter lim="800000"/>
            <a:headEnd/>
            <a:tailEnd/>
          </a:ln>
          <a:effectLst/>
        </p:spPr>
        <p:txBody>
          <a:bodyPr>
            <a:spAutoFit/>
          </a:bodyPr>
          <a:lstStyle/>
          <a:p>
            <a:pPr>
              <a:lnSpc>
                <a:spcPct val="110000"/>
              </a:lnSpc>
            </a:pPr>
            <a:r>
              <a:rPr lang="en-US" altLang="zh-CN" sz="3600" b="1">
                <a:solidFill>
                  <a:srgbClr val="800000"/>
                </a:solidFill>
              </a:rPr>
              <a:t>else  if </a:t>
            </a:r>
            <a:r>
              <a:rPr lang="en-US" altLang="zh-CN" sz="3600">
                <a:solidFill>
                  <a:srgbClr val="800000"/>
                </a:solidFill>
              </a:rPr>
              <a:t>(i&gt;Lb.Length)  </a:t>
            </a:r>
            <a:r>
              <a:rPr lang="en-US" altLang="zh-CN" sz="3600" b="1">
                <a:solidFill>
                  <a:srgbClr val="800000"/>
                </a:solidFill>
              </a:rPr>
              <a:t> return</a:t>
            </a:r>
            <a:r>
              <a:rPr lang="en-US" altLang="zh-CN" sz="3600">
                <a:solidFill>
                  <a:srgbClr val="800000"/>
                </a:solidFill>
              </a:rPr>
              <a:t> 1;</a:t>
            </a:r>
          </a:p>
          <a:p>
            <a:pPr>
              <a:lnSpc>
                <a:spcPct val="110000"/>
              </a:lnSpc>
            </a:pPr>
            <a:r>
              <a:rPr lang="en-US" altLang="zh-CN" sz="3600" b="1">
                <a:solidFill>
                  <a:srgbClr val="800000"/>
                </a:solidFill>
              </a:rPr>
              <a:t>else  return</a:t>
            </a:r>
            <a:r>
              <a:rPr lang="en-US" altLang="zh-CN" sz="3600">
                <a:solidFill>
                  <a:srgbClr val="800000"/>
                </a:solidFill>
              </a:rPr>
              <a:t> -1;</a:t>
            </a:r>
          </a:p>
        </p:txBody>
      </p:sp>
      <p:sp>
        <p:nvSpPr>
          <p:cNvPr id="102408" name="Text Box 8"/>
          <p:cNvSpPr txBox="1">
            <a:spLocks noChangeArrowheads="1"/>
          </p:cNvSpPr>
          <p:nvPr/>
        </p:nvSpPr>
        <p:spPr bwMode="auto">
          <a:xfrm>
            <a:off x="169863" y="6216650"/>
            <a:ext cx="363537" cy="641350"/>
          </a:xfrm>
          <a:prstGeom prst="rect">
            <a:avLst/>
          </a:prstGeom>
          <a:noFill/>
          <a:ln w="9525">
            <a:noFill/>
            <a:miter lim="800000"/>
            <a:headEnd/>
            <a:tailEnd/>
          </a:ln>
          <a:effectLst/>
        </p:spPr>
        <p:txBody>
          <a:bodyPr wrap="none">
            <a:spAutoFit/>
          </a:bodyPr>
          <a:lstStyle/>
          <a:p>
            <a:r>
              <a:rPr lang="en-US" altLang="zh-CN" sz="3600" b="1">
                <a:solidFill>
                  <a:srgbClr val="800000"/>
                </a:solidFill>
              </a:rPr>
              <a:t>}</a:t>
            </a:r>
            <a:endParaRPr lang="en-US" altLang="zh-CN" sz="2400"/>
          </a:p>
        </p:txBody>
      </p:sp>
      <p:graphicFrame>
        <p:nvGraphicFramePr>
          <p:cNvPr id="102409" name="Object 9">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101378" name="剪辑" r:id="rId3" imgW="790920" imgH="858600" progId="">
              <p:embed/>
            </p:oleObj>
          </a:graphicData>
        </a:graphic>
      </p:graphicFrame>
      <p:sp>
        <p:nvSpPr>
          <p:cNvPr id="102410" name="Text Box 10">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slide(fromRight)">
                                      <p:cBhvr>
                                        <p:cTn id="7" dur="500"/>
                                        <p:tgtEl>
                                          <p:spTgt spid="1024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402"/>
                                        </p:tgtEl>
                                        <p:attrNameLst>
                                          <p:attrName>style.visibility</p:attrName>
                                        </p:attrNameLst>
                                      </p:cBhvr>
                                      <p:to>
                                        <p:strVal val="visible"/>
                                      </p:to>
                                    </p:set>
                                    <p:animEffect transition="in" filter="strips(downRight)">
                                      <p:cBhvr>
                                        <p:cTn id="12" dur="500"/>
                                        <p:tgtEl>
                                          <p:spTgt spid="10240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2405"/>
                                        </p:tgtEl>
                                        <p:attrNameLst>
                                          <p:attrName>style.visibility</p:attrName>
                                        </p:attrNameLst>
                                      </p:cBhvr>
                                      <p:to>
                                        <p:strVal val="visible"/>
                                      </p:to>
                                    </p:set>
                                    <p:anim calcmode="lin" valueType="num">
                                      <p:cBhvr additive="base">
                                        <p:cTn id="17" dur="500" fill="hold"/>
                                        <p:tgtEl>
                                          <p:spTgt spid="102405"/>
                                        </p:tgtEl>
                                        <p:attrNameLst>
                                          <p:attrName>ppt_x</p:attrName>
                                        </p:attrNameLst>
                                      </p:cBhvr>
                                      <p:tavLst>
                                        <p:tav tm="0">
                                          <p:val>
                                            <p:strVal val="0-#ppt_w/2"/>
                                          </p:val>
                                        </p:tav>
                                        <p:tav tm="100000">
                                          <p:val>
                                            <p:strVal val="#ppt_x"/>
                                          </p:val>
                                        </p:tav>
                                      </p:tavLst>
                                    </p:anim>
                                    <p:anim calcmode="lin" valueType="num">
                                      <p:cBhvr additive="base">
                                        <p:cTn id="18"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wd">
                                    <p:tmPct val="100000"/>
                                  </p:iterate>
                                  <p:childTnLst>
                                    <p:set>
                                      <p:cBhvr>
                                        <p:cTn id="22" dur="1" fill="hold">
                                          <p:stCondLst>
                                            <p:cond delay="0"/>
                                          </p:stCondLst>
                                        </p:cTn>
                                        <p:tgtEl>
                                          <p:spTgt spid="102406"/>
                                        </p:tgtEl>
                                        <p:attrNameLst>
                                          <p:attrName>style.visibility</p:attrName>
                                        </p:attrNameLst>
                                      </p:cBhvr>
                                      <p:to>
                                        <p:strVal val="visible"/>
                                      </p:to>
                                    </p:set>
                                    <p:animEffect transition="in" filter="wipe(left)">
                                      <p:cBhvr>
                                        <p:cTn id="23" dur="300"/>
                                        <p:tgtEl>
                                          <p:spTgt spid="10240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wd">
                                    <p:tmPct val="100000"/>
                                  </p:iterate>
                                  <p:childTnLst>
                                    <p:set>
                                      <p:cBhvr>
                                        <p:cTn id="27" dur="1" fill="hold">
                                          <p:stCondLst>
                                            <p:cond delay="0"/>
                                          </p:stCondLst>
                                        </p:cTn>
                                        <p:tgtEl>
                                          <p:spTgt spid="102407"/>
                                        </p:tgtEl>
                                        <p:attrNameLst>
                                          <p:attrName>style.visibility</p:attrName>
                                        </p:attrNameLst>
                                      </p:cBhvr>
                                      <p:to>
                                        <p:strVal val="visible"/>
                                      </p:to>
                                    </p:set>
                                    <p:animEffect transition="in" filter="wipe(left)">
                                      <p:cBhvr>
                                        <p:cTn id="28" dur="300"/>
                                        <p:tgtEl>
                                          <p:spTgt spid="102407"/>
                                        </p:tgtEl>
                                      </p:cBhvr>
                                    </p:animEffect>
                                  </p:childTnLst>
                                </p:cTn>
                              </p:par>
                            </p:childTnLst>
                          </p:cTn>
                        </p:par>
                        <p:par>
                          <p:cTn id="29" fill="hold">
                            <p:stCondLst>
                              <p:cond delay="3900"/>
                            </p:stCondLst>
                            <p:childTnLst>
                              <p:par>
                                <p:cTn id="30" presetID="2" presetClass="entr" presetSubtype="6" fill="hold" nodeType="afterEffect">
                                  <p:stCondLst>
                                    <p:cond delay="0"/>
                                  </p:stCondLst>
                                  <p:childTnLst>
                                    <p:set>
                                      <p:cBhvr>
                                        <p:cTn id="31" dur="1" fill="hold">
                                          <p:stCondLst>
                                            <p:cond delay="0"/>
                                          </p:stCondLst>
                                        </p:cTn>
                                        <p:tgtEl>
                                          <p:spTgt spid="102409"/>
                                        </p:tgtEl>
                                        <p:attrNameLst>
                                          <p:attrName>style.visibility</p:attrName>
                                        </p:attrNameLst>
                                      </p:cBhvr>
                                      <p:to>
                                        <p:strVal val="visible"/>
                                      </p:to>
                                    </p:set>
                                    <p:anim calcmode="lin" valueType="num">
                                      <p:cBhvr additive="base">
                                        <p:cTn id="32" dur="500" fill="hold"/>
                                        <p:tgtEl>
                                          <p:spTgt spid="102409"/>
                                        </p:tgtEl>
                                        <p:attrNameLst>
                                          <p:attrName>ppt_x</p:attrName>
                                        </p:attrNameLst>
                                      </p:cBhvr>
                                      <p:tavLst>
                                        <p:tav tm="0">
                                          <p:val>
                                            <p:strVal val="1+#ppt_w/2"/>
                                          </p:val>
                                        </p:tav>
                                        <p:tav tm="100000">
                                          <p:val>
                                            <p:strVal val="#ppt_x"/>
                                          </p:val>
                                        </p:tav>
                                      </p:tavLst>
                                    </p:anim>
                                    <p:anim calcmode="lin" valueType="num">
                                      <p:cBhvr additive="base">
                                        <p:cTn id="33" dur="500" fill="hold"/>
                                        <p:tgtEl>
                                          <p:spTgt spid="102409"/>
                                        </p:tgtEl>
                                        <p:attrNameLst>
                                          <p:attrName>ppt_y</p:attrName>
                                        </p:attrNameLst>
                                      </p:cBhvr>
                                      <p:tavLst>
                                        <p:tav tm="0">
                                          <p:val>
                                            <p:strVal val="1+#ppt_h/2"/>
                                          </p:val>
                                        </p:tav>
                                        <p:tav tm="100000">
                                          <p:val>
                                            <p:strVal val="#ppt_y"/>
                                          </p:val>
                                        </p:tav>
                                      </p:tavLst>
                                    </p:anim>
                                  </p:childTnLst>
                                </p:cTn>
                              </p:par>
                            </p:childTnLst>
                          </p:cTn>
                        </p:par>
                        <p:par>
                          <p:cTn id="34" fill="hold">
                            <p:stCondLst>
                              <p:cond delay="4400"/>
                            </p:stCondLst>
                            <p:childTnLst>
                              <p:par>
                                <p:cTn id="35" presetID="1" presetClass="entr" presetSubtype="0" fill="hold" grpId="0" nodeType="afterEffect">
                                  <p:stCondLst>
                                    <p:cond delay="0"/>
                                  </p:stCondLst>
                                  <p:childTnLst>
                                    <p:set>
                                      <p:cBhvr>
                                        <p:cTn id="36" dur="1" fill="hold">
                                          <p:stCondLst>
                                            <p:cond delay="499"/>
                                          </p:stCondLst>
                                        </p:cTn>
                                        <p:tgtEl>
                                          <p:spTgt spid="10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nimBg="1" autoUpdateAnimBg="0"/>
      <p:bldP spid="102405" grpId="0" autoUpdateAnimBg="0"/>
      <p:bldP spid="102406" grpId="0" animBg="1" autoUpdateAnimBg="0"/>
      <p:bldP spid="102407" grpId="0" autoUpdateAnimBg="0"/>
      <p:bldP spid="102410"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0" y="620713"/>
            <a:ext cx="9036050" cy="5976937"/>
          </a:xfrm>
        </p:spPr>
        <p:txBody>
          <a:bodyPr/>
          <a:lstStyle/>
          <a:p>
            <a:pPr>
              <a:lnSpc>
                <a:spcPct val="90000"/>
              </a:lnSpc>
              <a:buFont typeface="Wingdings" pitchFamily="2" charset="2"/>
              <a:buNone/>
            </a:pPr>
            <a:r>
              <a:rPr lang="en-US" altLang="zh-CN" sz="2800"/>
              <a:t>1</a:t>
            </a:r>
            <a:r>
              <a:rPr lang="zh-CN" altLang="en-US" sz="2800"/>
              <a:t>．以下数据结构中，（   </a:t>
            </a:r>
            <a:r>
              <a:rPr lang="en-US" altLang="zh-CN" sz="2800"/>
              <a:t>a </a:t>
            </a:r>
            <a:r>
              <a:rPr lang="zh-CN" altLang="en-US" sz="2800"/>
              <a:t>）是非线性数据结构</a:t>
            </a:r>
          </a:p>
          <a:p>
            <a:pPr>
              <a:lnSpc>
                <a:spcPct val="90000"/>
              </a:lnSpc>
              <a:buFont typeface="Wingdings" pitchFamily="2" charset="2"/>
              <a:buNone/>
            </a:pPr>
            <a:r>
              <a:rPr lang="en-US" altLang="zh-CN" sz="2800"/>
              <a:t>A</a:t>
            </a:r>
            <a:r>
              <a:rPr lang="zh-CN" altLang="en-US" sz="2800"/>
              <a:t>．树          </a:t>
            </a:r>
            <a:r>
              <a:rPr lang="en-US" altLang="zh-CN" sz="2800"/>
              <a:t>B</a:t>
            </a:r>
            <a:r>
              <a:rPr lang="zh-CN" altLang="en-US" sz="2800"/>
              <a:t>．字符串          </a:t>
            </a:r>
            <a:r>
              <a:rPr lang="en-US" altLang="zh-CN" sz="2800"/>
              <a:t>C</a:t>
            </a:r>
            <a:r>
              <a:rPr lang="zh-CN" altLang="en-US" sz="2800"/>
              <a:t>．队           </a:t>
            </a:r>
            <a:r>
              <a:rPr lang="en-US" altLang="zh-CN" sz="2800"/>
              <a:t>D</a:t>
            </a:r>
            <a:r>
              <a:rPr lang="zh-CN" altLang="en-US" sz="2800"/>
              <a:t>．栈 </a:t>
            </a:r>
          </a:p>
          <a:p>
            <a:pPr>
              <a:lnSpc>
                <a:spcPct val="90000"/>
              </a:lnSpc>
              <a:buFont typeface="Wingdings" pitchFamily="2" charset="2"/>
              <a:buNone/>
            </a:pPr>
            <a:r>
              <a:rPr lang="en-US" altLang="zh-CN" sz="2800"/>
              <a:t>2.</a:t>
            </a:r>
            <a:r>
              <a:rPr lang="zh-CN" altLang="en-US" sz="2800"/>
              <a:t>下面关于线性表的叙述中，错误的是哪一个？（ </a:t>
            </a:r>
            <a:r>
              <a:rPr lang="en-US" altLang="zh-CN" sz="2800"/>
              <a:t>b   </a:t>
            </a:r>
            <a:r>
              <a:rPr lang="zh-CN" altLang="en-US" sz="2800"/>
              <a:t>）</a:t>
            </a:r>
          </a:p>
          <a:p>
            <a:pPr>
              <a:lnSpc>
                <a:spcPct val="90000"/>
              </a:lnSpc>
              <a:buFont typeface="Wingdings" pitchFamily="2" charset="2"/>
              <a:buNone/>
            </a:pPr>
            <a:r>
              <a:rPr lang="en-US" altLang="zh-CN" sz="2800"/>
              <a:t>A</a:t>
            </a:r>
            <a:r>
              <a:rPr lang="zh-CN" altLang="en-US" sz="2800"/>
              <a:t>线性表采用顺序存储，必须占用一片连续的存储单元。</a:t>
            </a:r>
          </a:p>
          <a:p>
            <a:pPr>
              <a:lnSpc>
                <a:spcPct val="90000"/>
              </a:lnSpc>
              <a:buFont typeface="Wingdings" pitchFamily="2" charset="2"/>
              <a:buNone/>
            </a:pPr>
            <a:r>
              <a:rPr lang="en-US" altLang="zh-CN" sz="2800"/>
              <a:t>B</a:t>
            </a:r>
            <a:r>
              <a:rPr lang="zh-CN" altLang="en-US" sz="2800"/>
              <a:t>线性表采用顺序存储，便于进行插入和删除操作。</a:t>
            </a:r>
          </a:p>
          <a:p>
            <a:pPr>
              <a:lnSpc>
                <a:spcPct val="90000"/>
              </a:lnSpc>
              <a:buFont typeface="Wingdings" pitchFamily="2" charset="2"/>
              <a:buNone/>
            </a:pPr>
            <a:r>
              <a:rPr lang="en-US" altLang="zh-CN" sz="2800"/>
              <a:t>C</a:t>
            </a:r>
            <a:r>
              <a:rPr lang="zh-CN" altLang="en-US" sz="2800"/>
              <a:t>线性表采用链接存储，不必占用一片连续的存储单元。</a:t>
            </a:r>
          </a:p>
          <a:p>
            <a:pPr>
              <a:lnSpc>
                <a:spcPct val="90000"/>
              </a:lnSpc>
              <a:buFont typeface="Wingdings" pitchFamily="2" charset="2"/>
              <a:buNone/>
            </a:pPr>
            <a:r>
              <a:rPr lang="en-US" altLang="zh-CN" sz="2800"/>
              <a:t>D</a:t>
            </a:r>
            <a:r>
              <a:rPr lang="zh-CN" altLang="en-US" sz="2800"/>
              <a:t>线性表采用链接存储，便于插入和删除操作。</a:t>
            </a:r>
          </a:p>
          <a:p>
            <a:pPr>
              <a:lnSpc>
                <a:spcPct val="90000"/>
              </a:lnSpc>
              <a:buFont typeface="Wingdings" pitchFamily="2" charset="2"/>
              <a:buNone/>
            </a:pPr>
            <a:r>
              <a:rPr lang="en-US" altLang="zh-CN" sz="2800"/>
              <a:t>3.</a:t>
            </a:r>
            <a:r>
              <a:rPr lang="zh-CN" altLang="en-US" sz="2800"/>
              <a:t>链表不具有的特点是（  </a:t>
            </a:r>
            <a:r>
              <a:rPr lang="en-US" altLang="zh-CN" sz="2800"/>
              <a:t>b  </a:t>
            </a:r>
            <a:r>
              <a:rPr lang="zh-CN" altLang="en-US" sz="2800"/>
              <a:t>） </a:t>
            </a:r>
          </a:p>
          <a:p>
            <a:pPr>
              <a:lnSpc>
                <a:spcPct val="90000"/>
              </a:lnSpc>
              <a:buFont typeface="Wingdings" pitchFamily="2" charset="2"/>
              <a:buNone/>
            </a:pPr>
            <a:r>
              <a:rPr lang="en-US" altLang="zh-CN" sz="2800"/>
              <a:t>A</a:t>
            </a:r>
            <a:r>
              <a:rPr lang="zh-CN" altLang="en-US" sz="2800"/>
              <a:t>插入、删除不需要移动元素     </a:t>
            </a:r>
            <a:r>
              <a:rPr lang="en-US" altLang="zh-CN" sz="2800"/>
              <a:t>B</a:t>
            </a:r>
            <a:r>
              <a:rPr lang="zh-CN" altLang="en-US" sz="2800"/>
              <a:t>．可随机访问任一元素 </a:t>
            </a:r>
          </a:p>
          <a:p>
            <a:pPr>
              <a:lnSpc>
                <a:spcPct val="90000"/>
              </a:lnSpc>
              <a:buFont typeface="Wingdings" pitchFamily="2" charset="2"/>
              <a:buNone/>
            </a:pPr>
            <a:r>
              <a:rPr lang="en-US" altLang="zh-CN" sz="2800"/>
              <a:t>C</a:t>
            </a:r>
            <a:r>
              <a:rPr lang="zh-CN" altLang="en-US" sz="2800"/>
              <a:t>．不必事先估计存储空间        </a:t>
            </a:r>
            <a:r>
              <a:rPr lang="en-US" altLang="zh-CN" sz="2800"/>
              <a:t>D</a:t>
            </a:r>
            <a:r>
              <a:rPr lang="zh-CN" altLang="en-US" sz="2800"/>
              <a:t>．所需空间与线性长度成正比</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0" y="549275"/>
            <a:ext cx="9036050" cy="6192838"/>
          </a:xfrm>
        </p:spPr>
        <p:txBody>
          <a:bodyPr/>
          <a:lstStyle/>
          <a:p>
            <a:pPr>
              <a:buFont typeface="Wingdings" pitchFamily="2" charset="2"/>
              <a:buNone/>
            </a:pPr>
            <a:r>
              <a:rPr lang="en-US" altLang="zh-CN"/>
              <a:t>4.</a:t>
            </a:r>
            <a:r>
              <a:rPr lang="zh-CN" altLang="en-US"/>
              <a:t>非空的循环单链表</a:t>
            </a:r>
            <a:r>
              <a:rPr lang="en-US" altLang="zh-CN"/>
              <a:t>head</a:t>
            </a:r>
            <a:r>
              <a:rPr lang="zh-CN" altLang="en-US"/>
              <a:t>的尾结点</a:t>
            </a:r>
            <a:r>
              <a:rPr lang="en-US" altLang="zh-CN"/>
              <a:t>p↑</a:t>
            </a:r>
            <a:r>
              <a:rPr lang="zh-CN" altLang="en-US"/>
              <a:t>满足（</a:t>
            </a:r>
            <a:r>
              <a:rPr lang="en-US" altLang="zh-CN"/>
              <a:t>a    </a:t>
            </a:r>
            <a:r>
              <a:rPr lang="zh-CN" altLang="en-US"/>
              <a:t>）。</a:t>
            </a:r>
          </a:p>
          <a:p>
            <a:pPr>
              <a:buFont typeface="Wingdings" pitchFamily="2" charset="2"/>
              <a:buNone/>
            </a:pPr>
            <a:r>
              <a:rPr lang="en-US" altLang="zh-CN"/>
              <a:t>A</a:t>
            </a:r>
            <a:r>
              <a:rPr lang="zh-CN" altLang="en-US"/>
              <a:t>．</a:t>
            </a:r>
            <a:r>
              <a:rPr lang="en-US" altLang="zh-CN"/>
              <a:t>p-〉link=head       B</a:t>
            </a:r>
            <a:r>
              <a:rPr lang="zh-CN" altLang="en-US"/>
              <a:t>．</a:t>
            </a:r>
            <a:r>
              <a:rPr lang="en-US" altLang="zh-CN"/>
              <a:t>p-〉link=NIL        </a:t>
            </a:r>
          </a:p>
          <a:p>
            <a:pPr>
              <a:buFont typeface="Wingdings" pitchFamily="2" charset="2"/>
              <a:buNone/>
            </a:pPr>
            <a:r>
              <a:rPr lang="en-US" altLang="zh-CN"/>
              <a:t>C</a:t>
            </a:r>
            <a:r>
              <a:rPr lang="zh-CN" altLang="en-US"/>
              <a:t>．</a:t>
            </a:r>
            <a:r>
              <a:rPr lang="en-US" altLang="zh-CN"/>
              <a:t>p=NIL                   D</a:t>
            </a:r>
            <a:r>
              <a:rPr lang="zh-CN" altLang="en-US"/>
              <a:t>．</a:t>
            </a:r>
            <a:r>
              <a:rPr lang="en-US" altLang="zh-CN"/>
              <a:t>p= head</a:t>
            </a:r>
          </a:p>
          <a:p>
            <a:pPr>
              <a:buFont typeface="Wingdings" pitchFamily="2" charset="2"/>
              <a:buNone/>
            </a:pPr>
            <a:r>
              <a:rPr lang="en-US" altLang="zh-CN"/>
              <a:t>5</a:t>
            </a:r>
            <a:r>
              <a:rPr lang="zh-CN" altLang="en-US"/>
              <a:t>．设深度为</a:t>
            </a:r>
            <a:r>
              <a:rPr lang="en-US" altLang="zh-CN"/>
              <a:t>k</a:t>
            </a:r>
            <a:r>
              <a:rPr lang="zh-CN" altLang="en-US"/>
              <a:t>的二叉树上只有度为</a:t>
            </a:r>
            <a:r>
              <a:rPr lang="en-US" altLang="zh-CN"/>
              <a:t>0</a:t>
            </a:r>
            <a:r>
              <a:rPr lang="zh-CN" altLang="en-US"/>
              <a:t>和度为</a:t>
            </a:r>
            <a:r>
              <a:rPr lang="en-US" altLang="zh-CN"/>
              <a:t>2</a:t>
            </a:r>
            <a:r>
              <a:rPr lang="zh-CN" altLang="en-US"/>
              <a:t>的节点，则这类二叉树上所含结点总数最少（  </a:t>
            </a:r>
            <a:r>
              <a:rPr lang="en-US" altLang="zh-CN"/>
              <a:t>c </a:t>
            </a:r>
            <a:r>
              <a:rPr lang="zh-CN" altLang="en-US"/>
              <a:t>）个</a:t>
            </a:r>
          </a:p>
          <a:p>
            <a:pPr>
              <a:buFont typeface="Wingdings" pitchFamily="2" charset="2"/>
              <a:buNone/>
            </a:pPr>
            <a:r>
              <a:rPr lang="en-US" altLang="zh-CN"/>
              <a:t>A  k+1             B 2k            C 2k-1           D 2k+1</a:t>
            </a:r>
          </a:p>
          <a:p>
            <a:pPr>
              <a:buFont typeface="Wingdings" pitchFamily="2" charset="2"/>
              <a:buNone/>
            </a:pPr>
            <a:r>
              <a:rPr lang="en-US" altLang="zh-CN"/>
              <a:t>6.</a:t>
            </a:r>
            <a:r>
              <a:rPr lang="zh-CN" altLang="en-US"/>
              <a:t>深度为</a:t>
            </a:r>
            <a:r>
              <a:rPr lang="en-US" altLang="zh-CN"/>
              <a:t>5</a:t>
            </a:r>
            <a:r>
              <a:rPr lang="zh-CN" altLang="en-US"/>
              <a:t>的二叉树至多有</a:t>
            </a:r>
            <a:r>
              <a:rPr lang="en-US" altLang="zh-CN"/>
              <a:t>(   c)</a:t>
            </a:r>
            <a:r>
              <a:rPr lang="zh-CN" altLang="en-US"/>
              <a:t>个结点。</a:t>
            </a:r>
          </a:p>
          <a:p>
            <a:pPr>
              <a:buFont typeface="Wingdings" pitchFamily="2" charset="2"/>
              <a:buNone/>
            </a:pPr>
            <a:r>
              <a:rPr lang="en-US" altLang="zh-CN"/>
              <a:t>A  16             B 32            C 31             D10</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4294967295"/>
          </p:nvPr>
        </p:nvSpPr>
        <p:spPr>
          <a:xfrm>
            <a:off x="0" y="549275"/>
            <a:ext cx="8964613" cy="6119813"/>
          </a:xfrm>
        </p:spPr>
        <p:txBody>
          <a:bodyPr/>
          <a:lstStyle/>
          <a:p>
            <a:pPr>
              <a:buFont typeface="Wingdings" pitchFamily="2" charset="2"/>
              <a:buNone/>
            </a:pPr>
            <a:r>
              <a:rPr lang="en-US" altLang="zh-CN" sz="2800" dirty="0"/>
              <a:t>8. </a:t>
            </a:r>
            <a:r>
              <a:rPr lang="zh-CN" altLang="en-US" sz="2800" dirty="0"/>
              <a:t>已知某二叉树的后续遍历序列是</a:t>
            </a:r>
            <a:r>
              <a:rPr lang="en-US" altLang="zh-CN" sz="2800" dirty="0" err="1"/>
              <a:t>dabec</a:t>
            </a:r>
            <a:r>
              <a:rPr lang="en-US" altLang="zh-CN" sz="2800" dirty="0"/>
              <a:t>,</a:t>
            </a:r>
            <a:r>
              <a:rPr lang="zh-CN" altLang="en-US" sz="2800" dirty="0"/>
              <a:t>中序遍历序列是</a:t>
            </a:r>
            <a:r>
              <a:rPr lang="en-US" altLang="zh-CN" sz="2800" dirty="0" err="1"/>
              <a:t>deabc</a:t>
            </a:r>
            <a:r>
              <a:rPr lang="en-US" altLang="zh-CN" sz="2800" dirty="0"/>
              <a:t>,</a:t>
            </a:r>
            <a:r>
              <a:rPr lang="zh-CN" altLang="en-US" sz="2800" dirty="0"/>
              <a:t>它的前序遍历序列是（  </a:t>
            </a:r>
            <a:r>
              <a:rPr lang="en-US" altLang="zh-CN" sz="2800" dirty="0"/>
              <a:t>d</a:t>
            </a:r>
            <a:r>
              <a:rPr lang="zh-CN" altLang="en-US" sz="2800" dirty="0"/>
              <a:t>）</a:t>
            </a:r>
          </a:p>
          <a:p>
            <a:pPr>
              <a:buFont typeface="Wingdings" pitchFamily="2" charset="2"/>
              <a:buNone/>
            </a:pPr>
            <a:r>
              <a:rPr lang="en-US" altLang="zh-CN" sz="2800" dirty="0"/>
              <a:t>A </a:t>
            </a:r>
            <a:r>
              <a:rPr lang="en-US" altLang="zh-CN" sz="2800" dirty="0" err="1"/>
              <a:t>acbed</a:t>
            </a:r>
            <a:r>
              <a:rPr lang="en-US" altLang="zh-CN" sz="2800" dirty="0"/>
              <a:t>           B </a:t>
            </a:r>
            <a:r>
              <a:rPr lang="en-US" altLang="zh-CN" sz="2800" dirty="0" err="1"/>
              <a:t>deabc</a:t>
            </a:r>
            <a:r>
              <a:rPr lang="en-US" altLang="zh-CN" sz="2800" dirty="0"/>
              <a:t>           C </a:t>
            </a:r>
            <a:r>
              <a:rPr lang="en-US" altLang="zh-CN" sz="2800" dirty="0" err="1"/>
              <a:t>decab</a:t>
            </a:r>
            <a:r>
              <a:rPr lang="en-US" altLang="zh-CN" sz="2800" dirty="0"/>
              <a:t>        D </a:t>
            </a:r>
            <a:r>
              <a:rPr lang="en-US" altLang="zh-CN" sz="2800" dirty="0" err="1"/>
              <a:t>cedba</a:t>
            </a:r>
            <a:endParaRPr lang="en-US" altLang="zh-CN" sz="2800" dirty="0"/>
          </a:p>
          <a:p>
            <a:pPr>
              <a:buFont typeface="Wingdings" pitchFamily="2" charset="2"/>
              <a:buNone/>
            </a:pPr>
            <a:r>
              <a:rPr lang="en-US" altLang="zh-CN" sz="2800" dirty="0"/>
              <a:t>9. </a:t>
            </a:r>
            <a:r>
              <a:rPr lang="zh-CN" altLang="en-US" sz="2800" dirty="0"/>
              <a:t>循环队列的队满条件为  </a:t>
            </a:r>
            <a:r>
              <a:rPr lang="en-US" altLang="zh-CN" sz="2800" dirty="0"/>
              <a:t>( c )</a:t>
            </a:r>
          </a:p>
          <a:p>
            <a:pPr>
              <a:buFont typeface="Wingdings" pitchFamily="2" charset="2"/>
              <a:buNone/>
            </a:pPr>
            <a:r>
              <a:rPr lang="en-US" altLang="zh-CN" sz="2800" dirty="0"/>
              <a:t>A (sq.rear+1) % </a:t>
            </a:r>
            <a:r>
              <a:rPr lang="en-US" altLang="zh-CN" sz="2800" dirty="0" err="1"/>
              <a:t>mazsize</a:t>
            </a:r>
            <a:r>
              <a:rPr lang="en-US" altLang="zh-CN" sz="2800" dirty="0"/>
              <a:t> ==(sq.front+1) % </a:t>
            </a:r>
            <a:r>
              <a:rPr lang="en-US" altLang="zh-CN" sz="2800" dirty="0" err="1"/>
              <a:t>maxsize</a:t>
            </a:r>
            <a:r>
              <a:rPr lang="en-US" altLang="zh-CN" sz="2800" dirty="0"/>
              <a:t>;</a:t>
            </a:r>
          </a:p>
          <a:p>
            <a:pPr>
              <a:buFont typeface="Wingdings" pitchFamily="2" charset="2"/>
              <a:buNone/>
            </a:pPr>
            <a:r>
              <a:rPr lang="en-US" altLang="zh-CN" sz="2800" dirty="0"/>
              <a:t>B (sq.rear+1 % </a:t>
            </a:r>
            <a:r>
              <a:rPr lang="en-US" altLang="zh-CN" sz="2800" dirty="0" err="1"/>
              <a:t>maxsize</a:t>
            </a:r>
            <a:r>
              <a:rPr lang="en-US" altLang="zh-CN" sz="2800" dirty="0"/>
              <a:t> ==sq.front+1</a:t>
            </a:r>
          </a:p>
          <a:p>
            <a:pPr>
              <a:buFont typeface="Wingdings" pitchFamily="2" charset="2"/>
              <a:buNone/>
            </a:pPr>
            <a:r>
              <a:rPr lang="en-US" altLang="zh-CN" sz="2800" dirty="0"/>
              <a:t>C sq.(rear+1) % </a:t>
            </a:r>
            <a:r>
              <a:rPr lang="en-US" altLang="zh-CN" sz="2800" dirty="0" err="1"/>
              <a:t>maxsize</a:t>
            </a:r>
            <a:r>
              <a:rPr lang="en-US" altLang="zh-CN" sz="2800" dirty="0"/>
              <a:t> ==</a:t>
            </a:r>
            <a:r>
              <a:rPr lang="en-US" altLang="zh-CN" sz="2800" dirty="0" err="1"/>
              <a:t>sq.front</a:t>
            </a:r>
            <a:endParaRPr lang="en-US" altLang="zh-CN" sz="2800" dirty="0"/>
          </a:p>
          <a:p>
            <a:pPr>
              <a:buFont typeface="Wingdings" pitchFamily="2" charset="2"/>
              <a:buNone/>
            </a:pPr>
            <a:r>
              <a:rPr lang="en-US" altLang="zh-CN" sz="2800" dirty="0"/>
              <a:t>D </a:t>
            </a:r>
            <a:r>
              <a:rPr lang="en-US" altLang="zh-CN" sz="2800" dirty="0" err="1"/>
              <a:t>sq.rear</a:t>
            </a:r>
            <a:r>
              <a:rPr lang="en-US" altLang="zh-CN" sz="2800" dirty="0"/>
              <a:t> ==</a:t>
            </a:r>
            <a:r>
              <a:rPr lang="en-US" altLang="zh-CN" sz="2800" dirty="0" err="1"/>
              <a:t>sq.front</a:t>
            </a:r>
            <a:endParaRPr lang="en-US" altLang="zh-CN" sz="2800" dirty="0"/>
          </a:p>
          <a:p>
            <a:pPr>
              <a:buFont typeface="Wingdings" pitchFamily="2" charset="2"/>
              <a:buNone/>
            </a:pPr>
            <a:r>
              <a:rPr lang="en-US" altLang="zh-CN" sz="2800" dirty="0"/>
              <a:t>10.</a:t>
            </a:r>
            <a:r>
              <a:rPr lang="zh-CN" altLang="en-US" sz="2800" dirty="0"/>
              <a:t>有六个元素</a:t>
            </a:r>
            <a:r>
              <a:rPr lang="en-US" altLang="zh-CN" sz="2800" dirty="0"/>
              <a:t>6</a:t>
            </a:r>
            <a:r>
              <a:rPr lang="zh-CN" altLang="en-US" sz="2800" dirty="0"/>
              <a:t>，</a:t>
            </a:r>
            <a:r>
              <a:rPr lang="en-US" altLang="zh-CN" sz="2800" dirty="0"/>
              <a:t>5</a:t>
            </a:r>
            <a:r>
              <a:rPr lang="zh-CN" altLang="en-US" sz="2800" dirty="0"/>
              <a:t>，</a:t>
            </a:r>
            <a:r>
              <a:rPr lang="en-US" altLang="zh-CN" sz="2800" dirty="0"/>
              <a:t>4</a:t>
            </a:r>
            <a:r>
              <a:rPr lang="zh-CN" altLang="en-US" sz="2800" dirty="0"/>
              <a:t>，</a:t>
            </a:r>
            <a:r>
              <a:rPr lang="en-US" altLang="zh-CN" sz="2800" dirty="0"/>
              <a:t>3</a:t>
            </a:r>
            <a:r>
              <a:rPr lang="zh-CN" altLang="en-US" sz="2800" dirty="0"/>
              <a:t>，</a:t>
            </a:r>
            <a:r>
              <a:rPr lang="en-US" altLang="zh-CN" sz="2800" dirty="0"/>
              <a:t>2</a:t>
            </a:r>
            <a:r>
              <a:rPr lang="zh-CN" altLang="en-US" sz="2800" dirty="0"/>
              <a:t>，</a:t>
            </a:r>
            <a:r>
              <a:rPr lang="en-US" altLang="zh-CN" sz="2800" dirty="0"/>
              <a:t>1 </a:t>
            </a:r>
            <a:r>
              <a:rPr lang="zh-CN" altLang="en-US" sz="2800" dirty="0"/>
              <a:t>的顺序进栈，问下列哪一个不是合法的出栈序列？（   </a:t>
            </a:r>
            <a:r>
              <a:rPr lang="en-US" altLang="zh-CN" sz="2800" dirty="0"/>
              <a:t>c </a:t>
            </a:r>
            <a:r>
              <a:rPr lang="zh-CN" altLang="en-US" sz="2800" dirty="0"/>
              <a:t>）</a:t>
            </a:r>
          </a:p>
          <a:p>
            <a:pPr>
              <a:buFont typeface="Wingdings" pitchFamily="2" charset="2"/>
              <a:buNone/>
            </a:pPr>
            <a:r>
              <a:rPr lang="zh-CN" altLang="en-US" sz="2800" dirty="0"/>
              <a:t>    </a:t>
            </a:r>
            <a:r>
              <a:rPr lang="en-US" altLang="zh-CN" sz="2800" dirty="0"/>
              <a:t>A. 5 4 3 6 1 2                               B. 4 5 3 1 2 6     </a:t>
            </a:r>
          </a:p>
          <a:p>
            <a:pPr>
              <a:buFont typeface="Wingdings" pitchFamily="2" charset="2"/>
              <a:buNone/>
            </a:pPr>
            <a:r>
              <a:rPr lang="en-US" altLang="zh-CN" sz="2800" dirty="0"/>
              <a:t>    C. 3 4 6 5 2 1                               D. 2 3 4 1 5 6</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0" y="692150"/>
            <a:ext cx="9144000" cy="5905500"/>
          </a:xfrm>
        </p:spPr>
        <p:txBody>
          <a:bodyPr/>
          <a:lstStyle/>
          <a:p>
            <a:pPr>
              <a:buFont typeface="Wingdings" pitchFamily="2" charset="2"/>
              <a:buNone/>
            </a:pPr>
            <a:r>
              <a:rPr lang="en-US" altLang="zh-CN"/>
              <a:t>11</a:t>
            </a:r>
            <a:r>
              <a:rPr lang="zh-CN" altLang="en-US"/>
              <a:t>．一个</a:t>
            </a:r>
            <a:r>
              <a:rPr lang="en-US" altLang="zh-CN"/>
              <a:t>n</a:t>
            </a:r>
            <a:r>
              <a:rPr lang="zh-CN" altLang="en-US"/>
              <a:t>个顶点的连通无向图，其边的个数至少为（ </a:t>
            </a:r>
            <a:r>
              <a:rPr lang="en-US" altLang="zh-CN"/>
              <a:t>a   </a:t>
            </a:r>
            <a:r>
              <a:rPr lang="zh-CN" altLang="en-US"/>
              <a:t>）。</a:t>
            </a:r>
          </a:p>
          <a:p>
            <a:pPr>
              <a:buFont typeface="Wingdings" pitchFamily="2" charset="2"/>
              <a:buNone/>
            </a:pPr>
            <a:r>
              <a:rPr lang="zh-CN" altLang="en-US"/>
              <a:t>  </a:t>
            </a:r>
            <a:r>
              <a:rPr lang="en-US" altLang="zh-CN"/>
              <a:t>A</a:t>
            </a:r>
            <a:r>
              <a:rPr lang="zh-CN" altLang="en-US"/>
              <a:t>．</a:t>
            </a:r>
            <a:r>
              <a:rPr lang="en-US" altLang="zh-CN"/>
              <a:t>n-1        B</a:t>
            </a:r>
            <a:r>
              <a:rPr lang="zh-CN" altLang="en-US"/>
              <a:t>．</a:t>
            </a:r>
            <a:r>
              <a:rPr lang="en-US" altLang="zh-CN"/>
              <a:t>n      C</a:t>
            </a:r>
            <a:r>
              <a:rPr lang="zh-CN" altLang="en-US"/>
              <a:t>．</a:t>
            </a:r>
            <a:r>
              <a:rPr lang="en-US" altLang="zh-CN"/>
              <a:t>n+1      D</a:t>
            </a:r>
            <a:r>
              <a:rPr lang="zh-CN" altLang="en-US"/>
              <a:t>．</a:t>
            </a:r>
            <a:r>
              <a:rPr lang="en-US" altLang="zh-CN"/>
              <a:t>nlogn</a:t>
            </a:r>
            <a:r>
              <a:rPr lang="zh-CN" altLang="en-US"/>
              <a:t>；</a:t>
            </a:r>
          </a:p>
          <a:p>
            <a:pPr>
              <a:buFont typeface="Wingdings" pitchFamily="2" charset="2"/>
              <a:buNone/>
            </a:pPr>
            <a:r>
              <a:rPr lang="zh-CN" altLang="en-US"/>
              <a:t>     </a:t>
            </a:r>
          </a:p>
          <a:p>
            <a:pPr>
              <a:buFont typeface="Wingdings" pitchFamily="2" charset="2"/>
              <a:buNone/>
            </a:pPr>
            <a:r>
              <a:rPr lang="en-US" altLang="zh-CN"/>
              <a:t>12</a:t>
            </a:r>
            <a:r>
              <a:rPr lang="zh-CN" altLang="en-US"/>
              <a:t>．要连通具有</a:t>
            </a:r>
            <a:r>
              <a:rPr lang="en-US" altLang="zh-CN"/>
              <a:t>n</a:t>
            </a:r>
            <a:r>
              <a:rPr lang="zh-CN" altLang="en-US"/>
              <a:t>个顶点的有向图，至少需要（</a:t>
            </a:r>
            <a:r>
              <a:rPr lang="en-US" altLang="zh-CN"/>
              <a:t>a    </a:t>
            </a:r>
            <a:r>
              <a:rPr lang="zh-CN" altLang="en-US"/>
              <a:t>）条边。</a:t>
            </a:r>
          </a:p>
          <a:p>
            <a:pPr>
              <a:buFont typeface="Wingdings" pitchFamily="2" charset="2"/>
              <a:buNone/>
            </a:pPr>
            <a:r>
              <a:rPr lang="zh-CN" altLang="en-US"/>
              <a:t>  </a:t>
            </a:r>
            <a:r>
              <a:rPr lang="en-US" altLang="zh-CN"/>
              <a:t>A</a:t>
            </a:r>
            <a:r>
              <a:rPr lang="zh-CN" altLang="en-US"/>
              <a:t>．</a:t>
            </a:r>
            <a:r>
              <a:rPr lang="en-US" altLang="zh-CN"/>
              <a:t>n-l         B</a:t>
            </a:r>
            <a:r>
              <a:rPr lang="zh-CN" altLang="en-US"/>
              <a:t>．</a:t>
            </a:r>
            <a:r>
              <a:rPr lang="en-US" altLang="zh-CN"/>
              <a:t>n         C</a:t>
            </a:r>
            <a:r>
              <a:rPr lang="zh-CN" altLang="en-US"/>
              <a:t>．</a:t>
            </a:r>
            <a:r>
              <a:rPr lang="en-US" altLang="zh-CN"/>
              <a:t>n+l             D</a:t>
            </a:r>
            <a:r>
              <a:rPr lang="zh-CN" altLang="en-US"/>
              <a:t>．</a:t>
            </a:r>
            <a:r>
              <a:rPr lang="en-US" altLang="zh-CN"/>
              <a:t>2n</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4294967295"/>
          </p:nvPr>
        </p:nvSpPr>
        <p:spPr>
          <a:xfrm>
            <a:off x="0" y="692150"/>
            <a:ext cx="9144000" cy="5905500"/>
          </a:xfrm>
        </p:spPr>
        <p:txBody>
          <a:bodyPr/>
          <a:lstStyle/>
          <a:p>
            <a:pPr>
              <a:buFont typeface="Wingdings" pitchFamily="2" charset="2"/>
              <a:buNone/>
            </a:pPr>
            <a:r>
              <a:rPr lang="en-US" altLang="zh-CN" dirty="0"/>
              <a:t>1.</a:t>
            </a:r>
            <a:r>
              <a:rPr lang="zh-CN" altLang="en-US" dirty="0"/>
              <a:t>算法的优劣与算法描述语言无关，但与所用计算机有关。</a:t>
            </a:r>
            <a:r>
              <a:rPr lang="en-US" altLang="zh-CN" dirty="0"/>
              <a:t>(   f )</a:t>
            </a:r>
          </a:p>
          <a:p>
            <a:pPr>
              <a:buFont typeface="Wingdings" pitchFamily="2" charset="2"/>
              <a:buNone/>
            </a:pPr>
            <a:r>
              <a:rPr lang="en-US" altLang="zh-CN" dirty="0"/>
              <a:t>2</a:t>
            </a:r>
            <a:r>
              <a:rPr lang="zh-CN" altLang="en-US" dirty="0"/>
              <a:t>．数据的物理结构是指数据在计算机内的实际存储形式。</a:t>
            </a:r>
            <a:r>
              <a:rPr lang="en-US" altLang="zh-CN" dirty="0"/>
              <a:t>(  f  )</a:t>
            </a:r>
          </a:p>
          <a:p>
            <a:pPr>
              <a:buFont typeface="Wingdings" pitchFamily="2" charset="2"/>
              <a:buNone/>
            </a:pPr>
            <a:r>
              <a:rPr lang="en-US" altLang="zh-CN" dirty="0"/>
              <a:t>3</a:t>
            </a:r>
            <a:r>
              <a:rPr lang="en-US" altLang="zh-CN" dirty="0" smtClean="0"/>
              <a:t>.</a:t>
            </a:r>
            <a:endParaRPr lang="en-US" altLang="zh-CN" dirty="0"/>
          </a:p>
          <a:p>
            <a:pPr>
              <a:buFont typeface="Wingdings" pitchFamily="2" charset="2"/>
              <a:buNone/>
            </a:pPr>
            <a:r>
              <a:rPr lang="en-US" altLang="zh-CN" dirty="0"/>
              <a:t>4.</a:t>
            </a:r>
            <a:r>
              <a:rPr lang="zh-CN" altLang="en-US" dirty="0"/>
              <a:t>线性表采用链表存储时，结点和结点内部的存储空间可以是不连续的。</a:t>
            </a:r>
            <a:r>
              <a:rPr lang="en-US" altLang="zh-CN" dirty="0"/>
              <a:t>(  t  )</a:t>
            </a:r>
          </a:p>
          <a:p>
            <a:pPr>
              <a:buFont typeface="Wingdings" pitchFamily="2" charset="2"/>
              <a:buNone/>
            </a:pPr>
            <a:r>
              <a:rPr lang="en-US" altLang="zh-CN" dirty="0"/>
              <a:t>5.</a:t>
            </a:r>
            <a:r>
              <a:rPr lang="zh-CN" altLang="en-US" dirty="0"/>
              <a:t>取线性表的第</a:t>
            </a:r>
            <a:r>
              <a:rPr lang="en-US" altLang="zh-CN" dirty="0" err="1"/>
              <a:t>i</a:t>
            </a:r>
            <a:r>
              <a:rPr lang="zh-CN" altLang="en-US" dirty="0"/>
              <a:t>个元素的时间同</a:t>
            </a:r>
            <a:r>
              <a:rPr lang="en-US" altLang="zh-CN" dirty="0" err="1"/>
              <a:t>i</a:t>
            </a:r>
            <a:r>
              <a:rPr lang="zh-CN" altLang="en-US" dirty="0"/>
              <a:t>的大小有关</a:t>
            </a:r>
            <a:r>
              <a:rPr lang="en-US" altLang="zh-CN" dirty="0"/>
              <a:t>. (f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4294967295"/>
          </p:nvPr>
        </p:nvSpPr>
        <p:spPr>
          <a:xfrm>
            <a:off x="0" y="476250"/>
            <a:ext cx="9144000" cy="6381750"/>
          </a:xfrm>
        </p:spPr>
        <p:txBody>
          <a:bodyPr/>
          <a:lstStyle/>
          <a:p>
            <a:pPr>
              <a:buFont typeface="Wingdings" pitchFamily="2" charset="2"/>
              <a:buNone/>
            </a:pPr>
            <a:r>
              <a:rPr lang="en-US" altLang="zh-CN" dirty="0"/>
              <a:t>6</a:t>
            </a:r>
            <a:r>
              <a:rPr lang="zh-CN" altLang="en-US" dirty="0"/>
              <a:t>．如果两个串含有相同的字符，则这两个串相等。 </a:t>
            </a:r>
            <a:r>
              <a:rPr lang="zh-CN" altLang="en-US" dirty="0" smtClean="0"/>
              <a:t>（　</a:t>
            </a:r>
            <a:r>
              <a:rPr lang="en-US" altLang="zh-CN" dirty="0" smtClean="0"/>
              <a:t>f  </a:t>
            </a:r>
            <a:r>
              <a:rPr lang="zh-CN" altLang="en-US" dirty="0"/>
              <a:t>）</a:t>
            </a:r>
          </a:p>
          <a:p>
            <a:pPr>
              <a:buFont typeface="Wingdings" pitchFamily="2" charset="2"/>
              <a:buNone/>
            </a:pPr>
            <a:r>
              <a:rPr lang="en-US" altLang="zh-CN" dirty="0"/>
              <a:t>7</a:t>
            </a:r>
            <a:r>
              <a:rPr lang="zh-CN" altLang="en-US" dirty="0"/>
              <a:t>．数组可以看成线性结构的一种推广，因此可以对它进行插入、删除等运算。　（ </a:t>
            </a:r>
            <a:r>
              <a:rPr lang="en-US" altLang="zh-CN" dirty="0"/>
              <a:t>f</a:t>
            </a:r>
            <a:r>
              <a:rPr lang="zh-CN" altLang="en-US" dirty="0"/>
              <a:t>　）</a:t>
            </a:r>
          </a:p>
          <a:p>
            <a:pPr>
              <a:buFont typeface="Wingdings" pitchFamily="2" charset="2"/>
              <a:buNone/>
            </a:pPr>
            <a:r>
              <a:rPr lang="en-US" altLang="zh-CN" dirty="0"/>
              <a:t>8</a:t>
            </a:r>
            <a:r>
              <a:rPr lang="zh-CN" altLang="en-US" dirty="0"/>
              <a:t>．在顺序表中取出第</a:t>
            </a:r>
            <a:r>
              <a:rPr lang="en-US" altLang="zh-CN" dirty="0" err="1"/>
              <a:t>i</a:t>
            </a:r>
            <a:r>
              <a:rPr lang="zh-CN" altLang="en-US" dirty="0"/>
              <a:t>个元素所花费的时间与</a:t>
            </a:r>
            <a:r>
              <a:rPr lang="en-US" altLang="zh-CN" dirty="0" err="1"/>
              <a:t>i</a:t>
            </a:r>
            <a:r>
              <a:rPr lang="zh-CN" altLang="en-US" dirty="0"/>
              <a:t>成正比。　</a:t>
            </a:r>
            <a:r>
              <a:rPr lang="en-US" altLang="zh-CN" dirty="0"/>
              <a:t>Shun you guan </a:t>
            </a:r>
            <a:r>
              <a:rPr lang="en-US" altLang="zh-CN" dirty="0" err="1"/>
              <a:t>lian</a:t>
            </a:r>
            <a:r>
              <a:rPr lang="en-US" altLang="zh-CN" dirty="0"/>
              <a:t> </a:t>
            </a:r>
            <a:r>
              <a:rPr lang="en-US" altLang="zh-CN" dirty="0" err="1"/>
              <a:t>wu</a:t>
            </a:r>
            <a:r>
              <a:rPr lang="en-US" altLang="zh-CN" dirty="0"/>
              <a:t> guan</a:t>
            </a:r>
            <a:r>
              <a:rPr lang="zh-CN" altLang="en-US" dirty="0"/>
              <a:t>　（</a:t>
            </a:r>
            <a:r>
              <a:rPr lang="en-US" altLang="zh-CN" dirty="0"/>
              <a:t>f</a:t>
            </a:r>
            <a:r>
              <a:rPr lang="zh-CN" altLang="en-US" dirty="0"/>
              <a:t>　 ）</a:t>
            </a:r>
          </a:p>
          <a:p>
            <a:pPr>
              <a:buFont typeface="Wingdings" pitchFamily="2" charset="2"/>
              <a:buNone/>
            </a:pPr>
            <a:r>
              <a:rPr lang="en-US" altLang="zh-CN" dirty="0"/>
              <a:t>9</a:t>
            </a:r>
            <a:r>
              <a:rPr lang="zh-CN" altLang="en-US" dirty="0"/>
              <a:t>．在栈满情况下不能作进栈运算，否则产生“上溢”。　　</a:t>
            </a:r>
            <a:r>
              <a:rPr lang="en-US" altLang="zh-CN" dirty="0"/>
              <a:t>(    t   )</a:t>
            </a:r>
          </a:p>
          <a:p>
            <a:pPr>
              <a:buFont typeface="Wingdings" pitchFamily="2" charset="2"/>
              <a:buNone/>
            </a:pPr>
            <a:r>
              <a:rPr lang="en-US" altLang="zh-CN" dirty="0"/>
              <a:t>10</a:t>
            </a:r>
            <a:r>
              <a:rPr lang="zh-CN" altLang="en-US" dirty="0"/>
              <a:t>．对任意一个图，从它的某个顶点出发，进行一次深度优先或广度优先搜索，即可访问图的每个顶点</a:t>
            </a:r>
            <a:r>
              <a:rPr lang="en-US" altLang="zh-CN" dirty="0"/>
              <a:t>.</a:t>
            </a:r>
            <a:r>
              <a:rPr lang="zh-CN" altLang="en-US" dirty="0"/>
              <a:t>（  </a:t>
            </a:r>
            <a:r>
              <a:rPr lang="en-US" altLang="zh-CN" dirty="0"/>
              <a:t>f</a:t>
            </a:r>
            <a:r>
              <a:rPr lang="zh-CN" altLang="en-US" dirty="0"/>
              <a:t>　）</a:t>
            </a:r>
            <a:r>
              <a:rPr lang="en-US" altLang="zh-CN" dirty="0" err="1"/>
              <a:t>lian</a:t>
            </a:r>
            <a:r>
              <a:rPr lang="en-US" altLang="zh-CN" dirty="0"/>
              <a:t> tong </a:t>
            </a:r>
            <a:r>
              <a:rPr lang="en-US" altLang="zh-CN" dirty="0" err="1"/>
              <a:t>tu</a:t>
            </a:r>
            <a:endParaRPr lang="en-US" altLang="zh-C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4294967295"/>
          </p:nvPr>
        </p:nvSpPr>
        <p:spPr>
          <a:xfrm>
            <a:off x="0" y="765175"/>
            <a:ext cx="8893175" cy="5976938"/>
          </a:xfrm>
        </p:spPr>
        <p:txBody>
          <a:bodyPr/>
          <a:lstStyle/>
          <a:p>
            <a:pPr>
              <a:buFont typeface="Wingdings" pitchFamily="2" charset="2"/>
              <a:buNone/>
            </a:pPr>
            <a:r>
              <a:rPr lang="en-US" altLang="zh-CN"/>
              <a:t>1</a:t>
            </a:r>
            <a:r>
              <a:rPr lang="zh-CN" altLang="en-US"/>
              <a:t>．在带有头结点的单链表</a:t>
            </a:r>
            <a:r>
              <a:rPr lang="en-US" altLang="zh-CN"/>
              <a:t>L</a:t>
            </a:r>
            <a:r>
              <a:rPr lang="zh-CN" altLang="en-US"/>
              <a:t>中，若要删除第一个结点，则需执行下列三条语句：＿＿＿</a:t>
            </a:r>
            <a:r>
              <a:rPr lang="en-US" altLang="zh-CN"/>
              <a:t>u=l-&gt;   next</a:t>
            </a:r>
            <a:r>
              <a:rPr lang="zh-CN" altLang="en-US"/>
              <a:t>＿＿＿＿＿；</a:t>
            </a:r>
            <a:r>
              <a:rPr lang="en-US" altLang="zh-CN"/>
              <a:t>L-&gt;next=U-&gt;next</a:t>
            </a:r>
            <a:r>
              <a:rPr lang="zh-CN" altLang="en-US"/>
              <a:t>；</a:t>
            </a:r>
            <a:r>
              <a:rPr lang="en-US" altLang="zh-CN"/>
              <a:t>free(U)</a:t>
            </a:r>
            <a:r>
              <a:rPr lang="zh-CN" altLang="en-US"/>
              <a:t>；</a:t>
            </a:r>
          </a:p>
          <a:p>
            <a:pPr>
              <a:buFont typeface="Wingdings" pitchFamily="2" charset="2"/>
              <a:buNone/>
            </a:pPr>
            <a:r>
              <a:rPr lang="en-US" altLang="zh-CN"/>
              <a:t>2</a:t>
            </a:r>
            <a:r>
              <a:rPr lang="zh-CN" altLang="en-US"/>
              <a:t>．</a:t>
            </a:r>
            <a:r>
              <a:rPr lang="en-US" altLang="zh-CN"/>
              <a:t>G</a:t>
            </a:r>
            <a:r>
              <a:rPr lang="zh-CN" altLang="en-US"/>
              <a:t>为无向图，如果从</a:t>
            </a:r>
            <a:r>
              <a:rPr lang="en-US" altLang="zh-CN"/>
              <a:t>G</a:t>
            </a:r>
            <a:r>
              <a:rPr lang="zh-CN" altLang="en-US"/>
              <a:t>的某个顶点出发，进行一次广度优先搜索，即可访问图的每个顶点，则该图一定是＿＿完全＿连通＿＿图。</a:t>
            </a:r>
          </a:p>
          <a:p>
            <a:pPr>
              <a:buFont typeface="Wingdings" pitchFamily="2" charset="2"/>
              <a:buNone/>
            </a:pPr>
            <a:r>
              <a:rPr lang="en-US" altLang="zh-CN"/>
              <a:t>3</a:t>
            </a:r>
            <a:r>
              <a:rPr lang="zh-CN" altLang="en-US"/>
              <a:t>．如果一个有向图中没有＿回路和环＿＿＿＿＿，则该图的全部顶点可能排成一个拓扑序列。</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0" y="620713"/>
            <a:ext cx="8964613" cy="6048375"/>
          </a:xfrm>
        </p:spPr>
        <p:txBody>
          <a:bodyPr/>
          <a:lstStyle/>
          <a:p>
            <a:pPr>
              <a:lnSpc>
                <a:spcPct val="90000"/>
              </a:lnSpc>
              <a:buFont typeface="Wingdings" pitchFamily="2" charset="2"/>
              <a:buNone/>
            </a:pPr>
            <a:r>
              <a:rPr lang="en-US" altLang="zh-CN"/>
              <a:t>4</a:t>
            </a:r>
            <a:r>
              <a:rPr lang="zh-CN" altLang="en-US"/>
              <a:t>．将一棵有</a:t>
            </a:r>
            <a:r>
              <a:rPr lang="en-US" altLang="zh-CN"/>
              <a:t>100</a:t>
            </a:r>
            <a:r>
              <a:rPr lang="zh-CN" altLang="en-US"/>
              <a:t>个结点的完全二叉树按层编号，则编号为</a:t>
            </a:r>
            <a:r>
              <a:rPr lang="en-US" altLang="zh-CN"/>
              <a:t>49</a:t>
            </a:r>
            <a:r>
              <a:rPr lang="zh-CN" altLang="en-US"/>
              <a:t>的结点</a:t>
            </a:r>
            <a:r>
              <a:rPr lang="en-US" altLang="zh-CN"/>
              <a:t>X</a:t>
            </a:r>
            <a:r>
              <a:rPr lang="zh-CN" altLang="en-US"/>
              <a:t>，其双亲</a:t>
            </a:r>
            <a:r>
              <a:rPr lang="en-US" altLang="zh-CN"/>
              <a:t>PARENT</a:t>
            </a:r>
            <a:r>
              <a:rPr lang="zh-CN" altLang="en-US"/>
              <a:t>（</a:t>
            </a:r>
            <a:r>
              <a:rPr lang="en-US" altLang="zh-CN"/>
              <a:t>X</a:t>
            </a:r>
            <a:r>
              <a:rPr lang="zh-CN" altLang="en-US"/>
              <a:t>）的编号为＿＿</a:t>
            </a:r>
            <a:r>
              <a:rPr lang="en-US" altLang="zh-CN"/>
              <a:t>24</a:t>
            </a:r>
            <a:r>
              <a:rPr lang="zh-CN" altLang="en-US"/>
              <a:t>＿＿＿＿＿。</a:t>
            </a:r>
          </a:p>
          <a:p>
            <a:pPr>
              <a:lnSpc>
                <a:spcPct val="90000"/>
              </a:lnSpc>
              <a:buFont typeface="Wingdings" pitchFamily="2" charset="2"/>
              <a:buNone/>
            </a:pPr>
            <a:r>
              <a:rPr lang="en-US" altLang="zh-CN"/>
              <a:t>5.</a:t>
            </a:r>
            <a:r>
              <a:rPr lang="zh-CN" altLang="en-US"/>
              <a:t>若以</a:t>
            </a:r>
            <a:r>
              <a:rPr lang="en-US" altLang="zh-CN"/>
              <a:t>D</a:t>
            </a:r>
            <a:r>
              <a:rPr lang="zh-CN" altLang="en-US"/>
              <a:t>、</a:t>
            </a:r>
            <a:r>
              <a:rPr lang="en-US" altLang="zh-CN"/>
              <a:t>L</a:t>
            </a:r>
            <a:r>
              <a:rPr lang="zh-CN" altLang="en-US"/>
              <a:t>、</a:t>
            </a:r>
            <a:r>
              <a:rPr lang="en-US" altLang="zh-CN"/>
              <a:t>R</a:t>
            </a:r>
            <a:r>
              <a:rPr lang="zh-CN" altLang="en-US"/>
              <a:t>分别表示二叉树的三项子任务，限定“先左后右”，这样可能的次序有：</a:t>
            </a:r>
            <a:r>
              <a:rPr lang="en-US" altLang="zh-CN"/>
              <a:t>______dlr__</a:t>
            </a:r>
            <a:r>
              <a:rPr lang="zh-CN" altLang="en-US"/>
              <a:t>、</a:t>
            </a:r>
            <a:r>
              <a:rPr lang="en-US" altLang="zh-CN"/>
              <a:t>___ldr_____</a:t>
            </a:r>
            <a:r>
              <a:rPr lang="zh-CN" altLang="en-US"/>
              <a:t>、</a:t>
            </a:r>
            <a:r>
              <a:rPr lang="en-US" altLang="zh-CN"/>
              <a:t>_lrd_______</a:t>
            </a:r>
            <a:r>
              <a:rPr lang="zh-CN" altLang="en-US"/>
              <a:t>三种，按这三种次序进行的遍历分别称为</a:t>
            </a:r>
            <a:r>
              <a:rPr lang="en-US" altLang="zh-CN"/>
              <a:t>____</a:t>
            </a:r>
            <a:r>
              <a:rPr lang="zh-CN" altLang="en-US"/>
              <a:t>先序</a:t>
            </a:r>
            <a:r>
              <a:rPr lang="en-US" altLang="zh-CN"/>
              <a:t>____</a:t>
            </a:r>
            <a:r>
              <a:rPr lang="zh-CN" altLang="en-US"/>
              <a:t>、</a:t>
            </a:r>
            <a:r>
              <a:rPr lang="en-US" altLang="zh-CN"/>
              <a:t>_____</a:t>
            </a:r>
            <a:r>
              <a:rPr lang="zh-CN" altLang="en-US"/>
              <a:t>中序</a:t>
            </a:r>
            <a:r>
              <a:rPr lang="en-US" altLang="zh-CN"/>
              <a:t>___</a:t>
            </a:r>
            <a:r>
              <a:rPr lang="zh-CN" altLang="en-US"/>
              <a:t>、</a:t>
            </a:r>
            <a:r>
              <a:rPr lang="en-US" altLang="zh-CN"/>
              <a:t>___</a:t>
            </a:r>
            <a:r>
              <a:rPr lang="zh-CN" altLang="en-US"/>
              <a:t>后序</a:t>
            </a:r>
            <a:r>
              <a:rPr lang="en-US" altLang="zh-CN"/>
              <a:t>_____</a:t>
            </a:r>
            <a:r>
              <a:rPr lang="zh-CN" altLang="en-US"/>
              <a:t>。</a:t>
            </a:r>
          </a:p>
          <a:p>
            <a:pPr>
              <a:lnSpc>
                <a:spcPct val="90000"/>
              </a:lnSpc>
              <a:buFont typeface="Wingdings" pitchFamily="2" charset="2"/>
              <a:buNone/>
            </a:pPr>
            <a:r>
              <a:rPr lang="en-US" altLang="zh-CN"/>
              <a:t>6.</a:t>
            </a:r>
            <a:r>
              <a:rPr lang="zh-CN" altLang="en-US"/>
              <a:t>具有</a:t>
            </a:r>
            <a:r>
              <a:rPr lang="en-US" altLang="zh-CN"/>
              <a:t>n</a:t>
            </a:r>
            <a:r>
              <a:rPr lang="zh-CN" altLang="en-US"/>
              <a:t>个结点的二叉树中</a:t>
            </a:r>
            <a:r>
              <a:rPr lang="en-US" altLang="zh-CN"/>
              <a:t>,</a:t>
            </a:r>
            <a:r>
              <a:rPr lang="zh-CN" altLang="en-US"/>
              <a:t>一共有</a:t>
            </a:r>
            <a:r>
              <a:rPr lang="en-US" altLang="zh-CN"/>
              <a:t>_2n_______</a:t>
            </a:r>
            <a:r>
              <a:rPr lang="zh-CN" altLang="en-US"/>
              <a:t>个指针域</a:t>
            </a:r>
            <a:r>
              <a:rPr lang="en-US" altLang="zh-CN"/>
              <a:t>,</a:t>
            </a:r>
            <a:r>
              <a:rPr lang="zh-CN" altLang="en-US"/>
              <a:t>其中只有</a:t>
            </a:r>
            <a:r>
              <a:rPr lang="en-US" altLang="zh-CN"/>
              <a:t>_n-1_______</a:t>
            </a:r>
            <a:r>
              <a:rPr lang="zh-CN" altLang="en-US"/>
              <a:t>个用来指向结点的左右孩子，其余的</a:t>
            </a:r>
            <a:r>
              <a:rPr lang="en-US" altLang="zh-CN"/>
              <a:t>___n+1_____</a:t>
            </a:r>
            <a:r>
              <a:rPr lang="zh-CN" altLang="en-US"/>
              <a:t>个指针域为</a:t>
            </a:r>
            <a:r>
              <a:rPr lang="en-US" altLang="zh-CN"/>
              <a:t>NULL</a:t>
            </a:r>
            <a:r>
              <a:rPr lang="zh-CN" altLang="en-US"/>
              <a: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4294967295"/>
          </p:nvPr>
        </p:nvSpPr>
        <p:spPr>
          <a:xfrm>
            <a:off x="0" y="549275"/>
            <a:ext cx="9036050" cy="6192838"/>
          </a:xfrm>
        </p:spPr>
        <p:txBody>
          <a:bodyPr/>
          <a:lstStyle/>
          <a:p>
            <a:pPr>
              <a:buFont typeface="Wingdings" pitchFamily="2" charset="2"/>
              <a:buNone/>
            </a:pPr>
            <a:r>
              <a:rPr lang="en-US" altLang="zh-CN"/>
              <a:t>1. </a:t>
            </a:r>
            <a:r>
              <a:rPr lang="zh-CN" altLang="en-US"/>
              <a:t>对于栈操作数据的原则是（ </a:t>
            </a:r>
            <a:r>
              <a:rPr lang="en-US" altLang="zh-CN"/>
              <a:t>b  </a:t>
            </a:r>
            <a:r>
              <a:rPr lang="zh-CN" altLang="en-US"/>
              <a:t>）。</a:t>
            </a:r>
          </a:p>
          <a:p>
            <a:pPr>
              <a:buFont typeface="Wingdings" pitchFamily="2" charset="2"/>
              <a:buNone/>
            </a:pPr>
            <a:r>
              <a:rPr lang="en-US" altLang="zh-CN"/>
              <a:t>A. </a:t>
            </a:r>
            <a:r>
              <a:rPr lang="zh-CN" altLang="en-US"/>
              <a:t>先进先出    </a:t>
            </a:r>
            <a:r>
              <a:rPr lang="en-US" altLang="zh-CN"/>
              <a:t>B. </a:t>
            </a:r>
            <a:r>
              <a:rPr lang="zh-CN" altLang="en-US"/>
              <a:t>后进先出    </a:t>
            </a:r>
            <a:r>
              <a:rPr lang="en-US" altLang="zh-CN"/>
              <a:t>C. </a:t>
            </a:r>
            <a:r>
              <a:rPr lang="zh-CN" altLang="en-US"/>
              <a:t>后进后出     </a:t>
            </a:r>
            <a:r>
              <a:rPr lang="en-US" altLang="zh-CN"/>
              <a:t>D. </a:t>
            </a:r>
            <a:r>
              <a:rPr lang="zh-CN" altLang="en-US"/>
              <a:t>不分顺序</a:t>
            </a:r>
          </a:p>
          <a:p>
            <a:pPr>
              <a:buFont typeface="Wingdings" pitchFamily="2" charset="2"/>
              <a:buNone/>
            </a:pPr>
            <a:r>
              <a:rPr lang="en-US" altLang="zh-CN"/>
              <a:t>2. </a:t>
            </a:r>
            <a:r>
              <a:rPr lang="zh-CN" altLang="en-US"/>
              <a:t>一个栈的输入序列为</a:t>
            </a:r>
            <a:r>
              <a:rPr lang="en-US" altLang="zh-CN"/>
              <a:t>123…n</a:t>
            </a:r>
            <a:r>
              <a:rPr lang="zh-CN" altLang="en-US"/>
              <a:t>，若输出序列的第一个元素是</a:t>
            </a:r>
            <a:r>
              <a:rPr lang="en-US" altLang="zh-CN"/>
              <a:t>n</a:t>
            </a:r>
            <a:r>
              <a:rPr lang="zh-CN" altLang="en-US"/>
              <a:t>，输出第</a:t>
            </a:r>
            <a:r>
              <a:rPr lang="en-US" altLang="zh-CN"/>
              <a:t>i</a:t>
            </a:r>
            <a:r>
              <a:rPr lang="zh-CN" altLang="en-US"/>
              <a:t>（</a:t>
            </a:r>
            <a:r>
              <a:rPr lang="en-US" altLang="zh-CN"/>
              <a:t>1&lt;=i&lt;=n</a:t>
            </a:r>
            <a:r>
              <a:rPr lang="zh-CN" altLang="en-US"/>
              <a:t>）个元素是（  </a:t>
            </a:r>
            <a:r>
              <a:rPr lang="en-US" altLang="zh-CN"/>
              <a:t>b  </a:t>
            </a:r>
            <a:r>
              <a:rPr lang="zh-CN" altLang="en-US"/>
              <a:t>）。</a:t>
            </a:r>
            <a:endParaRPr lang="zh-CN" altLang="it-IT"/>
          </a:p>
          <a:p>
            <a:pPr>
              <a:buFont typeface="Wingdings" pitchFamily="2" charset="2"/>
              <a:buNone/>
            </a:pPr>
            <a:r>
              <a:rPr lang="it-IT" altLang="zh-CN"/>
              <a:t>A. </a:t>
            </a:r>
            <a:r>
              <a:rPr lang="zh-CN" altLang="it-IT"/>
              <a:t>不确定          </a:t>
            </a:r>
            <a:r>
              <a:rPr lang="it-IT" altLang="zh-CN"/>
              <a:t>B. n-i+1          C.  i           D. n-i</a:t>
            </a:r>
            <a:endParaRPr lang="en-US" altLang="zh-CN"/>
          </a:p>
          <a:p>
            <a:pPr>
              <a:buFont typeface="Wingdings" pitchFamily="2" charset="2"/>
              <a:buNone/>
            </a:pPr>
            <a:r>
              <a:rPr lang="en-US" altLang="zh-CN"/>
              <a:t>3. </a:t>
            </a:r>
            <a:r>
              <a:rPr lang="zh-CN" altLang="en-US"/>
              <a:t>设栈的输入序列是</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则（ </a:t>
            </a:r>
            <a:r>
              <a:rPr lang="en-US" altLang="zh-CN"/>
              <a:t>d </a:t>
            </a:r>
            <a:r>
              <a:rPr lang="zh-CN" altLang="en-US"/>
              <a:t>）不可能是其出栈序列。</a:t>
            </a:r>
          </a:p>
          <a:p>
            <a:pPr>
              <a:buFont typeface="Wingdings" pitchFamily="2" charset="2"/>
              <a:buNone/>
            </a:pPr>
            <a:r>
              <a:rPr lang="en-US" altLang="zh-CN"/>
              <a:t>A. 1</a:t>
            </a:r>
            <a:r>
              <a:rPr lang="zh-CN" altLang="en-US"/>
              <a:t>，</a:t>
            </a:r>
            <a:r>
              <a:rPr lang="en-US" altLang="zh-CN"/>
              <a:t>2</a:t>
            </a:r>
            <a:r>
              <a:rPr lang="zh-CN" altLang="en-US"/>
              <a:t>，</a:t>
            </a:r>
            <a:r>
              <a:rPr lang="en-US" altLang="zh-CN"/>
              <a:t>4</a:t>
            </a:r>
            <a:r>
              <a:rPr lang="zh-CN" altLang="en-US"/>
              <a:t>，</a:t>
            </a:r>
            <a:r>
              <a:rPr lang="en-US" altLang="zh-CN"/>
              <a:t>3</a:t>
            </a:r>
            <a:r>
              <a:rPr lang="zh-CN" altLang="en-US"/>
              <a:t>，                     </a:t>
            </a:r>
            <a:r>
              <a:rPr lang="en-US" altLang="zh-CN"/>
              <a:t>B. 2</a:t>
            </a:r>
            <a:r>
              <a:rPr lang="zh-CN" altLang="en-US"/>
              <a:t>，</a:t>
            </a:r>
            <a:r>
              <a:rPr lang="en-US" altLang="zh-CN"/>
              <a:t>1</a:t>
            </a:r>
            <a:r>
              <a:rPr lang="zh-CN" altLang="en-US"/>
              <a:t>，</a:t>
            </a:r>
            <a:r>
              <a:rPr lang="en-US" altLang="zh-CN"/>
              <a:t>3</a:t>
            </a:r>
            <a:r>
              <a:rPr lang="zh-CN" altLang="en-US"/>
              <a:t>，</a:t>
            </a:r>
            <a:r>
              <a:rPr lang="en-US" altLang="zh-CN"/>
              <a:t>4</a:t>
            </a:r>
            <a:r>
              <a:rPr lang="zh-CN" altLang="en-US"/>
              <a:t>，       </a:t>
            </a:r>
          </a:p>
          <a:p>
            <a:pPr>
              <a:buFont typeface="Wingdings" pitchFamily="2" charset="2"/>
              <a:buNone/>
            </a:pPr>
            <a:r>
              <a:rPr lang="en-US" altLang="zh-CN"/>
              <a:t>C. 1</a:t>
            </a:r>
            <a:r>
              <a:rPr lang="zh-CN" altLang="en-US"/>
              <a:t>，</a:t>
            </a:r>
            <a:r>
              <a:rPr lang="en-US" altLang="zh-CN"/>
              <a:t>4</a:t>
            </a:r>
            <a:r>
              <a:rPr lang="zh-CN" altLang="en-US"/>
              <a:t>，</a:t>
            </a:r>
            <a:r>
              <a:rPr lang="en-US" altLang="zh-CN"/>
              <a:t>3</a:t>
            </a:r>
            <a:r>
              <a:rPr lang="zh-CN" altLang="en-US"/>
              <a:t>，</a:t>
            </a:r>
            <a:r>
              <a:rPr lang="en-US" altLang="zh-CN"/>
              <a:t>2</a:t>
            </a:r>
            <a:r>
              <a:rPr lang="zh-CN" altLang="en-US"/>
              <a:t>，                     </a:t>
            </a:r>
            <a:r>
              <a:rPr lang="en-US" altLang="zh-CN"/>
              <a:t>D. 4</a:t>
            </a:r>
            <a:r>
              <a:rPr lang="zh-CN" altLang="en-US"/>
              <a:t>，</a:t>
            </a:r>
            <a:r>
              <a:rPr lang="en-US" altLang="zh-CN"/>
              <a:t>3</a:t>
            </a:r>
            <a:r>
              <a:rPr lang="zh-CN" altLang="en-US"/>
              <a:t>，</a:t>
            </a:r>
            <a:r>
              <a:rPr lang="en-US" altLang="zh-CN"/>
              <a:t>1</a:t>
            </a:r>
            <a:r>
              <a:rPr lang="zh-CN" altLang="en-US"/>
              <a:t>，</a:t>
            </a:r>
            <a:r>
              <a:rPr lang="en-US" altLang="zh-CN"/>
              <a:t>2</a:t>
            </a:r>
            <a:r>
              <a:rPr lang="zh-CN" altLang="en-US"/>
              <a:t>， </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4294967295"/>
          </p:nvPr>
        </p:nvSpPr>
        <p:spPr>
          <a:xfrm>
            <a:off x="0" y="404813"/>
            <a:ext cx="8964613" cy="6453187"/>
          </a:xfrm>
        </p:spPr>
        <p:txBody>
          <a:bodyPr/>
          <a:lstStyle/>
          <a:p>
            <a:pPr>
              <a:lnSpc>
                <a:spcPct val="90000"/>
              </a:lnSpc>
              <a:buFont typeface="Wingdings" pitchFamily="2" charset="2"/>
              <a:buNone/>
            </a:pPr>
            <a:r>
              <a:rPr lang="en-US" altLang="zh-CN" sz="2800"/>
              <a:t>4. </a:t>
            </a:r>
            <a:r>
              <a:rPr lang="zh-CN" altLang="en-US" sz="2800"/>
              <a:t>执行完下列语句段后，</a:t>
            </a:r>
            <a:r>
              <a:rPr lang="en-US" altLang="zh-CN" sz="2800"/>
              <a:t>i</a:t>
            </a:r>
            <a:r>
              <a:rPr lang="zh-CN" altLang="en-US" sz="2800"/>
              <a:t>值为：（   </a:t>
            </a:r>
            <a:r>
              <a:rPr lang="en-US" altLang="zh-CN" sz="2800"/>
              <a:t>b </a:t>
            </a:r>
            <a:r>
              <a:rPr lang="zh-CN" altLang="en-US" sz="2800"/>
              <a:t>）</a:t>
            </a:r>
          </a:p>
          <a:p>
            <a:pPr>
              <a:lnSpc>
                <a:spcPct val="90000"/>
              </a:lnSpc>
              <a:buFont typeface="Wingdings" pitchFamily="2" charset="2"/>
              <a:buNone/>
            </a:pPr>
            <a:r>
              <a:rPr lang="zh-CN" altLang="en-US" sz="2800"/>
              <a:t>     </a:t>
            </a:r>
            <a:r>
              <a:rPr lang="en-US" altLang="zh-CN" sz="2800"/>
              <a:t>int   f(int x)</a:t>
            </a:r>
          </a:p>
          <a:p>
            <a:pPr>
              <a:lnSpc>
                <a:spcPct val="90000"/>
              </a:lnSpc>
              <a:buFont typeface="Wingdings" pitchFamily="2" charset="2"/>
              <a:buNone/>
            </a:pPr>
            <a:r>
              <a:rPr lang="en-US" altLang="zh-CN" sz="2800"/>
              <a:t>     { return  ((x&gt;0) ? x* f(x-1):2);}</a:t>
            </a:r>
          </a:p>
          <a:p>
            <a:pPr>
              <a:lnSpc>
                <a:spcPct val="90000"/>
              </a:lnSpc>
              <a:buFont typeface="Wingdings" pitchFamily="2" charset="2"/>
              <a:buNone/>
            </a:pPr>
            <a:r>
              <a:rPr lang="en-US" altLang="zh-CN" sz="2800"/>
              <a:t>      int i  ;</a:t>
            </a:r>
          </a:p>
          <a:p>
            <a:pPr>
              <a:lnSpc>
                <a:spcPct val="90000"/>
              </a:lnSpc>
              <a:buFont typeface="Wingdings" pitchFamily="2" charset="2"/>
              <a:buNone/>
            </a:pPr>
            <a:r>
              <a:rPr lang="en-US" altLang="zh-CN" sz="2800"/>
              <a:t>      i =f(f(1));</a:t>
            </a:r>
          </a:p>
          <a:p>
            <a:pPr>
              <a:lnSpc>
                <a:spcPct val="90000"/>
              </a:lnSpc>
              <a:buFont typeface="Wingdings" pitchFamily="2" charset="2"/>
              <a:buNone/>
            </a:pPr>
            <a:r>
              <a:rPr lang="en-US" altLang="zh-CN" sz="2800"/>
              <a:t>       A</a:t>
            </a:r>
            <a:r>
              <a:rPr lang="zh-CN" altLang="en-US" sz="2800"/>
              <a:t>．</a:t>
            </a:r>
            <a:r>
              <a:rPr lang="en-US" altLang="zh-CN" sz="2800"/>
              <a:t>2            B. 4          C. 8           D. </a:t>
            </a:r>
            <a:r>
              <a:rPr lang="zh-CN" altLang="en-US" sz="2800"/>
              <a:t>无限递归</a:t>
            </a:r>
          </a:p>
          <a:p>
            <a:pPr>
              <a:lnSpc>
                <a:spcPct val="90000"/>
              </a:lnSpc>
              <a:buFont typeface="Wingdings" pitchFamily="2" charset="2"/>
              <a:buNone/>
            </a:pPr>
            <a:r>
              <a:rPr lang="en-US" altLang="zh-CN" sz="2800"/>
              <a:t>5</a:t>
            </a:r>
            <a:r>
              <a:rPr lang="zh-CN" altLang="en-US" sz="2800"/>
              <a:t>．下面关于线性表的叙述中，错误的是哪一个？（ </a:t>
            </a:r>
            <a:r>
              <a:rPr lang="en-US" altLang="zh-CN" sz="2800"/>
              <a:t>b </a:t>
            </a:r>
            <a:r>
              <a:rPr lang="zh-CN" altLang="en-US" sz="2800"/>
              <a:t>）</a:t>
            </a:r>
          </a:p>
          <a:p>
            <a:pPr>
              <a:lnSpc>
                <a:spcPct val="90000"/>
              </a:lnSpc>
              <a:buFont typeface="Wingdings" pitchFamily="2" charset="2"/>
              <a:buNone/>
            </a:pPr>
            <a:r>
              <a:rPr lang="en-US" altLang="zh-CN" sz="2800"/>
              <a:t>A</a:t>
            </a:r>
            <a:r>
              <a:rPr lang="zh-CN" altLang="en-US" sz="2800"/>
              <a:t>．线性表采用顺序存储，必须占用一片连续的存储单元。</a:t>
            </a:r>
          </a:p>
          <a:p>
            <a:pPr>
              <a:lnSpc>
                <a:spcPct val="90000"/>
              </a:lnSpc>
              <a:buFont typeface="Wingdings" pitchFamily="2" charset="2"/>
              <a:buNone/>
            </a:pPr>
            <a:r>
              <a:rPr lang="en-US" altLang="zh-CN" sz="2800"/>
              <a:t>B</a:t>
            </a:r>
            <a:r>
              <a:rPr lang="zh-CN" altLang="en-US" sz="2800"/>
              <a:t>．线性表采用顺序存储，便于进行插入和删除操作。</a:t>
            </a:r>
          </a:p>
          <a:p>
            <a:pPr>
              <a:lnSpc>
                <a:spcPct val="90000"/>
              </a:lnSpc>
              <a:buFont typeface="Wingdings" pitchFamily="2" charset="2"/>
              <a:buNone/>
            </a:pPr>
            <a:r>
              <a:rPr lang="en-US" altLang="zh-CN" sz="2800"/>
              <a:t>C</a:t>
            </a:r>
            <a:r>
              <a:rPr lang="zh-CN" altLang="en-US" sz="2800"/>
              <a:t>．线性表采用链接存储，不必占用一片连续的存储单元。</a:t>
            </a:r>
          </a:p>
          <a:p>
            <a:pPr>
              <a:lnSpc>
                <a:spcPct val="90000"/>
              </a:lnSpc>
              <a:buFont typeface="Wingdings" pitchFamily="2" charset="2"/>
              <a:buNone/>
            </a:pPr>
            <a:r>
              <a:rPr lang="en-US" altLang="zh-CN" sz="2800"/>
              <a:t>D</a:t>
            </a:r>
            <a:r>
              <a:rPr lang="zh-CN" altLang="en-US" sz="2800"/>
              <a:t>．线性表采用链接存储，便于插入和删除操作。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52400" y="242888"/>
            <a:ext cx="8620125" cy="519112"/>
          </a:xfrm>
          <a:prstGeom prst="rect">
            <a:avLst/>
          </a:prstGeom>
          <a:noFill/>
          <a:ln w="9525">
            <a:noFill/>
            <a:miter lim="800000"/>
            <a:headEnd/>
            <a:tailEnd/>
          </a:ln>
          <a:effectLst/>
        </p:spPr>
        <p:txBody>
          <a:bodyPr wrap="none">
            <a:spAutoFit/>
          </a:bodyPr>
          <a:lstStyle/>
          <a:p>
            <a:r>
              <a:rPr lang="zh-CN" altLang="en-US" sz="2800" b="1">
                <a:solidFill>
                  <a:srgbClr val="663300"/>
                </a:solidFill>
                <a:latin typeface="宋体" pitchFamily="2" charset="-122"/>
              </a:rPr>
              <a:t>此题即为例</a:t>
            </a:r>
            <a:r>
              <a:rPr lang="en-US" altLang="zh-CN" sz="2800" b="1">
                <a:solidFill>
                  <a:srgbClr val="663300"/>
                </a:solidFill>
                <a:latin typeface="宋体" pitchFamily="2" charset="-122"/>
              </a:rPr>
              <a:t>2-2</a:t>
            </a:r>
            <a:r>
              <a:rPr lang="zh-CN" altLang="en-US" sz="2800" b="1">
                <a:solidFill>
                  <a:srgbClr val="663300"/>
                </a:solidFill>
                <a:latin typeface="宋体" pitchFamily="2" charset="-122"/>
              </a:rPr>
              <a:t>的第二种算法在单链表中的具体实现。</a:t>
            </a:r>
            <a:endParaRPr lang="zh-CN" altLang="en-US" sz="3200"/>
          </a:p>
        </p:txBody>
      </p:sp>
      <p:sp>
        <p:nvSpPr>
          <p:cNvPr id="105475" name="Text Box 3"/>
          <p:cNvSpPr txBox="1">
            <a:spLocks noChangeArrowheads="1"/>
          </p:cNvSpPr>
          <p:nvPr/>
        </p:nvSpPr>
        <p:spPr bwMode="auto">
          <a:xfrm>
            <a:off x="288925" y="781050"/>
            <a:ext cx="8648700" cy="5940425"/>
          </a:xfrm>
          <a:prstGeom prst="rect">
            <a:avLst/>
          </a:prstGeom>
          <a:noFill/>
          <a:ln w="9525">
            <a:noFill/>
            <a:miter lim="800000"/>
            <a:headEnd/>
            <a:tailEnd/>
          </a:ln>
          <a:effectLst/>
        </p:spPr>
        <p:txBody>
          <a:bodyPr wrap="none">
            <a:spAutoFit/>
          </a:bodyPr>
          <a:lstStyle/>
          <a:p>
            <a:r>
              <a:rPr lang="en-US" altLang="zh-CN" sz="3200" b="1">
                <a:solidFill>
                  <a:srgbClr val="990033"/>
                </a:solidFill>
              </a:rPr>
              <a:t>void</a:t>
            </a:r>
            <a:r>
              <a:rPr lang="en-US" altLang="zh-CN" sz="3200">
                <a:solidFill>
                  <a:srgbClr val="990033"/>
                </a:solidFill>
              </a:rPr>
              <a:t> purge_L( LinkList La ) {</a:t>
            </a:r>
          </a:p>
          <a:p>
            <a:r>
              <a:rPr lang="en-US" altLang="zh-CN" sz="3200">
                <a:solidFill>
                  <a:srgbClr val="990033"/>
                </a:solidFill>
              </a:rPr>
              <a:t>  </a:t>
            </a:r>
            <a:r>
              <a:rPr lang="en-US" altLang="zh-CN" sz="2800" b="1">
                <a:solidFill>
                  <a:srgbClr val="990033"/>
                </a:solidFill>
                <a:ea typeface="楷体_GB2312" pitchFamily="49" charset="-122"/>
              </a:rPr>
              <a:t>//</a:t>
            </a:r>
            <a:r>
              <a:rPr lang="en-US" altLang="zh-CN" sz="2800" b="1">
                <a:solidFill>
                  <a:srgbClr val="990033"/>
                </a:solidFill>
                <a:latin typeface="楷体_GB2312" pitchFamily="49" charset="-122"/>
                <a:ea typeface="楷体_GB2312" pitchFamily="49" charset="-122"/>
              </a:rPr>
              <a:t> </a:t>
            </a:r>
            <a:r>
              <a:rPr lang="zh-CN" altLang="en-US" sz="2800" b="1">
                <a:solidFill>
                  <a:srgbClr val="990033"/>
                </a:solidFill>
                <a:latin typeface="楷体_GB2312" pitchFamily="49" charset="-122"/>
                <a:ea typeface="楷体_GB2312" pitchFamily="49" charset="-122"/>
              </a:rPr>
              <a:t>删除带头结点的单链表</a:t>
            </a:r>
            <a:r>
              <a:rPr lang="zh-CN" altLang="en-US" sz="2800" b="1">
                <a:solidFill>
                  <a:srgbClr val="990033"/>
                </a:solidFill>
                <a:ea typeface="楷体_GB2312" pitchFamily="49" charset="-122"/>
              </a:rPr>
              <a:t> </a:t>
            </a:r>
            <a:r>
              <a:rPr lang="en-US" altLang="zh-CN" sz="2800" b="1">
                <a:solidFill>
                  <a:srgbClr val="990033"/>
                </a:solidFill>
                <a:ea typeface="楷体_GB2312" pitchFamily="49" charset="-122"/>
              </a:rPr>
              <a:t>La </a:t>
            </a:r>
            <a:r>
              <a:rPr lang="zh-CN" altLang="en-US" sz="2800" b="1">
                <a:solidFill>
                  <a:srgbClr val="990033"/>
                </a:solidFill>
                <a:latin typeface="楷体_GB2312" pitchFamily="49" charset="-122"/>
                <a:ea typeface="楷体_GB2312" pitchFamily="49" charset="-122"/>
              </a:rPr>
              <a:t>中所有多余的结点</a:t>
            </a:r>
            <a:endParaRPr lang="en-US" altLang="en-US" sz="3200">
              <a:solidFill>
                <a:srgbClr val="990033"/>
              </a:solidFill>
            </a:endParaRPr>
          </a:p>
          <a:p>
            <a:r>
              <a:rPr lang="en-US" altLang="en-US" sz="3200">
                <a:solidFill>
                  <a:srgbClr val="990033"/>
                </a:solidFill>
              </a:rPr>
              <a:t>   </a:t>
            </a:r>
            <a:r>
              <a:rPr lang="en-US" altLang="zh-CN" sz="3200" b="1">
                <a:solidFill>
                  <a:srgbClr val="990033"/>
                </a:solidFill>
              </a:rPr>
              <a:t>if</a:t>
            </a:r>
            <a:r>
              <a:rPr lang="en-US" altLang="zh-CN" sz="3200">
                <a:solidFill>
                  <a:srgbClr val="990033"/>
                </a:solidFill>
              </a:rPr>
              <a:t> (La-&gt;next) { </a:t>
            </a:r>
            <a:r>
              <a:rPr lang="en-US" altLang="zh-CN" sz="2800" b="1">
                <a:solidFill>
                  <a:srgbClr val="990033"/>
                </a:solidFill>
              </a:rPr>
              <a:t>//  </a:t>
            </a:r>
            <a:r>
              <a:rPr lang="zh-CN" altLang="en-US" sz="2800" b="1">
                <a:solidFill>
                  <a:srgbClr val="990033"/>
                </a:solidFill>
                <a:ea typeface="楷体_GB2312" pitchFamily="49" charset="-122"/>
              </a:rPr>
              <a:t>只需要处理非空表</a:t>
            </a:r>
            <a:endParaRPr lang="en-US" altLang="en-US" sz="3200">
              <a:solidFill>
                <a:srgbClr val="990033"/>
              </a:solidFill>
            </a:endParaRPr>
          </a:p>
          <a:p>
            <a:r>
              <a:rPr lang="en-US" altLang="en-US" sz="3200">
                <a:solidFill>
                  <a:srgbClr val="990033"/>
                </a:solidFill>
              </a:rPr>
              <a:t>       </a:t>
            </a:r>
            <a:r>
              <a:rPr lang="en-US" altLang="zh-CN" sz="3200">
                <a:solidFill>
                  <a:srgbClr val="990033"/>
                </a:solidFill>
              </a:rPr>
              <a:t>p = La-&gt;next;  suc = p-&gt;next;</a:t>
            </a:r>
          </a:p>
          <a:p>
            <a:r>
              <a:rPr lang="en-US" altLang="zh-CN" sz="3200">
                <a:solidFill>
                  <a:srgbClr val="990033"/>
                </a:solidFill>
              </a:rPr>
              <a:t>       </a:t>
            </a:r>
            <a:r>
              <a:rPr lang="en-US" altLang="zh-CN" sz="3200" b="1">
                <a:solidFill>
                  <a:srgbClr val="990033"/>
                </a:solidFill>
              </a:rPr>
              <a:t>while</a:t>
            </a:r>
            <a:r>
              <a:rPr lang="en-US" altLang="zh-CN" sz="3200">
                <a:solidFill>
                  <a:srgbClr val="990033"/>
                </a:solidFill>
              </a:rPr>
              <a:t> (suc)    </a:t>
            </a:r>
            <a:r>
              <a:rPr lang="en-US" altLang="zh-CN" sz="2800">
                <a:solidFill>
                  <a:srgbClr val="990033"/>
                </a:solidFill>
              </a:rPr>
              <a:t>// </a:t>
            </a:r>
            <a:r>
              <a:rPr lang="zh-CN" altLang="en-US" sz="2800">
                <a:solidFill>
                  <a:srgbClr val="990033"/>
                </a:solidFill>
                <a:ea typeface="楷体_GB2312" pitchFamily="49" charset="-122"/>
              </a:rPr>
              <a:t>尚有后继未检查完</a:t>
            </a:r>
            <a:endParaRPr lang="zh-CN" altLang="en-US" sz="3200">
              <a:solidFill>
                <a:srgbClr val="990033"/>
              </a:solidFill>
            </a:endParaRPr>
          </a:p>
          <a:p>
            <a:r>
              <a:rPr lang="zh-CN" altLang="en-US" sz="3200">
                <a:solidFill>
                  <a:srgbClr val="990033"/>
                </a:solidFill>
              </a:rPr>
              <a:t>           </a:t>
            </a:r>
            <a:r>
              <a:rPr lang="en-US" altLang="zh-CN" sz="3200" b="1">
                <a:solidFill>
                  <a:srgbClr val="990033"/>
                </a:solidFill>
              </a:rPr>
              <a:t>if</a:t>
            </a:r>
            <a:r>
              <a:rPr lang="en-US" altLang="zh-CN" sz="3200">
                <a:solidFill>
                  <a:srgbClr val="990033"/>
                </a:solidFill>
              </a:rPr>
              <a:t> </a:t>
            </a:r>
            <a:r>
              <a:rPr lang="en-US" altLang="zh-CN" sz="3200">
                <a:solidFill>
                  <a:srgbClr val="663300"/>
                </a:solidFill>
              </a:rPr>
              <a:t>(suc-&gt;data == p-&gt;data)</a:t>
            </a:r>
            <a:r>
              <a:rPr lang="en-US" altLang="zh-CN" sz="3200">
                <a:solidFill>
                  <a:srgbClr val="990033"/>
                </a:solidFill>
              </a:rPr>
              <a:t> {</a:t>
            </a:r>
          </a:p>
          <a:p>
            <a:r>
              <a:rPr lang="en-US" altLang="zh-CN" sz="3200">
                <a:solidFill>
                  <a:srgbClr val="990033"/>
                </a:solidFill>
              </a:rPr>
              <a:t>               </a:t>
            </a:r>
            <a:r>
              <a:rPr lang="en-US" altLang="zh-CN" sz="3200">
                <a:solidFill>
                  <a:srgbClr val="996600"/>
                </a:solidFill>
              </a:rPr>
              <a:t>q = suc;  suc = suc-&gt;next;  delete q;</a:t>
            </a:r>
            <a:endParaRPr lang="en-US" altLang="zh-CN" sz="3200">
              <a:solidFill>
                <a:srgbClr val="990033"/>
              </a:solidFill>
            </a:endParaRPr>
          </a:p>
          <a:p>
            <a:r>
              <a:rPr lang="en-US" altLang="zh-CN" sz="3200">
                <a:solidFill>
                  <a:srgbClr val="990033"/>
                </a:solidFill>
              </a:rPr>
              <a:t>           }           </a:t>
            </a:r>
            <a:r>
              <a:rPr lang="en-US" altLang="zh-CN" sz="2800" b="1">
                <a:solidFill>
                  <a:srgbClr val="990033"/>
                </a:solidFill>
              </a:rPr>
              <a:t>// </a:t>
            </a:r>
            <a:r>
              <a:rPr lang="zh-CN" altLang="en-US" sz="2800" b="1">
                <a:solidFill>
                  <a:srgbClr val="990033"/>
                </a:solidFill>
                <a:ea typeface="楷体_GB2312" pitchFamily="49" charset="-122"/>
              </a:rPr>
              <a:t>释放值相同的结点空间</a:t>
            </a:r>
            <a:endParaRPr lang="zh-CN" altLang="en-US" sz="3200">
              <a:solidFill>
                <a:srgbClr val="990033"/>
              </a:solidFill>
            </a:endParaRPr>
          </a:p>
          <a:p>
            <a:r>
              <a:rPr lang="zh-CN" altLang="en-US" sz="3200">
                <a:solidFill>
                  <a:srgbClr val="990033"/>
                </a:solidFill>
              </a:rPr>
              <a:t>           </a:t>
            </a:r>
            <a:r>
              <a:rPr lang="en-US" altLang="zh-CN" sz="3200" b="1">
                <a:solidFill>
                  <a:srgbClr val="990033"/>
                </a:solidFill>
              </a:rPr>
              <a:t>else</a:t>
            </a:r>
            <a:r>
              <a:rPr lang="en-US" altLang="zh-CN" sz="3200">
                <a:solidFill>
                  <a:srgbClr val="990033"/>
                </a:solidFill>
              </a:rPr>
              <a:t>  {   </a:t>
            </a:r>
            <a:r>
              <a:rPr lang="en-US" altLang="zh-CN" sz="2800" b="1">
                <a:solidFill>
                  <a:srgbClr val="FF0000"/>
                </a:solidFill>
              </a:rPr>
              <a:t>// </a:t>
            </a:r>
            <a:r>
              <a:rPr lang="zh-CN" altLang="en-US" sz="2800" b="1">
                <a:solidFill>
                  <a:srgbClr val="FF0000"/>
                </a:solidFill>
                <a:ea typeface="楷体_GB2312" pitchFamily="49" charset="-122"/>
              </a:rPr>
              <a:t>链接值不同的结点</a:t>
            </a:r>
            <a:endParaRPr lang="zh-CN" altLang="en-US" sz="3200">
              <a:solidFill>
                <a:srgbClr val="990033"/>
              </a:solidFill>
            </a:endParaRPr>
          </a:p>
          <a:p>
            <a:r>
              <a:rPr lang="zh-CN" altLang="en-US" sz="3200">
                <a:solidFill>
                  <a:srgbClr val="990033"/>
                </a:solidFill>
              </a:rPr>
              <a:t>               </a:t>
            </a:r>
            <a:r>
              <a:rPr lang="en-US" altLang="zh-CN" sz="3200">
                <a:solidFill>
                  <a:srgbClr val="FF0000"/>
                </a:solidFill>
              </a:rPr>
              <a:t>p-&gt;next= suc;  p = suc;  suc = suc-&gt;next;</a:t>
            </a:r>
            <a:r>
              <a:rPr lang="en-US" altLang="zh-CN" sz="3200">
                <a:solidFill>
                  <a:srgbClr val="990033"/>
                </a:solidFill>
              </a:rPr>
              <a:t> }</a:t>
            </a:r>
          </a:p>
          <a:p>
            <a:r>
              <a:rPr lang="en-US" altLang="zh-CN" sz="3200">
                <a:solidFill>
                  <a:srgbClr val="990033"/>
                </a:solidFill>
              </a:rPr>
              <a:t>   }// if</a:t>
            </a:r>
          </a:p>
          <a:p>
            <a:r>
              <a:rPr lang="en-US" altLang="zh-CN" sz="3200">
                <a:solidFill>
                  <a:srgbClr val="990033"/>
                </a:solidFill>
              </a:rPr>
              <a:t>}//purge_L</a:t>
            </a:r>
          </a:p>
        </p:txBody>
      </p:sp>
      <p:sp>
        <p:nvSpPr>
          <p:cNvPr id="105476" name="Comment 4"/>
          <p:cNvSpPr>
            <a:spLocks noChangeArrowheads="1"/>
          </p:cNvSpPr>
          <p:nvPr/>
        </p:nvSpPr>
        <p:spPr bwMode="auto">
          <a:xfrm>
            <a:off x="8245475" y="0"/>
            <a:ext cx="898525" cy="3460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1600" b="1">
                <a:solidFill>
                  <a:srgbClr val="800000"/>
                </a:solidFill>
                <a:latin typeface="Arial" pitchFamily="34" charset="0"/>
              </a:rPr>
              <a:t>题 </a:t>
            </a:r>
            <a:r>
              <a:rPr kumimoji="0" lang="en-US" altLang="zh-CN" sz="1600" b="1">
                <a:solidFill>
                  <a:srgbClr val="800000"/>
                </a:solidFill>
                <a:latin typeface="Arial" pitchFamily="34" charset="0"/>
              </a:rPr>
              <a:t>2.20</a:t>
            </a:r>
            <a:endParaRPr lang="en-US" altLang="zh-CN" sz="1600">
              <a:solidFill>
                <a:srgbClr val="000000"/>
              </a:solidFill>
              <a:latin typeface="Arial" pitchFamily="34" charset="0"/>
            </a:endParaRPr>
          </a:p>
        </p:txBody>
      </p:sp>
      <p:graphicFrame>
        <p:nvGraphicFramePr>
          <p:cNvPr id="105477" name="Object 5">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102402" name="剪辑" r:id="rId3" imgW="790920" imgH="858600" progId="">
              <p:embed/>
            </p:oleObj>
          </a:graphicData>
        </a:graphic>
      </p:graphicFrame>
      <p:sp>
        <p:nvSpPr>
          <p:cNvPr id="105478" name="Text Box 6">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wipe(left)">
                                      <p:cBhvr>
                                        <p:cTn id="7" dur="5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5475"/>
                                        </p:tgtEl>
                                        <p:attrNameLst>
                                          <p:attrName>style.visibility</p:attrName>
                                        </p:attrNameLst>
                                      </p:cBhvr>
                                      <p:to>
                                        <p:strVal val="visible"/>
                                      </p:to>
                                    </p:set>
                                    <p:animEffect transition="in" filter="strips(downRight)">
                                      <p:cBhvr>
                                        <p:cTn id="12" dur="500"/>
                                        <p:tgtEl>
                                          <p:spTgt spid="105475"/>
                                        </p:tgtEl>
                                      </p:cBhvr>
                                    </p:animEffect>
                                  </p:childTnLst>
                                </p:cTn>
                              </p:par>
                            </p:childTnLst>
                          </p:cTn>
                        </p:par>
                        <p:par>
                          <p:cTn id="13" fill="hold">
                            <p:stCondLst>
                              <p:cond delay="500"/>
                            </p:stCondLst>
                            <p:childTnLst>
                              <p:par>
                                <p:cTn id="14" presetID="2" presetClass="entr" presetSubtype="6" fill="hold" nodeType="afterEffect">
                                  <p:stCondLst>
                                    <p:cond delay="0"/>
                                  </p:stCondLst>
                                  <p:childTnLst>
                                    <p:set>
                                      <p:cBhvr>
                                        <p:cTn id="15" dur="1" fill="hold">
                                          <p:stCondLst>
                                            <p:cond delay="0"/>
                                          </p:stCondLst>
                                        </p:cTn>
                                        <p:tgtEl>
                                          <p:spTgt spid="105477"/>
                                        </p:tgtEl>
                                        <p:attrNameLst>
                                          <p:attrName>style.visibility</p:attrName>
                                        </p:attrNameLst>
                                      </p:cBhvr>
                                      <p:to>
                                        <p:strVal val="visible"/>
                                      </p:to>
                                    </p:set>
                                    <p:anim calcmode="lin" valueType="num">
                                      <p:cBhvr additive="base">
                                        <p:cTn id="16" dur="500" fill="hold"/>
                                        <p:tgtEl>
                                          <p:spTgt spid="105477"/>
                                        </p:tgtEl>
                                        <p:attrNameLst>
                                          <p:attrName>ppt_x</p:attrName>
                                        </p:attrNameLst>
                                      </p:cBhvr>
                                      <p:tavLst>
                                        <p:tav tm="0">
                                          <p:val>
                                            <p:strVal val="1+#ppt_w/2"/>
                                          </p:val>
                                        </p:tav>
                                        <p:tav tm="100000">
                                          <p:val>
                                            <p:strVal val="#ppt_x"/>
                                          </p:val>
                                        </p:tav>
                                      </p:tavLst>
                                    </p:anim>
                                    <p:anim calcmode="lin" valueType="num">
                                      <p:cBhvr additive="base">
                                        <p:cTn id="17" dur="500" fill="hold"/>
                                        <p:tgtEl>
                                          <p:spTgt spid="105477"/>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autoUpdateAnimBg="0"/>
      <p:bldP spid="105475" grpId="0" autoUpdateAnimBg="0"/>
      <p:bldP spid="105478"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4294967295"/>
          </p:nvPr>
        </p:nvSpPr>
        <p:spPr>
          <a:xfrm>
            <a:off x="0" y="476250"/>
            <a:ext cx="8964613" cy="6265863"/>
          </a:xfrm>
        </p:spPr>
        <p:txBody>
          <a:bodyPr/>
          <a:lstStyle/>
          <a:p>
            <a:pPr>
              <a:buFont typeface="Wingdings" pitchFamily="2" charset="2"/>
              <a:buNone/>
            </a:pPr>
            <a:r>
              <a:rPr lang="en-US" altLang="zh-CN"/>
              <a:t>6</a:t>
            </a:r>
            <a:r>
              <a:rPr lang="zh-CN" altLang="en-US"/>
              <a:t>．线性表是具有</a:t>
            </a:r>
            <a:r>
              <a:rPr lang="en-US" altLang="zh-CN"/>
              <a:t>n</a:t>
            </a:r>
            <a:r>
              <a:rPr lang="zh-CN" altLang="en-US"/>
              <a:t>个（  </a:t>
            </a:r>
            <a:r>
              <a:rPr lang="en-US" altLang="zh-CN"/>
              <a:t>c  </a:t>
            </a:r>
            <a:r>
              <a:rPr lang="zh-CN" altLang="en-US"/>
              <a:t>）的有限序列（</a:t>
            </a:r>
            <a:r>
              <a:rPr lang="en-US" altLang="zh-CN"/>
              <a:t>n&gt;0</a:t>
            </a:r>
            <a:r>
              <a:rPr lang="zh-CN" altLang="en-US"/>
              <a:t>）。 </a:t>
            </a:r>
          </a:p>
          <a:p>
            <a:pPr>
              <a:buFont typeface="Wingdings" pitchFamily="2" charset="2"/>
              <a:buNone/>
            </a:pPr>
            <a:r>
              <a:rPr lang="zh-CN" altLang="en-US"/>
              <a:t> </a:t>
            </a:r>
            <a:r>
              <a:rPr lang="en-US" altLang="zh-CN"/>
              <a:t>A</a:t>
            </a:r>
            <a:r>
              <a:rPr lang="zh-CN" altLang="en-US"/>
              <a:t>．表元素   </a:t>
            </a:r>
            <a:r>
              <a:rPr lang="en-US" altLang="zh-CN"/>
              <a:t>B</a:t>
            </a:r>
            <a:r>
              <a:rPr lang="zh-CN" altLang="en-US"/>
              <a:t>．字符  </a:t>
            </a:r>
            <a:r>
              <a:rPr lang="en-US" altLang="zh-CN"/>
              <a:t>C</a:t>
            </a:r>
            <a:r>
              <a:rPr lang="zh-CN" altLang="en-US"/>
              <a:t>．数据元素   </a:t>
            </a:r>
            <a:r>
              <a:rPr lang="en-US" altLang="zh-CN"/>
              <a:t>D</a:t>
            </a:r>
            <a:r>
              <a:rPr lang="zh-CN" altLang="en-US"/>
              <a:t>．数据项        </a:t>
            </a:r>
          </a:p>
          <a:p>
            <a:pPr>
              <a:buFont typeface="Wingdings" pitchFamily="2" charset="2"/>
              <a:buNone/>
            </a:pPr>
            <a:r>
              <a:rPr lang="en-US" altLang="zh-CN"/>
              <a:t>7</a:t>
            </a:r>
            <a:r>
              <a:rPr lang="zh-CN" altLang="en-US"/>
              <a:t>．若一棵二叉树具有</a:t>
            </a:r>
            <a:r>
              <a:rPr lang="en-US" altLang="zh-CN"/>
              <a:t>10</a:t>
            </a:r>
            <a:r>
              <a:rPr lang="zh-CN" altLang="en-US"/>
              <a:t>个度为</a:t>
            </a:r>
            <a:r>
              <a:rPr lang="en-US" altLang="zh-CN"/>
              <a:t>2</a:t>
            </a:r>
            <a:r>
              <a:rPr lang="zh-CN" altLang="en-US"/>
              <a:t>的结点，</a:t>
            </a:r>
            <a:r>
              <a:rPr lang="en-US" altLang="zh-CN"/>
              <a:t>5</a:t>
            </a:r>
            <a:r>
              <a:rPr lang="zh-CN" altLang="en-US"/>
              <a:t>个度为</a:t>
            </a:r>
            <a:r>
              <a:rPr lang="en-US" altLang="zh-CN"/>
              <a:t>1</a:t>
            </a:r>
            <a:r>
              <a:rPr lang="zh-CN" altLang="en-US"/>
              <a:t>的结点，则度为</a:t>
            </a:r>
            <a:r>
              <a:rPr lang="en-US" altLang="zh-CN"/>
              <a:t>0</a:t>
            </a:r>
            <a:r>
              <a:rPr lang="zh-CN" altLang="en-US"/>
              <a:t>的结点个数是（  </a:t>
            </a:r>
            <a:r>
              <a:rPr lang="en-US" altLang="zh-CN"/>
              <a:t>b</a:t>
            </a:r>
            <a:r>
              <a:rPr lang="zh-CN" altLang="en-US"/>
              <a:t>）</a:t>
            </a:r>
          </a:p>
          <a:p>
            <a:pPr>
              <a:buFont typeface="Wingdings" pitchFamily="2" charset="2"/>
              <a:buNone/>
            </a:pPr>
            <a:r>
              <a:rPr lang="en-US" altLang="zh-CN"/>
              <a:t>A</a:t>
            </a:r>
            <a:r>
              <a:rPr lang="zh-CN" altLang="en-US"/>
              <a:t>．</a:t>
            </a:r>
            <a:r>
              <a:rPr lang="en-US" altLang="zh-CN"/>
              <a:t>9            B</a:t>
            </a:r>
            <a:r>
              <a:rPr lang="zh-CN" altLang="en-US"/>
              <a:t>．</a:t>
            </a:r>
            <a:r>
              <a:rPr lang="en-US" altLang="zh-CN"/>
              <a:t>11         C</a:t>
            </a:r>
            <a:r>
              <a:rPr lang="zh-CN" altLang="en-US"/>
              <a:t>．</a:t>
            </a:r>
            <a:r>
              <a:rPr lang="en-US" altLang="zh-CN"/>
              <a:t>15       D</a:t>
            </a:r>
            <a:r>
              <a:rPr lang="zh-CN" altLang="en-US"/>
              <a:t>．不确定</a:t>
            </a:r>
          </a:p>
          <a:p>
            <a:pPr>
              <a:buFont typeface="Wingdings" pitchFamily="2" charset="2"/>
              <a:buNone/>
            </a:pPr>
            <a:r>
              <a:rPr lang="en-US" altLang="zh-CN"/>
              <a:t>8</a:t>
            </a:r>
            <a:r>
              <a:rPr lang="zh-CN" altLang="en-US"/>
              <a:t>．在一棵高度为</a:t>
            </a:r>
            <a:r>
              <a:rPr lang="en-US" altLang="zh-CN"/>
              <a:t>k</a:t>
            </a:r>
            <a:r>
              <a:rPr lang="zh-CN" altLang="en-US"/>
              <a:t>的满二叉树中，结点总数为（ </a:t>
            </a:r>
            <a:r>
              <a:rPr lang="en-US" altLang="zh-CN"/>
              <a:t>a   </a:t>
            </a:r>
            <a:r>
              <a:rPr lang="zh-CN" altLang="en-US"/>
              <a:t>）</a:t>
            </a:r>
          </a:p>
          <a:p>
            <a:pPr>
              <a:buFont typeface="Wingdings" pitchFamily="2" charset="2"/>
              <a:buNone/>
            </a:pPr>
            <a:r>
              <a:rPr lang="zh-CN" altLang="en-US"/>
              <a:t>          </a:t>
            </a:r>
            <a:r>
              <a:rPr lang="en-US" altLang="zh-CN"/>
              <a:t>A</a:t>
            </a:r>
            <a:r>
              <a:rPr lang="zh-CN" altLang="en-US"/>
              <a:t>．</a:t>
            </a:r>
            <a:r>
              <a:rPr lang="en-US" altLang="zh-CN"/>
              <a:t>2^k-1            B</a:t>
            </a:r>
            <a:r>
              <a:rPr lang="zh-CN" altLang="en-US"/>
              <a:t>．</a:t>
            </a:r>
            <a:r>
              <a:rPr lang="en-US" altLang="zh-CN"/>
              <a:t>2k             </a:t>
            </a:r>
          </a:p>
          <a:p>
            <a:pPr>
              <a:buFont typeface="Wingdings" pitchFamily="2" charset="2"/>
              <a:buNone/>
            </a:pPr>
            <a:r>
              <a:rPr lang="en-US" altLang="zh-CN"/>
              <a:t>          C</a:t>
            </a:r>
            <a:r>
              <a:rPr lang="zh-CN" altLang="en-US"/>
              <a:t>．</a:t>
            </a:r>
            <a:r>
              <a:rPr lang="en-US" altLang="zh-CN"/>
              <a:t>2k-1            D</a:t>
            </a:r>
            <a:r>
              <a:rPr lang="zh-CN" altLang="en-US"/>
              <a:t>．</a:t>
            </a:r>
            <a:r>
              <a:rPr lang="zh-CN" altLang="en-US">
                <a:sym typeface="Symbol" pitchFamily="2" charset="2"/>
              </a:rPr>
              <a:t></a:t>
            </a:r>
            <a:r>
              <a:rPr lang="en-US" altLang="zh-CN"/>
              <a:t>log2k</a:t>
            </a:r>
            <a:r>
              <a:rPr lang="en-US" altLang="zh-CN">
                <a:sym typeface="Symbol" pitchFamily="2" charset="2"/>
              </a:rPr>
              <a:t></a:t>
            </a:r>
            <a:r>
              <a:rPr lang="en-US" altLang="zh-CN"/>
              <a:t>+1</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0" y="549275"/>
            <a:ext cx="9036050" cy="6192838"/>
          </a:xfrm>
        </p:spPr>
        <p:txBody>
          <a:bodyPr/>
          <a:lstStyle/>
          <a:p>
            <a:pPr>
              <a:lnSpc>
                <a:spcPct val="90000"/>
              </a:lnSpc>
              <a:buFont typeface="Wingdings" pitchFamily="2" charset="2"/>
              <a:buNone/>
            </a:pPr>
            <a:r>
              <a:rPr lang="en-US" altLang="zh-CN"/>
              <a:t>9</a:t>
            </a:r>
            <a:r>
              <a:rPr lang="zh-CN" altLang="en-US"/>
              <a:t>．已知一棵二叉树的前序遍历结果为</a:t>
            </a:r>
            <a:r>
              <a:rPr lang="en-US" altLang="zh-CN"/>
              <a:t>ABCDEF,</a:t>
            </a:r>
            <a:r>
              <a:rPr lang="zh-CN" altLang="en-US"/>
              <a:t>中序遍历结果为</a:t>
            </a:r>
            <a:r>
              <a:rPr lang="en-US" altLang="zh-CN"/>
              <a:t>CBAEDF,</a:t>
            </a:r>
            <a:r>
              <a:rPr lang="zh-CN" altLang="en-US"/>
              <a:t>则后序遍历的结果为（   </a:t>
            </a:r>
            <a:r>
              <a:rPr lang="en-US" altLang="zh-CN"/>
              <a:t>a </a:t>
            </a:r>
            <a:r>
              <a:rPr lang="zh-CN" altLang="en-US"/>
              <a:t>）。</a:t>
            </a:r>
          </a:p>
          <a:p>
            <a:pPr>
              <a:lnSpc>
                <a:spcPct val="90000"/>
              </a:lnSpc>
              <a:buFont typeface="Wingdings" pitchFamily="2" charset="2"/>
              <a:buNone/>
            </a:pPr>
            <a:r>
              <a:rPr lang="zh-CN" altLang="en-US"/>
              <a:t>          </a:t>
            </a:r>
            <a:r>
              <a:rPr lang="en-US" altLang="zh-CN"/>
              <a:t>A</a:t>
            </a:r>
            <a:r>
              <a:rPr lang="zh-CN" altLang="en-US"/>
              <a:t>．</a:t>
            </a:r>
            <a:r>
              <a:rPr lang="en-US" altLang="zh-CN"/>
              <a:t>CBEFDA        B</a:t>
            </a:r>
            <a:r>
              <a:rPr lang="zh-CN" altLang="en-US"/>
              <a:t>． </a:t>
            </a:r>
            <a:r>
              <a:rPr lang="en-US" altLang="zh-CN"/>
              <a:t>FEDCBA                  </a:t>
            </a:r>
          </a:p>
          <a:p>
            <a:pPr>
              <a:lnSpc>
                <a:spcPct val="90000"/>
              </a:lnSpc>
              <a:buFont typeface="Wingdings" pitchFamily="2" charset="2"/>
              <a:buNone/>
            </a:pPr>
            <a:r>
              <a:rPr lang="en-US" altLang="zh-CN"/>
              <a:t>          C</a:t>
            </a:r>
            <a:r>
              <a:rPr lang="zh-CN" altLang="en-US"/>
              <a:t>． </a:t>
            </a:r>
            <a:r>
              <a:rPr lang="en-US" altLang="zh-CN"/>
              <a:t>CBEDFA       D</a:t>
            </a:r>
            <a:r>
              <a:rPr lang="zh-CN" altLang="en-US"/>
              <a:t>．不定  </a:t>
            </a:r>
          </a:p>
          <a:p>
            <a:pPr>
              <a:lnSpc>
                <a:spcPct val="90000"/>
              </a:lnSpc>
              <a:buFont typeface="Wingdings" pitchFamily="2" charset="2"/>
              <a:buNone/>
            </a:pPr>
            <a:r>
              <a:rPr lang="en-US" altLang="zh-CN"/>
              <a:t>10. </a:t>
            </a:r>
            <a:r>
              <a:rPr lang="zh-CN" altLang="en-US"/>
              <a:t>设有一表示算术表达式的二叉树（见下图），</a:t>
            </a:r>
          </a:p>
          <a:p>
            <a:pPr>
              <a:lnSpc>
                <a:spcPct val="90000"/>
              </a:lnSpc>
              <a:buFont typeface="Wingdings" pitchFamily="2" charset="2"/>
              <a:buNone/>
            </a:pPr>
            <a:r>
              <a:rPr lang="zh-CN" altLang="en-US"/>
              <a:t>它所表示的算术表达式是（</a:t>
            </a:r>
            <a:r>
              <a:rPr lang="en-US" altLang="zh-CN"/>
              <a:t>d    </a:t>
            </a:r>
            <a:r>
              <a:rPr lang="zh-CN" altLang="en-US"/>
              <a:t>）</a:t>
            </a:r>
            <a:endParaRPr lang="zh-CN" altLang="it-IT"/>
          </a:p>
          <a:p>
            <a:pPr>
              <a:lnSpc>
                <a:spcPct val="90000"/>
              </a:lnSpc>
              <a:buFont typeface="Wingdings" pitchFamily="2" charset="2"/>
              <a:buNone/>
            </a:pPr>
            <a:r>
              <a:rPr lang="it-IT" altLang="zh-CN"/>
              <a:t>      A. A*B+C/(D*E)+(F-G)                       </a:t>
            </a:r>
          </a:p>
          <a:p>
            <a:pPr>
              <a:lnSpc>
                <a:spcPct val="90000"/>
              </a:lnSpc>
              <a:buFont typeface="Wingdings" pitchFamily="2" charset="2"/>
              <a:buNone/>
            </a:pPr>
            <a:r>
              <a:rPr lang="it-IT" altLang="zh-CN"/>
              <a:t>      B. (A*B+C)/(D*E)+(F-G)  </a:t>
            </a:r>
          </a:p>
          <a:p>
            <a:pPr>
              <a:lnSpc>
                <a:spcPct val="90000"/>
              </a:lnSpc>
              <a:buFont typeface="Wingdings" pitchFamily="2" charset="2"/>
              <a:buNone/>
            </a:pPr>
            <a:r>
              <a:rPr lang="it-IT" altLang="zh-CN"/>
              <a:t>      C. (A*B+C)/(D*E+</a:t>
            </a:r>
            <a:r>
              <a:rPr lang="zh-CN" altLang="it-IT"/>
              <a:t>（</a:t>
            </a:r>
            <a:r>
              <a:rPr lang="it-IT" altLang="zh-CN"/>
              <a:t>F-G</a:t>
            </a:r>
            <a:r>
              <a:rPr lang="zh-CN" altLang="it-IT"/>
              <a:t>）</a:t>
            </a:r>
            <a:r>
              <a:rPr lang="it-IT" altLang="zh-CN"/>
              <a:t>)                  </a:t>
            </a:r>
          </a:p>
          <a:p>
            <a:pPr>
              <a:lnSpc>
                <a:spcPct val="90000"/>
              </a:lnSpc>
              <a:buFont typeface="Wingdings" pitchFamily="2" charset="2"/>
              <a:buNone/>
            </a:pPr>
            <a:r>
              <a:rPr lang="it-IT" altLang="zh-CN"/>
              <a:t>      D. A*B+C/D*E+F-G</a:t>
            </a:r>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11188" y="1916113"/>
            <a:ext cx="6048375" cy="4176712"/>
            <a:chOff x="2574" y="1973"/>
            <a:chExt cx="3045" cy="1834"/>
          </a:xfrm>
        </p:grpSpPr>
        <p:grpSp>
          <p:nvGrpSpPr>
            <p:cNvPr id="3" name="Group 5"/>
            <p:cNvGrpSpPr>
              <a:grpSpLocks/>
            </p:cNvGrpSpPr>
            <p:nvPr/>
          </p:nvGrpSpPr>
          <p:grpSpPr bwMode="auto">
            <a:xfrm>
              <a:off x="4224" y="3135"/>
              <a:ext cx="630" cy="627"/>
              <a:chOff x="3654" y="1973"/>
              <a:chExt cx="630" cy="627"/>
            </a:xfrm>
          </p:grpSpPr>
          <p:sp>
            <p:nvSpPr>
              <p:cNvPr id="29702" name="Oval 6"/>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endParaRPr lang="zh-CN" altLang="en-US"/>
              </a:p>
            </p:txBody>
          </p:sp>
          <p:sp>
            <p:nvSpPr>
              <p:cNvPr id="29703" name="Text Box 7"/>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4" name="Group 8"/>
            <p:cNvGrpSpPr>
              <a:grpSpLocks/>
            </p:cNvGrpSpPr>
            <p:nvPr/>
          </p:nvGrpSpPr>
          <p:grpSpPr bwMode="auto">
            <a:xfrm>
              <a:off x="4569" y="3120"/>
              <a:ext cx="630" cy="627"/>
              <a:chOff x="3654" y="1973"/>
              <a:chExt cx="630" cy="627"/>
            </a:xfrm>
          </p:grpSpPr>
          <p:sp>
            <p:nvSpPr>
              <p:cNvPr id="29705" name="Oval 9"/>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endParaRPr lang="zh-CN" altLang="en-US"/>
              </a:p>
            </p:txBody>
          </p:sp>
          <p:sp>
            <p:nvSpPr>
              <p:cNvPr id="29706" name="Text Box 10"/>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5" name="Group 11"/>
            <p:cNvGrpSpPr>
              <a:grpSpLocks/>
            </p:cNvGrpSpPr>
            <p:nvPr/>
          </p:nvGrpSpPr>
          <p:grpSpPr bwMode="auto">
            <a:xfrm>
              <a:off x="3744" y="3136"/>
              <a:ext cx="630" cy="627"/>
              <a:chOff x="3654" y="1973"/>
              <a:chExt cx="630" cy="627"/>
            </a:xfrm>
          </p:grpSpPr>
          <p:sp>
            <p:nvSpPr>
              <p:cNvPr id="29708" name="Oval 12"/>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endParaRPr lang="zh-CN" altLang="en-US"/>
              </a:p>
            </p:txBody>
          </p:sp>
          <p:sp>
            <p:nvSpPr>
              <p:cNvPr id="29709" name="Text Box 13"/>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6" name="Group 14"/>
            <p:cNvGrpSpPr>
              <a:grpSpLocks/>
            </p:cNvGrpSpPr>
            <p:nvPr/>
          </p:nvGrpSpPr>
          <p:grpSpPr bwMode="auto">
            <a:xfrm>
              <a:off x="4989" y="3120"/>
              <a:ext cx="630" cy="627"/>
              <a:chOff x="3654" y="1973"/>
              <a:chExt cx="630" cy="627"/>
            </a:xfrm>
          </p:grpSpPr>
          <p:sp>
            <p:nvSpPr>
              <p:cNvPr id="29711" name="Oval 15"/>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G</a:t>
                </a:r>
              </a:p>
            </p:txBody>
          </p:sp>
          <p:sp>
            <p:nvSpPr>
              <p:cNvPr id="29712" name="Text Box 16"/>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7" name="Group 17"/>
            <p:cNvGrpSpPr>
              <a:grpSpLocks/>
            </p:cNvGrpSpPr>
            <p:nvPr/>
          </p:nvGrpSpPr>
          <p:grpSpPr bwMode="auto">
            <a:xfrm>
              <a:off x="2574" y="3180"/>
              <a:ext cx="630" cy="627"/>
              <a:chOff x="3654" y="1973"/>
              <a:chExt cx="630" cy="627"/>
            </a:xfrm>
          </p:grpSpPr>
          <p:sp>
            <p:nvSpPr>
              <p:cNvPr id="29714" name="Oval 18"/>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a:t>
                </a:r>
              </a:p>
            </p:txBody>
          </p:sp>
          <p:sp>
            <p:nvSpPr>
              <p:cNvPr id="29715" name="Text Box 19"/>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8" name="Group 20"/>
            <p:cNvGrpSpPr>
              <a:grpSpLocks/>
            </p:cNvGrpSpPr>
            <p:nvPr/>
          </p:nvGrpSpPr>
          <p:grpSpPr bwMode="auto">
            <a:xfrm>
              <a:off x="3099" y="3166"/>
              <a:ext cx="630" cy="627"/>
              <a:chOff x="3654" y="1973"/>
              <a:chExt cx="630" cy="627"/>
            </a:xfrm>
          </p:grpSpPr>
          <p:sp>
            <p:nvSpPr>
              <p:cNvPr id="29717" name="Oval 21"/>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B</a:t>
                </a:r>
              </a:p>
            </p:txBody>
          </p:sp>
          <p:sp>
            <p:nvSpPr>
              <p:cNvPr id="29718" name="Text Box 22"/>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9" name="Group 23"/>
            <p:cNvGrpSpPr>
              <a:grpSpLocks/>
            </p:cNvGrpSpPr>
            <p:nvPr/>
          </p:nvGrpSpPr>
          <p:grpSpPr bwMode="auto">
            <a:xfrm>
              <a:off x="3714" y="1973"/>
              <a:ext cx="630" cy="627"/>
              <a:chOff x="3654" y="1973"/>
              <a:chExt cx="630" cy="627"/>
            </a:xfrm>
          </p:grpSpPr>
          <p:sp>
            <p:nvSpPr>
              <p:cNvPr id="29720" name="Oval 24"/>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pPr algn="just"/>
                <a:r>
                  <a:rPr lang="en-US" altLang="zh-CN"/>
                  <a:t>/</a:t>
                </a:r>
              </a:p>
              <a:p>
                <a:endParaRPr lang="en-US" altLang="zh-CN"/>
              </a:p>
            </p:txBody>
          </p:sp>
          <p:sp>
            <p:nvSpPr>
              <p:cNvPr id="29721" name="Text Box 25"/>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10" name="Group 26"/>
            <p:cNvGrpSpPr>
              <a:grpSpLocks/>
            </p:cNvGrpSpPr>
            <p:nvPr/>
          </p:nvGrpSpPr>
          <p:grpSpPr bwMode="auto">
            <a:xfrm>
              <a:off x="3114" y="2344"/>
              <a:ext cx="630" cy="627"/>
              <a:chOff x="3654" y="1973"/>
              <a:chExt cx="630" cy="627"/>
            </a:xfrm>
          </p:grpSpPr>
          <p:sp>
            <p:nvSpPr>
              <p:cNvPr id="29723" name="Oval 27"/>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pPr algn="just"/>
                <a:r>
                  <a:rPr lang="en-US" altLang="zh-CN"/>
                  <a:t>+</a:t>
                </a:r>
              </a:p>
              <a:p>
                <a:endParaRPr lang="en-US" altLang="zh-CN"/>
              </a:p>
            </p:txBody>
          </p:sp>
          <p:sp>
            <p:nvSpPr>
              <p:cNvPr id="29724" name="Text Box 28"/>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11" name="Group 29"/>
            <p:cNvGrpSpPr>
              <a:grpSpLocks/>
            </p:cNvGrpSpPr>
            <p:nvPr/>
          </p:nvGrpSpPr>
          <p:grpSpPr bwMode="auto">
            <a:xfrm>
              <a:off x="4419" y="2316"/>
              <a:ext cx="630" cy="627"/>
              <a:chOff x="3654" y="1973"/>
              <a:chExt cx="630" cy="627"/>
            </a:xfrm>
          </p:grpSpPr>
          <p:sp>
            <p:nvSpPr>
              <p:cNvPr id="29726" name="Oval 30"/>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t>
                </a:r>
              </a:p>
            </p:txBody>
          </p:sp>
          <p:sp>
            <p:nvSpPr>
              <p:cNvPr id="29727" name="Text Box 31"/>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r>
                  <a:rPr lang="en-US" altLang="zh-CN" sz="1000">
                    <a:latin typeface="Times New Roman" pitchFamily="18" charset="0"/>
                  </a:rPr>
                  <a:t> </a:t>
                </a:r>
                <a:endParaRPr lang="en-US" altLang="zh-CN"/>
              </a:p>
            </p:txBody>
          </p:sp>
        </p:grpSp>
        <p:grpSp>
          <p:nvGrpSpPr>
            <p:cNvPr id="12" name="Group 32"/>
            <p:cNvGrpSpPr>
              <a:grpSpLocks/>
            </p:cNvGrpSpPr>
            <p:nvPr/>
          </p:nvGrpSpPr>
          <p:grpSpPr bwMode="auto">
            <a:xfrm>
              <a:off x="3999" y="2675"/>
              <a:ext cx="630" cy="627"/>
              <a:chOff x="3654" y="1973"/>
              <a:chExt cx="630" cy="627"/>
            </a:xfrm>
          </p:grpSpPr>
          <p:sp>
            <p:nvSpPr>
              <p:cNvPr id="29729" name="Oval 33"/>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t>
                </a:r>
              </a:p>
            </p:txBody>
          </p:sp>
          <p:sp>
            <p:nvSpPr>
              <p:cNvPr id="29730" name="Text Box 34"/>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r>
                  <a:rPr lang="en-US" altLang="zh-CN" sz="1000">
                    <a:latin typeface="Times New Roman" pitchFamily="18" charset="0"/>
                  </a:rPr>
                  <a:t> </a:t>
                </a:r>
                <a:endParaRPr lang="en-US" altLang="zh-CN"/>
              </a:p>
            </p:txBody>
          </p:sp>
        </p:grpSp>
        <p:grpSp>
          <p:nvGrpSpPr>
            <p:cNvPr id="13" name="Group 35"/>
            <p:cNvGrpSpPr>
              <a:grpSpLocks/>
            </p:cNvGrpSpPr>
            <p:nvPr/>
          </p:nvGrpSpPr>
          <p:grpSpPr bwMode="auto">
            <a:xfrm>
              <a:off x="4794" y="2705"/>
              <a:ext cx="630" cy="627"/>
              <a:chOff x="3654" y="1973"/>
              <a:chExt cx="630" cy="627"/>
            </a:xfrm>
          </p:grpSpPr>
          <p:sp>
            <p:nvSpPr>
              <p:cNvPr id="29732" name="Oval 36"/>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a:t>
                </a:r>
              </a:p>
            </p:txBody>
          </p:sp>
          <p:sp>
            <p:nvSpPr>
              <p:cNvPr id="29733" name="Text Box 37"/>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r>
                  <a:rPr lang="en-US" altLang="zh-CN" sz="1000">
                    <a:latin typeface="Times New Roman" pitchFamily="18" charset="0"/>
                  </a:rPr>
                  <a:t> </a:t>
                </a:r>
                <a:endParaRPr lang="en-US" altLang="zh-CN"/>
              </a:p>
            </p:txBody>
          </p:sp>
        </p:grpSp>
        <p:grpSp>
          <p:nvGrpSpPr>
            <p:cNvPr id="14" name="Group 38"/>
            <p:cNvGrpSpPr>
              <a:grpSpLocks/>
            </p:cNvGrpSpPr>
            <p:nvPr/>
          </p:nvGrpSpPr>
          <p:grpSpPr bwMode="auto">
            <a:xfrm>
              <a:off x="3459" y="2688"/>
              <a:ext cx="630" cy="627"/>
              <a:chOff x="3654" y="1973"/>
              <a:chExt cx="630" cy="627"/>
            </a:xfrm>
          </p:grpSpPr>
          <p:sp>
            <p:nvSpPr>
              <p:cNvPr id="29735" name="Oval 39"/>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a:t>C</a:t>
                </a:r>
              </a:p>
            </p:txBody>
          </p:sp>
          <p:sp>
            <p:nvSpPr>
              <p:cNvPr id="29736" name="Text Box 40"/>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grpSp>
          <p:nvGrpSpPr>
            <p:cNvPr id="15" name="Group 41"/>
            <p:cNvGrpSpPr>
              <a:grpSpLocks/>
            </p:cNvGrpSpPr>
            <p:nvPr/>
          </p:nvGrpSpPr>
          <p:grpSpPr bwMode="auto">
            <a:xfrm>
              <a:off x="2844" y="2747"/>
              <a:ext cx="630" cy="627"/>
              <a:chOff x="3654" y="1973"/>
              <a:chExt cx="630" cy="627"/>
            </a:xfrm>
          </p:grpSpPr>
          <p:sp>
            <p:nvSpPr>
              <p:cNvPr id="29738" name="Oval 42"/>
              <p:cNvSpPr>
                <a:spLocks noChangeArrowheads="1"/>
              </p:cNvSpPr>
              <p:nvPr/>
            </p:nvSpPr>
            <p:spPr bwMode="auto">
              <a:xfrm>
                <a:off x="3670" y="2019"/>
                <a:ext cx="314" cy="313"/>
              </a:xfrm>
              <a:prstGeom prst="ellipse">
                <a:avLst/>
              </a:prstGeom>
              <a:solidFill>
                <a:srgbClr val="FFFFFF"/>
              </a:solidFill>
              <a:ln w="9525">
                <a:solidFill>
                  <a:srgbClr val="000000"/>
                </a:solidFill>
                <a:round/>
                <a:headEnd/>
                <a:tailEnd/>
              </a:ln>
            </p:spPr>
            <p:txBody>
              <a:bodyPr/>
              <a:lstStyle/>
              <a:p>
                <a:r>
                  <a:rPr lang="en-US" altLang="zh-CN" sz="3200"/>
                  <a:t>*</a:t>
                </a:r>
              </a:p>
            </p:txBody>
          </p:sp>
          <p:sp>
            <p:nvSpPr>
              <p:cNvPr id="29739" name="Text Box 43"/>
              <p:cNvSpPr txBox="1">
                <a:spLocks noChangeArrowheads="1"/>
              </p:cNvSpPr>
              <p:nvPr/>
            </p:nvSpPr>
            <p:spPr bwMode="auto">
              <a:xfrm>
                <a:off x="3654" y="1973"/>
                <a:ext cx="630" cy="627"/>
              </a:xfrm>
              <a:prstGeom prst="rect">
                <a:avLst/>
              </a:prstGeom>
              <a:noFill/>
              <a:ln w="9525">
                <a:noFill/>
                <a:miter lim="800000"/>
                <a:headEnd/>
                <a:tailEnd/>
              </a:ln>
            </p:spPr>
            <p:txBody>
              <a:bodyPr/>
              <a:lstStyle/>
              <a:p>
                <a:pPr algn="just"/>
                <a:endParaRPr lang="zh-CN" altLang="zh-CN"/>
              </a:p>
            </p:txBody>
          </p:sp>
        </p:grpSp>
        <p:sp>
          <p:nvSpPr>
            <p:cNvPr id="29740" name="Freeform 44"/>
            <p:cNvSpPr>
              <a:spLocks/>
            </p:cNvSpPr>
            <p:nvPr/>
          </p:nvSpPr>
          <p:spPr bwMode="auto">
            <a:xfrm>
              <a:off x="3405" y="2287"/>
              <a:ext cx="355" cy="173"/>
            </a:xfrm>
            <a:custGeom>
              <a:avLst/>
              <a:gdLst/>
              <a:ahLst/>
              <a:cxnLst>
                <a:cxn ang="0">
                  <a:pos x="355" y="0"/>
                </a:cxn>
                <a:cxn ang="0">
                  <a:pos x="0" y="173"/>
                </a:cxn>
              </a:cxnLst>
              <a:rect l="0" t="0" r="r" b="b"/>
              <a:pathLst>
                <a:path w="355" h="173">
                  <a:moveTo>
                    <a:pt x="355" y="0"/>
                  </a:moveTo>
                  <a:lnTo>
                    <a:pt x="0" y="173"/>
                  </a:lnTo>
                </a:path>
              </a:pathLst>
            </a:custGeom>
            <a:noFill/>
            <a:ln w="9525">
              <a:solidFill>
                <a:srgbClr val="000000"/>
              </a:solidFill>
              <a:round/>
              <a:headEnd/>
              <a:tailEnd/>
            </a:ln>
          </p:spPr>
          <p:txBody>
            <a:bodyPr/>
            <a:lstStyle/>
            <a:p>
              <a:endParaRPr lang="zh-CN" altLang="en-US"/>
            </a:p>
          </p:txBody>
        </p:sp>
        <p:sp>
          <p:nvSpPr>
            <p:cNvPr id="29741" name="Freeform 45"/>
            <p:cNvSpPr>
              <a:spLocks/>
            </p:cNvSpPr>
            <p:nvPr/>
          </p:nvSpPr>
          <p:spPr bwMode="auto">
            <a:xfrm>
              <a:off x="4020" y="2265"/>
              <a:ext cx="420" cy="210"/>
            </a:xfrm>
            <a:custGeom>
              <a:avLst/>
              <a:gdLst/>
              <a:ahLst/>
              <a:cxnLst>
                <a:cxn ang="0">
                  <a:pos x="0" y="0"/>
                </a:cxn>
                <a:cxn ang="0">
                  <a:pos x="420" y="210"/>
                </a:cxn>
              </a:cxnLst>
              <a:rect l="0" t="0" r="r" b="b"/>
              <a:pathLst>
                <a:path w="420" h="210">
                  <a:moveTo>
                    <a:pt x="0" y="0"/>
                  </a:moveTo>
                  <a:lnTo>
                    <a:pt x="420" y="210"/>
                  </a:lnTo>
                </a:path>
              </a:pathLst>
            </a:custGeom>
            <a:noFill/>
            <a:ln w="9525">
              <a:solidFill>
                <a:srgbClr val="000000"/>
              </a:solidFill>
              <a:round/>
              <a:headEnd/>
              <a:tailEnd/>
            </a:ln>
          </p:spPr>
          <p:txBody>
            <a:bodyPr/>
            <a:lstStyle/>
            <a:p>
              <a:endParaRPr lang="zh-CN" altLang="en-US"/>
            </a:p>
          </p:txBody>
        </p:sp>
        <p:sp>
          <p:nvSpPr>
            <p:cNvPr id="29742" name="Freeform 46"/>
            <p:cNvSpPr>
              <a:spLocks/>
            </p:cNvSpPr>
            <p:nvPr/>
          </p:nvSpPr>
          <p:spPr bwMode="auto">
            <a:xfrm>
              <a:off x="3090" y="2685"/>
              <a:ext cx="105" cy="135"/>
            </a:xfrm>
            <a:custGeom>
              <a:avLst/>
              <a:gdLst/>
              <a:ahLst/>
              <a:cxnLst>
                <a:cxn ang="0">
                  <a:pos x="105" y="0"/>
                </a:cxn>
                <a:cxn ang="0">
                  <a:pos x="0" y="135"/>
                </a:cxn>
              </a:cxnLst>
              <a:rect l="0" t="0" r="r" b="b"/>
              <a:pathLst>
                <a:path w="105" h="135">
                  <a:moveTo>
                    <a:pt x="105" y="0"/>
                  </a:moveTo>
                  <a:lnTo>
                    <a:pt x="0" y="135"/>
                  </a:lnTo>
                </a:path>
              </a:pathLst>
            </a:custGeom>
            <a:noFill/>
            <a:ln w="9525">
              <a:solidFill>
                <a:srgbClr val="000000"/>
              </a:solidFill>
              <a:round/>
              <a:headEnd/>
              <a:tailEnd/>
            </a:ln>
          </p:spPr>
          <p:txBody>
            <a:bodyPr/>
            <a:lstStyle/>
            <a:p>
              <a:endParaRPr lang="zh-CN" altLang="en-US"/>
            </a:p>
          </p:txBody>
        </p:sp>
        <p:sp>
          <p:nvSpPr>
            <p:cNvPr id="29743" name="Freeform 47"/>
            <p:cNvSpPr>
              <a:spLocks/>
            </p:cNvSpPr>
            <p:nvPr/>
          </p:nvSpPr>
          <p:spPr bwMode="auto">
            <a:xfrm>
              <a:off x="3405" y="2655"/>
              <a:ext cx="135" cy="120"/>
            </a:xfrm>
            <a:custGeom>
              <a:avLst/>
              <a:gdLst/>
              <a:ahLst/>
              <a:cxnLst>
                <a:cxn ang="0">
                  <a:pos x="0" y="0"/>
                </a:cxn>
                <a:cxn ang="0">
                  <a:pos x="135" y="120"/>
                </a:cxn>
              </a:cxnLst>
              <a:rect l="0" t="0" r="r" b="b"/>
              <a:pathLst>
                <a:path w="135" h="120">
                  <a:moveTo>
                    <a:pt x="0" y="0"/>
                  </a:moveTo>
                  <a:lnTo>
                    <a:pt x="135" y="120"/>
                  </a:lnTo>
                </a:path>
              </a:pathLst>
            </a:custGeom>
            <a:noFill/>
            <a:ln w="9525">
              <a:solidFill>
                <a:srgbClr val="000000"/>
              </a:solidFill>
              <a:round/>
              <a:headEnd/>
              <a:tailEnd/>
            </a:ln>
          </p:spPr>
          <p:txBody>
            <a:bodyPr/>
            <a:lstStyle/>
            <a:p>
              <a:endParaRPr lang="zh-CN" altLang="en-US"/>
            </a:p>
          </p:txBody>
        </p:sp>
        <p:sp>
          <p:nvSpPr>
            <p:cNvPr id="29744" name="Freeform 48"/>
            <p:cNvSpPr>
              <a:spLocks/>
            </p:cNvSpPr>
            <p:nvPr/>
          </p:nvSpPr>
          <p:spPr bwMode="auto">
            <a:xfrm>
              <a:off x="4305" y="2625"/>
              <a:ext cx="180" cy="195"/>
            </a:xfrm>
            <a:custGeom>
              <a:avLst/>
              <a:gdLst/>
              <a:ahLst/>
              <a:cxnLst>
                <a:cxn ang="0">
                  <a:pos x="180" y="0"/>
                </a:cxn>
                <a:cxn ang="0">
                  <a:pos x="0" y="195"/>
                </a:cxn>
              </a:cxnLst>
              <a:rect l="0" t="0" r="r" b="b"/>
              <a:pathLst>
                <a:path w="180" h="195">
                  <a:moveTo>
                    <a:pt x="180" y="0"/>
                  </a:moveTo>
                  <a:lnTo>
                    <a:pt x="0" y="195"/>
                  </a:lnTo>
                </a:path>
              </a:pathLst>
            </a:custGeom>
            <a:noFill/>
            <a:ln w="9525">
              <a:solidFill>
                <a:srgbClr val="000000"/>
              </a:solidFill>
              <a:round/>
              <a:headEnd/>
              <a:tailEnd/>
            </a:ln>
          </p:spPr>
          <p:txBody>
            <a:bodyPr/>
            <a:lstStyle/>
            <a:p>
              <a:endParaRPr lang="zh-CN" altLang="en-US"/>
            </a:p>
          </p:txBody>
        </p:sp>
        <p:sp>
          <p:nvSpPr>
            <p:cNvPr id="29745" name="Freeform 49"/>
            <p:cNvSpPr>
              <a:spLocks/>
            </p:cNvSpPr>
            <p:nvPr/>
          </p:nvSpPr>
          <p:spPr bwMode="auto">
            <a:xfrm>
              <a:off x="4704" y="2600"/>
              <a:ext cx="141" cy="190"/>
            </a:xfrm>
            <a:custGeom>
              <a:avLst/>
              <a:gdLst/>
              <a:ahLst/>
              <a:cxnLst>
                <a:cxn ang="0">
                  <a:pos x="0" y="0"/>
                </a:cxn>
                <a:cxn ang="0">
                  <a:pos x="141" y="190"/>
                </a:cxn>
              </a:cxnLst>
              <a:rect l="0" t="0" r="r" b="b"/>
              <a:pathLst>
                <a:path w="141" h="190">
                  <a:moveTo>
                    <a:pt x="0" y="0"/>
                  </a:moveTo>
                  <a:lnTo>
                    <a:pt x="141" y="190"/>
                  </a:lnTo>
                </a:path>
              </a:pathLst>
            </a:custGeom>
            <a:noFill/>
            <a:ln w="9525">
              <a:solidFill>
                <a:srgbClr val="000000"/>
              </a:solidFill>
              <a:round/>
              <a:headEnd/>
              <a:tailEnd/>
            </a:ln>
          </p:spPr>
          <p:txBody>
            <a:bodyPr/>
            <a:lstStyle/>
            <a:p>
              <a:endParaRPr lang="zh-CN" altLang="en-US"/>
            </a:p>
          </p:txBody>
        </p:sp>
        <p:sp>
          <p:nvSpPr>
            <p:cNvPr id="29746" name="Freeform 50"/>
            <p:cNvSpPr>
              <a:spLocks/>
            </p:cNvSpPr>
            <p:nvPr/>
          </p:nvSpPr>
          <p:spPr bwMode="auto">
            <a:xfrm>
              <a:off x="2815" y="3060"/>
              <a:ext cx="95" cy="167"/>
            </a:xfrm>
            <a:custGeom>
              <a:avLst/>
              <a:gdLst/>
              <a:ahLst/>
              <a:cxnLst>
                <a:cxn ang="0">
                  <a:pos x="95" y="0"/>
                </a:cxn>
                <a:cxn ang="0">
                  <a:pos x="0" y="167"/>
                </a:cxn>
              </a:cxnLst>
              <a:rect l="0" t="0" r="r" b="b"/>
              <a:pathLst>
                <a:path w="95" h="167">
                  <a:moveTo>
                    <a:pt x="95" y="0"/>
                  </a:moveTo>
                  <a:lnTo>
                    <a:pt x="0" y="167"/>
                  </a:lnTo>
                </a:path>
              </a:pathLst>
            </a:custGeom>
            <a:noFill/>
            <a:ln w="9525">
              <a:solidFill>
                <a:srgbClr val="000000"/>
              </a:solidFill>
              <a:round/>
              <a:headEnd/>
              <a:tailEnd/>
            </a:ln>
          </p:spPr>
          <p:txBody>
            <a:bodyPr/>
            <a:lstStyle/>
            <a:p>
              <a:endParaRPr lang="zh-CN" altLang="en-US"/>
            </a:p>
          </p:txBody>
        </p:sp>
        <p:sp>
          <p:nvSpPr>
            <p:cNvPr id="29747" name="Freeform 51"/>
            <p:cNvSpPr>
              <a:spLocks/>
            </p:cNvSpPr>
            <p:nvPr/>
          </p:nvSpPr>
          <p:spPr bwMode="auto">
            <a:xfrm>
              <a:off x="3120" y="3075"/>
              <a:ext cx="60" cy="150"/>
            </a:xfrm>
            <a:custGeom>
              <a:avLst/>
              <a:gdLst/>
              <a:ahLst/>
              <a:cxnLst>
                <a:cxn ang="0">
                  <a:pos x="0" y="0"/>
                </a:cxn>
                <a:cxn ang="0">
                  <a:pos x="60" y="150"/>
                </a:cxn>
              </a:cxnLst>
              <a:rect l="0" t="0" r="r" b="b"/>
              <a:pathLst>
                <a:path w="60" h="150">
                  <a:moveTo>
                    <a:pt x="0" y="0"/>
                  </a:moveTo>
                  <a:lnTo>
                    <a:pt x="60" y="150"/>
                  </a:lnTo>
                </a:path>
              </a:pathLst>
            </a:custGeom>
            <a:noFill/>
            <a:ln w="9525">
              <a:solidFill>
                <a:srgbClr val="000000"/>
              </a:solidFill>
              <a:round/>
              <a:headEnd/>
              <a:tailEnd/>
            </a:ln>
          </p:spPr>
          <p:txBody>
            <a:bodyPr/>
            <a:lstStyle/>
            <a:p>
              <a:endParaRPr lang="zh-CN" altLang="en-US"/>
            </a:p>
          </p:txBody>
        </p:sp>
        <p:sp>
          <p:nvSpPr>
            <p:cNvPr id="29748" name="Freeform 52"/>
            <p:cNvSpPr>
              <a:spLocks/>
            </p:cNvSpPr>
            <p:nvPr/>
          </p:nvSpPr>
          <p:spPr bwMode="auto">
            <a:xfrm>
              <a:off x="3990" y="3000"/>
              <a:ext cx="90" cy="180"/>
            </a:xfrm>
            <a:custGeom>
              <a:avLst/>
              <a:gdLst/>
              <a:ahLst/>
              <a:cxnLst>
                <a:cxn ang="0">
                  <a:pos x="90" y="0"/>
                </a:cxn>
                <a:cxn ang="0">
                  <a:pos x="0" y="180"/>
                </a:cxn>
              </a:cxnLst>
              <a:rect l="0" t="0" r="r" b="b"/>
              <a:pathLst>
                <a:path w="90" h="180">
                  <a:moveTo>
                    <a:pt x="90" y="0"/>
                  </a:moveTo>
                  <a:lnTo>
                    <a:pt x="0" y="180"/>
                  </a:lnTo>
                </a:path>
              </a:pathLst>
            </a:custGeom>
            <a:noFill/>
            <a:ln w="9525">
              <a:solidFill>
                <a:srgbClr val="000000"/>
              </a:solidFill>
              <a:round/>
              <a:headEnd/>
              <a:tailEnd/>
            </a:ln>
          </p:spPr>
          <p:txBody>
            <a:bodyPr/>
            <a:lstStyle/>
            <a:p>
              <a:endParaRPr lang="zh-CN" altLang="en-US"/>
            </a:p>
          </p:txBody>
        </p:sp>
        <p:sp>
          <p:nvSpPr>
            <p:cNvPr id="29749" name="Freeform 53"/>
            <p:cNvSpPr>
              <a:spLocks/>
            </p:cNvSpPr>
            <p:nvPr/>
          </p:nvSpPr>
          <p:spPr bwMode="auto">
            <a:xfrm>
              <a:off x="4275" y="2985"/>
              <a:ext cx="114" cy="241"/>
            </a:xfrm>
            <a:custGeom>
              <a:avLst/>
              <a:gdLst/>
              <a:ahLst/>
              <a:cxnLst>
                <a:cxn ang="0">
                  <a:pos x="0" y="0"/>
                </a:cxn>
                <a:cxn ang="0">
                  <a:pos x="114" y="241"/>
                </a:cxn>
              </a:cxnLst>
              <a:rect l="0" t="0" r="r" b="b"/>
              <a:pathLst>
                <a:path w="114" h="241">
                  <a:moveTo>
                    <a:pt x="0" y="0"/>
                  </a:moveTo>
                  <a:lnTo>
                    <a:pt x="114" y="241"/>
                  </a:lnTo>
                </a:path>
              </a:pathLst>
            </a:custGeom>
            <a:noFill/>
            <a:ln w="9525">
              <a:solidFill>
                <a:srgbClr val="000000"/>
              </a:solidFill>
              <a:round/>
              <a:headEnd/>
              <a:tailEnd/>
            </a:ln>
          </p:spPr>
          <p:txBody>
            <a:bodyPr/>
            <a:lstStyle/>
            <a:p>
              <a:endParaRPr lang="zh-CN" altLang="en-US"/>
            </a:p>
          </p:txBody>
        </p:sp>
        <p:sp>
          <p:nvSpPr>
            <p:cNvPr id="29750" name="Freeform 54"/>
            <p:cNvSpPr>
              <a:spLocks/>
            </p:cNvSpPr>
            <p:nvPr/>
          </p:nvSpPr>
          <p:spPr bwMode="auto">
            <a:xfrm>
              <a:off x="4785" y="3015"/>
              <a:ext cx="105" cy="165"/>
            </a:xfrm>
            <a:custGeom>
              <a:avLst/>
              <a:gdLst/>
              <a:ahLst/>
              <a:cxnLst>
                <a:cxn ang="0">
                  <a:pos x="105" y="0"/>
                </a:cxn>
                <a:cxn ang="0">
                  <a:pos x="0" y="165"/>
                </a:cxn>
              </a:cxnLst>
              <a:rect l="0" t="0" r="r" b="b"/>
              <a:pathLst>
                <a:path w="105" h="165">
                  <a:moveTo>
                    <a:pt x="105" y="0"/>
                  </a:moveTo>
                  <a:lnTo>
                    <a:pt x="0" y="165"/>
                  </a:lnTo>
                </a:path>
              </a:pathLst>
            </a:custGeom>
            <a:noFill/>
            <a:ln w="9525">
              <a:solidFill>
                <a:srgbClr val="000000"/>
              </a:solidFill>
              <a:round/>
              <a:headEnd/>
              <a:tailEnd/>
            </a:ln>
          </p:spPr>
          <p:txBody>
            <a:bodyPr/>
            <a:lstStyle/>
            <a:p>
              <a:endParaRPr lang="zh-CN" altLang="en-US"/>
            </a:p>
          </p:txBody>
        </p:sp>
        <p:sp>
          <p:nvSpPr>
            <p:cNvPr id="29751" name="Freeform 55"/>
            <p:cNvSpPr>
              <a:spLocks/>
            </p:cNvSpPr>
            <p:nvPr/>
          </p:nvSpPr>
          <p:spPr bwMode="auto">
            <a:xfrm>
              <a:off x="5085" y="3015"/>
              <a:ext cx="120" cy="150"/>
            </a:xfrm>
            <a:custGeom>
              <a:avLst/>
              <a:gdLst/>
              <a:ahLst/>
              <a:cxnLst>
                <a:cxn ang="0">
                  <a:pos x="0" y="0"/>
                </a:cxn>
                <a:cxn ang="0">
                  <a:pos x="120" y="150"/>
                </a:cxn>
              </a:cxnLst>
              <a:rect l="0" t="0" r="r" b="b"/>
              <a:pathLst>
                <a:path w="120" h="150">
                  <a:moveTo>
                    <a:pt x="0" y="0"/>
                  </a:moveTo>
                  <a:lnTo>
                    <a:pt x="120" y="150"/>
                  </a:lnTo>
                </a:path>
              </a:pathLst>
            </a:custGeom>
            <a:noFill/>
            <a:ln w="9525">
              <a:solidFill>
                <a:srgbClr val="000000"/>
              </a:solidFill>
              <a:round/>
              <a:headEnd/>
              <a:tailEnd/>
            </a:ln>
          </p:spPr>
          <p:txBody>
            <a:bodyPr/>
            <a:lstStyle/>
            <a:p>
              <a:endParaRPr lang="zh-CN" altLang="en-US"/>
            </a:p>
          </p:txBody>
        </p:sp>
      </p:grpSp>
      <p:sp>
        <p:nvSpPr>
          <p:cNvPr id="29752" name="Rectangle 56"/>
          <p:cNvSpPr>
            <a:spLocks noChangeArrowheads="1"/>
          </p:cNvSpPr>
          <p:nvPr/>
        </p:nvSpPr>
        <p:spPr bwMode="auto">
          <a:xfrm>
            <a:off x="3059113" y="4797425"/>
            <a:ext cx="349250" cy="366713"/>
          </a:xfrm>
          <a:prstGeom prst="rect">
            <a:avLst/>
          </a:prstGeom>
          <a:noFill/>
          <a:ln w="9525">
            <a:noFill/>
            <a:miter lim="800000"/>
            <a:headEnd/>
            <a:tailEnd/>
          </a:ln>
          <a:effectLst/>
        </p:spPr>
        <p:txBody>
          <a:bodyPr wrap="none">
            <a:spAutoFit/>
          </a:bodyPr>
          <a:lstStyle/>
          <a:p>
            <a:r>
              <a:rPr lang="en-US" altLang="zh-CN"/>
              <a:t>D</a:t>
            </a:r>
          </a:p>
        </p:txBody>
      </p:sp>
      <p:sp>
        <p:nvSpPr>
          <p:cNvPr id="29753" name="Rectangle 57"/>
          <p:cNvSpPr>
            <a:spLocks noChangeArrowheads="1"/>
          </p:cNvSpPr>
          <p:nvPr/>
        </p:nvSpPr>
        <p:spPr bwMode="auto">
          <a:xfrm>
            <a:off x="4067175" y="4797425"/>
            <a:ext cx="336550" cy="366713"/>
          </a:xfrm>
          <a:prstGeom prst="rect">
            <a:avLst/>
          </a:prstGeom>
          <a:noFill/>
          <a:ln w="9525">
            <a:noFill/>
            <a:miter lim="800000"/>
            <a:headEnd/>
            <a:tailEnd/>
          </a:ln>
          <a:effectLst/>
        </p:spPr>
        <p:txBody>
          <a:bodyPr wrap="none">
            <a:spAutoFit/>
          </a:bodyPr>
          <a:lstStyle/>
          <a:p>
            <a:r>
              <a:rPr lang="en-US" altLang="zh-CN"/>
              <a:t>E</a:t>
            </a:r>
          </a:p>
        </p:txBody>
      </p:sp>
      <p:sp>
        <p:nvSpPr>
          <p:cNvPr id="29754" name="Rectangle 58"/>
          <p:cNvSpPr>
            <a:spLocks noChangeArrowheads="1"/>
          </p:cNvSpPr>
          <p:nvPr/>
        </p:nvSpPr>
        <p:spPr bwMode="auto">
          <a:xfrm>
            <a:off x="4787900" y="4797425"/>
            <a:ext cx="323850" cy="366713"/>
          </a:xfrm>
          <a:prstGeom prst="rect">
            <a:avLst/>
          </a:prstGeom>
          <a:noFill/>
          <a:ln w="9525">
            <a:noFill/>
            <a:miter lim="800000"/>
            <a:headEnd/>
            <a:tailEnd/>
          </a:ln>
          <a:effectLst/>
        </p:spPr>
        <p:txBody>
          <a:bodyPr wrap="none">
            <a:spAutoFit/>
          </a:bodyPr>
          <a:lstStyle/>
          <a:p>
            <a:r>
              <a:rPr lang="en-US" altLang="zh-CN"/>
              <a:t>F</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0" y="549275"/>
            <a:ext cx="8893175" cy="6308725"/>
          </a:xfrm>
        </p:spPr>
        <p:txBody>
          <a:bodyPr/>
          <a:lstStyle/>
          <a:p>
            <a:pPr>
              <a:buFont typeface="Wingdings" pitchFamily="2" charset="2"/>
              <a:buNone/>
            </a:pPr>
            <a:r>
              <a:rPr lang="en-US" altLang="zh-CN" sz="2800"/>
              <a:t>11.</a:t>
            </a:r>
            <a:r>
              <a:rPr lang="zh-CN" altLang="en-US" sz="2800"/>
              <a:t>设无向图的顶点个数为</a:t>
            </a:r>
            <a:r>
              <a:rPr lang="en-US" altLang="zh-CN" sz="2800"/>
              <a:t>n</a:t>
            </a:r>
            <a:r>
              <a:rPr lang="zh-CN" altLang="en-US" sz="2800"/>
              <a:t>，则该图最多有（ </a:t>
            </a:r>
            <a:r>
              <a:rPr lang="en-US" altLang="zh-CN" sz="2800"/>
              <a:t>b </a:t>
            </a:r>
            <a:r>
              <a:rPr lang="zh-CN" altLang="en-US" sz="2800"/>
              <a:t>）条边。</a:t>
            </a:r>
          </a:p>
          <a:p>
            <a:pPr>
              <a:buFont typeface="Wingdings" pitchFamily="2" charset="2"/>
              <a:buNone/>
            </a:pPr>
            <a:r>
              <a:rPr lang="en-US" altLang="zh-CN" sz="2800"/>
              <a:t>A</a:t>
            </a:r>
            <a:r>
              <a:rPr lang="zh-CN" altLang="en-US" sz="2800"/>
              <a:t>．</a:t>
            </a:r>
            <a:r>
              <a:rPr lang="en-US" altLang="zh-CN" sz="2800"/>
              <a:t>n-1        B</a:t>
            </a:r>
            <a:r>
              <a:rPr lang="zh-CN" altLang="en-US" sz="2800"/>
              <a:t>．</a:t>
            </a:r>
            <a:r>
              <a:rPr lang="en-US" altLang="zh-CN" sz="2800"/>
              <a:t>n(n-1)/2       C</a:t>
            </a:r>
            <a:r>
              <a:rPr lang="zh-CN" altLang="en-US" sz="2800"/>
              <a:t>． </a:t>
            </a:r>
            <a:r>
              <a:rPr lang="en-US" altLang="zh-CN" sz="2800"/>
              <a:t>n(n+1)/2        D</a:t>
            </a:r>
            <a:r>
              <a:rPr lang="zh-CN" altLang="en-US" sz="2800"/>
              <a:t>．</a:t>
            </a:r>
            <a:r>
              <a:rPr lang="en-US" altLang="zh-CN" sz="2800"/>
              <a:t>0       </a:t>
            </a:r>
          </a:p>
          <a:p>
            <a:pPr>
              <a:buFont typeface="Wingdings" pitchFamily="2" charset="2"/>
              <a:buNone/>
            </a:pPr>
            <a:r>
              <a:rPr lang="en-US" altLang="zh-CN" sz="2800"/>
              <a:t>12</a:t>
            </a:r>
            <a:r>
              <a:rPr lang="zh-CN" altLang="en-US" sz="2800"/>
              <a:t>．已知有向图</a:t>
            </a:r>
            <a:r>
              <a:rPr lang="en-US" altLang="zh-CN" sz="2800"/>
              <a:t>G=(V,E)</a:t>
            </a:r>
            <a:r>
              <a:rPr lang="zh-CN" altLang="en-US" sz="2800"/>
              <a:t>，其中</a:t>
            </a:r>
            <a:r>
              <a:rPr lang="en-US" altLang="zh-CN" sz="2800"/>
              <a:t>V={V1,V2,V3,V4,V5,V6,V7}</a:t>
            </a:r>
            <a:r>
              <a:rPr lang="zh-CN" altLang="en-US" sz="2800"/>
              <a:t>，</a:t>
            </a:r>
            <a:r>
              <a:rPr lang="en-US" altLang="zh-CN" sz="2800"/>
              <a:t>E={&lt;V1,V2&gt;,&lt;V1,V3&gt;,&lt;V1,V4&gt;,&lt;V2,V5&gt;,&lt;V3,V5&gt;,</a:t>
            </a:r>
          </a:p>
          <a:p>
            <a:pPr>
              <a:buFont typeface="Wingdings" pitchFamily="2" charset="2"/>
              <a:buNone/>
            </a:pPr>
            <a:r>
              <a:rPr lang="en-US" altLang="zh-CN" sz="2800"/>
              <a:t>         &lt;V3,V6&gt;,&lt;V4,V6&gt;,&lt;V5,V7&gt;,&lt;V6,V7&gt;},</a:t>
            </a:r>
          </a:p>
          <a:p>
            <a:pPr>
              <a:buFont typeface="Wingdings" pitchFamily="2" charset="2"/>
              <a:buNone/>
            </a:pPr>
            <a:r>
              <a:rPr lang="en-US" altLang="zh-CN" sz="2800"/>
              <a:t>   G</a:t>
            </a:r>
            <a:r>
              <a:rPr lang="zh-CN" altLang="en-US" sz="2800"/>
              <a:t>的拓扑序列是（ </a:t>
            </a:r>
            <a:r>
              <a:rPr lang="en-US" altLang="zh-CN" sz="2800"/>
              <a:t>a </a:t>
            </a:r>
            <a:r>
              <a:rPr lang="zh-CN" altLang="en-US" sz="2800"/>
              <a:t>）。</a:t>
            </a:r>
          </a:p>
          <a:p>
            <a:pPr>
              <a:buFont typeface="Wingdings" pitchFamily="2" charset="2"/>
              <a:buNone/>
            </a:pPr>
            <a:r>
              <a:rPr lang="zh-CN" altLang="en-US" sz="2800"/>
              <a:t>        </a:t>
            </a:r>
            <a:r>
              <a:rPr lang="en-US" altLang="zh-CN" sz="2800"/>
              <a:t>A</a:t>
            </a:r>
            <a:r>
              <a:rPr lang="zh-CN" altLang="en-US" sz="2800"/>
              <a:t>．</a:t>
            </a:r>
            <a:r>
              <a:rPr lang="en-US" altLang="zh-CN" sz="2800"/>
              <a:t>V</a:t>
            </a:r>
            <a:r>
              <a:rPr lang="en-US" altLang="zh-TW" sz="2800"/>
              <a:t>1</a:t>
            </a:r>
            <a:r>
              <a:rPr lang="en-US" altLang="zh-CN" sz="2800"/>
              <a:t>,V3,V4,V6,V2,V5,V7                          </a:t>
            </a:r>
          </a:p>
          <a:p>
            <a:pPr>
              <a:buFont typeface="Wingdings" pitchFamily="2" charset="2"/>
              <a:buNone/>
            </a:pPr>
            <a:r>
              <a:rPr lang="en-US" altLang="zh-CN" sz="2800"/>
              <a:t>        B</a:t>
            </a:r>
            <a:r>
              <a:rPr lang="zh-CN" altLang="en-US" sz="2800"/>
              <a:t>．</a:t>
            </a:r>
            <a:r>
              <a:rPr lang="en-US" altLang="zh-CN" sz="2800"/>
              <a:t>V1,V3,V2,V6,V4,V5,V7</a:t>
            </a:r>
          </a:p>
          <a:p>
            <a:pPr>
              <a:buFont typeface="Wingdings" pitchFamily="2" charset="2"/>
              <a:buNone/>
            </a:pPr>
            <a:r>
              <a:rPr lang="en-US" altLang="zh-CN" sz="2800"/>
              <a:t>        C</a:t>
            </a:r>
            <a:r>
              <a:rPr lang="zh-CN" altLang="en-US" sz="2800"/>
              <a:t>．</a:t>
            </a:r>
            <a:r>
              <a:rPr lang="en-US" altLang="zh-CN" sz="2800"/>
              <a:t>V1,V3,V4,V5,V2,V6,V7                   </a:t>
            </a:r>
          </a:p>
          <a:p>
            <a:pPr>
              <a:buFont typeface="Wingdings" pitchFamily="2" charset="2"/>
              <a:buNone/>
            </a:pPr>
            <a:r>
              <a:rPr lang="en-US" altLang="zh-CN" sz="2800"/>
              <a:t>        D</a:t>
            </a:r>
            <a:r>
              <a:rPr lang="zh-CN" altLang="en-US" sz="2800"/>
              <a:t>．</a:t>
            </a:r>
            <a:r>
              <a:rPr lang="en-US" altLang="zh-CN" sz="2800"/>
              <a:t>V1,V2,V5,V3,V4,V6,V7</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4294967295"/>
          </p:nvPr>
        </p:nvSpPr>
        <p:spPr>
          <a:xfrm>
            <a:off x="0" y="620713"/>
            <a:ext cx="8964613" cy="6121400"/>
          </a:xfrm>
        </p:spPr>
        <p:txBody>
          <a:bodyPr/>
          <a:lstStyle/>
          <a:p>
            <a:pPr>
              <a:lnSpc>
                <a:spcPct val="90000"/>
              </a:lnSpc>
              <a:buFont typeface="Wingdings" pitchFamily="2" charset="2"/>
              <a:buNone/>
            </a:pPr>
            <a:r>
              <a:rPr lang="en-US" altLang="zh-CN"/>
              <a:t>1. </a:t>
            </a:r>
            <a:r>
              <a:rPr lang="zh-CN" altLang="en-US"/>
              <a:t>链表的每个结点中都恰好包含一个指针。 （    </a:t>
            </a:r>
            <a:r>
              <a:rPr lang="en-US" altLang="zh-CN"/>
              <a:t>f</a:t>
            </a:r>
            <a:r>
              <a:rPr lang="zh-CN" altLang="en-US"/>
              <a:t>） </a:t>
            </a:r>
          </a:p>
          <a:p>
            <a:pPr>
              <a:lnSpc>
                <a:spcPct val="90000"/>
              </a:lnSpc>
              <a:buFont typeface="Wingdings" pitchFamily="2" charset="2"/>
              <a:buNone/>
            </a:pPr>
            <a:r>
              <a:rPr lang="en-US" altLang="zh-CN"/>
              <a:t>2. </a:t>
            </a:r>
            <a:r>
              <a:rPr lang="zh-CN" altLang="en-US"/>
              <a:t>链表的物理存储结构具有同链表一样的顺序。（    </a:t>
            </a:r>
            <a:r>
              <a:rPr lang="en-US" altLang="zh-CN"/>
              <a:t>f</a:t>
            </a:r>
            <a:r>
              <a:rPr lang="zh-CN" altLang="en-US"/>
              <a:t>）</a:t>
            </a:r>
          </a:p>
          <a:p>
            <a:pPr>
              <a:lnSpc>
                <a:spcPct val="90000"/>
              </a:lnSpc>
              <a:buFont typeface="Wingdings" pitchFamily="2" charset="2"/>
              <a:buNone/>
            </a:pPr>
            <a:r>
              <a:rPr lang="en-US" altLang="zh-CN"/>
              <a:t>3. </a:t>
            </a:r>
            <a:r>
              <a:rPr lang="zh-CN" altLang="en-US"/>
              <a:t>链表的删除算法很简单，因为当删除链中某个结点后，计算机会自动地将后续的各个单元向前移动。（ </a:t>
            </a:r>
            <a:r>
              <a:rPr lang="en-US" altLang="zh-CN"/>
              <a:t>f  </a:t>
            </a:r>
            <a:r>
              <a:rPr lang="zh-CN" altLang="en-US"/>
              <a:t>）</a:t>
            </a:r>
          </a:p>
          <a:p>
            <a:pPr>
              <a:lnSpc>
                <a:spcPct val="90000"/>
              </a:lnSpc>
              <a:buFont typeface="Wingdings" pitchFamily="2" charset="2"/>
              <a:buNone/>
            </a:pPr>
            <a:r>
              <a:rPr lang="en-US" altLang="zh-CN"/>
              <a:t>4. </a:t>
            </a:r>
            <a:r>
              <a:rPr lang="zh-CN" altLang="en-US"/>
              <a:t>栈是一种对所有插入、删除操作限于在表的一端进行的线性表，是一种后进先出型结构。（  </a:t>
            </a:r>
            <a:r>
              <a:rPr lang="en-US" altLang="zh-CN"/>
              <a:t>t </a:t>
            </a:r>
            <a:r>
              <a:rPr lang="zh-CN" altLang="en-US"/>
              <a:t>）</a:t>
            </a:r>
          </a:p>
          <a:p>
            <a:pPr>
              <a:lnSpc>
                <a:spcPct val="90000"/>
              </a:lnSpc>
              <a:buFont typeface="Wingdings" pitchFamily="2" charset="2"/>
              <a:buNone/>
            </a:pPr>
            <a:r>
              <a:rPr lang="en-US" altLang="zh-CN"/>
              <a:t>5. </a:t>
            </a:r>
            <a:r>
              <a:rPr lang="zh-CN" altLang="en-US"/>
              <a:t>栈和队列的存储方式既可是顺序方式，也可是链接方式。（</a:t>
            </a:r>
            <a:r>
              <a:rPr lang="en-US" altLang="zh-CN"/>
              <a:t>t   </a:t>
            </a:r>
            <a:r>
              <a:rPr lang="zh-CN" altLang="en-US"/>
              <a: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4294967295"/>
          </p:nvPr>
        </p:nvSpPr>
        <p:spPr>
          <a:xfrm>
            <a:off x="0" y="549275"/>
            <a:ext cx="8964613" cy="6192838"/>
          </a:xfrm>
        </p:spPr>
        <p:txBody>
          <a:bodyPr/>
          <a:lstStyle/>
          <a:p>
            <a:pPr>
              <a:buFont typeface="Wingdings" pitchFamily="2" charset="2"/>
              <a:buNone/>
            </a:pPr>
            <a:r>
              <a:rPr lang="en-US" altLang="zh-CN" dirty="0"/>
              <a:t>6. </a:t>
            </a:r>
            <a:r>
              <a:rPr lang="zh-CN" altLang="en-US" dirty="0"/>
              <a:t>一个栈的输入序列是</a:t>
            </a:r>
            <a:r>
              <a:rPr lang="en-US" altLang="zh-CN" dirty="0"/>
              <a:t>12345</a:t>
            </a:r>
            <a:r>
              <a:rPr lang="zh-CN" altLang="en-US" dirty="0"/>
              <a:t>，则栈的输出序列不可能是</a:t>
            </a:r>
            <a:r>
              <a:rPr lang="en-US" altLang="zh-CN" dirty="0"/>
              <a:t>12345</a:t>
            </a:r>
            <a:r>
              <a:rPr lang="zh-CN" altLang="en-US" dirty="0"/>
              <a:t>。（  </a:t>
            </a:r>
            <a:r>
              <a:rPr lang="en-US" altLang="zh-CN" dirty="0"/>
              <a:t>f </a:t>
            </a:r>
            <a:r>
              <a:rPr lang="zh-CN" altLang="en-US" dirty="0"/>
              <a:t>）</a:t>
            </a:r>
          </a:p>
          <a:p>
            <a:pPr>
              <a:buFont typeface="Wingdings" pitchFamily="2" charset="2"/>
              <a:buNone/>
            </a:pPr>
            <a:r>
              <a:rPr lang="en-US" altLang="zh-CN" dirty="0"/>
              <a:t>7.</a:t>
            </a:r>
            <a:r>
              <a:rPr lang="zh-CN" altLang="en-US" dirty="0"/>
              <a:t>二叉树中所有结点个数是</a:t>
            </a:r>
            <a:r>
              <a:rPr lang="en-US" altLang="zh-CN" dirty="0"/>
              <a:t>2k-1-1</a:t>
            </a:r>
            <a:r>
              <a:rPr lang="zh-CN" altLang="en-US" dirty="0"/>
              <a:t>，其中</a:t>
            </a:r>
            <a:r>
              <a:rPr lang="en-US" altLang="zh-CN" dirty="0"/>
              <a:t>k</a:t>
            </a:r>
            <a:r>
              <a:rPr lang="zh-CN" altLang="en-US" dirty="0"/>
              <a:t>是树的深度。  （  </a:t>
            </a:r>
            <a:r>
              <a:rPr lang="en-US" altLang="zh-CN" dirty="0"/>
              <a:t>f</a:t>
            </a:r>
            <a:r>
              <a:rPr lang="zh-CN" altLang="en-US" dirty="0"/>
              <a:t>）</a:t>
            </a:r>
          </a:p>
          <a:p>
            <a:pPr>
              <a:buFont typeface="Wingdings" pitchFamily="2" charset="2"/>
              <a:buNone/>
            </a:pPr>
            <a:r>
              <a:rPr lang="en-US" altLang="zh-CN" dirty="0"/>
              <a:t>8.</a:t>
            </a:r>
            <a:r>
              <a:rPr lang="zh-CN" altLang="en-US" dirty="0"/>
              <a:t>二叉树中所有结点，如果不存在非空左子树，则不存在非空右子树。  （  </a:t>
            </a:r>
            <a:r>
              <a:rPr lang="en-US" altLang="zh-CN" dirty="0"/>
              <a:t>f</a:t>
            </a:r>
            <a:r>
              <a:rPr lang="zh-CN" altLang="en-US" dirty="0"/>
              <a:t>）</a:t>
            </a:r>
          </a:p>
          <a:p>
            <a:pPr>
              <a:buFont typeface="Wingdings" pitchFamily="2" charset="2"/>
              <a:buNone/>
            </a:pPr>
            <a:r>
              <a:rPr lang="en-US" altLang="zh-CN" dirty="0"/>
              <a:t>9.</a:t>
            </a:r>
            <a:r>
              <a:rPr lang="zh-CN" altLang="en-US" dirty="0"/>
              <a:t>对于一棵非空二叉树，它的根结点作为第一层，则它的第</a:t>
            </a:r>
            <a:r>
              <a:rPr lang="en-US" altLang="zh-CN" dirty="0" err="1"/>
              <a:t>i</a:t>
            </a:r>
            <a:r>
              <a:rPr lang="zh-CN" altLang="en-US" dirty="0"/>
              <a:t>层上最多能有</a:t>
            </a:r>
            <a:r>
              <a:rPr lang="en-US" altLang="zh-CN" dirty="0"/>
              <a:t>2^(i—1)</a:t>
            </a:r>
            <a:r>
              <a:rPr lang="zh-CN" altLang="en-US" dirty="0"/>
              <a:t>个结点。（  </a:t>
            </a:r>
            <a:r>
              <a:rPr lang="en-US" altLang="zh-CN" dirty="0"/>
              <a:t>t </a:t>
            </a:r>
            <a:r>
              <a:rPr lang="zh-CN" altLang="en-US" dirty="0"/>
              <a:t>）</a:t>
            </a:r>
          </a:p>
          <a:p>
            <a:pPr>
              <a:buFont typeface="Wingdings" pitchFamily="2" charset="2"/>
              <a:buNone/>
            </a:pPr>
            <a:r>
              <a:rPr lang="en-US" altLang="zh-CN" dirty="0"/>
              <a:t>10.</a:t>
            </a:r>
            <a:r>
              <a:rPr lang="zh-CN" altLang="en-US" dirty="0"/>
              <a:t>二叉树中每个结点的两棵子树是有序的。  （  </a:t>
            </a:r>
            <a:r>
              <a:rPr lang="en-US" altLang="zh-CN" dirty="0"/>
              <a:t>t  </a:t>
            </a:r>
            <a:r>
              <a:rPr lang="zh-CN" altLang="en-US" dirty="0"/>
              <a:t>）</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4294967295"/>
          </p:nvPr>
        </p:nvSpPr>
        <p:spPr>
          <a:xfrm>
            <a:off x="0" y="549275"/>
            <a:ext cx="8893175" cy="6119813"/>
          </a:xfrm>
        </p:spPr>
        <p:txBody>
          <a:bodyPr/>
          <a:lstStyle/>
          <a:p>
            <a:pPr>
              <a:buFont typeface="Wingdings" pitchFamily="2" charset="2"/>
              <a:buNone/>
            </a:pPr>
            <a:r>
              <a:rPr lang="en-US" altLang="zh-CN"/>
              <a:t>1. </a:t>
            </a:r>
            <a:r>
              <a:rPr lang="zh-CN" altLang="en-US"/>
              <a:t>向一个长度为</a:t>
            </a:r>
            <a:r>
              <a:rPr lang="en-US" altLang="zh-CN"/>
              <a:t>n</a:t>
            </a:r>
            <a:r>
              <a:rPr lang="zh-CN" altLang="en-US"/>
              <a:t>的向量的第</a:t>
            </a:r>
            <a:r>
              <a:rPr lang="en-US" altLang="zh-CN"/>
              <a:t>i</a:t>
            </a:r>
            <a:r>
              <a:rPr lang="zh-CN" altLang="en-US"/>
              <a:t>个元素</a:t>
            </a:r>
            <a:r>
              <a:rPr lang="en-US" altLang="zh-CN"/>
              <a:t>(1≤i≤n+1)</a:t>
            </a:r>
            <a:r>
              <a:rPr lang="zh-CN" altLang="en-US"/>
              <a:t>之前插入一个元素时，需向后移动</a:t>
            </a:r>
            <a:r>
              <a:rPr lang="zh-CN" altLang="en-US" u="sng"/>
              <a:t>  </a:t>
            </a:r>
            <a:r>
              <a:rPr lang="en-US" altLang="zh-CN" u="sng"/>
              <a:t>n-i+1   </a:t>
            </a:r>
            <a:r>
              <a:rPr lang="zh-CN" altLang="en-US"/>
              <a:t>个元素。</a:t>
            </a:r>
          </a:p>
          <a:p>
            <a:pPr>
              <a:buFont typeface="Wingdings" pitchFamily="2" charset="2"/>
              <a:buNone/>
            </a:pPr>
            <a:r>
              <a:rPr lang="en-US" altLang="zh-CN"/>
              <a:t>2.</a:t>
            </a:r>
            <a:r>
              <a:rPr lang="zh-CN" altLang="en-US"/>
              <a:t>在单链表中，除了首元结点外，任一结点的存储位置由</a:t>
            </a:r>
            <a:r>
              <a:rPr lang="zh-CN" altLang="en-US" u="sng"/>
              <a:t>   前一个节点的指针域      </a:t>
            </a:r>
            <a:r>
              <a:rPr lang="zh-CN" altLang="en-US"/>
              <a:t>指示。</a:t>
            </a:r>
          </a:p>
          <a:p>
            <a:pPr>
              <a:buFont typeface="Wingdings" pitchFamily="2" charset="2"/>
              <a:buNone/>
            </a:pPr>
            <a:r>
              <a:rPr lang="en-US" altLang="zh-CN"/>
              <a:t>3. </a:t>
            </a:r>
            <a:r>
              <a:rPr lang="zh-CN" altLang="en-US"/>
              <a:t>栈是一种特殊的线性表，允许插入和删除运算的一端称为</a:t>
            </a:r>
            <a:r>
              <a:rPr lang="zh-CN" altLang="en-US" u="sng"/>
              <a:t>   栈顶      </a:t>
            </a:r>
            <a:r>
              <a:rPr lang="zh-CN" altLang="en-US"/>
              <a:t>。不允许插入和删除运算的一端称为</a:t>
            </a:r>
            <a:r>
              <a:rPr lang="zh-CN" altLang="en-US" u="sng"/>
              <a:t>     栈底   </a:t>
            </a:r>
            <a:r>
              <a:rPr lang="zh-CN" altLang="en-US"/>
              <a:t>。</a:t>
            </a:r>
          </a:p>
          <a:p>
            <a:pPr>
              <a:buFont typeface="Wingdings" pitchFamily="2" charset="2"/>
              <a:buNone/>
            </a:pPr>
            <a:r>
              <a:rPr lang="en-US" altLang="zh-CN"/>
              <a:t>4. </a:t>
            </a:r>
            <a:r>
              <a:rPr lang="zh-CN" altLang="en-US"/>
              <a:t>在具有</a:t>
            </a:r>
            <a:r>
              <a:rPr lang="en-US" altLang="zh-CN"/>
              <a:t>n</a:t>
            </a:r>
            <a:r>
              <a:rPr lang="zh-CN" altLang="en-US"/>
              <a:t>个单元的循环队列中，队满时共有</a:t>
            </a:r>
            <a:r>
              <a:rPr lang="zh-CN" altLang="en-US" u="sng"/>
              <a:t> </a:t>
            </a:r>
            <a:r>
              <a:rPr lang="en-US" altLang="zh-CN" u="sng"/>
              <a:t>n-1    </a:t>
            </a:r>
            <a:r>
              <a:rPr lang="zh-CN" altLang="en-US"/>
              <a:t>个元素。</a:t>
            </a:r>
          </a:p>
          <a:p>
            <a:pPr>
              <a:buFont typeface="Wingdings" pitchFamily="2" charset="2"/>
              <a:buNone/>
            </a:pPr>
            <a:r>
              <a:rPr lang="en-US" altLang="zh-CN"/>
              <a:t>5</a:t>
            </a:r>
            <a:r>
              <a:rPr lang="zh-CN" altLang="en-US"/>
              <a:t>．由３个结点所构成的二叉树有</a:t>
            </a:r>
            <a:r>
              <a:rPr lang="zh-CN" altLang="en-US" u="sng"/>
              <a:t> </a:t>
            </a:r>
            <a:r>
              <a:rPr lang="en-US" altLang="zh-CN" u="sng"/>
              <a:t>5    </a:t>
            </a:r>
            <a:r>
              <a:rPr lang="zh-CN" altLang="en-US"/>
              <a:t>种形态。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4294967295"/>
          </p:nvPr>
        </p:nvSpPr>
        <p:spPr>
          <a:xfrm>
            <a:off x="0" y="549275"/>
            <a:ext cx="8893175" cy="6192838"/>
          </a:xfrm>
        </p:spPr>
        <p:txBody>
          <a:bodyPr/>
          <a:lstStyle/>
          <a:p>
            <a:pPr>
              <a:buFont typeface="Wingdings" pitchFamily="2" charset="2"/>
              <a:buNone/>
            </a:pPr>
            <a:r>
              <a:rPr lang="en-US" altLang="zh-CN"/>
              <a:t>6. </a:t>
            </a:r>
            <a:r>
              <a:rPr lang="zh-CN" altLang="en-US"/>
              <a:t>用</a:t>
            </a:r>
            <a:r>
              <a:rPr lang="en-US" altLang="zh-CN"/>
              <a:t>5</a:t>
            </a:r>
            <a:r>
              <a:rPr lang="zh-CN" altLang="en-US"/>
              <a:t>个权值</a:t>
            </a:r>
            <a:r>
              <a:rPr lang="en-US" altLang="zh-CN"/>
              <a:t>{3, 2, 4, 5, 1}</a:t>
            </a:r>
            <a:r>
              <a:rPr lang="zh-CN" altLang="en-US"/>
              <a:t>构造的哈夫曼（</a:t>
            </a:r>
            <a:r>
              <a:rPr lang="en-US" altLang="zh-CN"/>
              <a:t>Huffman</a:t>
            </a:r>
            <a:r>
              <a:rPr lang="zh-CN" altLang="en-US"/>
              <a:t>）树的带权路径长度是</a:t>
            </a:r>
            <a:r>
              <a:rPr lang="zh-CN" altLang="en-US" u="sng"/>
              <a:t>    </a:t>
            </a:r>
            <a:r>
              <a:rPr lang="en-US" altLang="zh-CN" u="sng"/>
              <a:t>33    </a:t>
            </a:r>
            <a:r>
              <a:rPr lang="zh-CN" altLang="en-US"/>
              <a:t>。</a:t>
            </a:r>
          </a:p>
          <a:p>
            <a:pPr>
              <a:buFont typeface="Wingdings" pitchFamily="2" charset="2"/>
              <a:buNone/>
            </a:pPr>
            <a:r>
              <a:rPr lang="zh-CN" altLang="en-US"/>
              <a:t>解：先构造哈夫曼树，得到各叶子的路径长度之后便可求出</a:t>
            </a:r>
            <a:r>
              <a:rPr lang="en-US" altLang="zh-CN"/>
              <a:t>WPL</a:t>
            </a:r>
            <a:r>
              <a:rPr lang="zh-CN" altLang="en-US"/>
              <a:t>＝（</a:t>
            </a:r>
            <a:r>
              <a:rPr lang="en-US" altLang="zh-CN"/>
              <a:t>4</a:t>
            </a:r>
            <a:r>
              <a:rPr lang="zh-CN" altLang="en-US"/>
              <a:t>＋</a:t>
            </a:r>
            <a:r>
              <a:rPr lang="en-US" altLang="zh-CN"/>
              <a:t>5</a:t>
            </a:r>
            <a:r>
              <a:rPr lang="zh-CN" altLang="en-US"/>
              <a:t>＋</a:t>
            </a:r>
            <a:r>
              <a:rPr lang="en-US" altLang="zh-CN"/>
              <a:t>3</a:t>
            </a:r>
            <a:r>
              <a:rPr lang="zh-CN" altLang="en-US"/>
              <a:t>）</a:t>
            </a:r>
            <a:r>
              <a:rPr lang="en-US" altLang="zh-CN"/>
              <a:t>×2</a:t>
            </a:r>
            <a:r>
              <a:rPr lang="zh-CN" altLang="en-US"/>
              <a:t>＋（</a:t>
            </a:r>
            <a:r>
              <a:rPr lang="en-US" altLang="zh-CN"/>
              <a:t>1</a:t>
            </a:r>
            <a:r>
              <a:rPr lang="zh-CN" altLang="en-US"/>
              <a:t>＋</a:t>
            </a:r>
            <a:r>
              <a:rPr lang="en-US" altLang="zh-CN"/>
              <a:t>2</a:t>
            </a:r>
            <a:r>
              <a:rPr lang="zh-CN" altLang="en-US"/>
              <a:t>）</a:t>
            </a:r>
            <a:r>
              <a:rPr lang="en-US" altLang="zh-CN"/>
              <a:t>×3=33</a:t>
            </a:r>
          </a:p>
          <a:p>
            <a:pPr>
              <a:buFont typeface="Wingdings" pitchFamily="2" charset="2"/>
              <a:buNone/>
            </a:pPr>
            <a:r>
              <a:rPr lang="en-US" altLang="zh-CN"/>
              <a:t>7. </a:t>
            </a:r>
            <a:r>
              <a:rPr lang="zh-CN" altLang="en-US"/>
              <a:t>图有</a:t>
            </a:r>
            <a:r>
              <a:rPr lang="zh-CN" altLang="en-US" u="sng"/>
              <a:t> 邻接矩阵</a:t>
            </a:r>
            <a:r>
              <a:rPr lang="zh-CN" altLang="en-US"/>
              <a:t>、</a:t>
            </a:r>
            <a:r>
              <a:rPr lang="zh-CN" altLang="en-US" u="sng"/>
              <a:t>     领接表     </a:t>
            </a:r>
            <a:r>
              <a:rPr lang="zh-CN" altLang="en-US"/>
              <a:t>等存储结构，遍历图有</a:t>
            </a:r>
            <a:r>
              <a:rPr lang="zh-CN" altLang="en-US" u="sng"/>
              <a:t>          广度优先    </a:t>
            </a:r>
            <a:r>
              <a:rPr lang="zh-CN" altLang="en-US"/>
              <a:t>、</a:t>
            </a:r>
            <a:r>
              <a:rPr lang="zh-CN" altLang="en-US" u="sng"/>
              <a:t>   深度优先        </a:t>
            </a:r>
            <a:r>
              <a:rPr lang="zh-CN" altLang="en-US"/>
              <a:t>等方法。</a:t>
            </a:r>
          </a:p>
          <a:p>
            <a:pPr>
              <a:buFont typeface="Wingdings" pitchFamily="2" charset="2"/>
              <a:buNone/>
            </a:pPr>
            <a:r>
              <a:rPr lang="en-US" altLang="zh-CN"/>
              <a:t>8. </a:t>
            </a:r>
            <a:r>
              <a:rPr lang="zh-CN" altLang="en-US"/>
              <a:t>向栈中压入元素的操作是先</a:t>
            </a:r>
            <a:r>
              <a:rPr lang="zh-CN" altLang="en-US" u="sng"/>
              <a:t>                  压入元素         </a:t>
            </a:r>
            <a:r>
              <a:rPr lang="zh-CN" altLang="en-US"/>
              <a:t>，后 </a:t>
            </a:r>
            <a:r>
              <a:rPr lang="zh-CN" altLang="en-US" u="sng"/>
              <a:t>         移动指针      </a:t>
            </a:r>
            <a:r>
              <a:rPr lang="zh-CN" altLang="en-US"/>
              <a:t>。</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sz="2400" b="1" dirty="0">
                <a:solidFill>
                  <a:srgbClr val="000000"/>
                </a:solidFill>
              </a:rPr>
              <a:t>假设有如下的串说明：</a:t>
            </a:r>
            <a:br>
              <a:rPr lang="zh-CN" altLang="en-US" sz="2400" b="1" dirty="0">
                <a:solidFill>
                  <a:srgbClr val="000000"/>
                </a:solidFill>
              </a:rPr>
            </a:br>
            <a:r>
              <a:rPr lang="en-US" altLang="zh-CN" sz="2400" b="1" dirty="0">
                <a:solidFill>
                  <a:srgbClr val="000000"/>
                </a:solidFill>
              </a:rPr>
              <a:t>char s1[30]="</a:t>
            </a:r>
            <a:r>
              <a:rPr lang="en-US" altLang="zh-CN" sz="2400" b="1" dirty="0" err="1">
                <a:solidFill>
                  <a:srgbClr val="000000"/>
                </a:solidFill>
              </a:rPr>
              <a:t>Stocktom,CA</a:t>
            </a:r>
            <a:r>
              <a:rPr lang="en-US" altLang="zh-CN" sz="2400" b="1" dirty="0">
                <a:solidFill>
                  <a:srgbClr val="000000"/>
                </a:solidFill>
              </a:rPr>
              <a:t>", s2[30]="March 5 1999", s3[30];</a:t>
            </a:r>
            <a:r>
              <a:rPr lang="en-US" altLang="zh-CN" sz="2400" b="1" dirty="0" err="1">
                <a:solidFill>
                  <a:srgbClr val="000000"/>
                </a:solidFill>
              </a:rPr>
              <a:t>int</a:t>
            </a:r>
            <a:r>
              <a:rPr lang="en-US" altLang="zh-CN" sz="2400" b="1" dirty="0">
                <a:solidFill>
                  <a:srgbClr val="000000"/>
                </a:solidFill>
              </a:rPr>
              <a:t> p; </a:t>
            </a:r>
            <a:br>
              <a:rPr lang="en-US" altLang="zh-CN" sz="2400" b="1" dirty="0">
                <a:solidFill>
                  <a:srgbClr val="000000"/>
                </a:solidFill>
              </a:rPr>
            </a:br>
            <a:r>
              <a:rPr lang="en-US" altLang="zh-CN" sz="2400" b="1" dirty="0">
                <a:solidFill>
                  <a:srgbClr val="000000"/>
                </a:solidFill>
              </a:rPr>
              <a:t>(1)</a:t>
            </a:r>
            <a:r>
              <a:rPr lang="zh-CN" altLang="en-US" sz="2400" b="1" dirty="0">
                <a:solidFill>
                  <a:srgbClr val="000000"/>
                </a:solidFill>
              </a:rPr>
              <a:t>在执行如下的每个语句后</a:t>
            </a:r>
            <a:r>
              <a:rPr lang="en-US" altLang="zh-CN" sz="2400" b="1" dirty="0">
                <a:solidFill>
                  <a:srgbClr val="000000"/>
                </a:solidFill>
              </a:rPr>
              <a:t>p</a:t>
            </a:r>
            <a:r>
              <a:rPr lang="zh-CN" altLang="en-US" sz="2400" b="1" dirty="0">
                <a:solidFill>
                  <a:srgbClr val="000000"/>
                </a:solidFill>
              </a:rPr>
              <a:t>的值是什么</a:t>
            </a: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p=index(s1,'t‘,2); p=index(s2,'9‘,1); p=index(s2,'6‘,1);  </a:t>
            </a:r>
          </a:p>
          <a:p>
            <a:pPr>
              <a:lnSpc>
                <a:spcPct val="90000"/>
              </a:lnSpc>
              <a:buFont typeface="Wingdings" pitchFamily="2" charset="2"/>
              <a:buNone/>
            </a:pPr>
            <a:r>
              <a:rPr lang="zh-CN" altLang="en-US" sz="2400" b="1" dirty="0">
                <a:solidFill>
                  <a:srgbClr val="000000"/>
                </a:solidFill>
              </a:rPr>
              <a:t>答：</a:t>
            </a:r>
            <a:r>
              <a:rPr lang="en-US" altLang="zh-CN" sz="2400" b="1" dirty="0">
                <a:solidFill>
                  <a:srgbClr val="000000"/>
                </a:solidFill>
              </a:rPr>
              <a:t>index(*s,*</a:t>
            </a:r>
            <a:r>
              <a:rPr lang="en-US" altLang="zh-CN" sz="2400" b="1" dirty="0" err="1">
                <a:solidFill>
                  <a:srgbClr val="000000"/>
                </a:solidFill>
              </a:rPr>
              <a:t>c,pos</a:t>
            </a:r>
            <a:r>
              <a:rPr lang="en-US" altLang="zh-CN" sz="2400" b="1" dirty="0">
                <a:solidFill>
                  <a:srgbClr val="000000"/>
                </a:solidFill>
              </a:rPr>
              <a:t>)</a:t>
            </a:r>
            <a:r>
              <a:rPr lang="zh-CN" altLang="en-US" sz="2400" b="1" dirty="0">
                <a:solidFill>
                  <a:srgbClr val="000000"/>
                </a:solidFill>
              </a:rPr>
              <a:t>函数的功能是查找在串</a:t>
            </a:r>
            <a:r>
              <a:rPr lang="en-US" altLang="zh-CN" sz="2400" b="1" dirty="0">
                <a:solidFill>
                  <a:srgbClr val="000000"/>
                </a:solidFill>
              </a:rPr>
              <a:t>s</a:t>
            </a:r>
            <a:r>
              <a:rPr lang="zh-CN" altLang="en-US" sz="2400" b="1" dirty="0">
                <a:solidFill>
                  <a:srgbClr val="000000"/>
                </a:solidFill>
              </a:rPr>
              <a:t>第</a:t>
            </a:r>
            <a:r>
              <a:rPr lang="en-US" altLang="zh-CN" sz="2400" b="1" dirty="0">
                <a:solidFill>
                  <a:srgbClr val="000000"/>
                </a:solidFill>
              </a:rPr>
              <a:t>pos</a:t>
            </a:r>
            <a:r>
              <a:rPr lang="zh-CN" altLang="en-US" sz="2400" b="1" dirty="0">
                <a:solidFill>
                  <a:srgbClr val="000000"/>
                </a:solidFill>
              </a:rPr>
              <a:t>个字符后第一次出现串</a:t>
            </a:r>
            <a:r>
              <a:rPr lang="en-US" altLang="zh-CN" sz="2400" b="1" dirty="0">
                <a:solidFill>
                  <a:srgbClr val="000000"/>
                </a:solidFill>
              </a:rPr>
              <a:t>c</a:t>
            </a:r>
            <a:r>
              <a:rPr lang="zh-CN" altLang="en-US" sz="2400" b="1" dirty="0">
                <a:solidFill>
                  <a:srgbClr val="000000"/>
                </a:solidFill>
              </a:rPr>
              <a:t>的位置，若找到，则返回该位置，否则返回</a:t>
            </a:r>
            <a:r>
              <a:rPr lang="en-US" altLang="zh-CN" sz="2400" b="1" dirty="0">
                <a:solidFill>
                  <a:srgbClr val="000000"/>
                </a:solidFill>
              </a:rPr>
              <a:t>NULL</a:t>
            </a:r>
            <a:r>
              <a:rPr lang="zh-CN" altLang="en-US" sz="2400" b="1" dirty="0">
                <a:solidFill>
                  <a:srgbClr val="000000"/>
                </a:solidFill>
              </a:rPr>
              <a:t>。因此</a:t>
            </a:r>
            <a:r>
              <a:rPr lang="en-US" altLang="zh-CN" sz="2400" b="1" dirty="0">
                <a:solidFill>
                  <a:srgbClr val="000000"/>
                </a:solidFill>
              </a:rPr>
              <a:t>:</a:t>
            </a:r>
            <a:br>
              <a:rPr lang="en-US" altLang="zh-CN" sz="2400" b="1" dirty="0">
                <a:solidFill>
                  <a:srgbClr val="000000"/>
                </a:solidFill>
              </a:rPr>
            </a:br>
            <a:r>
              <a:rPr lang="zh-CN" altLang="en-US" sz="2400" b="1" dirty="0">
                <a:solidFill>
                  <a:srgbClr val="000000"/>
                </a:solidFill>
              </a:rPr>
              <a:t>执行</a:t>
            </a:r>
            <a:r>
              <a:rPr lang="en-US" altLang="zh-CN" sz="2400" b="1" dirty="0">
                <a:solidFill>
                  <a:srgbClr val="000000"/>
                </a:solidFill>
              </a:rPr>
              <a:t>p=index(s1,'t‘,1);</a:t>
            </a:r>
            <a:r>
              <a:rPr lang="zh-CN" altLang="en-US" sz="2400" b="1" dirty="0">
                <a:solidFill>
                  <a:srgbClr val="000000"/>
                </a:solidFill>
              </a:rPr>
              <a:t>后</a:t>
            </a:r>
            <a:r>
              <a:rPr lang="en-US" altLang="zh-CN" sz="2400" b="1" dirty="0">
                <a:solidFill>
                  <a:srgbClr val="000000"/>
                </a:solidFill>
              </a:rPr>
              <a:t>p</a:t>
            </a:r>
            <a:r>
              <a:rPr lang="zh-CN" altLang="en-US" sz="2400" b="1" dirty="0">
                <a:solidFill>
                  <a:srgbClr val="000000"/>
                </a:solidFill>
              </a:rPr>
              <a:t>的值是指向字符</a:t>
            </a:r>
            <a:r>
              <a:rPr lang="en-US" altLang="zh-CN" sz="2400" b="1" dirty="0">
                <a:solidFill>
                  <a:srgbClr val="000000"/>
                </a:solidFill>
              </a:rPr>
              <a:t>t</a:t>
            </a:r>
            <a:r>
              <a:rPr lang="zh-CN" altLang="en-US" sz="2400" b="1" dirty="0">
                <a:solidFill>
                  <a:srgbClr val="000000"/>
                </a:solidFill>
              </a:rPr>
              <a:t>的位置</a:t>
            </a:r>
            <a:r>
              <a:rPr lang="en-US" altLang="zh-CN" sz="2400" b="1" dirty="0">
                <a:solidFill>
                  <a:srgbClr val="000000"/>
                </a:solidFill>
              </a:rPr>
              <a:t>, </a:t>
            </a:r>
            <a:r>
              <a:rPr lang="zh-CN" altLang="en-US" sz="2400" b="1" dirty="0">
                <a:solidFill>
                  <a:srgbClr val="000000"/>
                </a:solidFill>
              </a:rPr>
              <a:t>也就是</a:t>
            </a:r>
            <a:r>
              <a:rPr lang="en-US" altLang="zh-CN" sz="2400" b="1" dirty="0">
                <a:solidFill>
                  <a:srgbClr val="000000"/>
                </a:solidFill>
              </a:rPr>
              <a:t>p=6</a:t>
            </a:r>
            <a:r>
              <a:rPr lang="zh-CN" altLang="en-US" sz="2400" b="1" dirty="0">
                <a:solidFill>
                  <a:srgbClr val="000000"/>
                </a:solidFill>
              </a:rPr>
              <a:t>。</a:t>
            </a:r>
            <a:br>
              <a:rPr lang="zh-CN" altLang="en-US" sz="2400" b="1" dirty="0">
                <a:solidFill>
                  <a:srgbClr val="000000"/>
                </a:solidFill>
              </a:rPr>
            </a:br>
            <a:r>
              <a:rPr lang="zh-CN" altLang="en-US" sz="2400" b="1" dirty="0">
                <a:solidFill>
                  <a:srgbClr val="000000"/>
                </a:solidFill>
              </a:rPr>
              <a:t>执行</a:t>
            </a:r>
            <a:r>
              <a:rPr lang="en-US" altLang="zh-CN" sz="2400" b="1" dirty="0">
                <a:solidFill>
                  <a:srgbClr val="000000"/>
                </a:solidFill>
              </a:rPr>
              <a:t>p=index(s2,'9‘,1);</a:t>
            </a:r>
            <a:r>
              <a:rPr lang="zh-CN" altLang="en-US" sz="2400" b="1" dirty="0">
                <a:solidFill>
                  <a:srgbClr val="000000"/>
                </a:solidFill>
              </a:rPr>
              <a:t>后</a:t>
            </a:r>
            <a:r>
              <a:rPr lang="en-US" altLang="zh-CN" sz="2400" b="1" dirty="0">
                <a:solidFill>
                  <a:srgbClr val="000000"/>
                </a:solidFill>
              </a:rPr>
              <a:t>p</a:t>
            </a:r>
            <a:r>
              <a:rPr lang="zh-CN" altLang="en-US" sz="2400" b="1" dirty="0">
                <a:solidFill>
                  <a:srgbClr val="000000"/>
                </a:solidFill>
              </a:rPr>
              <a:t>的值是指向</a:t>
            </a:r>
            <a:r>
              <a:rPr lang="en-US" altLang="zh-CN" sz="2400" b="1" dirty="0">
                <a:solidFill>
                  <a:srgbClr val="000000"/>
                </a:solidFill>
              </a:rPr>
              <a:t>s2</a:t>
            </a:r>
            <a:r>
              <a:rPr lang="zh-CN" altLang="en-US" sz="2400" b="1" dirty="0">
                <a:solidFill>
                  <a:srgbClr val="000000"/>
                </a:solidFill>
              </a:rPr>
              <a:t>串中第一个</a:t>
            </a:r>
            <a:r>
              <a:rPr lang="en-US" altLang="zh-CN" sz="2400" b="1" dirty="0">
                <a:solidFill>
                  <a:srgbClr val="000000"/>
                </a:solidFill>
              </a:rPr>
              <a:t>9</a:t>
            </a:r>
            <a:r>
              <a:rPr lang="zh-CN" altLang="en-US" sz="2400" b="1" dirty="0">
                <a:solidFill>
                  <a:srgbClr val="000000"/>
                </a:solidFill>
              </a:rPr>
              <a:t>所在的位置</a:t>
            </a:r>
            <a:r>
              <a:rPr lang="en-US" altLang="zh-CN" sz="2400" b="1" dirty="0">
                <a:solidFill>
                  <a:srgbClr val="000000"/>
                </a:solidFill>
              </a:rPr>
              <a:t>,</a:t>
            </a:r>
            <a:r>
              <a:rPr lang="zh-CN" altLang="en-US" sz="2400" b="1" dirty="0">
                <a:solidFill>
                  <a:srgbClr val="000000"/>
                </a:solidFill>
              </a:rPr>
              <a:t>也就是</a:t>
            </a:r>
            <a:r>
              <a:rPr lang="en-US" altLang="zh-CN" sz="2400" b="1" dirty="0">
                <a:solidFill>
                  <a:srgbClr val="000000"/>
                </a:solidFill>
              </a:rPr>
              <a:t>p=10</a:t>
            </a:r>
            <a:r>
              <a:rPr lang="zh-CN" altLang="en-US" sz="2400" b="1" dirty="0">
                <a:solidFill>
                  <a:srgbClr val="000000"/>
                </a:solidFill>
              </a:rPr>
              <a:t>。</a:t>
            </a:r>
            <a:br>
              <a:rPr lang="zh-CN" altLang="en-US" sz="2400" b="1" dirty="0">
                <a:solidFill>
                  <a:srgbClr val="000000"/>
                </a:solidFill>
              </a:rPr>
            </a:br>
            <a:r>
              <a:rPr lang="zh-CN" altLang="en-US" sz="2400" b="1" dirty="0">
                <a:solidFill>
                  <a:srgbClr val="000000"/>
                </a:solidFill>
              </a:rPr>
              <a:t>执行</a:t>
            </a:r>
            <a:r>
              <a:rPr lang="en-US" altLang="zh-CN" sz="2400" b="1" dirty="0">
                <a:solidFill>
                  <a:srgbClr val="000000"/>
                </a:solidFill>
              </a:rPr>
              <a:t>p=index(s2,'6‘,1);</a:t>
            </a:r>
            <a:r>
              <a:rPr lang="zh-CN" altLang="en-US" sz="2400" b="1" dirty="0">
                <a:solidFill>
                  <a:srgbClr val="000000"/>
                </a:solidFill>
              </a:rPr>
              <a:t>之后，</a:t>
            </a:r>
            <a:r>
              <a:rPr lang="en-US" altLang="zh-CN" sz="2400" b="1" dirty="0">
                <a:solidFill>
                  <a:srgbClr val="000000"/>
                </a:solidFill>
              </a:rPr>
              <a:t>p</a:t>
            </a:r>
            <a:r>
              <a:rPr lang="zh-CN" altLang="en-US" sz="2400" b="1" dirty="0">
                <a:solidFill>
                  <a:srgbClr val="000000"/>
                </a:solidFill>
              </a:rPr>
              <a:t>的返回值是</a:t>
            </a:r>
            <a:r>
              <a:rPr lang="en-US" altLang="zh-CN" sz="2400" b="1" dirty="0">
                <a:solidFill>
                  <a:srgbClr val="000000"/>
                </a:solidFill>
              </a:rPr>
              <a:t>0 </a:t>
            </a:r>
            <a:r>
              <a:rPr lang="zh-CN" altLang="en-US" sz="2400" b="1" dirty="0">
                <a:solidFill>
                  <a:srgbClr val="000000"/>
                </a:solidFill>
              </a:rPr>
              <a:t>。  </a:t>
            </a:r>
            <a:br>
              <a:rPr lang="zh-CN" altLang="en-US" sz="2400" b="1" dirty="0">
                <a:solidFill>
                  <a:srgbClr val="000000"/>
                </a:solidFill>
              </a:rPr>
            </a:b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130">
                                            <p:txEl>
                                              <p:pRg st="1" end="1"/>
                                            </p:txEl>
                                          </p:spTgt>
                                        </p:tgtEl>
                                        <p:attrNameLst>
                                          <p:attrName>style.visibility</p:attrName>
                                        </p:attrNameLst>
                                      </p:cBhvr>
                                      <p:to>
                                        <p:strVal val="visible"/>
                                      </p:to>
                                    </p:set>
                                    <p:anim calcmode="lin" valueType="num">
                                      <p:cBhvr additive="base">
                                        <p:cTn id="7" dur="500" fill="hold"/>
                                        <p:tgtEl>
                                          <p:spTgt spid="4813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813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body" idx="1"/>
          </p:nvPr>
        </p:nvSpPr>
        <p:spPr>
          <a:xfrm>
            <a:off x="301625" y="836613"/>
            <a:ext cx="8540750" cy="5262562"/>
          </a:xfrm>
        </p:spPr>
        <p:txBody>
          <a:bodyPr/>
          <a:lstStyle/>
          <a:p>
            <a:pPr>
              <a:lnSpc>
                <a:spcPct val="80000"/>
              </a:lnSpc>
            </a:pPr>
            <a:r>
              <a:rPr lang="zh-CN" altLang="en-US" sz="2800" b="1">
                <a:solidFill>
                  <a:srgbClr val="000000"/>
                </a:solidFill>
              </a:rPr>
              <a:t>假设有如下的串说明：</a:t>
            </a:r>
            <a:br>
              <a:rPr lang="zh-CN" altLang="en-US" sz="2800" b="1">
                <a:solidFill>
                  <a:srgbClr val="000000"/>
                </a:solidFill>
              </a:rPr>
            </a:br>
            <a:r>
              <a:rPr lang="en-US" altLang="zh-CN" sz="2800" b="1">
                <a:solidFill>
                  <a:srgbClr val="000000"/>
                </a:solidFill>
              </a:rPr>
              <a:t>char s1[30]="Stocktom,CA", s2[30]="March 5 1999", s3[30];int p; </a:t>
            </a:r>
            <a:br>
              <a:rPr lang="en-US" altLang="zh-CN" sz="2800" b="1">
                <a:solidFill>
                  <a:srgbClr val="000000"/>
                </a:solidFill>
              </a:rPr>
            </a:br>
            <a:r>
              <a:rPr lang="zh-CN" altLang="en-US" sz="2800" b="1">
                <a:solidFill>
                  <a:srgbClr val="000000"/>
                </a:solidFill>
              </a:rPr>
              <a:t>在执行下列语句后，</a:t>
            </a:r>
            <a:r>
              <a:rPr lang="en-US" altLang="zh-CN" sz="2800" b="1">
                <a:solidFill>
                  <a:srgbClr val="000000"/>
                </a:solidFill>
              </a:rPr>
              <a:t>s3</a:t>
            </a:r>
            <a:r>
              <a:rPr lang="zh-CN" altLang="en-US" sz="2800" b="1">
                <a:solidFill>
                  <a:srgbClr val="000000"/>
                </a:solidFill>
              </a:rPr>
              <a:t>的值是什么</a:t>
            </a:r>
            <a:r>
              <a:rPr lang="en-US" altLang="zh-CN" sz="2800" b="1">
                <a:solidFill>
                  <a:srgbClr val="000000"/>
                </a:solidFill>
              </a:rPr>
              <a:t>? </a:t>
            </a:r>
            <a:br>
              <a:rPr lang="en-US" altLang="zh-CN" sz="2800" b="1">
                <a:solidFill>
                  <a:srgbClr val="000000"/>
                </a:solidFill>
              </a:rPr>
            </a:br>
            <a:r>
              <a:rPr lang="en-US" altLang="zh-CN" sz="2800" b="1">
                <a:solidFill>
                  <a:srgbClr val="000000"/>
                </a:solidFill>
              </a:rPr>
              <a:t>strcpy(s3,s1); strcat(s3,","); strcat(s3,s2);</a:t>
            </a:r>
            <a:br>
              <a:rPr lang="en-US" altLang="zh-CN" sz="2800" b="1">
                <a:solidFill>
                  <a:srgbClr val="000000"/>
                </a:solidFill>
              </a:rPr>
            </a:br>
            <a:r>
              <a:rPr lang="en-US" altLang="zh-CN" sz="2800" b="1">
                <a:solidFill>
                  <a:srgbClr val="000000"/>
                </a:solidFill>
              </a:rPr>
              <a:t> </a:t>
            </a:r>
          </a:p>
          <a:p>
            <a:pPr>
              <a:lnSpc>
                <a:spcPct val="80000"/>
              </a:lnSpc>
              <a:buFont typeface="Wingdings" pitchFamily="2" charset="2"/>
              <a:buNone/>
            </a:pPr>
            <a:r>
              <a:rPr lang="zh-CN" altLang="en-US" sz="2800" b="1">
                <a:solidFill>
                  <a:srgbClr val="000000"/>
                </a:solidFill>
              </a:rPr>
              <a:t>答：</a:t>
            </a:r>
            <a:r>
              <a:rPr lang="en-US" altLang="zh-CN" sz="2800" b="1">
                <a:solidFill>
                  <a:srgbClr val="000000"/>
                </a:solidFill>
              </a:rPr>
              <a:t>strcpy</a:t>
            </a:r>
            <a:r>
              <a:rPr lang="zh-CN" altLang="en-US" sz="2800" b="1">
                <a:solidFill>
                  <a:srgbClr val="000000"/>
                </a:solidFill>
              </a:rPr>
              <a:t>函数功能是串拷贝，</a:t>
            </a:r>
            <a:r>
              <a:rPr lang="en-US" altLang="zh-CN" sz="2800" b="1">
                <a:solidFill>
                  <a:srgbClr val="000000"/>
                </a:solidFill>
              </a:rPr>
              <a:t>strcat</a:t>
            </a:r>
            <a:r>
              <a:rPr lang="zh-CN" altLang="en-US" sz="2800" b="1">
                <a:solidFill>
                  <a:srgbClr val="000000"/>
                </a:solidFill>
              </a:rPr>
              <a:t>函数的功能是串联接。所以</a:t>
            </a:r>
            <a:r>
              <a:rPr lang="en-US" altLang="zh-CN" sz="2800" b="1">
                <a:solidFill>
                  <a:srgbClr val="000000"/>
                </a:solidFill>
              </a:rPr>
              <a:t>:</a:t>
            </a:r>
            <a:br>
              <a:rPr lang="en-US" altLang="zh-CN" sz="2800" b="1">
                <a:solidFill>
                  <a:srgbClr val="000000"/>
                </a:solidFill>
              </a:rPr>
            </a:br>
            <a:r>
              <a:rPr lang="zh-CN" altLang="en-US" sz="2800" b="1">
                <a:solidFill>
                  <a:srgbClr val="000000"/>
                </a:solidFill>
              </a:rPr>
              <a:t>在执行</a:t>
            </a:r>
            <a:r>
              <a:rPr lang="en-US" altLang="zh-CN" sz="2800" b="1">
                <a:solidFill>
                  <a:srgbClr val="000000"/>
                </a:solidFill>
              </a:rPr>
              <a:t>strcpy(s3,s1); </a:t>
            </a:r>
            <a:r>
              <a:rPr lang="zh-CN" altLang="en-US" sz="2800" b="1">
                <a:solidFill>
                  <a:srgbClr val="000000"/>
                </a:solidFill>
              </a:rPr>
              <a:t>后，</a:t>
            </a:r>
            <a:r>
              <a:rPr lang="en-US" altLang="zh-CN" sz="2800" b="1">
                <a:solidFill>
                  <a:srgbClr val="000000"/>
                </a:solidFill>
              </a:rPr>
              <a:t>s3</a:t>
            </a:r>
            <a:r>
              <a:rPr lang="zh-CN" altLang="en-US" sz="2800" b="1">
                <a:solidFill>
                  <a:srgbClr val="000000"/>
                </a:solidFill>
              </a:rPr>
              <a:t>的值是</a:t>
            </a:r>
            <a:r>
              <a:rPr lang="en-US" altLang="zh-CN" sz="2800" b="1">
                <a:solidFill>
                  <a:srgbClr val="000000"/>
                </a:solidFill>
              </a:rPr>
              <a:t>"Stocktom,CA"</a:t>
            </a:r>
            <a:br>
              <a:rPr lang="en-US" altLang="zh-CN" sz="2800" b="1">
                <a:solidFill>
                  <a:srgbClr val="000000"/>
                </a:solidFill>
              </a:rPr>
            </a:br>
            <a:r>
              <a:rPr lang="zh-CN" altLang="en-US" sz="2800" b="1">
                <a:solidFill>
                  <a:srgbClr val="000000"/>
                </a:solidFill>
              </a:rPr>
              <a:t>在执行</a:t>
            </a:r>
            <a:r>
              <a:rPr lang="en-US" altLang="zh-CN" sz="2800" b="1">
                <a:solidFill>
                  <a:srgbClr val="000000"/>
                </a:solidFill>
              </a:rPr>
              <a:t>strcat(s3,","); </a:t>
            </a:r>
            <a:r>
              <a:rPr lang="zh-CN" altLang="en-US" sz="2800" b="1">
                <a:solidFill>
                  <a:srgbClr val="000000"/>
                </a:solidFill>
              </a:rPr>
              <a:t>后，</a:t>
            </a:r>
            <a:r>
              <a:rPr lang="en-US" altLang="zh-CN" sz="2800" b="1">
                <a:solidFill>
                  <a:srgbClr val="000000"/>
                </a:solidFill>
              </a:rPr>
              <a:t>s3</a:t>
            </a:r>
            <a:r>
              <a:rPr lang="zh-CN" altLang="en-US" sz="2800" b="1">
                <a:solidFill>
                  <a:srgbClr val="000000"/>
                </a:solidFill>
              </a:rPr>
              <a:t>的值变成</a:t>
            </a:r>
            <a:r>
              <a:rPr lang="en-US" altLang="zh-CN" sz="2800" b="1">
                <a:solidFill>
                  <a:srgbClr val="000000"/>
                </a:solidFill>
              </a:rPr>
              <a:t>"Stocktom,Ca,"</a:t>
            </a:r>
            <a:br>
              <a:rPr lang="en-US" altLang="zh-CN" sz="2800" b="1">
                <a:solidFill>
                  <a:srgbClr val="000000"/>
                </a:solidFill>
              </a:rPr>
            </a:br>
            <a:r>
              <a:rPr lang="zh-CN" altLang="en-US" sz="2800" b="1">
                <a:solidFill>
                  <a:srgbClr val="000000"/>
                </a:solidFill>
              </a:rPr>
              <a:t>在执行完</a:t>
            </a:r>
            <a:r>
              <a:rPr lang="en-US" altLang="zh-CN" sz="2800" b="1">
                <a:solidFill>
                  <a:srgbClr val="000000"/>
                </a:solidFill>
              </a:rPr>
              <a:t>strcat(s3,s2);</a:t>
            </a:r>
            <a:r>
              <a:rPr lang="zh-CN" altLang="en-US" sz="2800" b="1">
                <a:solidFill>
                  <a:srgbClr val="000000"/>
                </a:solidFill>
              </a:rPr>
              <a:t>后，</a:t>
            </a:r>
            <a:r>
              <a:rPr lang="en-US" altLang="zh-CN" sz="2800" b="1">
                <a:solidFill>
                  <a:srgbClr val="000000"/>
                </a:solidFill>
              </a:rPr>
              <a:t>s3</a:t>
            </a:r>
            <a:r>
              <a:rPr lang="zh-CN" altLang="en-US" sz="2800" b="1">
                <a:solidFill>
                  <a:srgbClr val="000000"/>
                </a:solidFill>
              </a:rPr>
              <a:t>的值就成了</a:t>
            </a:r>
            <a:r>
              <a:rPr lang="en-US" altLang="zh-CN" sz="2800" b="1">
                <a:solidFill>
                  <a:srgbClr val="000000"/>
                </a:solidFill>
              </a:rPr>
              <a:t>"Stocktom,Ca,March 5,1999" </a:t>
            </a:r>
            <a:br>
              <a:rPr lang="en-US" altLang="zh-CN" sz="2800" b="1">
                <a:solidFill>
                  <a:srgbClr val="000000"/>
                </a:solidFill>
              </a:rPr>
            </a:br>
            <a:endParaRPr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 calcmode="lin" valueType="num">
                                      <p:cBhvr additive="base">
                                        <p:cTn id="7" dur="500" fill="hold"/>
                                        <p:tgtEl>
                                          <p:spTgt spid="4915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Comment 2"/>
          <p:cNvSpPr>
            <a:spLocks noChangeArrowheads="1"/>
          </p:cNvSpPr>
          <p:nvPr/>
        </p:nvSpPr>
        <p:spPr bwMode="auto">
          <a:xfrm>
            <a:off x="228600" y="263525"/>
            <a:ext cx="16002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600" b="1">
                <a:solidFill>
                  <a:srgbClr val="A50021"/>
                </a:solidFill>
                <a:latin typeface="Arial" pitchFamily="34" charset="0"/>
              </a:rPr>
              <a:t>题</a:t>
            </a:r>
            <a:r>
              <a:rPr kumimoji="0" lang="en-US" altLang="zh-CN" sz="3600" b="1">
                <a:solidFill>
                  <a:srgbClr val="A50021"/>
                </a:solidFill>
                <a:latin typeface="Arial" pitchFamily="34" charset="0"/>
              </a:rPr>
              <a:t>2.24</a:t>
            </a:r>
            <a:endParaRPr lang="en-US" altLang="zh-CN" sz="1600">
              <a:solidFill>
                <a:srgbClr val="000000"/>
              </a:solidFill>
              <a:latin typeface="Arial" pitchFamily="34" charset="0"/>
            </a:endParaRPr>
          </a:p>
        </p:txBody>
      </p:sp>
      <p:sp>
        <p:nvSpPr>
          <p:cNvPr id="108547" name="Text Box 3"/>
          <p:cNvSpPr txBox="1">
            <a:spLocks noChangeArrowheads="1"/>
          </p:cNvSpPr>
          <p:nvPr/>
        </p:nvSpPr>
        <p:spPr bwMode="auto">
          <a:xfrm>
            <a:off x="2193925" y="228600"/>
            <a:ext cx="6569075" cy="1066800"/>
          </a:xfrm>
          <a:prstGeom prst="rect">
            <a:avLst/>
          </a:prstGeom>
          <a:noFill/>
          <a:ln w="9525">
            <a:noFill/>
            <a:miter lim="800000"/>
            <a:headEnd/>
            <a:tailEnd/>
          </a:ln>
          <a:effectLst/>
        </p:spPr>
        <p:txBody>
          <a:bodyPr>
            <a:spAutoFit/>
          </a:bodyPr>
          <a:lstStyle/>
          <a:p>
            <a:r>
              <a:rPr lang="zh-CN" altLang="en-US" sz="3200">
                <a:solidFill>
                  <a:srgbClr val="800000"/>
                </a:solidFill>
                <a:ea typeface="楷体_GB2312" pitchFamily="49" charset="-122"/>
              </a:rPr>
              <a:t>将两个非递减有序的有序表归并为非递增的有序表（利用原表结点）。</a:t>
            </a:r>
            <a:endParaRPr lang="zh-CN" altLang="en-US" sz="3200"/>
          </a:p>
        </p:txBody>
      </p:sp>
      <p:sp>
        <p:nvSpPr>
          <p:cNvPr id="108548" name="Line 4"/>
          <p:cNvSpPr>
            <a:spLocks noChangeShapeType="1"/>
          </p:cNvSpPr>
          <p:nvPr/>
        </p:nvSpPr>
        <p:spPr bwMode="auto">
          <a:xfrm>
            <a:off x="381000" y="1981200"/>
            <a:ext cx="0" cy="609600"/>
          </a:xfrm>
          <a:prstGeom prst="line">
            <a:avLst/>
          </a:prstGeom>
          <a:noFill/>
          <a:ln w="31750">
            <a:solidFill>
              <a:srgbClr val="009999"/>
            </a:solidFill>
            <a:round/>
            <a:headEnd/>
            <a:tailEnd/>
          </a:ln>
          <a:effectLst/>
        </p:spPr>
        <p:txBody>
          <a:bodyPr wrap="none" anchor="ctr"/>
          <a:lstStyle/>
          <a:p>
            <a:endParaRPr lang="zh-CN" altLang="en-US"/>
          </a:p>
        </p:txBody>
      </p:sp>
      <p:grpSp>
        <p:nvGrpSpPr>
          <p:cNvPr id="2" name="Group 5"/>
          <p:cNvGrpSpPr>
            <a:grpSpLocks/>
          </p:cNvGrpSpPr>
          <p:nvPr/>
        </p:nvGrpSpPr>
        <p:grpSpPr bwMode="auto">
          <a:xfrm>
            <a:off x="381000" y="2362200"/>
            <a:ext cx="1143000" cy="457200"/>
            <a:chOff x="240" y="1488"/>
            <a:chExt cx="720" cy="288"/>
          </a:xfrm>
        </p:grpSpPr>
        <p:sp>
          <p:nvSpPr>
            <p:cNvPr id="108550" name="Line 6"/>
            <p:cNvSpPr>
              <a:spLocks noChangeShapeType="1"/>
            </p:cNvSpPr>
            <p:nvPr/>
          </p:nvSpPr>
          <p:spPr bwMode="auto">
            <a:xfrm>
              <a:off x="240" y="1632"/>
              <a:ext cx="192" cy="0"/>
            </a:xfrm>
            <a:prstGeom prst="line">
              <a:avLst/>
            </a:prstGeom>
            <a:noFill/>
            <a:ln w="31750">
              <a:solidFill>
                <a:srgbClr val="008080"/>
              </a:solidFill>
              <a:round/>
              <a:headEnd/>
              <a:tailEnd type="stealth" w="med" len="lg"/>
            </a:ln>
            <a:effectLst/>
          </p:spPr>
          <p:txBody>
            <a:bodyPr wrap="none" anchor="ctr"/>
            <a:lstStyle/>
            <a:p>
              <a:endParaRPr lang="zh-CN" altLang="en-US"/>
            </a:p>
          </p:txBody>
        </p:sp>
        <p:sp>
          <p:nvSpPr>
            <p:cNvPr id="108551" name="Rectangle 7"/>
            <p:cNvSpPr>
              <a:spLocks noChangeArrowheads="1"/>
            </p:cNvSpPr>
            <p:nvPr/>
          </p:nvSpPr>
          <p:spPr bwMode="auto">
            <a:xfrm>
              <a:off x="432" y="1488"/>
              <a:ext cx="528" cy="288"/>
            </a:xfrm>
            <a:prstGeom prst="rect">
              <a:avLst/>
            </a:prstGeom>
            <a:solidFill>
              <a:srgbClr val="CCFFCC"/>
            </a:solidFill>
            <a:ln w="28575">
              <a:solidFill>
                <a:srgbClr val="009999"/>
              </a:solidFill>
              <a:miter lim="800000"/>
              <a:headEnd/>
              <a:tailEnd/>
            </a:ln>
            <a:effectLst/>
          </p:spPr>
          <p:txBody>
            <a:bodyPr wrap="none" anchor="ctr"/>
            <a:lstStyle/>
            <a:p>
              <a:endParaRPr lang="zh-CN" altLang="en-US"/>
            </a:p>
          </p:txBody>
        </p:sp>
        <p:sp>
          <p:nvSpPr>
            <p:cNvPr id="108552" name="Line 8"/>
            <p:cNvSpPr>
              <a:spLocks noChangeShapeType="1"/>
            </p:cNvSpPr>
            <p:nvPr/>
          </p:nvSpPr>
          <p:spPr bwMode="auto">
            <a:xfrm>
              <a:off x="768" y="1488"/>
              <a:ext cx="0" cy="288"/>
            </a:xfrm>
            <a:prstGeom prst="line">
              <a:avLst/>
            </a:prstGeom>
            <a:noFill/>
            <a:ln w="28575">
              <a:solidFill>
                <a:srgbClr val="009999"/>
              </a:solidFill>
              <a:round/>
              <a:headEnd/>
              <a:tailEnd/>
            </a:ln>
            <a:effectLst/>
          </p:spPr>
          <p:txBody>
            <a:bodyPr wrap="none" anchor="ctr"/>
            <a:lstStyle/>
            <a:p>
              <a:endParaRPr lang="zh-CN" altLang="en-US"/>
            </a:p>
          </p:txBody>
        </p:sp>
      </p:grpSp>
      <p:grpSp>
        <p:nvGrpSpPr>
          <p:cNvPr id="3" name="Group 9"/>
          <p:cNvGrpSpPr>
            <a:grpSpLocks/>
          </p:cNvGrpSpPr>
          <p:nvPr/>
        </p:nvGrpSpPr>
        <p:grpSpPr bwMode="auto">
          <a:xfrm>
            <a:off x="1371600" y="2362200"/>
            <a:ext cx="1447800" cy="457200"/>
            <a:chOff x="864" y="1488"/>
            <a:chExt cx="912" cy="288"/>
          </a:xfrm>
        </p:grpSpPr>
        <p:sp>
          <p:nvSpPr>
            <p:cNvPr id="108554" name="Line 10"/>
            <p:cNvSpPr>
              <a:spLocks noChangeShapeType="1"/>
            </p:cNvSpPr>
            <p:nvPr/>
          </p:nvSpPr>
          <p:spPr bwMode="auto">
            <a:xfrm>
              <a:off x="864" y="1632"/>
              <a:ext cx="384" cy="0"/>
            </a:xfrm>
            <a:prstGeom prst="line">
              <a:avLst/>
            </a:prstGeom>
            <a:noFill/>
            <a:ln w="31750">
              <a:solidFill>
                <a:srgbClr val="008080"/>
              </a:solidFill>
              <a:round/>
              <a:headEnd/>
              <a:tailEnd type="stealth" w="med" len="lg"/>
            </a:ln>
            <a:effectLst/>
          </p:spPr>
          <p:txBody>
            <a:bodyPr wrap="none" anchor="ctr"/>
            <a:lstStyle/>
            <a:p>
              <a:endParaRPr lang="zh-CN" altLang="en-US"/>
            </a:p>
          </p:txBody>
        </p:sp>
        <p:sp>
          <p:nvSpPr>
            <p:cNvPr id="108555" name="Rectangle 11"/>
            <p:cNvSpPr>
              <a:spLocks noChangeArrowheads="1"/>
            </p:cNvSpPr>
            <p:nvPr/>
          </p:nvSpPr>
          <p:spPr bwMode="auto">
            <a:xfrm>
              <a:off x="1248" y="1488"/>
              <a:ext cx="528" cy="288"/>
            </a:xfrm>
            <a:prstGeom prst="rect">
              <a:avLst/>
            </a:prstGeom>
            <a:solidFill>
              <a:srgbClr val="CCFFCC"/>
            </a:solidFill>
            <a:ln w="28575">
              <a:solidFill>
                <a:srgbClr val="009999"/>
              </a:solidFill>
              <a:miter lim="800000"/>
              <a:headEnd/>
              <a:tailEnd/>
            </a:ln>
            <a:effectLst/>
          </p:spPr>
          <p:txBody>
            <a:bodyPr wrap="none" anchor="ctr"/>
            <a:lstStyle/>
            <a:p>
              <a:r>
                <a:rPr lang="en-US" altLang="zh-CN" sz="2800" b="1">
                  <a:solidFill>
                    <a:srgbClr val="006666"/>
                  </a:solidFill>
                </a:rPr>
                <a:t>12</a:t>
              </a:r>
              <a:endParaRPr lang="en-US" altLang="zh-CN" sz="2400"/>
            </a:p>
          </p:txBody>
        </p:sp>
        <p:sp>
          <p:nvSpPr>
            <p:cNvPr id="108556" name="Line 12"/>
            <p:cNvSpPr>
              <a:spLocks noChangeShapeType="1"/>
            </p:cNvSpPr>
            <p:nvPr/>
          </p:nvSpPr>
          <p:spPr bwMode="auto">
            <a:xfrm>
              <a:off x="1584" y="1488"/>
              <a:ext cx="0" cy="288"/>
            </a:xfrm>
            <a:prstGeom prst="line">
              <a:avLst/>
            </a:prstGeom>
            <a:noFill/>
            <a:ln w="28575">
              <a:solidFill>
                <a:srgbClr val="009999"/>
              </a:solidFill>
              <a:round/>
              <a:headEnd/>
              <a:tailEnd/>
            </a:ln>
            <a:effectLst/>
          </p:spPr>
          <p:txBody>
            <a:bodyPr wrap="none" anchor="ctr"/>
            <a:lstStyle/>
            <a:p>
              <a:endParaRPr lang="zh-CN" altLang="en-US"/>
            </a:p>
          </p:txBody>
        </p:sp>
      </p:grpSp>
      <p:grpSp>
        <p:nvGrpSpPr>
          <p:cNvPr id="4" name="Group 13"/>
          <p:cNvGrpSpPr>
            <a:grpSpLocks/>
          </p:cNvGrpSpPr>
          <p:nvPr/>
        </p:nvGrpSpPr>
        <p:grpSpPr bwMode="auto">
          <a:xfrm>
            <a:off x="2667000" y="2362200"/>
            <a:ext cx="1447800" cy="457200"/>
            <a:chOff x="1680" y="1488"/>
            <a:chExt cx="912" cy="288"/>
          </a:xfrm>
        </p:grpSpPr>
        <p:sp>
          <p:nvSpPr>
            <p:cNvPr id="108558" name="Rectangle 14"/>
            <p:cNvSpPr>
              <a:spLocks noChangeArrowheads="1"/>
            </p:cNvSpPr>
            <p:nvPr/>
          </p:nvSpPr>
          <p:spPr bwMode="auto">
            <a:xfrm>
              <a:off x="2064" y="1488"/>
              <a:ext cx="528" cy="288"/>
            </a:xfrm>
            <a:prstGeom prst="rect">
              <a:avLst/>
            </a:prstGeom>
            <a:solidFill>
              <a:srgbClr val="CCFFCC"/>
            </a:solidFill>
            <a:ln w="28575">
              <a:solidFill>
                <a:srgbClr val="009999"/>
              </a:solidFill>
              <a:miter lim="800000"/>
              <a:headEnd/>
              <a:tailEnd/>
            </a:ln>
            <a:effectLst/>
          </p:spPr>
          <p:txBody>
            <a:bodyPr wrap="none" anchor="ctr"/>
            <a:lstStyle/>
            <a:p>
              <a:r>
                <a:rPr lang="en-US" altLang="zh-CN" sz="2800" b="1">
                  <a:solidFill>
                    <a:srgbClr val="006666"/>
                  </a:solidFill>
                </a:rPr>
                <a:t>23</a:t>
              </a:r>
              <a:endParaRPr lang="en-US" altLang="zh-CN" sz="2400"/>
            </a:p>
          </p:txBody>
        </p:sp>
        <p:sp>
          <p:nvSpPr>
            <p:cNvPr id="108559" name="Line 15"/>
            <p:cNvSpPr>
              <a:spLocks noChangeShapeType="1"/>
            </p:cNvSpPr>
            <p:nvPr/>
          </p:nvSpPr>
          <p:spPr bwMode="auto">
            <a:xfrm>
              <a:off x="1680" y="1632"/>
              <a:ext cx="384" cy="0"/>
            </a:xfrm>
            <a:prstGeom prst="line">
              <a:avLst/>
            </a:prstGeom>
            <a:noFill/>
            <a:ln w="31750">
              <a:solidFill>
                <a:srgbClr val="008080"/>
              </a:solidFill>
              <a:round/>
              <a:headEnd/>
              <a:tailEnd type="stealth" w="med" len="lg"/>
            </a:ln>
            <a:effectLst/>
          </p:spPr>
          <p:txBody>
            <a:bodyPr wrap="none" anchor="ctr"/>
            <a:lstStyle/>
            <a:p>
              <a:endParaRPr lang="zh-CN" altLang="en-US"/>
            </a:p>
          </p:txBody>
        </p:sp>
        <p:sp>
          <p:nvSpPr>
            <p:cNvPr id="108560" name="Line 16"/>
            <p:cNvSpPr>
              <a:spLocks noChangeShapeType="1"/>
            </p:cNvSpPr>
            <p:nvPr/>
          </p:nvSpPr>
          <p:spPr bwMode="auto">
            <a:xfrm>
              <a:off x="2400" y="1488"/>
              <a:ext cx="0" cy="288"/>
            </a:xfrm>
            <a:prstGeom prst="line">
              <a:avLst/>
            </a:prstGeom>
            <a:noFill/>
            <a:ln w="28575">
              <a:solidFill>
                <a:srgbClr val="009999"/>
              </a:solidFill>
              <a:round/>
              <a:headEnd/>
              <a:tailEnd/>
            </a:ln>
            <a:effectLst/>
          </p:spPr>
          <p:txBody>
            <a:bodyPr wrap="none" anchor="ctr"/>
            <a:lstStyle/>
            <a:p>
              <a:endParaRPr lang="zh-CN" altLang="en-US"/>
            </a:p>
          </p:txBody>
        </p:sp>
      </p:grpSp>
      <p:grpSp>
        <p:nvGrpSpPr>
          <p:cNvPr id="5" name="Group 17"/>
          <p:cNvGrpSpPr>
            <a:grpSpLocks/>
          </p:cNvGrpSpPr>
          <p:nvPr/>
        </p:nvGrpSpPr>
        <p:grpSpPr bwMode="auto">
          <a:xfrm>
            <a:off x="3962400" y="2362200"/>
            <a:ext cx="1447800" cy="457200"/>
            <a:chOff x="2496" y="1488"/>
            <a:chExt cx="912" cy="288"/>
          </a:xfrm>
        </p:grpSpPr>
        <p:sp>
          <p:nvSpPr>
            <p:cNvPr id="108562" name="Line 18"/>
            <p:cNvSpPr>
              <a:spLocks noChangeShapeType="1"/>
            </p:cNvSpPr>
            <p:nvPr/>
          </p:nvSpPr>
          <p:spPr bwMode="auto">
            <a:xfrm>
              <a:off x="2496" y="1632"/>
              <a:ext cx="384" cy="0"/>
            </a:xfrm>
            <a:prstGeom prst="line">
              <a:avLst/>
            </a:prstGeom>
            <a:noFill/>
            <a:ln w="31750">
              <a:solidFill>
                <a:srgbClr val="008080"/>
              </a:solidFill>
              <a:round/>
              <a:headEnd/>
              <a:tailEnd type="stealth" w="med" len="lg"/>
            </a:ln>
            <a:effectLst/>
          </p:spPr>
          <p:txBody>
            <a:bodyPr wrap="none" anchor="ctr"/>
            <a:lstStyle/>
            <a:p>
              <a:endParaRPr lang="zh-CN" altLang="en-US"/>
            </a:p>
          </p:txBody>
        </p:sp>
        <p:sp>
          <p:nvSpPr>
            <p:cNvPr id="108563" name="Rectangle 19"/>
            <p:cNvSpPr>
              <a:spLocks noChangeArrowheads="1"/>
            </p:cNvSpPr>
            <p:nvPr/>
          </p:nvSpPr>
          <p:spPr bwMode="auto">
            <a:xfrm>
              <a:off x="2880" y="1488"/>
              <a:ext cx="528" cy="288"/>
            </a:xfrm>
            <a:prstGeom prst="rect">
              <a:avLst/>
            </a:prstGeom>
            <a:solidFill>
              <a:srgbClr val="CCFFCC"/>
            </a:solidFill>
            <a:ln w="28575">
              <a:solidFill>
                <a:srgbClr val="009999"/>
              </a:solidFill>
              <a:miter lim="800000"/>
              <a:headEnd/>
              <a:tailEnd/>
            </a:ln>
            <a:effectLst/>
          </p:spPr>
          <p:txBody>
            <a:bodyPr wrap="none" anchor="ctr"/>
            <a:lstStyle/>
            <a:p>
              <a:r>
                <a:rPr lang="en-US" altLang="zh-CN" sz="2800" b="1">
                  <a:solidFill>
                    <a:srgbClr val="006666"/>
                  </a:solidFill>
                </a:rPr>
                <a:t>34</a:t>
              </a:r>
              <a:endParaRPr lang="en-US" altLang="zh-CN" sz="2800"/>
            </a:p>
          </p:txBody>
        </p:sp>
        <p:sp>
          <p:nvSpPr>
            <p:cNvPr id="108564" name="Line 20"/>
            <p:cNvSpPr>
              <a:spLocks noChangeShapeType="1"/>
            </p:cNvSpPr>
            <p:nvPr/>
          </p:nvSpPr>
          <p:spPr bwMode="auto">
            <a:xfrm>
              <a:off x="3216" y="1488"/>
              <a:ext cx="0" cy="288"/>
            </a:xfrm>
            <a:prstGeom prst="line">
              <a:avLst/>
            </a:prstGeom>
            <a:noFill/>
            <a:ln w="28575">
              <a:solidFill>
                <a:srgbClr val="009999"/>
              </a:solidFill>
              <a:round/>
              <a:headEnd/>
              <a:tailEnd/>
            </a:ln>
            <a:effectLst/>
          </p:spPr>
          <p:txBody>
            <a:bodyPr wrap="none" anchor="ctr"/>
            <a:lstStyle/>
            <a:p>
              <a:endParaRPr lang="zh-CN" altLang="en-US"/>
            </a:p>
          </p:txBody>
        </p:sp>
      </p:grpSp>
      <p:grpSp>
        <p:nvGrpSpPr>
          <p:cNvPr id="6" name="Group 21"/>
          <p:cNvGrpSpPr>
            <a:grpSpLocks/>
          </p:cNvGrpSpPr>
          <p:nvPr/>
        </p:nvGrpSpPr>
        <p:grpSpPr bwMode="auto">
          <a:xfrm>
            <a:off x="5257800" y="2362200"/>
            <a:ext cx="1447800" cy="457200"/>
            <a:chOff x="3312" y="1488"/>
            <a:chExt cx="912" cy="288"/>
          </a:xfrm>
        </p:grpSpPr>
        <p:sp>
          <p:nvSpPr>
            <p:cNvPr id="108566" name="Line 22"/>
            <p:cNvSpPr>
              <a:spLocks noChangeShapeType="1"/>
            </p:cNvSpPr>
            <p:nvPr/>
          </p:nvSpPr>
          <p:spPr bwMode="auto">
            <a:xfrm>
              <a:off x="3312" y="1632"/>
              <a:ext cx="384" cy="0"/>
            </a:xfrm>
            <a:prstGeom prst="line">
              <a:avLst/>
            </a:prstGeom>
            <a:noFill/>
            <a:ln w="31750">
              <a:solidFill>
                <a:srgbClr val="008080"/>
              </a:solidFill>
              <a:round/>
              <a:headEnd/>
              <a:tailEnd type="stealth" w="med" len="lg"/>
            </a:ln>
            <a:effectLst/>
          </p:spPr>
          <p:txBody>
            <a:bodyPr wrap="none" anchor="ctr"/>
            <a:lstStyle/>
            <a:p>
              <a:endParaRPr lang="zh-CN" altLang="en-US"/>
            </a:p>
          </p:txBody>
        </p:sp>
        <p:sp>
          <p:nvSpPr>
            <p:cNvPr id="108567" name="Rectangle 23"/>
            <p:cNvSpPr>
              <a:spLocks noChangeArrowheads="1"/>
            </p:cNvSpPr>
            <p:nvPr/>
          </p:nvSpPr>
          <p:spPr bwMode="auto">
            <a:xfrm>
              <a:off x="3696" y="1488"/>
              <a:ext cx="528" cy="288"/>
            </a:xfrm>
            <a:prstGeom prst="rect">
              <a:avLst/>
            </a:prstGeom>
            <a:solidFill>
              <a:srgbClr val="CCFFCC"/>
            </a:solidFill>
            <a:ln w="28575">
              <a:solidFill>
                <a:srgbClr val="009999"/>
              </a:solidFill>
              <a:miter lim="800000"/>
              <a:headEnd/>
              <a:tailEnd/>
            </a:ln>
            <a:effectLst/>
          </p:spPr>
          <p:txBody>
            <a:bodyPr wrap="none" anchor="ctr"/>
            <a:lstStyle/>
            <a:p>
              <a:r>
                <a:rPr lang="en-US" altLang="zh-CN" sz="2800" b="1">
                  <a:solidFill>
                    <a:srgbClr val="006666"/>
                  </a:solidFill>
                </a:rPr>
                <a:t>45</a:t>
              </a:r>
              <a:endParaRPr lang="en-US" altLang="zh-CN" sz="2800"/>
            </a:p>
          </p:txBody>
        </p:sp>
        <p:sp>
          <p:nvSpPr>
            <p:cNvPr id="108568" name="Line 24"/>
            <p:cNvSpPr>
              <a:spLocks noChangeShapeType="1"/>
            </p:cNvSpPr>
            <p:nvPr/>
          </p:nvSpPr>
          <p:spPr bwMode="auto">
            <a:xfrm>
              <a:off x="4032" y="1488"/>
              <a:ext cx="0" cy="288"/>
            </a:xfrm>
            <a:prstGeom prst="line">
              <a:avLst/>
            </a:prstGeom>
            <a:noFill/>
            <a:ln w="28575">
              <a:solidFill>
                <a:srgbClr val="009999"/>
              </a:solidFill>
              <a:round/>
              <a:headEnd/>
              <a:tailEnd/>
            </a:ln>
            <a:effectLst/>
          </p:spPr>
          <p:txBody>
            <a:bodyPr wrap="none" anchor="ctr"/>
            <a:lstStyle/>
            <a:p>
              <a:endParaRPr lang="zh-CN" altLang="en-US"/>
            </a:p>
          </p:txBody>
        </p:sp>
      </p:grpSp>
      <p:grpSp>
        <p:nvGrpSpPr>
          <p:cNvPr id="7" name="Group 25"/>
          <p:cNvGrpSpPr>
            <a:grpSpLocks/>
          </p:cNvGrpSpPr>
          <p:nvPr/>
        </p:nvGrpSpPr>
        <p:grpSpPr bwMode="auto">
          <a:xfrm>
            <a:off x="6553200" y="2362200"/>
            <a:ext cx="1905000" cy="457200"/>
            <a:chOff x="4128" y="1488"/>
            <a:chExt cx="1200" cy="288"/>
          </a:xfrm>
        </p:grpSpPr>
        <p:sp>
          <p:nvSpPr>
            <p:cNvPr id="108570" name="Line 26"/>
            <p:cNvSpPr>
              <a:spLocks noChangeShapeType="1"/>
            </p:cNvSpPr>
            <p:nvPr/>
          </p:nvSpPr>
          <p:spPr bwMode="auto">
            <a:xfrm>
              <a:off x="4128" y="1632"/>
              <a:ext cx="384" cy="0"/>
            </a:xfrm>
            <a:prstGeom prst="line">
              <a:avLst/>
            </a:prstGeom>
            <a:noFill/>
            <a:ln w="31750">
              <a:solidFill>
                <a:srgbClr val="008080"/>
              </a:solidFill>
              <a:round/>
              <a:headEnd/>
              <a:tailEnd type="stealth" w="med" len="lg"/>
            </a:ln>
            <a:effectLst/>
          </p:spPr>
          <p:txBody>
            <a:bodyPr wrap="none" anchor="ctr"/>
            <a:lstStyle/>
            <a:p>
              <a:endParaRPr lang="zh-CN" altLang="en-US"/>
            </a:p>
          </p:txBody>
        </p:sp>
        <p:sp>
          <p:nvSpPr>
            <p:cNvPr id="108571" name="Rectangle 27"/>
            <p:cNvSpPr>
              <a:spLocks noChangeArrowheads="1"/>
            </p:cNvSpPr>
            <p:nvPr/>
          </p:nvSpPr>
          <p:spPr bwMode="auto">
            <a:xfrm>
              <a:off x="4512" y="1488"/>
              <a:ext cx="528" cy="288"/>
            </a:xfrm>
            <a:prstGeom prst="rect">
              <a:avLst/>
            </a:prstGeom>
            <a:solidFill>
              <a:srgbClr val="CCFFCC"/>
            </a:solidFill>
            <a:ln w="28575">
              <a:solidFill>
                <a:srgbClr val="009999"/>
              </a:solidFill>
              <a:miter lim="800000"/>
              <a:headEnd/>
              <a:tailEnd/>
            </a:ln>
            <a:effectLst/>
          </p:spPr>
          <p:txBody>
            <a:bodyPr wrap="none" anchor="ctr"/>
            <a:lstStyle/>
            <a:p>
              <a:r>
                <a:rPr lang="en-US" altLang="zh-CN" sz="2800" b="1">
                  <a:solidFill>
                    <a:srgbClr val="006666"/>
                  </a:solidFill>
                </a:rPr>
                <a:t>56</a:t>
              </a:r>
              <a:endParaRPr lang="en-US" altLang="zh-CN" sz="2800"/>
            </a:p>
          </p:txBody>
        </p:sp>
        <p:sp>
          <p:nvSpPr>
            <p:cNvPr id="108572" name="Line 28"/>
            <p:cNvSpPr>
              <a:spLocks noChangeShapeType="1"/>
            </p:cNvSpPr>
            <p:nvPr/>
          </p:nvSpPr>
          <p:spPr bwMode="auto">
            <a:xfrm>
              <a:off x="4848" y="1488"/>
              <a:ext cx="0" cy="288"/>
            </a:xfrm>
            <a:prstGeom prst="line">
              <a:avLst/>
            </a:prstGeom>
            <a:noFill/>
            <a:ln w="28575">
              <a:solidFill>
                <a:srgbClr val="009999"/>
              </a:solidFill>
              <a:round/>
              <a:headEnd/>
              <a:tailEnd/>
            </a:ln>
            <a:effectLst/>
          </p:spPr>
          <p:txBody>
            <a:bodyPr wrap="none" anchor="ctr"/>
            <a:lstStyle/>
            <a:p>
              <a:endParaRPr lang="zh-CN" altLang="en-US"/>
            </a:p>
          </p:txBody>
        </p:sp>
        <p:sp>
          <p:nvSpPr>
            <p:cNvPr id="108573" name="Line 29"/>
            <p:cNvSpPr>
              <a:spLocks noChangeShapeType="1"/>
            </p:cNvSpPr>
            <p:nvPr/>
          </p:nvSpPr>
          <p:spPr bwMode="auto">
            <a:xfrm>
              <a:off x="4944" y="1632"/>
              <a:ext cx="384" cy="0"/>
            </a:xfrm>
            <a:prstGeom prst="line">
              <a:avLst/>
            </a:prstGeom>
            <a:noFill/>
            <a:ln w="31750">
              <a:solidFill>
                <a:srgbClr val="008080"/>
              </a:solidFill>
              <a:round/>
              <a:headEnd/>
              <a:tailEnd type="stealth" w="med" len="lg"/>
            </a:ln>
            <a:effectLst/>
          </p:spPr>
          <p:txBody>
            <a:bodyPr wrap="none" anchor="ctr"/>
            <a:lstStyle/>
            <a:p>
              <a:endParaRPr lang="zh-CN" altLang="en-US"/>
            </a:p>
          </p:txBody>
        </p:sp>
      </p:grpSp>
      <p:sp>
        <p:nvSpPr>
          <p:cNvPr id="108574" name="Line 30"/>
          <p:cNvSpPr>
            <a:spLocks noChangeShapeType="1"/>
          </p:cNvSpPr>
          <p:nvPr/>
        </p:nvSpPr>
        <p:spPr bwMode="auto">
          <a:xfrm>
            <a:off x="381000" y="3657600"/>
            <a:ext cx="0" cy="609600"/>
          </a:xfrm>
          <a:prstGeom prst="line">
            <a:avLst/>
          </a:prstGeom>
          <a:noFill/>
          <a:ln w="31750">
            <a:solidFill>
              <a:srgbClr val="003366"/>
            </a:solidFill>
            <a:round/>
            <a:headEnd/>
            <a:tailEnd/>
          </a:ln>
          <a:effectLst/>
        </p:spPr>
        <p:txBody>
          <a:bodyPr wrap="none" anchor="ctr"/>
          <a:lstStyle/>
          <a:p>
            <a:endParaRPr lang="zh-CN" altLang="en-US"/>
          </a:p>
        </p:txBody>
      </p:sp>
      <p:grpSp>
        <p:nvGrpSpPr>
          <p:cNvPr id="8" name="Group 31"/>
          <p:cNvGrpSpPr>
            <a:grpSpLocks/>
          </p:cNvGrpSpPr>
          <p:nvPr/>
        </p:nvGrpSpPr>
        <p:grpSpPr bwMode="auto">
          <a:xfrm>
            <a:off x="381000" y="4038600"/>
            <a:ext cx="1143000" cy="457200"/>
            <a:chOff x="240" y="1488"/>
            <a:chExt cx="720" cy="288"/>
          </a:xfrm>
        </p:grpSpPr>
        <p:sp>
          <p:nvSpPr>
            <p:cNvPr id="108576" name="Line 32"/>
            <p:cNvSpPr>
              <a:spLocks noChangeShapeType="1"/>
            </p:cNvSpPr>
            <p:nvPr/>
          </p:nvSpPr>
          <p:spPr bwMode="auto">
            <a:xfrm>
              <a:off x="240" y="1632"/>
              <a:ext cx="192" cy="0"/>
            </a:xfrm>
            <a:prstGeom prst="line">
              <a:avLst/>
            </a:prstGeom>
            <a:noFill/>
            <a:ln w="31750">
              <a:solidFill>
                <a:srgbClr val="003366"/>
              </a:solidFill>
              <a:round/>
              <a:headEnd/>
              <a:tailEnd type="stealth" w="med" len="lg"/>
            </a:ln>
            <a:effectLst/>
          </p:spPr>
          <p:txBody>
            <a:bodyPr wrap="none" anchor="ctr"/>
            <a:lstStyle/>
            <a:p>
              <a:endParaRPr lang="zh-CN" altLang="en-US"/>
            </a:p>
          </p:txBody>
        </p:sp>
        <p:sp>
          <p:nvSpPr>
            <p:cNvPr id="108577" name="Rectangle 33"/>
            <p:cNvSpPr>
              <a:spLocks noChangeArrowheads="1"/>
            </p:cNvSpPr>
            <p:nvPr/>
          </p:nvSpPr>
          <p:spPr bwMode="auto">
            <a:xfrm>
              <a:off x="432" y="1488"/>
              <a:ext cx="528" cy="288"/>
            </a:xfrm>
            <a:prstGeom prst="rect">
              <a:avLst/>
            </a:prstGeom>
            <a:solidFill>
              <a:srgbClr val="CCFFFF"/>
            </a:solidFill>
            <a:ln w="28575">
              <a:solidFill>
                <a:srgbClr val="003366"/>
              </a:solidFill>
              <a:miter lim="800000"/>
              <a:headEnd/>
              <a:tailEnd/>
            </a:ln>
            <a:effectLst/>
          </p:spPr>
          <p:txBody>
            <a:bodyPr wrap="none" anchor="ctr"/>
            <a:lstStyle/>
            <a:p>
              <a:endParaRPr lang="zh-CN" altLang="en-US"/>
            </a:p>
          </p:txBody>
        </p:sp>
        <p:sp>
          <p:nvSpPr>
            <p:cNvPr id="108578" name="Line 34"/>
            <p:cNvSpPr>
              <a:spLocks noChangeShapeType="1"/>
            </p:cNvSpPr>
            <p:nvPr/>
          </p:nvSpPr>
          <p:spPr bwMode="auto">
            <a:xfrm>
              <a:off x="768" y="1488"/>
              <a:ext cx="0" cy="288"/>
            </a:xfrm>
            <a:prstGeom prst="line">
              <a:avLst/>
            </a:prstGeom>
            <a:noFill/>
            <a:ln w="28575">
              <a:solidFill>
                <a:srgbClr val="003366"/>
              </a:solidFill>
              <a:round/>
              <a:headEnd/>
              <a:tailEnd/>
            </a:ln>
            <a:effectLst/>
          </p:spPr>
          <p:txBody>
            <a:bodyPr wrap="none" anchor="ctr"/>
            <a:lstStyle/>
            <a:p>
              <a:endParaRPr lang="zh-CN" altLang="en-US"/>
            </a:p>
          </p:txBody>
        </p:sp>
      </p:grpSp>
      <p:grpSp>
        <p:nvGrpSpPr>
          <p:cNvPr id="9" name="Group 35"/>
          <p:cNvGrpSpPr>
            <a:grpSpLocks/>
          </p:cNvGrpSpPr>
          <p:nvPr/>
        </p:nvGrpSpPr>
        <p:grpSpPr bwMode="auto">
          <a:xfrm>
            <a:off x="1371600" y="4038600"/>
            <a:ext cx="1447800" cy="457200"/>
            <a:chOff x="864" y="1488"/>
            <a:chExt cx="912" cy="288"/>
          </a:xfrm>
        </p:grpSpPr>
        <p:sp>
          <p:nvSpPr>
            <p:cNvPr id="108580" name="Line 36"/>
            <p:cNvSpPr>
              <a:spLocks noChangeShapeType="1"/>
            </p:cNvSpPr>
            <p:nvPr/>
          </p:nvSpPr>
          <p:spPr bwMode="auto">
            <a:xfrm>
              <a:off x="864" y="1632"/>
              <a:ext cx="384" cy="0"/>
            </a:xfrm>
            <a:prstGeom prst="line">
              <a:avLst/>
            </a:prstGeom>
            <a:noFill/>
            <a:ln w="31750">
              <a:solidFill>
                <a:srgbClr val="003366"/>
              </a:solidFill>
              <a:round/>
              <a:headEnd/>
              <a:tailEnd type="stealth" w="med" len="lg"/>
            </a:ln>
            <a:effectLst/>
          </p:spPr>
          <p:txBody>
            <a:bodyPr wrap="none" anchor="ctr"/>
            <a:lstStyle/>
            <a:p>
              <a:endParaRPr lang="zh-CN" altLang="en-US"/>
            </a:p>
          </p:txBody>
        </p:sp>
        <p:sp>
          <p:nvSpPr>
            <p:cNvPr id="108581" name="Rectangle 37"/>
            <p:cNvSpPr>
              <a:spLocks noChangeArrowheads="1"/>
            </p:cNvSpPr>
            <p:nvPr/>
          </p:nvSpPr>
          <p:spPr bwMode="auto">
            <a:xfrm>
              <a:off x="1248" y="1488"/>
              <a:ext cx="528" cy="288"/>
            </a:xfrm>
            <a:prstGeom prst="rect">
              <a:avLst/>
            </a:prstGeom>
            <a:solidFill>
              <a:srgbClr val="CCFFFF"/>
            </a:solidFill>
            <a:ln w="28575">
              <a:solidFill>
                <a:srgbClr val="003366"/>
              </a:solidFill>
              <a:miter lim="800000"/>
              <a:headEnd/>
              <a:tailEnd/>
            </a:ln>
            <a:effectLst/>
          </p:spPr>
          <p:txBody>
            <a:bodyPr wrap="none" anchor="ctr"/>
            <a:lstStyle/>
            <a:p>
              <a:r>
                <a:rPr lang="en-US" altLang="zh-CN" sz="2800" b="1">
                  <a:solidFill>
                    <a:schemeClr val="accent2"/>
                  </a:solidFill>
                </a:rPr>
                <a:t>11</a:t>
              </a:r>
              <a:endParaRPr lang="en-US" altLang="zh-CN" sz="2400"/>
            </a:p>
          </p:txBody>
        </p:sp>
        <p:sp>
          <p:nvSpPr>
            <p:cNvPr id="108582" name="Line 38"/>
            <p:cNvSpPr>
              <a:spLocks noChangeShapeType="1"/>
            </p:cNvSpPr>
            <p:nvPr/>
          </p:nvSpPr>
          <p:spPr bwMode="auto">
            <a:xfrm>
              <a:off x="1584" y="1488"/>
              <a:ext cx="0" cy="288"/>
            </a:xfrm>
            <a:prstGeom prst="line">
              <a:avLst/>
            </a:prstGeom>
            <a:noFill/>
            <a:ln w="28575">
              <a:solidFill>
                <a:srgbClr val="003366"/>
              </a:solidFill>
              <a:round/>
              <a:headEnd/>
              <a:tailEnd/>
            </a:ln>
            <a:effectLst/>
          </p:spPr>
          <p:txBody>
            <a:bodyPr wrap="none" anchor="ctr"/>
            <a:lstStyle/>
            <a:p>
              <a:endParaRPr lang="zh-CN" altLang="en-US"/>
            </a:p>
          </p:txBody>
        </p:sp>
      </p:grpSp>
      <p:grpSp>
        <p:nvGrpSpPr>
          <p:cNvPr id="10" name="Group 39"/>
          <p:cNvGrpSpPr>
            <a:grpSpLocks/>
          </p:cNvGrpSpPr>
          <p:nvPr/>
        </p:nvGrpSpPr>
        <p:grpSpPr bwMode="auto">
          <a:xfrm>
            <a:off x="2667000" y="4038600"/>
            <a:ext cx="1447800" cy="457200"/>
            <a:chOff x="1680" y="1488"/>
            <a:chExt cx="912" cy="288"/>
          </a:xfrm>
        </p:grpSpPr>
        <p:sp>
          <p:nvSpPr>
            <p:cNvPr id="108584" name="Rectangle 40"/>
            <p:cNvSpPr>
              <a:spLocks noChangeArrowheads="1"/>
            </p:cNvSpPr>
            <p:nvPr/>
          </p:nvSpPr>
          <p:spPr bwMode="auto">
            <a:xfrm>
              <a:off x="2064" y="1488"/>
              <a:ext cx="528" cy="288"/>
            </a:xfrm>
            <a:prstGeom prst="rect">
              <a:avLst/>
            </a:prstGeom>
            <a:solidFill>
              <a:srgbClr val="CCFFFF"/>
            </a:solidFill>
            <a:ln w="28575">
              <a:solidFill>
                <a:srgbClr val="003366"/>
              </a:solidFill>
              <a:miter lim="800000"/>
              <a:headEnd/>
              <a:tailEnd/>
            </a:ln>
            <a:effectLst/>
          </p:spPr>
          <p:txBody>
            <a:bodyPr wrap="none" anchor="ctr"/>
            <a:lstStyle/>
            <a:p>
              <a:r>
                <a:rPr lang="en-US" altLang="zh-CN" sz="2800" b="1">
                  <a:solidFill>
                    <a:schemeClr val="accent2"/>
                  </a:solidFill>
                </a:rPr>
                <a:t>32</a:t>
              </a:r>
              <a:endParaRPr lang="en-US" altLang="zh-CN" sz="2400"/>
            </a:p>
          </p:txBody>
        </p:sp>
        <p:sp>
          <p:nvSpPr>
            <p:cNvPr id="108585" name="Line 41"/>
            <p:cNvSpPr>
              <a:spLocks noChangeShapeType="1"/>
            </p:cNvSpPr>
            <p:nvPr/>
          </p:nvSpPr>
          <p:spPr bwMode="auto">
            <a:xfrm>
              <a:off x="1680" y="1632"/>
              <a:ext cx="384" cy="0"/>
            </a:xfrm>
            <a:prstGeom prst="line">
              <a:avLst/>
            </a:prstGeom>
            <a:noFill/>
            <a:ln w="31750">
              <a:solidFill>
                <a:srgbClr val="003366"/>
              </a:solidFill>
              <a:round/>
              <a:headEnd/>
              <a:tailEnd type="stealth" w="med" len="lg"/>
            </a:ln>
            <a:effectLst/>
          </p:spPr>
          <p:txBody>
            <a:bodyPr wrap="none" anchor="ctr"/>
            <a:lstStyle/>
            <a:p>
              <a:endParaRPr lang="zh-CN" altLang="en-US"/>
            </a:p>
          </p:txBody>
        </p:sp>
        <p:sp>
          <p:nvSpPr>
            <p:cNvPr id="108586" name="Line 42"/>
            <p:cNvSpPr>
              <a:spLocks noChangeShapeType="1"/>
            </p:cNvSpPr>
            <p:nvPr/>
          </p:nvSpPr>
          <p:spPr bwMode="auto">
            <a:xfrm>
              <a:off x="2400" y="1488"/>
              <a:ext cx="0" cy="288"/>
            </a:xfrm>
            <a:prstGeom prst="line">
              <a:avLst/>
            </a:prstGeom>
            <a:noFill/>
            <a:ln w="28575">
              <a:solidFill>
                <a:srgbClr val="003366"/>
              </a:solidFill>
              <a:round/>
              <a:headEnd/>
              <a:tailEnd/>
            </a:ln>
            <a:effectLst/>
          </p:spPr>
          <p:txBody>
            <a:bodyPr wrap="none" anchor="ctr"/>
            <a:lstStyle/>
            <a:p>
              <a:endParaRPr lang="zh-CN" altLang="en-US"/>
            </a:p>
          </p:txBody>
        </p:sp>
      </p:grpSp>
      <p:grpSp>
        <p:nvGrpSpPr>
          <p:cNvPr id="11" name="Group 43"/>
          <p:cNvGrpSpPr>
            <a:grpSpLocks/>
          </p:cNvGrpSpPr>
          <p:nvPr/>
        </p:nvGrpSpPr>
        <p:grpSpPr bwMode="auto">
          <a:xfrm>
            <a:off x="3962400" y="4038600"/>
            <a:ext cx="1447800" cy="457200"/>
            <a:chOff x="2496" y="1488"/>
            <a:chExt cx="912" cy="288"/>
          </a:xfrm>
        </p:grpSpPr>
        <p:sp>
          <p:nvSpPr>
            <p:cNvPr id="108588" name="Line 44"/>
            <p:cNvSpPr>
              <a:spLocks noChangeShapeType="1"/>
            </p:cNvSpPr>
            <p:nvPr/>
          </p:nvSpPr>
          <p:spPr bwMode="auto">
            <a:xfrm>
              <a:off x="2496" y="1632"/>
              <a:ext cx="384" cy="0"/>
            </a:xfrm>
            <a:prstGeom prst="line">
              <a:avLst/>
            </a:prstGeom>
            <a:noFill/>
            <a:ln w="31750">
              <a:solidFill>
                <a:srgbClr val="003366"/>
              </a:solidFill>
              <a:round/>
              <a:headEnd/>
              <a:tailEnd type="stealth" w="med" len="lg"/>
            </a:ln>
            <a:effectLst/>
          </p:spPr>
          <p:txBody>
            <a:bodyPr wrap="none" anchor="ctr"/>
            <a:lstStyle/>
            <a:p>
              <a:endParaRPr lang="zh-CN" altLang="en-US"/>
            </a:p>
          </p:txBody>
        </p:sp>
        <p:sp>
          <p:nvSpPr>
            <p:cNvPr id="108589" name="Rectangle 45"/>
            <p:cNvSpPr>
              <a:spLocks noChangeArrowheads="1"/>
            </p:cNvSpPr>
            <p:nvPr/>
          </p:nvSpPr>
          <p:spPr bwMode="auto">
            <a:xfrm>
              <a:off x="2880" y="1488"/>
              <a:ext cx="528" cy="288"/>
            </a:xfrm>
            <a:prstGeom prst="rect">
              <a:avLst/>
            </a:prstGeom>
            <a:solidFill>
              <a:srgbClr val="CCFFFF"/>
            </a:solidFill>
            <a:ln w="28575">
              <a:solidFill>
                <a:srgbClr val="003366"/>
              </a:solidFill>
              <a:miter lim="800000"/>
              <a:headEnd/>
              <a:tailEnd/>
            </a:ln>
            <a:effectLst/>
          </p:spPr>
          <p:txBody>
            <a:bodyPr wrap="none" anchor="ctr"/>
            <a:lstStyle/>
            <a:p>
              <a:r>
                <a:rPr lang="en-US" altLang="zh-CN" sz="2800" b="1">
                  <a:solidFill>
                    <a:schemeClr val="accent2"/>
                  </a:solidFill>
                </a:rPr>
                <a:t>43</a:t>
              </a:r>
              <a:endParaRPr lang="en-US" altLang="zh-CN" sz="2800"/>
            </a:p>
          </p:txBody>
        </p:sp>
        <p:sp>
          <p:nvSpPr>
            <p:cNvPr id="108590" name="Line 46"/>
            <p:cNvSpPr>
              <a:spLocks noChangeShapeType="1"/>
            </p:cNvSpPr>
            <p:nvPr/>
          </p:nvSpPr>
          <p:spPr bwMode="auto">
            <a:xfrm>
              <a:off x="3216" y="1488"/>
              <a:ext cx="0" cy="288"/>
            </a:xfrm>
            <a:prstGeom prst="line">
              <a:avLst/>
            </a:prstGeom>
            <a:noFill/>
            <a:ln w="28575">
              <a:solidFill>
                <a:srgbClr val="003366"/>
              </a:solidFill>
              <a:round/>
              <a:headEnd/>
              <a:tailEnd/>
            </a:ln>
            <a:effectLst/>
          </p:spPr>
          <p:txBody>
            <a:bodyPr wrap="none" anchor="ctr"/>
            <a:lstStyle/>
            <a:p>
              <a:endParaRPr lang="zh-CN" altLang="en-US"/>
            </a:p>
          </p:txBody>
        </p:sp>
      </p:grpSp>
      <p:grpSp>
        <p:nvGrpSpPr>
          <p:cNvPr id="12" name="Group 47"/>
          <p:cNvGrpSpPr>
            <a:grpSpLocks/>
          </p:cNvGrpSpPr>
          <p:nvPr/>
        </p:nvGrpSpPr>
        <p:grpSpPr bwMode="auto">
          <a:xfrm>
            <a:off x="5257800" y="4038600"/>
            <a:ext cx="1447800" cy="457200"/>
            <a:chOff x="3312" y="1488"/>
            <a:chExt cx="912" cy="288"/>
          </a:xfrm>
        </p:grpSpPr>
        <p:sp>
          <p:nvSpPr>
            <p:cNvPr id="108592" name="Line 48"/>
            <p:cNvSpPr>
              <a:spLocks noChangeShapeType="1"/>
            </p:cNvSpPr>
            <p:nvPr/>
          </p:nvSpPr>
          <p:spPr bwMode="auto">
            <a:xfrm>
              <a:off x="3312" y="1632"/>
              <a:ext cx="384" cy="0"/>
            </a:xfrm>
            <a:prstGeom prst="line">
              <a:avLst/>
            </a:prstGeom>
            <a:noFill/>
            <a:ln w="31750">
              <a:solidFill>
                <a:srgbClr val="003366"/>
              </a:solidFill>
              <a:round/>
              <a:headEnd/>
              <a:tailEnd type="stealth" w="med" len="lg"/>
            </a:ln>
            <a:effectLst/>
          </p:spPr>
          <p:txBody>
            <a:bodyPr wrap="none" anchor="ctr"/>
            <a:lstStyle/>
            <a:p>
              <a:endParaRPr lang="zh-CN" altLang="en-US"/>
            </a:p>
          </p:txBody>
        </p:sp>
        <p:sp>
          <p:nvSpPr>
            <p:cNvPr id="108593" name="Rectangle 49"/>
            <p:cNvSpPr>
              <a:spLocks noChangeArrowheads="1"/>
            </p:cNvSpPr>
            <p:nvPr/>
          </p:nvSpPr>
          <p:spPr bwMode="auto">
            <a:xfrm>
              <a:off x="3696" y="1488"/>
              <a:ext cx="528" cy="288"/>
            </a:xfrm>
            <a:prstGeom prst="rect">
              <a:avLst/>
            </a:prstGeom>
            <a:solidFill>
              <a:srgbClr val="CCFFFF"/>
            </a:solidFill>
            <a:ln w="28575">
              <a:solidFill>
                <a:srgbClr val="003366"/>
              </a:solidFill>
              <a:miter lim="800000"/>
              <a:headEnd/>
              <a:tailEnd/>
            </a:ln>
            <a:effectLst/>
          </p:spPr>
          <p:txBody>
            <a:bodyPr wrap="none" anchor="ctr"/>
            <a:lstStyle/>
            <a:p>
              <a:r>
                <a:rPr lang="en-US" altLang="zh-CN" sz="2800" b="1">
                  <a:solidFill>
                    <a:schemeClr val="accent2"/>
                  </a:solidFill>
                </a:rPr>
                <a:t>48</a:t>
              </a:r>
              <a:endParaRPr lang="en-US" altLang="zh-CN" sz="2800"/>
            </a:p>
          </p:txBody>
        </p:sp>
        <p:sp>
          <p:nvSpPr>
            <p:cNvPr id="108594" name="Line 50"/>
            <p:cNvSpPr>
              <a:spLocks noChangeShapeType="1"/>
            </p:cNvSpPr>
            <p:nvPr/>
          </p:nvSpPr>
          <p:spPr bwMode="auto">
            <a:xfrm>
              <a:off x="4032" y="1488"/>
              <a:ext cx="0" cy="288"/>
            </a:xfrm>
            <a:prstGeom prst="line">
              <a:avLst/>
            </a:prstGeom>
            <a:noFill/>
            <a:ln w="28575">
              <a:solidFill>
                <a:srgbClr val="003366"/>
              </a:solidFill>
              <a:round/>
              <a:headEnd/>
              <a:tailEnd/>
            </a:ln>
            <a:effectLst/>
          </p:spPr>
          <p:txBody>
            <a:bodyPr wrap="none" anchor="ctr"/>
            <a:lstStyle/>
            <a:p>
              <a:endParaRPr lang="zh-CN" altLang="en-US"/>
            </a:p>
          </p:txBody>
        </p:sp>
      </p:grpSp>
      <p:grpSp>
        <p:nvGrpSpPr>
          <p:cNvPr id="13" name="Group 51"/>
          <p:cNvGrpSpPr>
            <a:grpSpLocks/>
          </p:cNvGrpSpPr>
          <p:nvPr/>
        </p:nvGrpSpPr>
        <p:grpSpPr bwMode="auto">
          <a:xfrm>
            <a:off x="6553200" y="4038600"/>
            <a:ext cx="1905000" cy="457200"/>
            <a:chOff x="4128" y="1488"/>
            <a:chExt cx="1200" cy="288"/>
          </a:xfrm>
        </p:grpSpPr>
        <p:sp>
          <p:nvSpPr>
            <p:cNvPr id="108596" name="Line 52"/>
            <p:cNvSpPr>
              <a:spLocks noChangeShapeType="1"/>
            </p:cNvSpPr>
            <p:nvPr/>
          </p:nvSpPr>
          <p:spPr bwMode="auto">
            <a:xfrm>
              <a:off x="4128" y="1632"/>
              <a:ext cx="384" cy="0"/>
            </a:xfrm>
            <a:prstGeom prst="line">
              <a:avLst/>
            </a:prstGeom>
            <a:noFill/>
            <a:ln w="31750">
              <a:solidFill>
                <a:srgbClr val="003366"/>
              </a:solidFill>
              <a:round/>
              <a:headEnd/>
              <a:tailEnd type="stealth" w="med" len="lg"/>
            </a:ln>
            <a:effectLst/>
          </p:spPr>
          <p:txBody>
            <a:bodyPr wrap="none" anchor="ctr"/>
            <a:lstStyle/>
            <a:p>
              <a:endParaRPr lang="zh-CN" altLang="en-US"/>
            </a:p>
          </p:txBody>
        </p:sp>
        <p:sp>
          <p:nvSpPr>
            <p:cNvPr id="108597" name="Rectangle 53"/>
            <p:cNvSpPr>
              <a:spLocks noChangeArrowheads="1"/>
            </p:cNvSpPr>
            <p:nvPr/>
          </p:nvSpPr>
          <p:spPr bwMode="auto">
            <a:xfrm>
              <a:off x="4512" y="1488"/>
              <a:ext cx="528" cy="288"/>
            </a:xfrm>
            <a:prstGeom prst="rect">
              <a:avLst/>
            </a:prstGeom>
            <a:solidFill>
              <a:srgbClr val="CCFFFF"/>
            </a:solidFill>
            <a:ln w="28575">
              <a:solidFill>
                <a:srgbClr val="003366"/>
              </a:solidFill>
              <a:miter lim="800000"/>
              <a:headEnd/>
              <a:tailEnd/>
            </a:ln>
            <a:effectLst/>
          </p:spPr>
          <p:txBody>
            <a:bodyPr wrap="none" anchor="ctr"/>
            <a:lstStyle/>
            <a:p>
              <a:r>
                <a:rPr lang="en-US" altLang="zh-CN" sz="2800" b="1">
                  <a:solidFill>
                    <a:schemeClr val="accent2"/>
                  </a:solidFill>
                </a:rPr>
                <a:t>54</a:t>
              </a:r>
              <a:endParaRPr lang="en-US" altLang="zh-CN" sz="2800"/>
            </a:p>
          </p:txBody>
        </p:sp>
        <p:sp>
          <p:nvSpPr>
            <p:cNvPr id="108598" name="Line 54"/>
            <p:cNvSpPr>
              <a:spLocks noChangeShapeType="1"/>
            </p:cNvSpPr>
            <p:nvPr/>
          </p:nvSpPr>
          <p:spPr bwMode="auto">
            <a:xfrm>
              <a:off x="4848" y="1488"/>
              <a:ext cx="0" cy="288"/>
            </a:xfrm>
            <a:prstGeom prst="line">
              <a:avLst/>
            </a:prstGeom>
            <a:noFill/>
            <a:ln w="28575">
              <a:solidFill>
                <a:srgbClr val="003366"/>
              </a:solidFill>
              <a:round/>
              <a:headEnd/>
              <a:tailEnd/>
            </a:ln>
            <a:effectLst/>
          </p:spPr>
          <p:txBody>
            <a:bodyPr wrap="none" anchor="ctr"/>
            <a:lstStyle/>
            <a:p>
              <a:endParaRPr lang="zh-CN" altLang="en-US"/>
            </a:p>
          </p:txBody>
        </p:sp>
        <p:sp>
          <p:nvSpPr>
            <p:cNvPr id="108599" name="Line 55"/>
            <p:cNvSpPr>
              <a:spLocks noChangeShapeType="1"/>
            </p:cNvSpPr>
            <p:nvPr/>
          </p:nvSpPr>
          <p:spPr bwMode="auto">
            <a:xfrm>
              <a:off x="4944" y="1632"/>
              <a:ext cx="384" cy="0"/>
            </a:xfrm>
            <a:prstGeom prst="line">
              <a:avLst/>
            </a:prstGeom>
            <a:noFill/>
            <a:ln w="31750">
              <a:solidFill>
                <a:srgbClr val="003366"/>
              </a:solidFill>
              <a:round/>
              <a:headEnd/>
              <a:tailEnd type="stealth" w="med" len="lg"/>
            </a:ln>
            <a:effectLst/>
          </p:spPr>
          <p:txBody>
            <a:bodyPr wrap="none" anchor="ctr"/>
            <a:lstStyle/>
            <a:p>
              <a:endParaRPr lang="zh-CN" altLang="en-US"/>
            </a:p>
          </p:txBody>
        </p:sp>
      </p:grpSp>
      <p:sp>
        <p:nvSpPr>
          <p:cNvPr id="108600" name="Text Box 56"/>
          <p:cNvSpPr txBox="1">
            <a:spLocks noChangeArrowheads="1"/>
          </p:cNvSpPr>
          <p:nvPr/>
        </p:nvSpPr>
        <p:spPr bwMode="auto">
          <a:xfrm>
            <a:off x="288925" y="1600200"/>
            <a:ext cx="625475" cy="519113"/>
          </a:xfrm>
          <a:prstGeom prst="rect">
            <a:avLst/>
          </a:prstGeom>
          <a:noFill/>
          <a:ln w="9525">
            <a:noFill/>
            <a:miter lim="800000"/>
            <a:headEnd/>
            <a:tailEnd/>
          </a:ln>
          <a:effectLst/>
        </p:spPr>
        <p:txBody>
          <a:bodyPr>
            <a:spAutoFit/>
          </a:bodyPr>
          <a:lstStyle/>
          <a:p>
            <a:pPr>
              <a:spcBef>
                <a:spcPct val="50000"/>
              </a:spcBef>
            </a:pPr>
            <a:r>
              <a:rPr lang="en-US" altLang="zh-CN" sz="2800" b="1">
                <a:solidFill>
                  <a:srgbClr val="006666"/>
                </a:solidFill>
              </a:rPr>
              <a:t>La</a:t>
            </a:r>
            <a:endParaRPr lang="en-US" altLang="zh-CN" sz="2800"/>
          </a:p>
        </p:txBody>
      </p:sp>
      <p:sp>
        <p:nvSpPr>
          <p:cNvPr id="108601" name="Text Box 57"/>
          <p:cNvSpPr txBox="1">
            <a:spLocks noChangeArrowheads="1"/>
          </p:cNvSpPr>
          <p:nvPr/>
        </p:nvSpPr>
        <p:spPr bwMode="auto">
          <a:xfrm>
            <a:off x="304800" y="3290888"/>
            <a:ext cx="625475" cy="519112"/>
          </a:xfrm>
          <a:prstGeom prst="rect">
            <a:avLst/>
          </a:prstGeom>
          <a:noFill/>
          <a:ln w="9525">
            <a:noFill/>
            <a:miter lim="800000"/>
            <a:headEnd/>
            <a:tailEnd/>
          </a:ln>
          <a:effectLst/>
        </p:spPr>
        <p:txBody>
          <a:bodyPr>
            <a:spAutoFit/>
          </a:bodyPr>
          <a:lstStyle/>
          <a:p>
            <a:pPr>
              <a:spcBef>
                <a:spcPct val="50000"/>
              </a:spcBef>
            </a:pPr>
            <a:r>
              <a:rPr lang="en-US" altLang="zh-CN" sz="2800" b="1">
                <a:solidFill>
                  <a:schemeClr val="accent2"/>
                </a:solidFill>
              </a:rPr>
              <a:t>Lb</a:t>
            </a:r>
            <a:endParaRPr lang="en-US" altLang="zh-CN" sz="2800"/>
          </a:p>
        </p:txBody>
      </p:sp>
      <p:sp>
        <p:nvSpPr>
          <p:cNvPr id="108602" name="Line 58"/>
          <p:cNvSpPr>
            <a:spLocks noChangeShapeType="1"/>
          </p:cNvSpPr>
          <p:nvPr/>
        </p:nvSpPr>
        <p:spPr bwMode="auto">
          <a:xfrm>
            <a:off x="381000" y="5334000"/>
            <a:ext cx="0" cy="609600"/>
          </a:xfrm>
          <a:prstGeom prst="line">
            <a:avLst/>
          </a:prstGeom>
          <a:noFill/>
          <a:ln w="31750">
            <a:solidFill>
              <a:srgbClr val="663300"/>
            </a:solidFill>
            <a:round/>
            <a:headEnd/>
            <a:tailEnd/>
          </a:ln>
          <a:effectLst/>
        </p:spPr>
        <p:txBody>
          <a:bodyPr wrap="none" anchor="ctr"/>
          <a:lstStyle/>
          <a:p>
            <a:endParaRPr lang="zh-CN" altLang="en-US"/>
          </a:p>
        </p:txBody>
      </p:sp>
      <p:grpSp>
        <p:nvGrpSpPr>
          <p:cNvPr id="14" name="Group 59"/>
          <p:cNvGrpSpPr>
            <a:grpSpLocks/>
          </p:cNvGrpSpPr>
          <p:nvPr/>
        </p:nvGrpSpPr>
        <p:grpSpPr bwMode="auto">
          <a:xfrm>
            <a:off x="381000" y="5715000"/>
            <a:ext cx="1143000" cy="457200"/>
            <a:chOff x="240" y="1488"/>
            <a:chExt cx="720" cy="288"/>
          </a:xfrm>
        </p:grpSpPr>
        <p:sp>
          <p:nvSpPr>
            <p:cNvPr id="108604" name="Line 60"/>
            <p:cNvSpPr>
              <a:spLocks noChangeShapeType="1"/>
            </p:cNvSpPr>
            <p:nvPr/>
          </p:nvSpPr>
          <p:spPr bwMode="auto">
            <a:xfrm>
              <a:off x="240" y="1632"/>
              <a:ext cx="192" cy="0"/>
            </a:xfrm>
            <a:prstGeom prst="line">
              <a:avLst/>
            </a:prstGeom>
            <a:noFill/>
            <a:ln w="31750">
              <a:solidFill>
                <a:srgbClr val="663300"/>
              </a:solidFill>
              <a:round/>
              <a:headEnd/>
              <a:tailEnd type="stealth" w="med" len="lg"/>
            </a:ln>
            <a:effectLst/>
          </p:spPr>
          <p:txBody>
            <a:bodyPr wrap="none" anchor="ctr"/>
            <a:lstStyle/>
            <a:p>
              <a:endParaRPr lang="zh-CN" altLang="en-US"/>
            </a:p>
          </p:txBody>
        </p:sp>
        <p:sp>
          <p:nvSpPr>
            <p:cNvPr id="108605" name="Rectangle 61"/>
            <p:cNvSpPr>
              <a:spLocks noChangeArrowheads="1"/>
            </p:cNvSpPr>
            <p:nvPr/>
          </p:nvSpPr>
          <p:spPr bwMode="auto">
            <a:xfrm>
              <a:off x="432" y="1488"/>
              <a:ext cx="528" cy="288"/>
            </a:xfrm>
            <a:prstGeom prst="rect">
              <a:avLst/>
            </a:prstGeom>
            <a:solidFill>
              <a:srgbClr val="FFFF99"/>
            </a:solidFill>
            <a:ln w="28575">
              <a:solidFill>
                <a:srgbClr val="663300"/>
              </a:solidFill>
              <a:miter lim="800000"/>
              <a:headEnd/>
              <a:tailEnd/>
            </a:ln>
            <a:effectLst/>
          </p:spPr>
          <p:txBody>
            <a:bodyPr wrap="none" anchor="ctr"/>
            <a:lstStyle/>
            <a:p>
              <a:endParaRPr lang="zh-CN" altLang="en-US"/>
            </a:p>
          </p:txBody>
        </p:sp>
        <p:sp>
          <p:nvSpPr>
            <p:cNvPr id="108606" name="Line 62"/>
            <p:cNvSpPr>
              <a:spLocks noChangeShapeType="1"/>
            </p:cNvSpPr>
            <p:nvPr/>
          </p:nvSpPr>
          <p:spPr bwMode="auto">
            <a:xfrm>
              <a:off x="768" y="1488"/>
              <a:ext cx="0" cy="288"/>
            </a:xfrm>
            <a:prstGeom prst="line">
              <a:avLst/>
            </a:prstGeom>
            <a:noFill/>
            <a:ln w="28575">
              <a:solidFill>
                <a:srgbClr val="663300"/>
              </a:solidFill>
              <a:round/>
              <a:headEnd/>
              <a:tailEnd/>
            </a:ln>
            <a:effectLst/>
          </p:spPr>
          <p:txBody>
            <a:bodyPr wrap="none" anchor="ctr"/>
            <a:lstStyle/>
            <a:p>
              <a:endParaRPr lang="zh-CN" altLang="en-US"/>
            </a:p>
          </p:txBody>
        </p:sp>
      </p:grpSp>
      <p:sp>
        <p:nvSpPr>
          <p:cNvPr id="108607" name="Text Box 63"/>
          <p:cNvSpPr txBox="1">
            <a:spLocks noChangeArrowheads="1"/>
          </p:cNvSpPr>
          <p:nvPr/>
        </p:nvSpPr>
        <p:spPr bwMode="auto">
          <a:xfrm>
            <a:off x="260350" y="5043488"/>
            <a:ext cx="577850" cy="519112"/>
          </a:xfrm>
          <a:prstGeom prst="rect">
            <a:avLst/>
          </a:prstGeom>
          <a:noFill/>
          <a:ln w="9525">
            <a:noFill/>
            <a:miter lim="800000"/>
            <a:headEnd/>
            <a:tailEnd/>
          </a:ln>
          <a:effectLst/>
        </p:spPr>
        <p:txBody>
          <a:bodyPr wrap="none">
            <a:spAutoFit/>
          </a:bodyPr>
          <a:lstStyle/>
          <a:p>
            <a:r>
              <a:rPr lang="en-US" altLang="zh-CN" sz="2800" b="1">
                <a:solidFill>
                  <a:srgbClr val="800000"/>
                </a:solidFill>
              </a:rPr>
              <a:t>Lc</a:t>
            </a:r>
            <a:endParaRPr lang="en-US" altLang="zh-CN" sz="2800"/>
          </a:p>
        </p:txBody>
      </p:sp>
      <p:sp>
        <p:nvSpPr>
          <p:cNvPr id="108608" name="Text Box 64"/>
          <p:cNvSpPr txBox="1">
            <a:spLocks noChangeArrowheads="1"/>
          </p:cNvSpPr>
          <p:nvPr/>
        </p:nvSpPr>
        <p:spPr bwMode="auto">
          <a:xfrm>
            <a:off x="1127125" y="5715000"/>
            <a:ext cx="492125" cy="457200"/>
          </a:xfrm>
          <a:prstGeom prst="rect">
            <a:avLst/>
          </a:prstGeom>
          <a:noFill/>
          <a:ln w="9525">
            <a:noFill/>
            <a:miter lim="800000"/>
            <a:headEnd/>
            <a:tailEnd/>
          </a:ln>
          <a:effectLst/>
        </p:spPr>
        <p:txBody>
          <a:bodyPr wrap="none">
            <a:spAutoFit/>
          </a:bodyPr>
          <a:lstStyle/>
          <a:p>
            <a:r>
              <a:rPr lang="en-US" altLang="zh-CN" sz="2400" b="1">
                <a:solidFill>
                  <a:srgbClr val="663300"/>
                </a:solidFill>
              </a:rPr>
              <a:t>∧</a:t>
            </a:r>
            <a:endParaRPr lang="en-US" altLang="zh-CN" sz="2800"/>
          </a:p>
        </p:txBody>
      </p:sp>
      <p:grpSp>
        <p:nvGrpSpPr>
          <p:cNvPr id="15" name="Group 65"/>
          <p:cNvGrpSpPr>
            <a:grpSpLocks/>
          </p:cNvGrpSpPr>
          <p:nvPr/>
        </p:nvGrpSpPr>
        <p:grpSpPr bwMode="auto">
          <a:xfrm>
            <a:off x="2362200" y="1438275"/>
            <a:ext cx="519113" cy="923925"/>
            <a:chOff x="1334" y="906"/>
            <a:chExt cx="327" cy="582"/>
          </a:xfrm>
        </p:grpSpPr>
        <p:sp>
          <p:nvSpPr>
            <p:cNvPr id="108610" name="Line 66"/>
            <p:cNvSpPr>
              <a:spLocks noChangeShapeType="1"/>
            </p:cNvSpPr>
            <p:nvPr/>
          </p:nvSpPr>
          <p:spPr bwMode="auto">
            <a:xfrm>
              <a:off x="1344" y="1056"/>
              <a:ext cx="0" cy="432"/>
            </a:xfrm>
            <a:prstGeom prst="line">
              <a:avLst/>
            </a:prstGeom>
            <a:noFill/>
            <a:ln w="28575">
              <a:solidFill>
                <a:srgbClr val="006666"/>
              </a:solidFill>
              <a:round/>
              <a:headEnd/>
              <a:tailEnd type="stealth" w="med" len="lg"/>
            </a:ln>
            <a:effectLst/>
          </p:spPr>
          <p:txBody>
            <a:bodyPr wrap="none" anchor="ctr"/>
            <a:lstStyle/>
            <a:p>
              <a:endParaRPr lang="zh-CN" altLang="en-US"/>
            </a:p>
          </p:txBody>
        </p:sp>
        <p:sp>
          <p:nvSpPr>
            <p:cNvPr id="108611" name="Text Box 67"/>
            <p:cNvSpPr txBox="1">
              <a:spLocks noChangeArrowheads="1"/>
            </p:cNvSpPr>
            <p:nvPr/>
          </p:nvSpPr>
          <p:spPr bwMode="auto">
            <a:xfrm>
              <a:off x="1334" y="906"/>
              <a:ext cx="327" cy="327"/>
            </a:xfrm>
            <a:prstGeom prst="rect">
              <a:avLst/>
            </a:prstGeom>
            <a:noFill/>
            <a:ln w="9525">
              <a:noFill/>
              <a:miter lim="800000"/>
              <a:headEnd/>
              <a:tailEnd/>
            </a:ln>
            <a:effectLst/>
          </p:spPr>
          <p:txBody>
            <a:bodyPr wrap="none">
              <a:spAutoFit/>
            </a:bodyPr>
            <a:lstStyle/>
            <a:p>
              <a:r>
                <a:rPr lang="en-US" altLang="zh-CN" sz="2800">
                  <a:solidFill>
                    <a:srgbClr val="006666"/>
                  </a:solidFill>
                </a:rPr>
                <a:t>pa</a:t>
              </a:r>
              <a:endParaRPr lang="en-US" altLang="zh-CN" sz="2800"/>
            </a:p>
          </p:txBody>
        </p:sp>
      </p:grpSp>
      <p:grpSp>
        <p:nvGrpSpPr>
          <p:cNvPr id="16" name="Group 68"/>
          <p:cNvGrpSpPr>
            <a:grpSpLocks/>
          </p:cNvGrpSpPr>
          <p:nvPr/>
        </p:nvGrpSpPr>
        <p:grpSpPr bwMode="auto">
          <a:xfrm>
            <a:off x="2376488" y="3114675"/>
            <a:ext cx="539750" cy="923925"/>
            <a:chOff x="1497" y="1866"/>
            <a:chExt cx="340" cy="582"/>
          </a:xfrm>
        </p:grpSpPr>
        <p:sp>
          <p:nvSpPr>
            <p:cNvPr id="108613" name="Text Box 69"/>
            <p:cNvSpPr txBox="1">
              <a:spLocks noChangeArrowheads="1"/>
            </p:cNvSpPr>
            <p:nvPr/>
          </p:nvSpPr>
          <p:spPr bwMode="auto">
            <a:xfrm>
              <a:off x="1497" y="1866"/>
              <a:ext cx="340" cy="327"/>
            </a:xfrm>
            <a:prstGeom prst="rect">
              <a:avLst/>
            </a:prstGeom>
            <a:noFill/>
            <a:ln w="9525">
              <a:noFill/>
              <a:miter lim="800000"/>
              <a:headEnd/>
              <a:tailEnd/>
            </a:ln>
            <a:effectLst/>
          </p:spPr>
          <p:txBody>
            <a:bodyPr wrap="none">
              <a:spAutoFit/>
            </a:bodyPr>
            <a:lstStyle/>
            <a:p>
              <a:r>
                <a:rPr lang="en-US" altLang="zh-CN" sz="2800">
                  <a:solidFill>
                    <a:srgbClr val="000099"/>
                  </a:solidFill>
                </a:rPr>
                <a:t>pb</a:t>
              </a:r>
              <a:endParaRPr lang="en-US" altLang="zh-CN" sz="2800"/>
            </a:p>
          </p:txBody>
        </p:sp>
        <p:sp>
          <p:nvSpPr>
            <p:cNvPr id="108614" name="Line 70"/>
            <p:cNvSpPr>
              <a:spLocks noChangeShapeType="1"/>
            </p:cNvSpPr>
            <p:nvPr/>
          </p:nvSpPr>
          <p:spPr bwMode="auto">
            <a:xfrm>
              <a:off x="1536" y="1968"/>
              <a:ext cx="0" cy="480"/>
            </a:xfrm>
            <a:prstGeom prst="line">
              <a:avLst/>
            </a:prstGeom>
            <a:noFill/>
            <a:ln w="28575">
              <a:solidFill>
                <a:srgbClr val="000099"/>
              </a:solidFill>
              <a:round/>
              <a:headEnd/>
              <a:tailEnd type="stealth" w="med" len="lg"/>
            </a:ln>
            <a:effectLst/>
          </p:spPr>
          <p:txBody>
            <a:bodyPr wrap="none" anchor="ctr"/>
            <a:lstStyle/>
            <a:p>
              <a:endParaRPr lang="zh-CN" altLang="en-US"/>
            </a:p>
          </p:txBody>
        </p:sp>
      </p:grpSp>
      <p:grpSp>
        <p:nvGrpSpPr>
          <p:cNvPr id="17" name="Group 71"/>
          <p:cNvGrpSpPr>
            <a:grpSpLocks/>
          </p:cNvGrpSpPr>
          <p:nvPr/>
        </p:nvGrpSpPr>
        <p:grpSpPr bwMode="auto">
          <a:xfrm>
            <a:off x="1847850" y="3038475"/>
            <a:ext cx="361950" cy="1000125"/>
            <a:chOff x="1164" y="1824"/>
            <a:chExt cx="228" cy="630"/>
          </a:xfrm>
        </p:grpSpPr>
        <p:sp>
          <p:nvSpPr>
            <p:cNvPr id="108616" name="Text Box 72"/>
            <p:cNvSpPr txBox="1">
              <a:spLocks noChangeArrowheads="1"/>
            </p:cNvSpPr>
            <p:nvPr/>
          </p:nvSpPr>
          <p:spPr bwMode="auto">
            <a:xfrm>
              <a:off x="1164" y="1824"/>
              <a:ext cx="228" cy="327"/>
            </a:xfrm>
            <a:prstGeom prst="rect">
              <a:avLst/>
            </a:prstGeom>
            <a:noFill/>
            <a:ln w="9525">
              <a:noFill/>
              <a:miter lim="800000"/>
              <a:headEnd/>
              <a:tailEnd/>
            </a:ln>
            <a:effectLst/>
          </p:spPr>
          <p:txBody>
            <a:bodyPr wrap="none">
              <a:spAutoFit/>
            </a:bodyPr>
            <a:lstStyle/>
            <a:p>
              <a:r>
                <a:rPr lang="en-US" altLang="zh-CN" sz="2800">
                  <a:solidFill>
                    <a:srgbClr val="FF0000"/>
                  </a:solidFill>
                </a:rPr>
                <a:t>q</a:t>
              </a:r>
              <a:endParaRPr lang="en-US" altLang="zh-CN" sz="2800"/>
            </a:p>
          </p:txBody>
        </p:sp>
        <p:sp>
          <p:nvSpPr>
            <p:cNvPr id="108617" name="Line 73"/>
            <p:cNvSpPr>
              <a:spLocks noChangeShapeType="1"/>
            </p:cNvSpPr>
            <p:nvPr/>
          </p:nvSpPr>
          <p:spPr bwMode="auto">
            <a:xfrm>
              <a:off x="1379" y="1974"/>
              <a:ext cx="0" cy="480"/>
            </a:xfrm>
            <a:prstGeom prst="line">
              <a:avLst/>
            </a:prstGeom>
            <a:noFill/>
            <a:ln w="28575">
              <a:solidFill>
                <a:srgbClr val="FF0000"/>
              </a:solidFill>
              <a:round/>
              <a:headEnd/>
              <a:tailEnd type="stealth" w="med" len="lg"/>
            </a:ln>
            <a:effectLst/>
          </p:spPr>
          <p:txBody>
            <a:bodyPr wrap="none" anchor="ctr"/>
            <a:lstStyle/>
            <a:p>
              <a:endParaRPr lang="zh-CN" altLang="en-US"/>
            </a:p>
          </p:txBody>
        </p:sp>
      </p:grpSp>
      <p:grpSp>
        <p:nvGrpSpPr>
          <p:cNvPr id="18" name="Group 74"/>
          <p:cNvGrpSpPr>
            <a:grpSpLocks/>
          </p:cNvGrpSpPr>
          <p:nvPr/>
        </p:nvGrpSpPr>
        <p:grpSpPr bwMode="auto">
          <a:xfrm>
            <a:off x="3651250" y="3114675"/>
            <a:ext cx="539750" cy="923925"/>
            <a:chOff x="1497" y="1866"/>
            <a:chExt cx="340" cy="582"/>
          </a:xfrm>
        </p:grpSpPr>
        <p:sp>
          <p:nvSpPr>
            <p:cNvPr id="108619" name="Text Box 75"/>
            <p:cNvSpPr txBox="1">
              <a:spLocks noChangeArrowheads="1"/>
            </p:cNvSpPr>
            <p:nvPr/>
          </p:nvSpPr>
          <p:spPr bwMode="auto">
            <a:xfrm>
              <a:off x="1497" y="1866"/>
              <a:ext cx="340" cy="327"/>
            </a:xfrm>
            <a:prstGeom prst="rect">
              <a:avLst/>
            </a:prstGeom>
            <a:noFill/>
            <a:ln w="9525">
              <a:noFill/>
              <a:miter lim="800000"/>
              <a:headEnd/>
              <a:tailEnd/>
            </a:ln>
            <a:effectLst/>
          </p:spPr>
          <p:txBody>
            <a:bodyPr wrap="none">
              <a:spAutoFit/>
            </a:bodyPr>
            <a:lstStyle/>
            <a:p>
              <a:r>
                <a:rPr lang="en-US" altLang="zh-CN" sz="2800">
                  <a:solidFill>
                    <a:srgbClr val="000099"/>
                  </a:solidFill>
                </a:rPr>
                <a:t>pb</a:t>
              </a:r>
              <a:endParaRPr lang="en-US" altLang="zh-CN" sz="2800"/>
            </a:p>
          </p:txBody>
        </p:sp>
        <p:sp>
          <p:nvSpPr>
            <p:cNvPr id="108620" name="Line 76"/>
            <p:cNvSpPr>
              <a:spLocks noChangeShapeType="1"/>
            </p:cNvSpPr>
            <p:nvPr/>
          </p:nvSpPr>
          <p:spPr bwMode="auto">
            <a:xfrm>
              <a:off x="1536" y="1968"/>
              <a:ext cx="0" cy="480"/>
            </a:xfrm>
            <a:prstGeom prst="line">
              <a:avLst/>
            </a:prstGeom>
            <a:noFill/>
            <a:ln w="28575">
              <a:solidFill>
                <a:srgbClr val="000099"/>
              </a:solidFill>
              <a:round/>
              <a:headEnd/>
              <a:tailEnd type="stealth" w="med" len="lg"/>
            </a:ln>
            <a:effectLst/>
          </p:spPr>
          <p:txBody>
            <a:bodyPr wrap="none" anchor="ctr"/>
            <a:lstStyle/>
            <a:p>
              <a:endParaRPr lang="zh-CN" altLang="en-US"/>
            </a:p>
          </p:txBody>
        </p:sp>
      </p:grpSp>
      <p:sp useBgFill="1">
        <p:nvSpPr>
          <p:cNvPr id="108621" name="Rectangle 77"/>
          <p:cNvSpPr>
            <a:spLocks noChangeArrowheads="1"/>
          </p:cNvSpPr>
          <p:nvPr/>
        </p:nvSpPr>
        <p:spPr bwMode="auto">
          <a:xfrm>
            <a:off x="2362200" y="3200400"/>
            <a:ext cx="533400" cy="838200"/>
          </a:xfrm>
          <a:prstGeom prst="rect">
            <a:avLst/>
          </a:prstGeom>
          <a:ln w="9525">
            <a:noFill/>
            <a:miter lim="800000"/>
            <a:headEnd/>
            <a:tailEnd/>
          </a:ln>
          <a:effectLst/>
        </p:spPr>
        <p:txBody>
          <a:bodyPr wrap="none" anchor="ctr"/>
          <a:lstStyle/>
          <a:p>
            <a:endParaRPr lang="zh-CN" altLang="en-US"/>
          </a:p>
        </p:txBody>
      </p:sp>
      <p:sp useBgFill="1">
        <p:nvSpPr>
          <p:cNvPr id="108622" name="Rectangle 78"/>
          <p:cNvSpPr>
            <a:spLocks noChangeArrowheads="1"/>
          </p:cNvSpPr>
          <p:nvPr/>
        </p:nvSpPr>
        <p:spPr bwMode="auto">
          <a:xfrm>
            <a:off x="2590800" y="4114800"/>
            <a:ext cx="685800" cy="304800"/>
          </a:xfrm>
          <a:prstGeom prst="rect">
            <a:avLst/>
          </a:prstGeom>
          <a:ln w="9525">
            <a:noFill/>
            <a:miter lim="800000"/>
            <a:headEnd/>
            <a:tailEnd/>
          </a:ln>
          <a:effectLst/>
        </p:spPr>
        <p:txBody>
          <a:bodyPr wrap="none" anchor="ctr"/>
          <a:lstStyle/>
          <a:p>
            <a:endParaRPr lang="zh-CN" altLang="en-US"/>
          </a:p>
        </p:txBody>
      </p:sp>
      <p:sp>
        <p:nvSpPr>
          <p:cNvPr id="108623" name="Rectangle 79"/>
          <p:cNvSpPr>
            <a:spLocks noChangeArrowheads="1"/>
          </p:cNvSpPr>
          <p:nvPr/>
        </p:nvSpPr>
        <p:spPr bwMode="auto">
          <a:xfrm>
            <a:off x="2514600" y="4038600"/>
            <a:ext cx="304800" cy="457200"/>
          </a:xfrm>
          <a:prstGeom prst="rect">
            <a:avLst/>
          </a:prstGeom>
          <a:solidFill>
            <a:srgbClr val="CCFFFF"/>
          </a:solidFill>
          <a:ln w="28575">
            <a:solidFill>
              <a:srgbClr val="003366"/>
            </a:solidFill>
            <a:miter lim="800000"/>
            <a:headEnd/>
            <a:tailEnd/>
          </a:ln>
          <a:effectLst/>
        </p:spPr>
        <p:txBody>
          <a:bodyPr wrap="none" anchor="ctr"/>
          <a:lstStyle/>
          <a:p>
            <a:endParaRPr lang="zh-CN" altLang="en-US"/>
          </a:p>
        </p:txBody>
      </p:sp>
      <p:sp>
        <p:nvSpPr>
          <p:cNvPr id="108624" name="Rectangle 80"/>
          <p:cNvSpPr>
            <a:spLocks noChangeArrowheads="1"/>
          </p:cNvSpPr>
          <p:nvPr/>
        </p:nvSpPr>
        <p:spPr bwMode="auto">
          <a:xfrm>
            <a:off x="1219200" y="5715000"/>
            <a:ext cx="304800" cy="457200"/>
          </a:xfrm>
          <a:prstGeom prst="rect">
            <a:avLst/>
          </a:prstGeom>
          <a:solidFill>
            <a:srgbClr val="FFFF99"/>
          </a:solidFill>
          <a:ln w="28575">
            <a:solidFill>
              <a:srgbClr val="663300"/>
            </a:solidFill>
            <a:miter lim="800000"/>
            <a:headEnd/>
            <a:tailEnd/>
          </a:ln>
          <a:effectLst/>
        </p:spPr>
        <p:txBody>
          <a:bodyPr wrap="none" anchor="ctr"/>
          <a:lstStyle/>
          <a:p>
            <a:endParaRPr lang="zh-CN" altLang="en-US"/>
          </a:p>
        </p:txBody>
      </p:sp>
      <p:sp>
        <p:nvSpPr>
          <p:cNvPr id="108625" name="Rectangle 81"/>
          <p:cNvSpPr>
            <a:spLocks noChangeArrowheads="1"/>
          </p:cNvSpPr>
          <p:nvPr/>
        </p:nvSpPr>
        <p:spPr bwMode="auto">
          <a:xfrm>
            <a:off x="2438400" y="4038600"/>
            <a:ext cx="492125" cy="457200"/>
          </a:xfrm>
          <a:prstGeom prst="rect">
            <a:avLst/>
          </a:prstGeom>
          <a:noFill/>
          <a:ln w="9525">
            <a:noFill/>
            <a:miter lim="800000"/>
            <a:headEnd/>
            <a:tailEnd/>
          </a:ln>
          <a:effectLst/>
        </p:spPr>
        <p:txBody>
          <a:bodyPr wrap="none">
            <a:spAutoFit/>
          </a:bodyPr>
          <a:lstStyle/>
          <a:p>
            <a:r>
              <a:rPr lang="en-US" altLang="zh-CN" sz="2400" b="1">
                <a:solidFill>
                  <a:srgbClr val="800000"/>
                </a:solidFill>
              </a:rPr>
              <a:t>∧</a:t>
            </a:r>
            <a:endParaRPr lang="en-US" altLang="zh-CN" sz="2400" b="1">
              <a:solidFill>
                <a:srgbClr val="663300"/>
              </a:solidFill>
            </a:endParaRPr>
          </a:p>
        </p:txBody>
      </p:sp>
      <p:cxnSp>
        <p:nvCxnSpPr>
          <p:cNvPr id="108626" name="AutoShape 82"/>
          <p:cNvCxnSpPr>
            <a:cxnSpLocks noChangeShapeType="1"/>
            <a:stCxn id="108624" idx="3"/>
            <a:endCxn id="108581" idx="1"/>
          </p:cNvCxnSpPr>
          <p:nvPr/>
        </p:nvCxnSpPr>
        <p:spPr bwMode="auto">
          <a:xfrm flipV="1">
            <a:off x="1538288" y="4267200"/>
            <a:ext cx="428625" cy="1676400"/>
          </a:xfrm>
          <a:prstGeom prst="bentConnector3">
            <a:avLst>
              <a:gd name="adj1" fmla="val 50000"/>
            </a:avLst>
          </a:prstGeom>
          <a:noFill/>
          <a:ln w="38100">
            <a:solidFill>
              <a:srgbClr val="800000"/>
            </a:solidFill>
            <a:miter lim="800000"/>
            <a:headEnd/>
            <a:tailEnd type="stealth" w="med" len="lg"/>
          </a:ln>
          <a:effectLst/>
        </p:spPr>
      </p:cxnSp>
      <p:grpSp>
        <p:nvGrpSpPr>
          <p:cNvPr id="19" name="Group 83"/>
          <p:cNvGrpSpPr>
            <a:grpSpLocks/>
          </p:cNvGrpSpPr>
          <p:nvPr/>
        </p:nvGrpSpPr>
        <p:grpSpPr bwMode="auto">
          <a:xfrm>
            <a:off x="1828800" y="1362075"/>
            <a:ext cx="361950" cy="1000125"/>
            <a:chOff x="1164" y="1824"/>
            <a:chExt cx="228" cy="630"/>
          </a:xfrm>
        </p:grpSpPr>
        <p:sp>
          <p:nvSpPr>
            <p:cNvPr id="108628" name="Text Box 84"/>
            <p:cNvSpPr txBox="1">
              <a:spLocks noChangeArrowheads="1"/>
            </p:cNvSpPr>
            <p:nvPr/>
          </p:nvSpPr>
          <p:spPr bwMode="auto">
            <a:xfrm>
              <a:off x="1164" y="1824"/>
              <a:ext cx="228" cy="327"/>
            </a:xfrm>
            <a:prstGeom prst="rect">
              <a:avLst/>
            </a:prstGeom>
            <a:noFill/>
            <a:ln w="9525">
              <a:noFill/>
              <a:miter lim="800000"/>
              <a:headEnd/>
              <a:tailEnd/>
            </a:ln>
            <a:effectLst/>
          </p:spPr>
          <p:txBody>
            <a:bodyPr wrap="none">
              <a:spAutoFit/>
            </a:bodyPr>
            <a:lstStyle/>
            <a:p>
              <a:r>
                <a:rPr lang="en-US" altLang="zh-CN" sz="2800">
                  <a:solidFill>
                    <a:srgbClr val="FF0000"/>
                  </a:solidFill>
                </a:rPr>
                <a:t>q</a:t>
              </a:r>
              <a:endParaRPr lang="en-US" altLang="zh-CN" sz="2800"/>
            </a:p>
          </p:txBody>
        </p:sp>
        <p:sp>
          <p:nvSpPr>
            <p:cNvPr id="108629" name="Line 85"/>
            <p:cNvSpPr>
              <a:spLocks noChangeShapeType="1"/>
            </p:cNvSpPr>
            <p:nvPr/>
          </p:nvSpPr>
          <p:spPr bwMode="auto">
            <a:xfrm>
              <a:off x="1379" y="1974"/>
              <a:ext cx="0" cy="480"/>
            </a:xfrm>
            <a:prstGeom prst="line">
              <a:avLst/>
            </a:prstGeom>
            <a:noFill/>
            <a:ln w="28575">
              <a:solidFill>
                <a:srgbClr val="FF0000"/>
              </a:solidFill>
              <a:round/>
              <a:headEnd/>
              <a:tailEnd type="stealth" w="med" len="lg"/>
            </a:ln>
            <a:effectLst/>
          </p:spPr>
          <p:txBody>
            <a:bodyPr wrap="none" anchor="ctr"/>
            <a:lstStyle/>
            <a:p>
              <a:endParaRPr lang="zh-CN" altLang="en-US"/>
            </a:p>
          </p:txBody>
        </p:sp>
      </p:grpSp>
      <p:sp useBgFill="1">
        <p:nvSpPr>
          <p:cNvPr id="108630" name="Rectangle 86"/>
          <p:cNvSpPr>
            <a:spLocks noChangeArrowheads="1"/>
          </p:cNvSpPr>
          <p:nvPr/>
        </p:nvSpPr>
        <p:spPr bwMode="auto">
          <a:xfrm>
            <a:off x="1905000" y="3124200"/>
            <a:ext cx="457200" cy="914400"/>
          </a:xfrm>
          <a:prstGeom prst="rect">
            <a:avLst/>
          </a:prstGeom>
          <a:ln w="9525">
            <a:noFill/>
            <a:miter lim="800000"/>
            <a:headEnd/>
            <a:tailEnd/>
          </a:ln>
          <a:effectLst/>
        </p:spPr>
        <p:txBody>
          <a:bodyPr wrap="none" anchor="ctr"/>
          <a:lstStyle/>
          <a:p>
            <a:endParaRPr lang="zh-CN" altLang="en-US"/>
          </a:p>
        </p:txBody>
      </p:sp>
      <p:sp useBgFill="1">
        <p:nvSpPr>
          <p:cNvPr id="108631" name="Rectangle 87"/>
          <p:cNvSpPr>
            <a:spLocks noChangeArrowheads="1"/>
          </p:cNvSpPr>
          <p:nvPr/>
        </p:nvSpPr>
        <p:spPr bwMode="auto">
          <a:xfrm>
            <a:off x="2590800" y="2438400"/>
            <a:ext cx="685800" cy="304800"/>
          </a:xfrm>
          <a:prstGeom prst="rect">
            <a:avLst/>
          </a:prstGeom>
          <a:ln w="9525">
            <a:noFill/>
            <a:miter lim="800000"/>
            <a:headEnd/>
            <a:tailEnd/>
          </a:ln>
          <a:effectLst/>
        </p:spPr>
        <p:txBody>
          <a:bodyPr wrap="none" anchor="ctr"/>
          <a:lstStyle/>
          <a:p>
            <a:endParaRPr lang="zh-CN" altLang="en-US"/>
          </a:p>
        </p:txBody>
      </p:sp>
      <p:sp>
        <p:nvSpPr>
          <p:cNvPr id="108632" name="Rectangle 88"/>
          <p:cNvSpPr>
            <a:spLocks noChangeArrowheads="1"/>
          </p:cNvSpPr>
          <p:nvPr/>
        </p:nvSpPr>
        <p:spPr bwMode="auto">
          <a:xfrm>
            <a:off x="2514600" y="2362200"/>
            <a:ext cx="304800" cy="457200"/>
          </a:xfrm>
          <a:prstGeom prst="rect">
            <a:avLst/>
          </a:prstGeom>
          <a:solidFill>
            <a:srgbClr val="CCFFCC"/>
          </a:solidFill>
          <a:ln w="28575">
            <a:solidFill>
              <a:srgbClr val="008080"/>
            </a:solidFill>
            <a:miter lim="800000"/>
            <a:headEnd/>
            <a:tailEnd/>
          </a:ln>
          <a:effectLst/>
        </p:spPr>
        <p:txBody>
          <a:bodyPr wrap="none" anchor="ctr"/>
          <a:lstStyle/>
          <a:p>
            <a:endParaRPr lang="zh-CN" altLang="en-US"/>
          </a:p>
        </p:txBody>
      </p:sp>
      <p:cxnSp>
        <p:nvCxnSpPr>
          <p:cNvPr id="108633" name="AutoShape 89"/>
          <p:cNvCxnSpPr>
            <a:cxnSpLocks noChangeShapeType="1"/>
          </p:cNvCxnSpPr>
          <p:nvPr/>
        </p:nvCxnSpPr>
        <p:spPr bwMode="auto">
          <a:xfrm flipH="1">
            <a:off x="2362200" y="2590800"/>
            <a:ext cx="433388" cy="1433513"/>
          </a:xfrm>
          <a:prstGeom prst="bentConnector4">
            <a:avLst>
              <a:gd name="adj1" fmla="val -45421"/>
              <a:gd name="adj2" fmla="val 58472"/>
            </a:avLst>
          </a:prstGeom>
          <a:noFill/>
          <a:ln w="38100">
            <a:solidFill>
              <a:srgbClr val="800000"/>
            </a:solidFill>
            <a:miter lim="800000"/>
            <a:headEnd/>
            <a:tailEnd type="stealth" w="med" len="lg"/>
          </a:ln>
          <a:effectLst/>
        </p:spPr>
      </p:cxnSp>
      <p:sp useBgFill="1">
        <p:nvSpPr>
          <p:cNvPr id="108634" name="Rectangle 90"/>
          <p:cNvSpPr>
            <a:spLocks noChangeArrowheads="1"/>
          </p:cNvSpPr>
          <p:nvPr/>
        </p:nvSpPr>
        <p:spPr bwMode="auto">
          <a:xfrm>
            <a:off x="1752600" y="4114800"/>
            <a:ext cx="228600" cy="304800"/>
          </a:xfrm>
          <a:prstGeom prst="rect">
            <a:avLst/>
          </a:prstGeom>
          <a:ln w="9525">
            <a:noFill/>
            <a:miter lim="800000"/>
            <a:headEnd/>
            <a:tailEnd/>
          </a:ln>
          <a:effectLst/>
        </p:spPr>
        <p:txBody>
          <a:bodyPr wrap="none" anchor="ctr"/>
          <a:lstStyle/>
          <a:p>
            <a:endParaRPr lang="zh-CN" altLang="en-US"/>
          </a:p>
        </p:txBody>
      </p:sp>
      <p:cxnSp>
        <p:nvCxnSpPr>
          <p:cNvPr id="108635" name="AutoShape 91"/>
          <p:cNvCxnSpPr>
            <a:cxnSpLocks noChangeShapeType="1"/>
            <a:stCxn id="108624" idx="3"/>
            <a:endCxn id="108555" idx="1"/>
          </p:cNvCxnSpPr>
          <p:nvPr/>
        </p:nvCxnSpPr>
        <p:spPr bwMode="auto">
          <a:xfrm flipV="1">
            <a:off x="1538288" y="2590800"/>
            <a:ext cx="428625" cy="3352800"/>
          </a:xfrm>
          <a:prstGeom prst="bentConnector3">
            <a:avLst>
              <a:gd name="adj1" fmla="val 50000"/>
            </a:avLst>
          </a:prstGeom>
          <a:noFill/>
          <a:ln w="38100">
            <a:solidFill>
              <a:srgbClr val="800000"/>
            </a:solidFill>
            <a:miter lim="800000"/>
            <a:headEnd/>
            <a:tailEnd type="stealth" w="med" len="lg"/>
          </a:ln>
          <a:effectLst/>
        </p:spPr>
      </p:cxnSp>
      <p:grpSp>
        <p:nvGrpSpPr>
          <p:cNvPr id="20" name="Group 92"/>
          <p:cNvGrpSpPr>
            <a:grpSpLocks/>
          </p:cNvGrpSpPr>
          <p:nvPr/>
        </p:nvGrpSpPr>
        <p:grpSpPr bwMode="auto">
          <a:xfrm>
            <a:off x="3671888" y="1447800"/>
            <a:ext cx="519112" cy="923925"/>
            <a:chOff x="1334" y="906"/>
            <a:chExt cx="327" cy="582"/>
          </a:xfrm>
        </p:grpSpPr>
        <p:sp>
          <p:nvSpPr>
            <p:cNvPr id="108637" name="Line 93"/>
            <p:cNvSpPr>
              <a:spLocks noChangeShapeType="1"/>
            </p:cNvSpPr>
            <p:nvPr/>
          </p:nvSpPr>
          <p:spPr bwMode="auto">
            <a:xfrm>
              <a:off x="1344" y="1056"/>
              <a:ext cx="0" cy="432"/>
            </a:xfrm>
            <a:prstGeom prst="line">
              <a:avLst/>
            </a:prstGeom>
            <a:noFill/>
            <a:ln w="28575">
              <a:solidFill>
                <a:srgbClr val="006666"/>
              </a:solidFill>
              <a:round/>
              <a:headEnd/>
              <a:tailEnd type="stealth" w="med" len="lg"/>
            </a:ln>
            <a:effectLst/>
          </p:spPr>
          <p:txBody>
            <a:bodyPr wrap="none" anchor="ctr"/>
            <a:lstStyle/>
            <a:p>
              <a:endParaRPr lang="zh-CN" altLang="en-US"/>
            </a:p>
          </p:txBody>
        </p:sp>
        <p:sp>
          <p:nvSpPr>
            <p:cNvPr id="108638" name="Text Box 94"/>
            <p:cNvSpPr txBox="1">
              <a:spLocks noChangeArrowheads="1"/>
            </p:cNvSpPr>
            <p:nvPr/>
          </p:nvSpPr>
          <p:spPr bwMode="auto">
            <a:xfrm>
              <a:off x="1334" y="906"/>
              <a:ext cx="327" cy="327"/>
            </a:xfrm>
            <a:prstGeom prst="rect">
              <a:avLst/>
            </a:prstGeom>
            <a:noFill/>
            <a:ln w="9525">
              <a:noFill/>
              <a:miter lim="800000"/>
              <a:headEnd/>
              <a:tailEnd/>
            </a:ln>
            <a:effectLst/>
          </p:spPr>
          <p:txBody>
            <a:bodyPr wrap="none">
              <a:spAutoFit/>
            </a:bodyPr>
            <a:lstStyle/>
            <a:p>
              <a:r>
                <a:rPr lang="en-US" altLang="zh-CN" sz="2800">
                  <a:solidFill>
                    <a:srgbClr val="006666"/>
                  </a:solidFill>
                </a:rPr>
                <a:t>pa</a:t>
              </a:r>
              <a:endParaRPr lang="en-US" altLang="zh-CN" sz="2800"/>
            </a:p>
          </p:txBody>
        </p:sp>
      </p:grpSp>
      <p:sp useBgFill="1">
        <p:nvSpPr>
          <p:cNvPr id="108639" name="Rectangle 95"/>
          <p:cNvSpPr>
            <a:spLocks noChangeArrowheads="1"/>
          </p:cNvSpPr>
          <p:nvPr/>
        </p:nvSpPr>
        <p:spPr bwMode="auto">
          <a:xfrm>
            <a:off x="2286000" y="1524000"/>
            <a:ext cx="533400" cy="838200"/>
          </a:xfrm>
          <a:prstGeom prst="rect">
            <a:avLst/>
          </a:prstGeom>
          <a:ln w="9525">
            <a:noFill/>
            <a:miter lim="800000"/>
            <a:headEnd/>
            <a:tailEnd/>
          </a:ln>
          <a:effectLst/>
        </p:spPr>
        <p:txBody>
          <a:bodyPr wrap="none" anchor="ctr"/>
          <a:lstStyle/>
          <a:p>
            <a:endParaRPr lang="zh-CN" altLang="en-US"/>
          </a:p>
        </p:txBody>
      </p:sp>
      <p:grpSp>
        <p:nvGrpSpPr>
          <p:cNvPr id="21" name="Group 96"/>
          <p:cNvGrpSpPr>
            <a:grpSpLocks/>
          </p:cNvGrpSpPr>
          <p:nvPr/>
        </p:nvGrpSpPr>
        <p:grpSpPr bwMode="auto">
          <a:xfrm>
            <a:off x="3124200" y="1371600"/>
            <a:ext cx="361950" cy="1000125"/>
            <a:chOff x="1164" y="1824"/>
            <a:chExt cx="228" cy="630"/>
          </a:xfrm>
        </p:grpSpPr>
        <p:sp>
          <p:nvSpPr>
            <p:cNvPr id="108641" name="Text Box 97"/>
            <p:cNvSpPr txBox="1">
              <a:spLocks noChangeArrowheads="1"/>
            </p:cNvSpPr>
            <p:nvPr/>
          </p:nvSpPr>
          <p:spPr bwMode="auto">
            <a:xfrm>
              <a:off x="1164" y="1824"/>
              <a:ext cx="228" cy="327"/>
            </a:xfrm>
            <a:prstGeom prst="rect">
              <a:avLst/>
            </a:prstGeom>
            <a:noFill/>
            <a:ln w="9525">
              <a:noFill/>
              <a:miter lim="800000"/>
              <a:headEnd/>
              <a:tailEnd/>
            </a:ln>
            <a:effectLst/>
          </p:spPr>
          <p:txBody>
            <a:bodyPr wrap="none">
              <a:spAutoFit/>
            </a:bodyPr>
            <a:lstStyle/>
            <a:p>
              <a:r>
                <a:rPr lang="en-US" altLang="zh-CN" sz="2800">
                  <a:solidFill>
                    <a:srgbClr val="FF0000"/>
                  </a:solidFill>
                </a:rPr>
                <a:t>q</a:t>
              </a:r>
              <a:endParaRPr lang="en-US" altLang="zh-CN" sz="2800"/>
            </a:p>
          </p:txBody>
        </p:sp>
        <p:sp>
          <p:nvSpPr>
            <p:cNvPr id="108642" name="Line 98"/>
            <p:cNvSpPr>
              <a:spLocks noChangeShapeType="1"/>
            </p:cNvSpPr>
            <p:nvPr/>
          </p:nvSpPr>
          <p:spPr bwMode="auto">
            <a:xfrm>
              <a:off x="1379" y="1974"/>
              <a:ext cx="0" cy="480"/>
            </a:xfrm>
            <a:prstGeom prst="line">
              <a:avLst/>
            </a:prstGeom>
            <a:noFill/>
            <a:ln w="28575">
              <a:solidFill>
                <a:srgbClr val="FF0000"/>
              </a:solidFill>
              <a:round/>
              <a:headEnd/>
              <a:tailEnd type="stealth" w="med" len="lg"/>
            </a:ln>
            <a:effectLst/>
          </p:spPr>
          <p:txBody>
            <a:bodyPr wrap="none" anchor="ctr"/>
            <a:lstStyle/>
            <a:p>
              <a:endParaRPr lang="zh-CN" altLang="en-US"/>
            </a:p>
          </p:txBody>
        </p:sp>
      </p:grpSp>
      <p:sp useBgFill="1">
        <p:nvSpPr>
          <p:cNvPr id="108643" name="Rectangle 99"/>
          <p:cNvSpPr>
            <a:spLocks noChangeArrowheads="1"/>
          </p:cNvSpPr>
          <p:nvPr/>
        </p:nvSpPr>
        <p:spPr bwMode="auto">
          <a:xfrm>
            <a:off x="1905000" y="1447800"/>
            <a:ext cx="457200" cy="914400"/>
          </a:xfrm>
          <a:prstGeom prst="rect">
            <a:avLst/>
          </a:prstGeom>
          <a:ln w="9525">
            <a:noFill/>
            <a:miter lim="800000"/>
            <a:headEnd/>
            <a:tailEnd/>
          </a:ln>
          <a:effectLst/>
        </p:spPr>
        <p:txBody>
          <a:bodyPr wrap="none" anchor="ctr"/>
          <a:lstStyle/>
          <a:p>
            <a:endParaRPr lang="zh-CN" altLang="en-US"/>
          </a:p>
        </p:txBody>
      </p:sp>
      <p:sp useBgFill="1">
        <p:nvSpPr>
          <p:cNvPr id="108644" name="Rectangle 100"/>
          <p:cNvSpPr>
            <a:spLocks noChangeArrowheads="1"/>
          </p:cNvSpPr>
          <p:nvPr/>
        </p:nvSpPr>
        <p:spPr bwMode="auto">
          <a:xfrm>
            <a:off x="1676400" y="2514600"/>
            <a:ext cx="152400" cy="3429000"/>
          </a:xfrm>
          <a:prstGeom prst="rect">
            <a:avLst/>
          </a:prstGeom>
          <a:ln w="9525">
            <a:noFill/>
            <a:miter lim="800000"/>
            <a:headEnd/>
            <a:tailEnd/>
          </a:ln>
          <a:effectLst/>
        </p:spPr>
        <p:txBody>
          <a:bodyPr wrap="none" anchor="ctr"/>
          <a:lstStyle/>
          <a:p>
            <a:endParaRPr lang="zh-CN" altLang="en-US"/>
          </a:p>
        </p:txBody>
      </p:sp>
      <p:cxnSp>
        <p:nvCxnSpPr>
          <p:cNvPr id="108645" name="AutoShape 101"/>
          <p:cNvCxnSpPr>
            <a:cxnSpLocks noChangeShapeType="1"/>
            <a:stCxn id="108624" idx="3"/>
            <a:endCxn id="108558" idx="1"/>
          </p:cNvCxnSpPr>
          <p:nvPr/>
        </p:nvCxnSpPr>
        <p:spPr bwMode="auto">
          <a:xfrm flipV="1">
            <a:off x="1538288" y="2590800"/>
            <a:ext cx="1724025" cy="3352800"/>
          </a:xfrm>
          <a:prstGeom prst="bentConnector3">
            <a:avLst>
              <a:gd name="adj1" fmla="val 89593"/>
            </a:avLst>
          </a:prstGeom>
          <a:noFill/>
          <a:ln w="38100">
            <a:solidFill>
              <a:srgbClr val="800000"/>
            </a:solidFill>
            <a:miter lim="800000"/>
            <a:headEnd/>
            <a:tailEnd type="triangle" w="med" len="med"/>
          </a:ln>
          <a:effectLst/>
        </p:spPr>
      </p:cxnSp>
      <p:grpSp>
        <p:nvGrpSpPr>
          <p:cNvPr id="22" name="Group 102"/>
          <p:cNvGrpSpPr>
            <a:grpSpLocks/>
          </p:cNvGrpSpPr>
          <p:nvPr/>
        </p:nvGrpSpPr>
        <p:grpSpPr bwMode="auto">
          <a:xfrm>
            <a:off x="4891088" y="1447800"/>
            <a:ext cx="519112" cy="923925"/>
            <a:chOff x="1334" y="906"/>
            <a:chExt cx="327" cy="582"/>
          </a:xfrm>
        </p:grpSpPr>
        <p:sp>
          <p:nvSpPr>
            <p:cNvPr id="108647" name="Line 103"/>
            <p:cNvSpPr>
              <a:spLocks noChangeShapeType="1"/>
            </p:cNvSpPr>
            <p:nvPr/>
          </p:nvSpPr>
          <p:spPr bwMode="auto">
            <a:xfrm>
              <a:off x="1344" y="1056"/>
              <a:ext cx="0" cy="432"/>
            </a:xfrm>
            <a:prstGeom prst="line">
              <a:avLst/>
            </a:prstGeom>
            <a:noFill/>
            <a:ln w="28575">
              <a:solidFill>
                <a:srgbClr val="006666"/>
              </a:solidFill>
              <a:round/>
              <a:headEnd/>
              <a:tailEnd type="stealth" w="med" len="lg"/>
            </a:ln>
            <a:effectLst/>
          </p:spPr>
          <p:txBody>
            <a:bodyPr wrap="none" anchor="ctr"/>
            <a:lstStyle/>
            <a:p>
              <a:endParaRPr lang="zh-CN" altLang="en-US"/>
            </a:p>
          </p:txBody>
        </p:sp>
        <p:sp>
          <p:nvSpPr>
            <p:cNvPr id="108648" name="Text Box 104"/>
            <p:cNvSpPr txBox="1">
              <a:spLocks noChangeArrowheads="1"/>
            </p:cNvSpPr>
            <p:nvPr/>
          </p:nvSpPr>
          <p:spPr bwMode="auto">
            <a:xfrm>
              <a:off x="1334" y="906"/>
              <a:ext cx="327" cy="327"/>
            </a:xfrm>
            <a:prstGeom prst="rect">
              <a:avLst/>
            </a:prstGeom>
            <a:noFill/>
            <a:ln w="9525">
              <a:noFill/>
              <a:miter lim="800000"/>
              <a:headEnd/>
              <a:tailEnd/>
            </a:ln>
            <a:effectLst/>
          </p:spPr>
          <p:txBody>
            <a:bodyPr wrap="none">
              <a:spAutoFit/>
            </a:bodyPr>
            <a:lstStyle/>
            <a:p>
              <a:r>
                <a:rPr lang="en-US" altLang="zh-CN" sz="2800">
                  <a:solidFill>
                    <a:srgbClr val="006666"/>
                  </a:solidFill>
                </a:rPr>
                <a:t>pa</a:t>
              </a:r>
              <a:endParaRPr lang="en-US" altLang="zh-CN" sz="2800"/>
            </a:p>
          </p:txBody>
        </p:sp>
      </p:grpSp>
      <p:sp useBgFill="1">
        <p:nvSpPr>
          <p:cNvPr id="108649" name="Rectangle 105"/>
          <p:cNvSpPr>
            <a:spLocks noChangeArrowheads="1"/>
          </p:cNvSpPr>
          <p:nvPr/>
        </p:nvSpPr>
        <p:spPr bwMode="auto">
          <a:xfrm>
            <a:off x="3581400" y="1600200"/>
            <a:ext cx="533400" cy="762000"/>
          </a:xfrm>
          <a:prstGeom prst="rect">
            <a:avLst/>
          </a:prstGeom>
          <a:ln w="9525">
            <a:noFill/>
            <a:miter lim="800000"/>
            <a:headEnd/>
            <a:tailEnd/>
          </a:ln>
          <a:effectLst/>
        </p:spPr>
        <p:txBody>
          <a:bodyPr wrap="none" anchor="ctr"/>
          <a:lstStyle/>
          <a:p>
            <a:endParaRPr lang="zh-CN" altLang="en-US"/>
          </a:p>
        </p:txBody>
      </p:sp>
      <p:sp useBgFill="1">
        <p:nvSpPr>
          <p:cNvPr id="108650" name="Rectangle 106"/>
          <p:cNvSpPr>
            <a:spLocks noChangeArrowheads="1"/>
          </p:cNvSpPr>
          <p:nvPr/>
        </p:nvSpPr>
        <p:spPr bwMode="auto">
          <a:xfrm>
            <a:off x="3886200" y="2514600"/>
            <a:ext cx="685800" cy="152400"/>
          </a:xfrm>
          <a:prstGeom prst="rect">
            <a:avLst/>
          </a:prstGeom>
          <a:ln w="9525">
            <a:noFill/>
            <a:miter lim="800000"/>
            <a:headEnd/>
            <a:tailEnd/>
          </a:ln>
          <a:effectLst/>
        </p:spPr>
        <p:txBody>
          <a:bodyPr wrap="none" anchor="ctr"/>
          <a:lstStyle/>
          <a:p>
            <a:endParaRPr lang="zh-CN" altLang="en-US"/>
          </a:p>
        </p:txBody>
      </p:sp>
      <p:sp>
        <p:nvSpPr>
          <p:cNvPr id="108651" name="Rectangle 107"/>
          <p:cNvSpPr>
            <a:spLocks noChangeArrowheads="1"/>
          </p:cNvSpPr>
          <p:nvPr/>
        </p:nvSpPr>
        <p:spPr bwMode="auto">
          <a:xfrm>
            <a:off x="3810000" y="2362200"/>
            <a:ext cx="304800" cy="457200"/>
          </a:xfrm>
          <a:prstGeom prst="rect">
            <a:avLst/>
          </a:prstGeom>
          <a:solidFill>
            <a:srgbClr val="CCFFCC"/>
          </a:solidFill>
          <a:ln w="28575">
            <a:solidFill>
              <a:srgbClr val="008080"/>
            </a:solidFill>
            <a:miter lim="800000"/>
            <a:headEnd/>
            <a:tailEnd/>
          </a:ln>
          <a:effectLst/>
        </p:spPr>
        <p:txBody>
          <a:bodyPr wrap="none" anchor="ctr"/>
          <a:lstStyle/>
          <a:p>
            <a:endParaRPr lang="zh-CN" altLang="en-US"/>
          </a:p>
        </p:txBody>
      </p:sp>
      <p:cxnSp>
        <p:nvCxnSpPr>
          <p:cNvPr id="108652" name="AutoShape 108"/>
          <p:cNvCxnSpPr>
            <a:cxnSpLocks noChangeShapeType="1"/>
            <a:stCxn id="108651" idx="3"/>
            <a:endCxn id="108555" idx="1"/>
          </p:cNvCxnSpPr>
          <p:nvPr/>
        </p:nvCxnSpPr>
        <p:spPr bwMode="auto">
          <a:xfrm flipH="1">
            <a:off x="1966913" y="2590800"/>
            <a:ext cx="2162175" cy="1588"/>
          </a:xfrm>
          <a:prstGeom prst="bentConnector5">
            <a:avLst>
              <a:gd name="adj1" fmla="val -9912"/>
              <a:gd name="adj2" fmla="val -68400000"/>
              <a:gd name="adj3" fmla="val 109912"/>
            </a:avLst>
          </a:prstGeom>
          <a:noFill/>
          <a:ln w="38100">
            <a:solidFill>
              <a:srgbClr val="800000"/>
            </a:solidFill>
            <a:miter lim="800000"/>
            <a:headEnd/>
            <a:tailEnd type="stealth" w="med" len="lg"/>
          </a:ln>
          <a:effectLst/>
        </p:spPr>
      </p:cxnSp>
      <p:grpSp>
        <p:nvGrpSpPr>
          <p:cNvPr id="23" name="Group 109"/>
          <p:cNvGrpSpPr>
            <a:grpSpLocks/>
          </p:cNvGrpSpPr>
          <p:nvPr/>
        </p:nvGrpSpPr>
        <p:grpSpPr bwMode="auto">
          <a:xfrm>
            <a:off x="3124200" y="3038475"/>
            <a:ext cx="361950" cy="1000125"/>
            <a:chOff x="1164" y="1824"/>
            <a:chExt cx="228" cy="630"/>
          </a:xfrm>
        </p:grpSpPr>
        <p:sp>
          <p:nvSpPr>
            <p:cNvPr id="108654" name="Text Box 110"/>
            <p:cNvSpPr txBox="1">
              <a:spLocks noChangeArrowheads="1"/>
            </p:cNvSpPr>
            <p:nvPr/>
          </p:nvSpPr>
          <p:spPr bwMode="auto">
            <a:xfrm>
              <a:off x="1164" y="1824"/>
              <a:ext cx="228" cy="327"/>
            </a:xfrm>
            <a:prstGeom prst="rect">
              <a:avLst/>
            </a:prstGeom>
            <a:noFill/>
            <a:ln w="9525">
              <a:noFill/>
              <a:miter lim="800000"/>
              <a:headEnd/>
              <a:tailEnd/>
            </a:ln>
            <a:effectLst/>
          </p:spPr>
          <p:txBody>
            <a:bodyPr wrap="none">
              <a:spAutoFit/>
            </a:bodyPr>
            <a:lstStyle/>
            <a:p>
              <a:r>
                <a:rPr lang="en-US" altLang="zh-CN" sz="2800">
                  <a:solidFill>
                    <a:srgbClr val="FF0000"/>
                  </a:solidFill>
                </a:rPr>
                <a:t>q</a:t>
              </a:r>
              <a:endParaRPr lang="en-US" altLang="zh-CN" sz="2800"/>
            </a:p>
          </p:txBody>
        </p:sp>
        <p:sp>
          <p:nvSpPr>
            <p:cNvPr id="108655" name="Line 111"/>
            <p:cNvSpPr>
              <a:spLocks noChangeShapeType="1"/>
            </p:cNvSpPr>
            <p:nvPr/>
          </p:nvSpPr>
          <p:spPr bwMode="auto">
            <a:xfrm>
              <a:off x="1379" y="1974"/>
              <a:ext cx="0" cy="480"/>
            </a:xfrm>
            <a:prstGeom prst="line">
              <a:avLst/>
            </a:prstGeom>
            <a:noFill/>
            <a:ln w="28575">
              <a:solidFill>
                <a:srgbClr val="FF0000"/>
              </a:solidFill>
              <a:round/>
              <a:headEnd/>
              <a:tailEnd type="stealth" w="med" len="lg"/>
            </a:ln>
            <a:effectLst/>
          </p:spPr>
          <p:txBody>
            <a:bodyPr wrap="none" anchor="ctr"/>
            <a:lstStyle/>
            <a:p>
              <a:endParaRPr lang="zh-CN" altLang="en-US"/>
            </a:p>
          </p:txBody>
        </p:sp>
      </p:grpSp>
      <p:sp useBgFill="1">
        <p:nvSpPr>
          <p:cNvPr id="108656" name="Rectangle 112"/>
          <p:cNvSpPr>
            <a:spLocks noChangeArrowheads="1"/>
          </p:cNvSpPr>
          <p:nvPr/>
        </p:nvSpPr>
        <p:spPr bwMode="auto">
          <a:xfrm>
            <a:off x="3200400" y="1524000"/>
            <a:ext cx="533400" cy="838200"/>
          </a:xfrm>
          <a:prstGeom prst="rect">
            <a:avLst/>
          </a:prstGeom>
          <a:ln w="9525">
            <a:no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strips(downRight)">
                                      <p:cBhvr>
                                        <p:cTn id="7" dur="500"/>
                                        <p:tgtEl>
                                          <p:spTgt spid="10854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8600"/>
                                        </p:tgtEl>
                                        <p:attrNameLst>
                                          <p:attrName>style.visibility</p:attrName>
                                        </p:attrNameLst>
                                      </p:cBhvr>
                                      <p:to>
                                        <p:strVal val="visible"/>
                                      </p:to>
                                    </p:set>
                                    <p:animEffect transition="in" filter="slide(fromTop)">
                                      <p:cBhvr>
                                        <p:cTn id="12" dur="500"/>
                                        <p:tgtEl>
                                          <p:spTgt spid="108600"/>
                                        </p:tgtEl>
                                      </p:cBhvr>
                                    </p:animEffect>
                                  </p:childTnLst>
                                </p:cTn>
                              </p:par>
                            </p:childTnLst>
                          </p:cTn>
                        </p:par>
                        <p:par>
                          <p:cTn id="13" fill="hold">
                            <p:stCondLst>
                              <p:cond delay="500"/>
                            </p:stCondLst>
                            <p:childTnLst>
                              <p:par>
                                <p:cTn id="14" presetID="17" presetClass="entr" presetSubtype="1" fill="hold" grpId="0" nodeType="afterEffect">
                                  <p:stCondLst>
                                    <p:cond delay="0"/>
                                  </p:stCondLst>
                                  <p:childTnLst>
                                    <p:set>
                                      <p:cBhvr>
                                        <p:cTn id="15" dur="1" fill="hold">
                                          <p:stCondLst>
                                            <p:cond delay="0"/>
                                          </p:stCondLst>
                                        </p:cTn>
                                        <p:tgtEl>
                                          <p:spTgt spid="108548"/>
                                        </p:tgtEl>
                                        <p:attrNameLst>
                                          <p:attrName>style.visibility</p:attrName>
                                        </p:attrNameLst>
                                      </p:cBhvr>
                                      <p:to>
                                        <p:strVal val="visible"/>
                                      </p:to>
                                    </p:set>
                                    <p:anim calcmode="lin" valueType="num">
                                      <p:cBhvr>
                                        <p:cTn id="16" dur="500" fill="hold"/>
                                        <p:tgtEl>
                                          <p:spTgt spid="108548"/>
                                        </p:tgtEl>
                                        <p:attrNameLst>
                                          <p:attrName>ppt_x</p:attrName>
                                        </p:attrNameLst>
                                      </p:cBhvr>
                                      <p:tavLst>
                                        <p:tav tm="0">
                                          <p:val>
                                            <p:strVal val="#ppt_x"/>
                                          </p:val>
                                        </p:tav>
                                        <p:tav tm="100000">
                                          <p:val>
                                            <p:strVal val="#ppt_x"/>
                                          </p:val>
                                        </p:tav>
                                      </p:tavLst>
                                    </p:anim>
                                    <p:anim calcmode="lin" valueType="num">
                                      <p:cBhvr>
                                        <p:cTn id="17" dur="500" fill="hold"/>
                                        <p:tgtEl>
                                          <p:spTgt spid="108548"/>
                                        </p:tgtEl>
                                        <p:attrNameLst>
                                          <p:attrName>ppt_y</p:attrName>
                                        </p:attrNameLst>
                                      </p:cBhvr>
                                      <p:tavLst>
                                        <p:tav tm="0">
                                          <p:val>
                                            <p:strVal val="#ppt_y-#ppt_h/2"/>
                                          </p:val>
                                        </p:tav>
                                        <p:tav tm="100000">
                                          <p:val>
                                            <p:strVal val="#ppt_y"/>
                                          </p:val>
                                        </p:tav>
                                      </p:tavLst>
                                    </p:anim>
                                    <p:anim calcmode="lin" valueType="num">
                                      <p:cBhvr>
                                        <p:cTn id="18" dur="500" fill="hold"/>
                                        <p:tgtEl>
                                          <p:spTgt spid="108548"/>
                                        </p:tgtEl>
                                        <p:attrNameLst>
                                          <p:attrName>ppt_w</p:attrName>
                                        </p:attrNameLst>
                                      </p:cBhvr>
                                      <p:tavLst>
                                        <p:tav tm="0">
                                          <p:val>
                                            <p:strVal val="#ppt_w"/>
                                          </p:val>
                                        </p:tav>
                                        <p:tav tm="100000">
                                          <p:val>
                                            <p:strVal val="#ppt_w"/>
                                          </p:val>
                                        </p:tav>
                                      </p:tavLst>
                                    </p:anim>
                                    <p:anim calcmode="lin" valueType="num">
                                      <p:cBhvr>
                                        <p:cTn id="19" dur="500" fill="hold"/>
                                        <p:tgtEl>
                                          <p:spTgt spid="108548"/>
                                        </p:tgtEl>
                                        <p:attrNameLst>
                                          <p:attrName>ppt_h</p:attrName>
                                        </p:attrNameLst>
                                      </p:cBhvr>
                                      <p:tavLst>
                                        <p:tav tm="0">
                                          <p:val>
                                            <p:fltVal val="0"/>
                                          </p:val>
                                        </p:tav>
                                        <p:tav tm="100000">
                                          <p:val>
                                            <p:strVal val="#ppt_h"/>
                                          </p:val>
                                        </p:tav>
                                      </p:tavLst>
                                    </p:anim>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08601"/>
                                        </p:tgtEl>
                                        <p:attrNameLst>
                                          <p:attrName>style.visibility</p:attrName>
                                        </p:attrNameLst>
                                      </p:cBhvr>
                                      <p:to>
                                        <p:strVal val="visible"/>
                                      </p:to>
                                    </p:set>
                                    <p:animEffect transition="in" filter="slide(fromTop)">
                                      <p:cBhvr>
                                        <p:cTn id="48" dur="500"/>
                                        <p:tgtEl>
                                          <p:spTgt spid="108601"/>
                                        </p:tgtEl>
                                      </p:cBhvr>
                                    </p:animEffect>
                                  </p:childTnLst>
                                </p:cTn>
                              </p:par>
                            </p:childTnLst>
                          </p:cTn>
                        </p:par>
                        <p:par>
                          <p:cTn id="49" fill="hold">
                            <p:stCondLst>
                              <p:cond delay="500"/>
                            </p:stCondLst>
                            <p:childTnLst>
                              <p:par>
                                <p:cTn id="50" presetID="17" presetClass="entr" presetSubtype="1" fill="hold" grpId="0" nodeType="afterEffect">
                                  <p:stCondLst>
                                    <p:cond delay="0"/>
                                  </p:stCondLst>
                                  <p:childTnLst>
                                    <p:set>
                                      <p:cBhvr>
                                        <p:cTn id="51" dur="1" fill="hold">
                                          <p:stCondLst>
                                            <p:cond delay="0"/>
                                          </p:stCondLst>
                                        </p:cTn>
                                        <p:tgtEl>
                                          <p:spTgt spid="108574"/>
                                        </p:tgtEl>
                                        <p:attrNameLst>
                                          <p:attrName>style.visibility</p:attrName>
                                        </p:attrNameLst>
                                      </p:cBhvr>
                                      <p:to>
                                        <p:strVal val="visible"/>
                                      </p:to>
                                    </p:set>
                                    <p:anim calcmode="lin" valueType="num">
                                      <p:cBhvr>
                                        <p:cTn id="52" dur="500" fill="hold"/>
                                        <p:tgtEl>
                                          <p:spTgt spid="108574"/>
                                        </p:tgtEl>
                                        <p:attrNameLst>
                                          <p:attrName>ppt_x</p:attrName>
                                        </p:attrNameLst>
                                      </p:cBhvr>
                                      <p:tavLst>
                                        <p:tav tm="0">
                                          <p:val>
                                            <p:strVal val="#ppt_x"/>
                                          </p:val>
                                        </p:tav>
                                        <p:tav tm="100000">
                                          <p:val>
                                            <p:strVal val="#ppt_x"/>
                                          </p:val>
                                        </p:tav>
                                      </p:tavLst>
                                    </p:anim>
                                    <p:anim calcmode="lin" valueType="num">
                                      <p:cBhvr>
                                        <p:cTn id="53" dur="500" fill="hold"/>
                                        <p:tgtEl>
                                          <p:spTgt spid="108574"/>
                                        </p:tgtEl>
                                        <p:attrNameLst>
                                          <p:attrName>ppt_y</p:attrName>
                                        </p:attrNameLst>
                                      </p:cBhvr>
                                      <p:tavLst>
                                        <p:tav tm="0">
                                          <p:val>
                                            <p:strVal val="#ppt_y-#ppt_h/2"/>
                                          </p:val>
                                        </p:tav>
                                        <p:tav tm="100000">
                                          <p:val>
                                            <p:strVal val="#ppt_y"/>
                                          </p:val>
                                        </p:tav>
                                      </p:tavLst>
                                    </p:anim>
                                    <p:anim calcmode="lin" valueType="num">
                                      <p:cBhvr>
                                        <p:cTn id="54" dur="500" fill="hold"/>
                                        <p:tgtEl>
                                          <p:spTgt spid="108574"/>
                                        </p:tgtEl>
                                        <p:attrNameLst>
                                          <p:attrName>ppt_w</p:attrName>
                                        </p:attrNameLst>
                                      </p:cBhvr>
                                      <p:tavLst>
                                        <p:tav tm="0">
                                          <p:val>
                                            <p:strVal val="#ppt_w"/>
                                          </p:val>
                                        </p:tav>
                                        <p:tav tm="100000">
                                          <p:val>
                                            <p:strVal val="#ppt_w"/>
                                          </p:val>
                                        </p:tav>
                                      </p:tavLst>
                                    </p:anim>
                                    <p:anim calcmode="lin" valueType="num">
                                      <p:cBhvr>
                                        <p:cTn id="55" dur="500" fill="hold"/>
                                        <p:tgtEl>
                                          <p:spTgt spid="108574"/>
                                        </p:tgtEl>
                                        <p:attrNameLst>
                                          <p:attrName>ppt_h</p:attrName>
                                        </p:attrNameLst>
                                      </p:cBhvr>
                                      <p:tavLst>
                                        <p:tav tm="0">
                                          <p:val>
                                            <p:fltVal val="0"/>
                                          </p:val>
                                        </p:tav>
                                        <p:tav tm="100000">
                                          <p:val>
                                            <p:strVal val="#ppt_h"/>
                                          </p:val>
                                        </p:tav>
                                      </p:tavLst>
                                    </p:anim>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par>
                          <p:cTn id="60" fill="hold">
                            <p:stCondLst>
                              <p:cond delay="1500"/>
                            </p:stCondLst>
                            <p:childTnLst>
                              <p:par>
                                <p:cTn id="61" presetID="22" presetClass="entr" presetSubtype="8"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wipe(left)">
                                      <p:cBhvr>
                                        <p:cTn id="63" dur="500"/>
                                        <p:tgtEl>
                                          <p:spTgt spid="9"/>
                                        </p:tgtEl>
                                      </p:cBhvr>
                                    </p:animEffect>
                                  </p:childTnLst>
                                </p:cTn>
                              </p:par>
                            </p:childTnLst>
                          </p:cTn>
                        </p:par>
                        <p:par>
                          <p:cTn id="64" fill="hold">
                            <p:stCondLst>
                              <p:cond delay="2000"/>
                            </p:stCondLst>
                            <p:childTnLst>
                              <p:par>
                                <p:cTn id="65" presetID="22" presetClass="entr" presetSubtype="8" fill="hold" nodeType="after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par>
                          <p:cTn id="68" fill="hold">
                            <p:stCondLst>
                              <p:cond delay="2500"/>
                            </p:stCondLst>
                            <p:childTnLst>
                              <p:par>
                                <p:cTn id="69" presetID="22" presetClass="entr" presetSubtype="8"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par>
                          <p:cTn id="72" fill="hold">
                            <p:stCondLst>
                              <p:cond delay="3000"/>
                            </p:stCondLst>
                            <p:childTnLst>
                              <p:par>
                                <p:cTn id="73" presetID="22" presetClass="entr" presetSubtype="8" fill="hold"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left)">
                                      <p:cBhvr>
                                        <p:cTn id="75" dur="500"/>
                                        <p:tgtEl>
                                          <p:spTgt spid="12"/>
                                        </p:tgtEl>
                                      </p:cBhvr>
                                    </p:animEffect>
                                  </p:childTnLst>
                                </p:cTn>
                              </p:par>
                            </p:childTnLst>
                          </p:cTn>
                        </p:par>
                        <p:par>
                          <p:cTn id="76" fill="hold">
                            <p:stCondLst>
                              <p:cond delay="3500"/>
                            </p:stCondLst>
                            <p:childTnLst>
                              <p:par>
                                <p:cTn id="77" presetID="22" presetClass="entr" presetSubtype="8"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wipe(left)">
                                      <p:cBhvr>
                                        <p:cTn id="79" dur="500"/>
                                        <p:tgtEl>
                                          <p:spTgt spid="13"/>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1" fill="hold" grpId="0" nodeType="clickEffect">
                                  <p:stCondLst>
                                    <p:cond delay="0"/>
                                  </p:stCondLst>
                                  <p:childTnLst>
                                    <p:set>
                                      <p:cBhvr>
                                        <p:cTn id="83" dur="1" fill="hold">
                                          <p:stCondLst>
                                            <p:cond delay="0"/>
                                          </p:stCondLst>
                                        </p:cTn>
                                        <p:tgtEl>
                                          <p:spTgt spid="108607"/>
                                        </p:tgtEl>
                                        <p:attrNameLst>
                                          <p:attrName>style.visibility</p:attrName>
                                        </p:attrNameLst>
                                      </p:cBhvr>
                                      <p:to>
                                        <p:strVal val="visible"/>
                                      </p:to>
                                    </p:set>
                                    <p:animEffect transition="in" filter="slide(fromTop)">
                                      <p:cBhvr>
                                        <p:cTn id="84" dur="500"/>
                                        <p:tgtEl>
                                          <p:spTgt spid="108607"/>
                                        </p:tgtEl>
                                      </p:cBhvr>
                                    </p:animEffect>
                                  </p:childTnLst>
                                </p:cTn>
                              </p:par>
                            </p:childTnLst>
                          </p:cTn>
                        </p:par>
                        <p:par>
                          <p:cTn id="85" fill="hold">
                            <p:stCondLst>
                              <p:cond delay="500"/>
                            </p:stCondLst>
                            <p:childTnLst>
                              <p:par>
                                <p:cTn id="86" presetID="17" presetClass="entr" presetSubtype="1" fill="hold" grpId="0" nodeType="afterEffect">
                                  <p:stCondLst>
                                    <p:cond delay="0"/>
                                  </p:stCondLst>
                                  <p:childTnLst>
                                    <p:set>
                                      <p:cBhvr>
                                        <p:cTn id="87" dur="1" fill="hold">
                                          <p:stCondLst>
                                            <p:cond delay="0"/>
                                          </p:stCondLst>
                                        </p:cTn>
                                        <p:tgtEl>
                                          <p:spTgt spid="108602"/>
                                        </p:tgtEl>
                                        <p:attrNameLst>
                                          <p:attrName>style.visibility</p:attrName>
                                        </p:attrNameLst>
                                      </p:cBhvr>
                                      <p:to>
                                        <p:strVal val="visible"/>
                                      </p:to>
                                    </p:set>
                                    <p:anim calcmode="lin" valueType="num">
                                      <p:cBhvr>
                                        <p:cTn id="88" dur="500" fill="hold"/>
                                        <p:tgtEl>
                                          <p:spTgt spid="108602"/>
                                        </p:tgtEl>
                                        <p:attrNameLst>
                                          <p:attrName>ppt_x</p:attrName>
                                        </p:attrNameLst>
                                      </p:cBhvr>
                                      <p:tavLst>
                                        <p:tav tm="0">
                                          <p:val>
                                            <p:strVal val="#ppt_x"/>
                                          </p:val>
                                        </p:tav>
                                        <p:tav tm="100000">
                                          <p:val>
                                            <p:strVal val="#ppt_x"/>
                                          </p:val>
                                        </p:tav>
                                      </p:tavLst>
                                    </p:anim>
                                    <p:anim calcmode="lin" valueType="num">
                                      <p:cBhvr>
                                        <p:cTn id="89" dur="500" fill="hold"/>
                                        <p:tgtEl>
                                          <p:spTgt spid="108602"/>
                                        </p:tgtEl>
                                        <p:attrNameLst>
                                          <p:attrName>ppt_y</p:attrName>
                                        </p:attrNameLst>
                                      </p:cBhvr>
                                      <p:tavLst>
                                        <p:tav tm="0">
                                          <p:val>
                                            <p:strVal val="#ppt_y-#ppt_h/2"/>
                                          </p:val>
                                        </p:tav>
                                        <p:tav tm="100000">
                                          <p:val>
                                            <p:strVal val="#ppt_y"/>
                                          </p:val>
                                        </p:tav>
                                      </p:tavLst>
                                    </p:anim>
                                    <p:anim calcmode="lin" valueType="num">
                                      <p:cBhvr>
                                        <p:cTn id="90" dur="500" fill="hold"/>
                                        <p:tgtEl>
                                          <p:spTgt spid="108602"/>
                                        </p:tgtEl>
                                        <p:attrNameLst>
                                          <p:attrName>ppt_w</p:attrName>
                                        </p:attrNameLst>
                                      </p:cBhvr>
                                      <p:tavLst>
                                        <p:tav tm="0">
                                          <p:val>
                                            <p:strVal val="#ppt_w"/>
                                          </p:val>
                                        </p:tav>
                                        <p:tav tm="100000">
                                          <p:val>
                                            <p:strVal val="#ppt_w"/>
                                          </p:val>
                                        </p:tav>
                                      </p:tavLst>
                                    </p:anim>
                                    <p:anim calcmode="lin" valueType="num">
                                      <p:cBhvr>
                                        <p:cTn id="91" dur="500" fill="hold"/>
                                        <p:tgtEl>
                                          <p:spTgt spid="108602"/>
                                        </p:tgtEl>
                                        <p:attrNameLst>
                                          <p:attrName>ppt_h</p:attrName>
                                        </p:attrNameLst>
                                      </p:cBhvr>
                                      <p:tavLst>
                                        <p:tav tm="0">
                                          <p:val>
                                            <p:fltVal val="0"/>
                                          </p:val>
                                        </p:tav>
                                        <p:tav tm="100000">
                                          <p:val>
                                            <p:strVal val="#ppt_h"/>
                                          </p:val>
                                        </p:tav>
                                      </p:tavLst>
                                    </p:anim>
                                  </p:childTnLst>
                                </p:cTn>
                              </p:par>
                            </p:childTnLst>
                          </p:cTn>
                        </p:par>
                        <p:par>
                          <p:cTn id="92" fill="hold">
                            <p:stCondLst>
                              <p:cond delay="1000"/>
                            </p:stCondLst>
                            <p:childTnLst>
                              <p:par>
                                <p:cTn id="93" presetID="22" presetClass="entr" presetSubtype="8" fill="hold" nodeType="after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wipe(left)">
                                      <p:cBhvr>
                                        <p:cTn id="95" dur="500"/>
                                        <p:tgtEl>
                                          <p:spTgt spid="14"/>
                                        </p:tgtEl>
                                      </p:cBhvr>
                                    </p:animEffect>
                                  </p:childTnLst>
                                </p:cTn>
                              </p:par>
                            </p:childTnLst>
                          </p:cTn>
                        </p:par>
                      </p:childTnLst>
                    </p:cTn>
                  </p:par>
                  <p:par>
                    <p:cTn id="96" fill="hold">
                      <p:stCondLst>
                        <p:cond delay="indefinite"/>
                      </p:stCondLst>
                      <p:childTnLst>
                        <p:par>
                          <p:cTn id="97" fill="hold">
                            <p:stCondLst>
                              <p:cond delay="0"/>
                            </p:stCondLst>
                            <p:childTnLst>
                              <p:par>
                                <p:cTn id="98" presetID="12" presetClass="entr" presetSubtype="1" fill="hold" grpId="0" nodeType="clickEffect">
                                  <p:stCondLst>
                                    <p:cond delay="0"/>
                                  </p:stCondLst>
                                  <p:childTnLst>
                                    <p:set>
                                      <p:cBhvr>
                                        <p:cTn id="99" dur="1" fill="hold">
                                          <p:stCondLst>
                                            <p:cond delay="0"/>
                                          </p:stCondLst>
                                        </p:cTn>
                                        <p:tgtEl>
                                          <p:spTgt spid="108608"/>
                                        </p:tgtEl>
                                        <p:attrNameLst>
                                          <p:attrName>style.visibility</p:attrName>
                                        </p:attrNameLst>
                                      </p:cBhvr>
                                      <p:to>
                                        <p:strVal val="visible"/>
                                      </p:to>
                                    </p:set>
                                    <p:animEffect transition="in" filter="slide(fromTop)">
                                      <p:cBhvr>
                                        <p:cTn id="100" dur="500"/>
                                        <p:tgtEl>
                                          <p:spTgt spid="10860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15"/>
                                        </p:tgtEl>
                                        <p:attrNameLst>
                                          <p:attrName>style.visibility</p:attrName>
                                        </p:attrNameLst>
                                      </p:cBhvr>
                                      <p:to>
                                        <p:strVal val="visible"/>
                                      </p:to>
                                    </p:set>
                                    <p:animEffect transition="in" filter="wipe(up)">
                                      <p:cBhvr>
                                        <p:cTn id="105" dur="500"/>
                                        <p:tgtEl>
                                          <p:spTgt spid="1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wipe(up)">
                                      <p:cBhvr>
                                        <p:cTn id="110" dur="500"/>
                                        <p:tgtEl>
                                          <p:spTgt spid="1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17"/>
                                        </p:tgtEl>
                                        <p:attrNameLst>
                                          <p:attrName>style.visibility</p:attrName>
                                        </p:attrNameLst>
                                      </p:cBhvr>
                                      <p:to>
                                        <p:strVal val="visible"/>
                                      </p:to>
                                    </p:set>
                                    <p:animEffect transition="in" filter="wipe(up)">
                                      <p:cBhvr>
                                        <p:cTn id="115" dur="500"/>
                                        <p:tgtEl>
                                          <p:spTgt spid="17"/>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108621"/>
                                        </p:tgtEl>
                                        <p:attrNameLst>
                                          <p:attrName>style.visibility</p:attrName>
                                        </p:attrNameLst>
                                      </p:cBhvr>
                                      <p:to>
                                        <p:strVal val="visible"/>
                                      </p:to>
                                    </p:set>
                                    <p:animEffect transition="in" filter="wipe(left)">
                                      <p:cBhvr>
                                        <p:cTn id="120" dur="500"/>
                                        <p:tgtEl>
                                          <p:spTgt spid="108621"/>
                                        </p:tgtEl>
                                      </p:cBhvr>
                                    </p:animEffect>
                                  </p:childTnLst>
                                </p:cTn>
                              </p:par>
                            </p:childTnLst>
                          </p:cTn>
                        </p:par>
                        <p:par>
                          <p:cTn id="121" fill="hold">
                            <p:stCondLst>
                              <p:cond delay="500"/>
                            </p:stCondLst>
                            <p:childTnLst>
                              <p:par>
                                <p:cTn id="122" presetID="22" presetClass="entr" presetSubtype="8" fill="hold" nodeType="after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left)">
                                      <p:cBhvr>
                                        <p:cTn id="124" dur="500"/>
                                        <p:tgtEl>
                                          <p:spTgt spid="18"/>
                                        </p:tgtEl>
                                      </p:cBhvr>
                                    </p:animEffect>
                                  </p:childTnLst>
                                </p:cTn>
                              </p:par>
                            </p:childTnLst>
                          </p:cTn>
                        </p:par>
                      </p:childTnLst>
                    </p:cTn>
                  </p:par>
                  <p:par>
                    <p:cTn id="125" fill="hold">
                      <p:stCondLst>
                        <p:cond delay="indefinite"/>
                      </p:stCondLst>
                      <p:childTnLst>
                        <p:par>
                          <p:cTn id="126" fill="hold">
                            <p:stCondLst>
                              <p:cond delay="0"/>
                            </p:stCondLst>
                            <p:childTnLst>
                              <p:par>
                                <p:cTn id="127" presetID="17" presetClass="entr" presetSubtype="8" fill="hold" grpId="0" nodeType="clickEffect">
                                  <p:stCondLst>
                                    <p:cond delay="0"/>
                                  </p:stCondLst>
                                  <p:childTnLst>
                                    <p:set>
                                      <p:cBhvr>
                                        <p:cTn id="128" dur="1" fill="hold">
                                          <p:stCondLst>
                                            <p:cond delay="0"/>
                                          </p:stCondLst>
                                        </p:cTn>
                                        <p:tgtEl>
                                          <p:spTgt spid="108622"/>
                                        </p:tgtEl>
                                        <p:attrNameLst>
                                          <p:attrName>style.visibility</p:attrName>
                                        </p:attrNameLst>
                                      </p:cBhvr>
                                      <p:to>
                                        <p:strVal val="visible"/>
                                      </p:to>
                                    </p:set>
                                    <p:anim calcmode="lin" valueType="num">
                                      <p:cBhvr>
                                        <p:cTn id="129" dur="500" fill="hold"/>
                                        <p:tgtEl>
                                          <p:spTgt spid="108622"/>
                                        </p:tgtEl>
                                        <p:attrNameLst>
                                          <p:attrName>ppt_x</p:attrName>
                                        </p:attrNameLst>
                                      </p:cBhvr>
                                      <p:tavLst>
                                        <p:tav tm="0">
                                          <p:val>
                                            <p:strVal val="#ppt_x-#ppt_w/2"/>
                                          </p:val>
                                        </p:tav>
                                        <p:tav tm="100000">
                                          <p:val>
                                            <p:strVal val="#ppt_x"/>
                                          </p:val>
                                        </p:tav>
                                      </p:tavLst>
                                    </p:anim>
                                    <p:anim calcmode="lin" valueType="num">
                                      <p:cBhvr>
                                        <p:cTn id="130" dur="500" fill="hold"/>
                                        <p:tgtEl>
                                          <p:spTgt spid="108622"/>
                                        </p:tgtEl>
                                        <p:attrNameLst>
                                          <p:attrName>ppt_y</p:attrName>
                                        </p:attrNameLst>
                                      </p:cBhvr>
                                      <p:tavLst>
                                        <p:tav tm="0">
                                          <p:val>
                                            <p:strVal val="#ppt_y"/>
                                          </p:val>
                                        </p:tav>
                                        <p:tav tm="100000">
                                          <p:val>
                                            <p:strVal val="#ppt_y"/>
                                          </p:val>
                                        </p:tav>
                                      </p:tavLst>
                                    </p:anim>
                                    <p:anim calcmode="lin" valueType="num">
                                      <p:cBhvr>
                                        <p:cTn id="131" dur="500" fill="hold"/>
                                        <p:tgtEl>
                                          <p:spTgt spid="108622"/>
                                        </p:tgtEl>
                                        <p:attrNameLst>
                                          <p:attrName>ppt_w</p:attrName>
                                        </p:attrNameLst>
                                      </p:cBhvr>
                                      <p:tavLst>
                                        <p:tav tm="0">
                                          <p:val>
                                            <p:fltVal val="0"/>
                                          </p:val>
                                        </p:tav>
                                        <p:tav tm="100000">
                                          <p:val>
                                            <p:strVal val="#ppt_w"/>
                                          </p:val>
                                        </p:tav>
                                      </p:tavLst>
                                    </p:anim>
                                    <p:anim calcmode="lin" valueType="num">
                                      <p:cBhvr>
                                        <p:cTn id="132" dur="500" fill="hold"/>
                                        <p:tgtEl>
                                          <p:spTgt spid="108622"/>
                                        </p:tgtEl>
                                        <p:attrNameLst>
                                          <p:attrName>ppt_h</p:attrName>
                                        </p:attrNameLst>
                                      </p:cBhvr>
                                      <p:tavLst>
                                        <p:tav tm="0">
                                          <p:val>
                                            <p:strVal val="#ppt_h"/>
                                          </p:val>
                                        </p:tav>
                                        <p:tav tm="100000">
                                          <p:val>
                                            <p:strVal val="#ppt_h"/>
                                          </p:val>
                                        </p:tav>
                                      </p:tavLst>
                                    </p:anim>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499"/>
                                          </p:stCondLst>
                                        </p:cTn>
                                        <p:tgtEl>
                                          <p:spTgt spid="108623"/>
                                        </p:tgtEl>
                                        <p:attrNameLst>
                                          <p:attrName>style.visibility</p:attrName>
                                        </p:attrNameLst>
                                      </p:cBhvr>
                                      <p:to>
                                        <p:strVal val="visible"/>
                                      </p:to>
                                    </p:set>
                                  </p:childTnLst>
                                </p:cTn>
                              </p:par>
                            </p:childTnLst>
                          </p:cTn>
                        </p:par>
                        <p:par>
                          <p:cTn id="136" fill="hold">
                            <p:stCondLst>
                              <p:cond delay="1000"/>
                            </p:stCondLst>
                            <p:childTnLst>
                              <p:par>
                                <p:cTn id="137" presetID="22" presetClass="entr" presetSubtype="1" fill="hold" grpId="0" nodeType="afterEffect">
                                  <p:stCondLst>
                                    <p:cond delay="0"/>
                                  </p:stCondLst>
                                  <p:childTnLst>
                                    <p:set>
                                      <p:cBhvr>
                                        <p:cTn id="138" dur="1" fill="hold">
                                          <p:stCondLst>
                                            <p:cond delay="0"/>
                                          </p:stCondLst>
                                        </p:cTn>
                                        <p:tgtEl>
                                          <p:spTgt spid="108625"/>
                                        </p:tgtEl>
                                        <p:attrNameLst>
                                          <p:attrName>style.visibility</p:attrName>
                                        </p:attrNameLst>
                                      </p:cBhvr>
                                      <p:to>
                                        <p:strVal val="visible"/>
                                      </p:to>
                                    </p:set>
                                    <p:animEffect transition="in" filter="wipe(up)">
                                      <p:cBhvr>
                                        <p:cTn id="139" dur="500"/>
                                        <p:tgtEl>
                                          <p:spTgt spid="108625"/>
                                        </p:tgtEl>
                                      </p:cBhvr>
                                    </p:animEffect>
                                  </p:childTnLst>
                                </p:cTn>
                              </p:par>
                            </p:childTnLst>
                          </p:cTn>
                        </p:par>
                      </p:childTnLst>
                    </p:cTn>
                  </p:par>
                  <p:par>
                    <p:cTn id="140" fill="hold">
                      <p:stCondLst>
                        <p:cond delay="indefinite"/>
                      </p:stCondLst>
                      <p:childTnLst>
                        <p:par>
                          <p:cTn id="141" fill="hold">
                            <p:stCondLst>
                              <p:cond delay="0"/>
                            </p:stCondLst>
                            <p:childTnLst>
                              <p:par>
                                <p:cTn id="142" presetID="17" presetClass="entr" presetSubtype="4" fill="hold" nodeType="clickEffect">
                                  <p:stCondLst>
                                    <p:cond delay="0"/>
                                  </p:stCondLst>
                                  <p:childTnLst>
                                    <p:set>
                                      <p:cBhvr>
                                        <p:cTn id="143" dur="1" fill="hold">
                                          <p:stCondLst>
                                            <p:cond delay="0"/>
                                          </p:stCondLst>
                                        </p:cTn>
                                        <p:tgtEl>
                                          <p:spTgt spid="108626"/>
                                        </p:tgtEl>
                                        <p:attrNameLst>
                                          <p:attrName>style.visibility</p:attrName>
                                        </p:attrNameLst>
                                      </p:cBhvr>
                                      <p:to>
                                        <p:strVal val="visible"/>
                                      </p:to>
                                    </p:set>
                                    <p:anim calcmode="lin" valueType="num">
                                      <p:cBhvr>
                                        <p:cTn id="144" dur="500" fill="hold"/>
                                        <p:tgtEl>
                                          <p:spTgt spid="108626"/>
                                        </p:tgtEl>
                                        <p:attrNameLst>
                                          <p:attrName>ppt_x</p:attrName>
                                        </p:attrNameLst>
                                      </p:cBhvr>
                                      <p:tavLst>
                                        <p:tav tm="0">
                                          <p:val>
                                            <p:strVal val="#ppt_x"/>
                                          </p:val>
                                        </p:tav>
                                        <p:tav tm="100000">
                                          <p:val>
                                            <p:strVal val="#ppt_x"/>
                                          </p:val>
                                        </p:tav>
                                      </p:tavLst>
                                    </p:anim>
                                    <p:anim calcmode="lin" valueType="num">
                                      <p:cBhvr>
                                        <p:cTn id="145" dur="500" fill="hold"/>
                                        <p:tgtEl>
                                          <p:spTgt spid="108626"/>
                                        </p:tgtEl>
                                        <p:attrNameLst>
                                          <p:attrName>ppt_y</p:attrName>
                                        </p:attrNameLst>
                                      </p:cBhvr>
                                      <p:tavLst>
                                        <p:tav tm="0">
                                          <p:val>
                                            <p:strVal val="#ppt_y+#ppt_h/2"/>
                                          </p:val>
                                        </p:tav>
                                        <p:tav tm="100000">
                                          <p:val>
                                            <p:strVal val="#ppt_y"/>
                                          </p:val>
                                        </p:tav>
                                      </p:tavLst>
                                    </p:anim>
                                    <p:anim calcmode="lin" valueType="num">
                                      <p:cBhvr>
                                        <p:cTn id="146" dur="500" fill="hold"/>
                                        <p:tgtEl>
                                          <p:spTgt spid="108626"/>
                                        </p:tgtEl>
                                        <p:attrNameLst>
                                          <p:attrName>ppt_w</p:attrName>
                                        </p:attrNameLst>
                                      </p:cBhvr>
                                      <p:tavLst>
                                        <p:tav tm="0">
                                          <p:val>
                                            <p:strVal val="#ppt_w"/>
                                          </p:val>
                                        </p:tav>
                                        <p:tav tm="100000">
                                          <p:val>
                                            <p:strVal val="#ppt_w"/>
                                          </p:val>
                                        </p:tav>
                                      </p:tavLst>
                                    </p:anim>
                                    <p:anim calcmode="lin" valueType="num">
                                      <p:cBhvr>
                                        <p:cTn id="147" dur="500" fill="hold"/>
                                        <p:tgtEl>
                                          <p:spTgt spid="108626"/>
                                        </p:tgtEl>
                                        <p:attrNameLst>
                                          <p:attrName>ppt_h</p:attrName>
                                        </p:attrNameLst>
                                      </p:cBhvr>
                                      <p:tavLst>
                                        <p:tav tm="0">
                                          <p:val>
                                            <p:fltVal val="0"/>
                                          </p:val>
                                        </p:tav>
                                        <p:tav tm="100000">
                                          <p:val>
                                            <p:strVal val="#ppt_h"/>
                                          </p:val>
                                        </p:tav>
                                      </p:tavLst>
                                    </p:anim>
                                  </p:childTnLst>
                                </p:cTn>
                              </p:par>
                            </p:childTnLst>
                          </p:cTn>
                        </p:par>
                        <p:par>
                          <p:cTn id="148" fill="hold">
                            <p:stCondLst>
                              <p:cond delay="500"/>
                            </p:stCondLst>
                            <p:childTnLst>
                              <p:par>
                                <p:cTn id="149" presetID="1" presetClass="entr" presetSubtype="0" fill="hold" grpId="0" nodeType="afterEffect">
                                  <p:stCondLst>
                                    <p:cond delay="0"/>
                                  </p:stCondLst>
                                  <p:childTnLst>
                                    <p:set>
                                      <p:cBhvr>
                                        <p:cTn id="150" dur="1" fill="hold">
                                          <p:stCondLst>
                                            <p:cond delay="499"/>
                                          </p:stCondLst>
                                        </p:cTn>
                                        <p:tgtEl>
                                          <p:spTgt spid="10862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08630"/>
                                        </p:tgtEl>
                                        <p:attrNameLst>
                                          <p:attrName>style.visibility</p:attrName>
                                        </p:attrNameLst>
                                      </p:cBhvr>
                                      <p:to>
                                        <p:strVal val="visible"/>
                                      </p:to>
                                    </p:set>
                                    <p:animEffect transition="in" filter="wipe(left)">
                                      <p:cBhvr>
                                        <p:cTn id="155" dur="500"/>
                                        <p:tgtEl>
                                          <p:spTgt spid="108630"/>
                                        </p:tgtEl>
                                      </p:cBhvr>
                                    </p:animEffect>
                                  </p:childTnLst>
                                </p:cTn>
                              </p:par>
                            </p:childTnLst>
                          </p:cTn>
                        </p:par>
                        <p:par>
                          <p:cTn id="156" fill="hold">
                            <p:stCondLst>
                              <p:cond delay="500"/>
                            </p:stCondLst>
                            <p:childTnLst>
                              <p:par>
                                <p:cTn id="157" presetID="22" presetClass="entr" presetSubtype="8" fill="hold" nodeType="afterEffect">
                                  <p:stCondLst>
                                    <p:cond delay="0"/>
                                  </p:stCondLst>
                                  <p:childTnLst>
                                    <p:set>
                                      <p:cBhvr>
                                        <p:cTn id="158" dur="1" fill="hold">
                                          <p:stCondLst>
                                            <p:cond delay="0"/>
                                          </p:stCondLst>
                                        </p:cTn>
                                        <p:tgtEl>
                                          <p:spTgt spid="19"/>
                                        </p:tgtEl>
                                        <p:attrNameLst>
                                          <p:attrName>style.visibility</p:attrName>
                                        </p:attrNameLst>
                                      </p:cBhvr>
                                      <p:to>
                                        <p:strVal val="visible"/>
                                      </p:to>
                                    </p:set>
                                    <p:animEffect transition="in" filter="wipe(left)">
                                      <p:cBhvr>
                                        <p:cTn id="159" dur="500"/>
                                        <p:tgtEl>
                                          <p:spTgt spid="19"/>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08639"/>
                                        </p:tgtEl>
                                        <p:attrNameLst>
                                          <p:attrName>style.visibility</p:attrName>
                                        </p:attrNameLst>
                                      </p:cBhvr>
                                      <p:to>
                                        <p:strVal val="visible"/>
                                      </p:to>
                                    </p:set>
                                    <p:animEffect transition="in" filter="wipe(left)">
                                      <p:cBhvr>
                                        <p:cTn id="164" dur="500"/>
                                        <p:tgtEl>
                                          <p:spTgt spid="108639"/>
                                        </p:tgtEl>
                                      </p:cBhvr>
                                    </p:animEffect>
                                  </p:childTnLst>
                                </p:cTn>
                              </p:par>
                            </p:childTnLst>
                          </p:cTn>
                        </p:par>
                        <p:par>
                          <p:cTn id="165" fill="hold">
                            <p:stCondLst>
                              <p:cond delay="500"/>
                            </p:stCondLst>
                            <p:childTnLst>
                              <p:par>
                                <p:cTn id="166" presetID="12" presetClass="entr" presetSubtype="8" fill="hold" nodeType="afterEffect">
                                  <p:stCondLst>
                                    <p:cond delay="0"/>
                                  </p:stCondLst>
                                  <p:childTnLst>
                                    <p:set>
                                      <p:cBhvr>
                                        <p:cTn id="167" dur="1" fill="hold">
                                          <p:stCondLst>
                                            <p:cond delay="0"/>
                                          </p:stCondLst>
                                        </p:cTn>
                                        <p:tgtEl>
                                          <p:spTgt spid="20"/>
                                        </p:tgtEl>
                                        <p:attrNameLst>
                                          <p:attrName>style.visibility</p:attrName>
                                        </p:attrNameLst>
                                      </p:cBhvr>
                                      <p:to>
                                        <p:strVal val="visible"/>
                                      </p:to>
                                    </p:set>
                                    <p:animEffect transition="in" filter="slide(fromLeft)">
                                      <p:cBhvr>
                                        <p:cTn id="168" dur="500"/>
                                        <p:tgtEl>
                                          <p:spTgt spid="20"/>
                                        </p:tgtEl>
                                      </p:cBhvr>
                                    </p:animEffect>
                                  </p:childTnLst>
                                </p:cTn>
                              </p:par>
                            </p:childTnLst>
                          </p:cTn>
                        </p:par>
                      </p:childTnLst>
                    </p:cTn>
                  </p:par>
                  <p:par>
                    <p:cTn id="169" fill="hold">
                      <p:stCondLst>
                        <p:cond delay="indefinite"/>
                      </p:stCondLst>
                      <p:childTnLst>
                        <p:par>
                          <p:cTn id="170" fill="hold">
                            <p:stCondLst>
                              <p:cond delay="0"/>
                            </p:stCondLst>
                            <p:childTnLst>
                              <p:par>
                                <p:cTn id="171" presetID="17" presetClass="entr" presetSubtype="8" fill="hold" grpId="0" nodeType="clickEffect">
                                  <p:stCondLst>
                                    <p:cond delay="0"/>
                                  </p:stCondLst>
                                  <p:childTnLst>
                                    <p:set>
                                      <p:cBhvr>
                                        <p:cTn id="172" dur="1" fill="hold">
                                          <p:stCondLst>
                                            <p:cond delay="0"/>
                                          </p:stCondLst>
                                        </p:cTn>
                                        <p:tgtEl>
                                          <p:spTgt spid="108631"/>
                                        </p:tgtEl>
                                        <p:attrNameLst>
                                          <p:attrName>style.visibility</p:attrName>
                                        </p:attrNameLst>
                                      </p:cBhvr>
                                      <p:to>
                                        <p:strVal val="visible"/>
                                      </p:to>
                                    </p:set>
                                    <p:anim calcmode="lin" valueType="num">
                                      <p:cBhvr>
                                        <p:cTn id="173" dur="500" fill="hold"/>
                                        <p:tgtEl>
                                          <p:spTgt spid="108631"/>
                                        </p:tgtEl>
                                        <p:attrNameLst>
                                          <p:attrName>ppt_x</p:attrName>
                                        </p:attrNameLst>
                                      </p:cBhvr>
                                      <p:tavLst>
                                        <p:tav tm="0">
                                          <p:val>
                                            <p:strVal val="#ppt_x-#ppt_w/2"/>
                                          </p:val>
                                        </p:tav>
                                        <p:tav tm="100000">
                                          <p:val>
                                            <p:strVal val="#ppt_x"/>
                                          </p:val>
                                        </p:tav>
                                      </p:tavLst>
                                    </p:anim>
                                    <p:anim calcmode="lin" valueType="num">
                                      <p:cBhvr>
                                        <p:cTn id="174" dur="500" fill="hold"/>
                                        <p:tgtEl>
                                          <p:spTgt spid="108631"/>
                                        </p:tgtEl>
                                        <p:attrNameLst>
                                          <p:attrName>ppt_y</p:attrName>
                                        </p:attrNameLst>
                                      </p:cBhvr>
                                      <p:tavLst>
                                        <p:tav tm="0">
                                          <p:val>
                                            <p:strVal val="#ppt_y"/>
                                          </p:val>
                                        </p:tav>
                                        <p:tav tm="100000">
                                          <p:val>
                                            <p:strVal val="#ppt_y"/>
                                          </p:val>
                                        </p:tav>
                                      </p:tavLst>
                                    </p:anim>
                                    <p:anim calcmode="lin" valueType="num">
                                      <p:cBhvr>
                                        <p:cTn id="175" dur="500" fill="hold"/>
                                        <p:tgtEl>
                                          <p:spTgt spid="108631"/>
                                        </p:tgtEl>
                                        <p:attrNameLst>
                                          <p:attrName>ppt_w</p:attrName>
                                        </p:attrNameLst>
                                      </p:cBhvr>
                                      <p:tavLst>
                                        <p:tav tm="0">
                                          <p:val>
                                            <p:fltVal val="0"/>
                                          </p:val>
                                        </p:tav>
                                        <p:tav tm="100000">
                                          <p:val>
                                            <p:strVal val="#ppt_w"/>
                                          </p:val>
                                        </p:tav>
                                      </p:tavLst>
                                    </p:anim>
                                    <p:anim calcmode="lin" valueType="num">
                                      <p:cBhvr>
                                        <p:cTn id="176" dur="500" fill="hold"/>
                                        <p:tgtEl>
                                          <p:spTgt spid="108631"/>
                                        </p:tgtEl>
                                        <p:attrNameLst>
                                          <p:attrName>ppt_h</p:attrName>
                                        </p:attrNameLst>
                                      </p:cBhvr>
                                      <p:tavLst>
                                        <p:tav tm="0">
                                          <p:val>
                                            <p:strVal val="#ppt_h"/>
                                          </p:val>
                                        </p:tav>
                                        <p:tav tm="100000">
                                          <p:val>
                                            <p:strVal val="#ppt_h"/>
                                          </p:val>
                                        </p:tav>
                                      </p:tavLst>
                                    </p:anim>
                                  </p:childTnLst>
                                </p:cTn>
                              </p:par>
                            </p:childTnLst>
                          </p:cTn>
                        </p:par>
                        <p:par>
                          <p:cTn id="177" fill="hold">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108632"/>
                                        </p:tgtEl>
                                        <p:attrNameLst>
                                          <p:attrName>style.visibility</p:attrName>
                                        </p:attrNameLst>
                                      </p:cBhvr>
                                      <p:to>
                                        <p:strVal val="visible"/>
                                      </p:to>
                                    </p:set>
                                  </p:childTnLst>
                                </p:cTn>
                              </p:par>
                            </p:childTnLst>
                          </p:cTn>
                        </p:par>
                        <p:par>
                          <p:cTn id="180" fill="hold">
                            <p:stCondLst>
                              <p:cond delay="1000"/>
                            </p:stCondLst>
                            <p:childTnLst>
                              <p:par>
                                <p:cTn id="181" presetID="17" presetClass="entr" presetSubtype="1" fill="hold" nodeType="afterEffect">
                                  <p:stCondLst>
                                    <p:cond delay="0"/>
                                  </p:stCondLst>
                                  <p:childTnLst>
                                    <p:set>
                                      <p:cBhvr>
                                        <p:cTn id="182" dur="1" fill="hold">
                                          <p:stCondLst>
                                            <p:cond delay="0"/>
                                          </p:stCondLst>
                                        </p:cTn>
                                        <p:tgtEl>
                                          <p:spTgt spid="108633"/>
                                        </p:tgtEl>
                                        <p:attrNameLst>
                                          <p:attrName>style.visibility</p:attrName>
                                        </p:attrNameLst>
                                      </p:cBhvr>
                                      <p:to>
                                        <p:strVal val="visible"/>
                                      </p:to>
                                    </p:set>
                                    <p:anim calcmode="lin" valueType="num">
                                      <p:cBhvr>
                                        <p:cTn id="183" dur="500" fill="hold"/>
                                        <p:tgtEl>
                                          <p:spTgt spid="108633"/>
                                        </p:tgtEl>
                                        <p:attrNameLst>
                                          <p:attrName>ppt_x</p:attrName>
                                        </p:attrNameLst>
                                      </p:cBhvr>
                                      <p:tavLst>
                                        <p:tav tm="0">
                                          <p:val>
                                            <p:strVal val="#ppt_x"/>
                                          </p:val>
                                        </p:tav>
                                        <p:tav tm="100000">
                                          <p:val>
                                            <p:strVal val="#ppt_x"/>
                                          </p:val>
                                        </p:tav>
                                      </p:tavLst>
                                    </p:anim>
                                    <p:anim calcmode="lin" valueType="num">
                                      <p:cBhvr>
                                        <p:cTn id="184" dur="500" fill="hold"/>
                                        <p:tgtEl>
                                          <p:spTgt spid="108633"/>
                                        </p:tgtEl>
                                        <p:attrNameLst>
                                          <p:attrName>ppt_y</p:attrName>
                                        </p:attrNameLst>
                                      </p:cBhvr>
                                      <p:tavLst>
                                        <p:tav tm="0">
                                          <p:val>
                                            <p:strVal val="#ppt_y-#ppt_h/2"/>
                                          </p:val>
                                        </p:tav>
                                        <p:tav tm="100000">
                                          <p:val>
                                            <p:strVal val="#ppt_y"/>
                                          </p:val>
                                        </p:tav>
                                      </p:tavLst>
                                    </p:anim>
                                    <p:anim calcmode="lin" valueType="num">
                                      <p:cBhvr>
                                        <p:cTn id="185" dur="500" fill="hold"/>
                                        <p:tgtEl>
                                          <p:spTgt spid="108633"/>
                                        </p:tgtEl>
                                        <p:attrNameLst>
                                          <p:attrName>ppt_w</p:attrName>
                                        </p:attrNameLst>
                                      </p:cBhvr>
                                      <p:tavLst>
                                        <p:tav tm="0">
                                          <p:val>
                                            <p:strVal val="#ppt_w"/>
                                          </p:val>
                                        </p:tav>
                                        <p:tav tm="100000">
                                          <p:val>
                                            <p:strVal val="#ppt_w"/>
                                          </p:val>
                                        </p:tav>
                                      </p:tavLst>
                                    </p:anim>
                                    <p:anim calcmode="lin" valueType="num">
                                      <p:cBhvr>
                                        <p:cTn id="186" dur="500" fill="hold"/>
                                        <p:tgtEl>
                                          <p:spTgt spid="108633"/>
                                        </p:tgtEl>
                                        <p:attrNameLst>
                                          <p:attrName>ppt_h</p:attrName>
                                        </p:attrNameLst>
                                      </p:cBhvr>
                                      <p:tavLst>
                                        <p:tav tm="0">
                                          <p:val>
                                            <p:fltVal val="0"/>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108635"/>
                                        </p:tgtEl>
                                        <p:attrNameLst>
                                          <p:attrName>style.visibility</p:attrName>
                                        </p:attrNameLst>
                                      </p:cBhvr>
                                      <p:to>
                                        <p:strVal val="visible"/>
                                      </p:to>
                                    </p:set>
                                    <p:animEffect transition="in" filter="wipe(down)">
                                      <p:cBhvr>
                                        <p:cTn id="191" dur="500"/>
                                        <p:tgtEl>
                                          <p:spTgt spid="108635"/>
                                        </p:tgtEl>
                                      </p:cBhvr>
                                    </p:animEffect>
                                  </p:childTnLst>
                                </p:cTn>
                              </p:par>
                            </p:childTnLst>
                          </p:cTn>
                        </p:par>
                        <p:par>
                          <p:cTn id="192" fill="hold">
                            <p:stCondLst>
                              <p:cond delay="500"/>
                            </p:stCondLst>
                            <p:childTnLst>
                              <p:par>
                                <p:cTn id="193" presetID="1" presetClass="entr" presetSubtype="0" fill="hold" grpId="0" nodeType="afterEffect">
                                  <p:stCondLst>
                                    <p:cond delay="0"/>
                                  </p:stCondLst>
                                  <p:childTnLst>
                                    <p:set>
                                      <p:cBhvr>
                                        <p:cTn id="194" dur="1" fill="hold">
                                          <p:stCondLst>
                                            <p:cond delay="499"/>
                                          </p:stCondLst>
                                        </p:cTn>
                                        <p:tgtEl>
                                          <p:spTgt spid="108634"/>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2" presetClass="entr" presetSubtype="8" fill="hold" grpId="0" nodeType="clickEffect">
                                  <p:stCondLst>
                                    <p:cond delay="0"/>
                                  </p:stCondLst>
                                  <p:childTnLst>
                                    <p:set>
                                      <p:cBhvr>
                                        <p:cTn id="198" dur="1" fill="hold">
                                          <p:stCondLst>
                                            <p:cond delay="0"/>
                                          </p:stCondLst>
                                        </p:cTn>
                                        <p:tgtEl>
                                          <p:spTgt spid="108643"/>
                                        </p:tgtEl>
                                        <p:attrNameLst>
                                          <p:attrName>style.visibility</p:attrName>
                                        </p:attrNameLst>
                                      </p:cBhvr>
                                      <p:to>
                                        <p:strVal val="visible"/>
                                      </p:to>
                                    </p:set>
                                    <p:animEffect transition="in" filter="slide(fromLeft)">
                                      <p:cBhvr>
                                        <p:cTn id="199" dur="500"/>
                                        <p:tgtEl>
                                          <p:spTgt spid="108643"/>
                                        </p:tgtEl>
                                      </p:cBhvr>
                                    </p:animEffect>
                                  </p:childTnLst>
                                </p:cTn>
                              </p:par>
                            </p:childTnLst>
                          </p:cTn>
                        </p:par>
                        <p:par>
                          <p:cTn id="200" fill="hold">
                            <p:stCondLst>
                              <p:cond delay="500"/>
                            </p:stCondLst>
                            <p:childTnLst>
                              <p:par>
                                <p:cTn id="201" presetID="12" presetClass="entr" presetSubtype="8" fill="hold" nodeType="afterEffect">
                                  <p:stCondLst>
                                    <p:cond delay="0"/>
                                  </p:stCondLst>
                                  <p:childTnLst>
                                    <p:set>
                                      <p:cBhvr>
                                        <p:cTn id="202" dur="1" fill="hold">
                                          <p:stCondLst>
                                            <p:cond delay="0"/>
                                          </p:stCondLst>
                                        </p:cTn>
                                        <p:tgtEl>
                                          <p:spTgt spid="21"/>
                                        </p:tgtEl>
                                        <p:attrNameLst>
                                          <p:attrName>style.visibility</p:attrName>
                                        </p:attrNameLst>
                                      </p:cBhvr>
                                      <p:to>
                                        <p:strVal val="visible"/>
                                      </p:to>
                                    </p:set>
                                    <p:animEffect transition="in" filter="slide(fromLeft)">
                                      <p:cBhvr>
                                        <p:cTn id="203" dur="500"/>
                                        <p:tgtEl>
                                          <p:spTgt spid="21"/>
                                        </p:tgtEl>
                                      </p:cBhvr>
                                    </p:animEffect>
                                  </p:childTnLst>
                                </p:cTn>
                              </p:par>
                            </p:childTnLst>
                          </p:cTn>
                        </p:par>
                      </p:childTnLst>
                    </p:cTn>
                  </p:par>
                  <p:par>
                    <p:cTn id="204" fill="hold">
                      <p:stCondLst>
                        <p:cond delay="indefinite"/>
                      </p:stCondLst>
                      <p:childTnLst>
                        <p:par>
                          <p:cTn id="205" fill="hold">
                            <p:stCondLst>
                              <p:cond delay="0"/>
                            </p:stCondLst>
                            <p:childTnLst>
                              <p:par>
                                <p:cTn id="206" presetID="12" presetClass="entr" presetSubtype="8" fill="hold" grpId="0" nodeType="clickEffect">
                                  <p:stCondLst>
                                    <p:cond delay="0"/>
                                  </p:stCondLst>
                                  <p:childTnLst>
                                    <p:set>
                                      <p:cBhvr>
                                        <p:cTn id="207" dur="1" fill="hold">
                                          <p:stCondLst>
                                            <p:cond delay="0"/>
                                          </p:stCondLst>
                                        </p:cTn>
                                        <p:tgtEl>
                                          <p:spTgt spid="108649"/>
                                        </p:tgtEl>
                                        <p:attrNameLst>
                                          <p:attrName>style.visibility</p:attrName>
                                        </p:attrNameLst>
                                      </p:cBhvr>
                                      <p:to>
                                        <p:strVal val="visible"/>
                                      </p:to>
                                    </p:set>
                                    <p:animEffect transition="in" filter="slide(fromLeft)">
                                      <p:cBhvr>
                                        <p:cTn id="208" dur="500"/>
                                        <p:tgtEl>
                                          <p:spTgt spid="108649"/>
                                        </p:tgtEl>
                                      </p:cBhvr>
                                    </p:animEffect>
                                  </p:childTnLst>
                                </p:cTn>
                              </p:par>
                            </p:childTnLst>
                          </p:cTn>
                        </p:par>
                        <p:par>
                          <p:cTn id="209" fill="hold">
                            <p:stCondLst>
                              <p:cond delay="500"/>
                            </p:stCondLst>
                            <p:childTnLst>
                              <p:par>
                                <p:cTn id="210" presetID="12" presetClass="entr" presetSubtype="8" fill="hold" nodeType="afterEffect">
                                  <p:stCondLst>
                                    <p:cond delay="0"/>
                                  </p:stCondLst>
                                  <p:childTnLst>
                                    <p:set>
                                      <p:cBhvr>
                                        <p:cTn id="211" dur="1" fill="hold">
                                          <p:stCondLst>
                                            <p:cond delay="0"/>
                                          </p:stCondLst>
                                        </p:cTn>
                                        <p:tgtEl>
                                          <p:spTgt spid="22"/>
                                        </p:tgtEl>
                                        <p:attrNameLst>
                                          <p:attrName>style.visibility</p:attrName>
                                        </p:attrNameLst>
                                      </p:cBhvr>
                                      <p:to>
                                        <p:strVal val="visible"/>
                                      </p:to>
                                    </p:set>
                                    <p:animEffect transition="in" filter="slide(fromLeft)">
                                      <p:cBhvr>
                                        <p:cTn id="212" dur="500"/>
                                        <p:tgtEl>
                                          <p:spTgt spid="22"/>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2" fill="hold" nodeType="clickEffect">
                                  <p:stCondLst>
                                    <p:cond delay="0"/>
                                  </p:stCondLst>
                                  <p:childTnLst>
                                    <p:set>
                                      <p:cBhvr>
                                        <p:cTn id="216" dur="1" fill="hold">
                                          <p:stCondLst>
                                            <p:cond delay="0"/>
                                          </p:stCondLst>
                                        </p:cTn>
                                        <p:tgtEl>
                                          <p:spTgt spid="108652"/>
                                        </p:tgtEl>
                                        <p:attrNameLst>
                                          <p:attrName>style.visibility</p:attrName>
                                        </p:attrNameLst>
                                      </p:cBhvr>
                                      <p:to>
                                        <p:strVal val="visible"/>
                                      </p:to>
                                    </p:set>
                                    <p:animEffect transition="in" filter="wipe(right)">
                                      <p:cBhvr>
                                        <p:cTn id="217" dur="500"/>
                                        <p:tgtEl>
                                          <p:spTgt spid="108652"/>
                                        </p:tgtEl>
                                      </p:cBhvr>
                                    </p:animEffect>
                                  </p:childTnLst>
                                </p:cTn>
                              </p:par>
                            </p:childTnLst>
                          </p:cTn>
                        </p:par>
                        <p:par>
                          <p:cTn id="218" fill="hold">
                            <p:stCondLst>
                              <p:cond delay="500"/>
                            </p:stCondLst>
                            <p:childTnLst>
                              <p:par>
                                <p:cTn id="219" presetID="1" presetClass="entr" presetSubtype="0" fill="hold" grpId="0" nodeType="afterEffect">
                                  <p:stCondLst>
                                    <p:cond delay="0"/>
                                  </p:stCondLst>
                                  <p:childTnLst>
                                    <p:set>
                                      <p:cBhvr>
                                        <p:cTn id="220" dur="1" fill="hold">
                                          <p:stCondLst>
                                            <p:cond delay="499"/>
                                          </p:stCondLst>
                                        </p:cTn>
                                        <p:tgtEl>
                                          <p:spTgt spid="108650"/>
                                        </p:tgtEl>
                                        <p:attrNameLst>
                                          <p:attrName>style.visibility</p:attrName>
                                        </p:attrNameLst>
                                      </p:cBhvr>
                                      <p:to>
                                        <p:strVal val="visible"/>
                                      </p:to>
                                    </p:set>
                                  </p:childTnLst>
                                </p:cTn>
                              </p:par>
                            </p:childTnLst>
                          </p:cTn>
                        </p:par>
                        <p:par>
                          <p:cTn id="221" fill="hold">
                            <p:stCondLst>
                              <p:cond delay="1000"/>
                            </p:stCondLst>
                            <p:childTnLst>
                              <p:par>
                                <p:cTn id="222" presetID="1" presetClass="entr" presetSubtype="0" fill="hold" grpId="0" nodeType="afterEffect">
                                  <p:stCondLst>
                                    <p:cond delay="0"/>
                                  </p:stCondLst>
                                  <p:childTnLst>
                                    <p:set>
                                      <p:cBhvr>
                                        <p:cTn id="223" dur="1" fill="hold">
                                          <p:stCondLst>
                                            <p:cond delay="499"/>
                                          </p:stCondLst>
                                        </p:cTn>
                                        <p:tgtEl>
                                          <p:spTgt spid="108651"/>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108645"/>
                                        </p:tgtEl>
                                        <p:attrNameLst>
                                          <p:attrName>style.visibility</p:attrName>
                                        </p:attrNameLst>
                                      </p:cBhvr>
                                      <p:to>
                                        <p:strVal val="visible"/>
                                      </p:to>
                                    </p:set>
                                    <p:animEffect transition="in" filter="wipe(down)">
                                      <p:cBhvr>
                                        <p:cTn id="228" dur="500"/>
                                        <p:tgtEl>
                                          <p:spTgt spid="108645"/>
                                        </p:tgtEl>
                                      </p:cBhvr>
                                    </p:animEffect>
                                  </p:childTnLst>
                                </p:cTn>
                              </p:par>
                            </p:childTnLst>
                          </p:cTn>
                        </p:par>
                        <p:par>
                          <p:cTn id="229" fill="hold">
                            <p:stCondLst>
                              <p:cond delay="500"/>
                            </p:stCondLst>
                            <p:childTnLst>
                              <p:par>
                                <p:cTn id="230" presetID="1" presetClass="entr" presetSubtype="0" fill="hold" grpId="0" nodeType="afterEffect">
                                  <p:stCondLst>
                                    <p:cond delay="0"/>
                                  </p:stCondLst>
                                  <p:childTnLst>
                                    <p:set>
                                      <p:cBhvr>
                                        <p:cTn id="231" dur="1" fill="hold">
                                          <p:stCondLst>
                                            <p:cond delay="499"/>
                                          </p:stCondLst>
                                        </p:cTn>
                                        <p:tgtEl>
                                          <p:spTgt spid="108644"/>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2" presetClass="entr" presetSubtype="1" fill="hold" grpId="0" nodeType="clickEffect">
                                  <p:stCondLst>
                                    <p:cond delay="0"/>
                                  </p:stCondLst>
                                  <p:childTnLst>
                                    <p:set>
                                      <p:cBhvr>
                                        <p:cTn id="235" dur="1" fill="hold">
                                          <p:stCondLst>
                                            <p:cond delay="0"/>
                                          </p:stCondLst>
                                        </p:cTn>
                                        <p:tgtEl>
                                          <p:spTgt spid="108656"/>
                                        </p:tgtEl>
                                        <p:attrNameLst>
                                          <p:attrName>style.visibility</p:attrName>
                                        </p:attrNameLst>
                                      </p:cBhvr>
                                      <p:to>
                                        <p:strVal val="visible"/>
                                      </p:to>
                                    </p:set>
                                    <p:animEffect transition="in" filter="slide(fromTop)">
                                      <p:cBhvr>
                                        <p:cTn id="236" dur="500"/>
                                        <p:tgtEl>
                                          <p:spTgt spid="108656"/>
                                        </p:tgtEl>
                                      </p:cBhvr>
                                    </p:animEffect>
                                  </p:childTnLst>
                                </p:cTn>
                              </p:par>
                            </p:childTnLst>
                          </p:cTn>
                        </p:par>
                        <p:par>
                          <p:cTn id="237" fill="hold">
                            <p:stCondLst>
                              <p:cond delay="500"/>
                            </p:stCondLst>
                            <p:childTnLst>
                              <p:par>
                                <p:cTn id="238" presetID="12" presetClass="entr" presetSubtype="1" fill="hold" nodeType="afterEffect">
                                  <p:stCondLst>
                                    <p:cond delay="0"/>
                                  </p:stCondLst>
                                  <p:childTnLst>
                                    <p:set>
                                      <p:cBhvr>
                                        <p:cTn id="239" dur="1" fill="hold">
                                          <p:stCondLst>
                                            <p:cond delay="0"/>
                                          </p:stCondLst>
                                        </p:cTn>
                                        <p:tgtEl>
                                          <p:spTgt spid="23"/>
                                        </p:tgtEl>
                                        <p:attrNameLst>
                                          <p:attrName>style.visibility</p:attrName>
                                        </p:attrNameLst>
                                      </p:cBhvr>
                                      <p:to>
                                        <p:strVal val="visible"/>
                                      </p:to>
                                    </p:set>
                                    <p:animEffect transition="in" filter="slide(fromTop)">
                                      <p:cBhvr>
                                        <p:cTn id="2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autoUpdateAnimBg="0"/>
      <p:bldP spid="108548" grpId="0" animBg="1"/>
      <p:bldP spid="108574" grpId="0" animBg="1"/>
      <p:bldP spid="108600" grpId="0" autoUpdateAnimBg="0"/>
      <p:bldP spid="108601" grpId="0" autoUpdateAnimBg="0"/>
      <p:bldP spid="108602" grpId="0" animBg="1"/>
      <p:bldP spid="108607" grpId="0" autoUpdateAnimBg="0"/>
      <p:bldP spid="108608" grpId="0" autoUpdateAnimBg="0"/>
      <p:bldP spid="108621" grpId="0" animBg="1"/>
      <p:bldP spid="108622" grpId="0" animBg="1"/>
      <p:bldP spid="108623" grpId="0" animBg="1"/>
      <p:bldP spid="108624" grpId="0" animBg="1"/>
      <p:bldP spid="108625" grpId="0" autoUpdateAnimBg="0"/>
      <p:bldP spid="108630" grpId="0" animBg="1"/>
      <p:bldP spid="108631" grpId="0" animBg="1"/>
      <p:bldP spid="108632" grpId="0" animBg="1"/>
      <p:bldP spid="108634" grpId="0" animBg="1"/>
      <p:bldP spid="108639" grpId="0" animBg="1"/>
      <p:bldP spid="108643" grpId="0" animBg="1"/>
      <p:bldP spid="108644" grpId="0" animBg="1"/>
      <p:bldP spid="108649" grpId="0" animBg="1"/>
      <p:bldP spid="108650" grpId="0" animBg="1"/>
      <p:bldP spid="108651" grpId="0" animBg="1"/>
      <p:bldP spid="108656"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sz="2800" b="1">
                <a:solidFill>
                  <a:srgbClr val="000000"/>
                </a:solidFill>
              </a:rPr>
              <a:t>假设有如下的串说明：</a:t>
            </a:r>
            <a:br>
              <a:rPr lang="zh-CN" altLang="en-US" sz="2800" b="1">
                <a:solidFill>
                  <a:srgbClr val="000000"/>
                </a:solidFill>
              </a:rPr>
            </a:br>
            <a:r>
              <a:rPr lang="en-US" altLang="zh-CN" sz="2800" b="1">
                <a:solidFill>
                  <a:srgbClr val="000000"/>
                </a:solidFill>
              </a:rPr>
              <a:t>char s1[30]="Stocktom,CA", s2[30]="March 5 1999", s3[30];int p; </a:t>
            </a:r>
            <a:br>
              <a:rPr lang="en-US" altLang="zh-CN" sz="2800" b="1">
                <a:solidFill>
                  <a:srgbClr val="000000"/>
                </a:solidFill>
              </a:rPr>
            </a:br>
            <a:r>
              <a:rPr lang="zh-CN" altLang="en-US" sz="2800" b="1">
                <a:solidFill>
                  <a:srgbClr val="000000"/>
                </a:solidFill>
              </a:rPr>
              <a:t>调用函数</a:t>
            </a:r>
            <a:r>
              <a:rPr lang="en-US" altLang="zh-CN" sz="2800" b="1">
                <a:solidFill>
                  <a:srgbClr val="000000"/>
                </a:solidFill>
              </a:rPr>
              <a:t>strcmp(s1,s2)</a:t>
            </a:r>
            <a:r>
              <a:rPr lang="zh-CN" altLang="en-US" sz="2800" b="1">
                <a:solidFill>
                  <a:srgbClr val="000000"/>
                </a:solidFill>
              </a:rPr>
              <a:t>的返回值是什么</a:t>
            </a:r>
            <a:r>
              <a:rPr lang="en-US" altLang="zh-CN" sz="2800" b="1">
                <a:solidFill>
                  <a:srgbClr val="000000"/>
                </a:solidFill>
              </a:rPr>
              <a:t>?</a:t>
            </a:r>
            <a:br>
              <a:rPr lang="en-US" altLang="zh-CN" sz="2800" b="1">
                <a:solidFill>
                  <a:srgbClr val="000000"/>
                </a:solidFill>
              </a:rPr>
            </a:br>
            <a:r>
              <a:rPr lang="en-US" altLang="zh-CN" sz="2800" b="1">
                <a:solidFill>
                  <a:srgbClr val="000000"/>
                </a:solidFill>
              </a:rPr>
              <a:t/>
            </a:r>
            <a:br>
              <a:rPr lang="en-US" altLang="zh-CN" sz="2800" b="1">
                <a:solidFill>
                  <a:srgbClr val="000000"/>
                </a:solidFill>
              </a:rPr>
            </a:br>
            <a:r>
              <a:rPr lang="en-US" altLang="zh-CN" sz="2800" b="1">
                <a:solidFill>
                  <a:srgbClr val="000000"/>
                </a:solidFill>
              </a:rPr>
              <a:t> </a:t>
            </a:r>
          </a:p>
          <a:p>
            <a:pPr>
              <a:lnSpc>
                <a:spcPct val="90000"/>
              </a:lnSpc>
              <a:buFont typeface="Wingdings" pitchFamily="2" charset="2"/>
              <a:buNone/>
            </a:pPr>
            <a:r>
              <a:rPr lang="zh-CN" altLang="en-US" sz="2800" b="1">
                <a:solidFill>
                  <a:srgbClr val="000000"/>
                </a:solidFill>
              </a:rPr>
              <a:t>答：函数</a:t>
            </a:r>
            <a:r>
              <a:rPr lang="en-US" altLang="zh-CN" sz="2800" b="1">
                <a:solidFill>
                  <a:srgbClr val="000000"/>
                </a:solidFill>
              </a:rPr>
              <a:t>strcmp(</a:t>
            </a:r>
            <a:r>
              <a:rPr lang="zh-CN" altLang="en-US" sz="2800" b="1">
                <a:solidFill>
                  <a:srgbClr val="000000"/>
                </a:solidFill>
              </a:rPr>
              <a:t>串</a:t>
            </a:r>
            <a:r>
              <a:rPr lang="en-US" altLang="zh-CN" sz="2800" b="1">
                <a:solidFill>
                  <a:srgbClr val="000000"/>
                </a:solidFill>
              </a:rPr>
              <a:t>1</a:t>
            </a:r>
            <a:r>
              <a:rPr lang="zh-CN" altLang="en-US" sz="2800" b="1">
                <a:solidFill>
                  <a:srgbClr val="000000"/>
                </a:solidFill>
              </a:rPr>
              <a:t>，串</a:t>
            </a:r>
            <a:r>
              <a:rPr lang="en-US" altLang="zh-CN" sz="2800" b="1">
                <a:solidFill>
                  <a:srgbClr val="000000"/>
                </a:solidFill>
              </a:rPr>
              <a:t>2)</a:t>
            </a:r>
            <a:r>
              <a:rPr lang="zh-CN" altLang="en-US" sz="2800" b="1">
                <a:solidFill>
                  <a:srgbClr val="000000"/>
                </a:solidFill>
              </a:rPr>
              <a:t>的功能是串比较，按串的大小进行比较，返回大于</a:t>
            </a:r>
            <a:r>
              <a:rPr lang="en-US" altLang="zh-CN" sz="2800" b="1">
                <a:solidFill>
                  <a:srgbClr val="000000"/>
                </a:solidFill>
              </a:rPr>
              <a:t>0</a:t>
            </a:r>
            <a:r>
              <a:rPr lang="zh-CN" altLang="en-US" sz="2800" b="1">
                <a:solidFill>
                  <a:srgbClr val="000000"/>
                </a:solidFill>
              </a:rPr>
              <a:t>，等于</a:t>
            </a:r>
            <a:r>
              <a:rPr lang="en-US" altLang="zh-CN" sz="2800" b="1">
                <a:solidFill>
                  <a:srgbClr val="000000"/>
                </a:solidFill>
              </a:rPr>
              <a:t>0</a:t>
            </a:r>
            <a:r>
              <a:rPr lang="zh-CN" altLang="en-US" sz="2800" b="1">
                <a:solidFill>
                  <a:srgbClr val="000000"/>
                </a:solidFill>
              </a:rPr>
              <a:t>或小于</a:t>
            </a:r>
            <a:r>
              <a:rPr lang="en-US" altLang="zh-CN" sz="2800" b="1">
                <a:solidFill>
                  <a:srgbClr val="000000"/>
                </a:solidFill>
              </a:rPr>
              <a:t>0</a:t>
            </a:r>
            <a:r>
              <a:rPr lang="zh-CN" altLang="en-US" sz="2800" b="1">
                <a:solidFill>
                  <a:srgbClr val="000000"/>
                </a:solidFill>
              </a:rPr>
              <a:t>的值以表示串</a:t>
            </a:r>
            <a:r>
              <a:rPr lang="en-US" altLang="zh-CN" sz="2800" b="1">
                <a:solidFill>
                  <a:srgbClr val="000000"/>
                </a:solidFill>
              </a:rPr>
              <a:t>1</a:t>
            </a:r>
            <a:r>
              <a:rPr lang="zh-CN" altLang="en-US" sz="2800" b="1">
                <a:solidFill>
                  <a:srgbClr val="000000"/>
                </a:solidFill>
              </a:rPr>
              <a:t>比串</a:t>
            </a:r>
            <a:r>
              <a:rPr lang="en-US" altLang="zh-CN" sz="2800" b="1">
                <a:solidFill>
                  <a:srgbClr val="000000"/>
                </a:solidFill>
              </a:rPr>
              <a:t>2 </a:t>
            </a:r>
            <a:r>
              <a:rPr lang="zh-CN" altLang="en-US" sz="2800" b="1">
                <a:solidFill>
                  <a:srgbClr val="000000"/>
                </a:solidFill>
              </a:rPr>
              <a:t>大，串</a:t>
            </a:r>
            <a:r>
              <a:rPr lang="en-US" altLang="zh-CN" sz="2800" b="1">
                <a:solidFill>
                  <a:srgbClr val="000000"/>
                </a:solidFill>
              </a:rPr>
              <a:t>1</a:t>
            </a:r>
            <a:r>
              <a:rPr lang="zh-CN" altLang="en-US" sz="2800" b="1">
                <a:solidFill>
                  <a:srgbClr val="000000"/>
                </a:solidFill>
              </a:rPr>
              <a:t>等于串</a:t>
            </a:r>
            <a:r>
              <a:rPr lang="en-US" altLang="zh-CN" sz="2800" b="1">
                <a:solidFill>
                  <a:srgbClr val="000000"/>
                </a:solidFill>
              </a:rPr>
              <a:t>2 </a:t>
            </a:r>
            <a:r>
              <a:rPr lang="zh-CN" altLang="en-US" sz="2800" b="1">
                <a:solidFill>
                  <a:srgbClr val="000000"/>
                </a:solidFill>
              </a:rPr>
              <a:t>，串</a:t>
            </a:r>
            <a:r>
              <a:rPr lang="en-US" altLang="zh-CN" sz="2800" b="1">
                <a:solidFill>
                  <a:srgbClr val="000000"/>
                </a:solidFill>
              </a:rPr>
              <a:t>1</a:t>
            </a:r>
            <a:r>
              <a:rPr lang="zh-CN" altLang="en-US" sz="2800" b="1">
                <a:solidFill>
                  <a:srgbClr val="000000"/>
                </a:solidFill>
              </a:rPr>
              <a:t>小于串</a:t>
            </a:r>
            <a:r>
              <a:rPr lang="en-US" altLang="zh-CN" sz="2800" b="1">
                <a:solidFill>
                  <a:srgbClr val="000000"/>
                </a:solidFill>
              </a:rPr>
              <a:t>2</a:t>
            </a:r>
            <a:r>
              <a:rPr lang="zh-CN" altLang="en-US" sz="2800" b="1">
                <a:solidFill>
                  <a:srgbClr val="000000"/>
                </a:solidFill>
              </a:rPr>
              <a:t>。因此在调用函数</a:t>
            </a:r>
            <a:r>
              <a:rPr lang="en-US" altLang="zh-CN" sz="2800" b="1">
                <a:solidFill>
                  <a:srgbClr val="000000"/>
                </a:solidFill>
              </a:rPr>
              <a:t>strcmp(s1,s2)</a:t>
            </a:r>
            <a:r>
              <a:rPr lang="zh-CN" altLang="en-US" sz="2800" b="1">
                <a:solidFill>
                  <a:srgbClr val="000000"/>
                </a:solidFill>
              </a:rPr>
              <a:t>后，返回值是大于</a:t>
            </a:r>
            <a:r>
              <a:rPr lang="en-US" altLang="zh-CN" sz="2800" b="1">
                <a:solidFill>
                  <a:srgbClr val="000000"/>
                </a:solidFill>
              </a:rPr>
              <a:t>0</a:t>
            </a:r>
            <a:r>
              <a:rPr lang="zh-CN" altLang="en-US" sz="2800" b="1">
                <a:solidFill>
                  <a:srgbClr val="000000"/>
                </a:solidFill>
              </a:rPr>
              <a:t>的数</a:t>
            </a:r>
            <a:r>
              <a:rPr lang="en-US" altLang="zh-CN" sz="2800" b="1">
                <a:solidFill>
                  <a:srgbClr val="000000"/>
                </a:solidFill>
              </a:rPr>
              <a:t>(</a:t>
            </a:r>
            <a:r>
              <a:rPr lang="zh-CN" altLang="en-US" sz="2800" b="1">
                <a:solidFill>
                  <a:srgbClr val="000000"/>
                </a:solidFill>
              </a:rPr>
              <a:t>字符比较是以</a:t>
            </a:r>
            <a:r>
              <a:rPr lang="en-US" altLang="zh-CN" sz="2800" b="1">
                <a:solidFill>
                  <a:srgbClr val="000000"/>
                </a:solidFill>
              </a:rPr>
              <a:t>ascii</a:t>
            </a:r>
            <a:r>
              <a:rPr lang="zh-CN" altLang="en-US" sz="2800" b="1">
                <a:solidFill>
                  <a:srgbClr val="000000"/>
                </a:solidFill>
              </a:rPr>
              <a:t>码值相比的</a:t>
            </a:r>
            <a:r>
              <a:rPr lang="en-US" altLang="zh-CN" sz="2800" b="1">
                <a:solidFill>
                  <a:srgbClr val="000000"/>
                </a:solidFill>
              </a:rPr>
              <a:t>) </a:t>
            </a:r>
            <a:br>
              <a:rPr lang="en-US" altLang="zh-CN" sz="2800" b="1">
                <a:solidFill>
                  <a:srgbClr val="000000"/>
                </a:solidFill>
              </a:rPr>
            </a:br>
            <a:endParaRPr lang="en-US" altLang="zh-CN"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0178">
                                            <p:txEl>
                                              <p:pRg st="1" end="1"/>
                                            </p:txEl>
                                          </p:spTgt>
                                        </p:tgtEl>
                                        <p:attrNameLst>
                                          <p:attrName>style.visibility</p:attrName>
                                        </p:attrNameLst>
                                      </p:cBhvr>
                                      <p:to>
                                        <p:strVal val="visible"/>
                                      </p:to>
                                    </p:set>
                                    <p:anim calcmode="lin" valueType="num">
                                      <p:cBhvr additive="base">
                                        <p:cTn id="7" dur="500" fill="hold"/>
                                        <p:tgtEl>
                                          <p:spTgt spid="5017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017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body" idx="1"/>
          </p:nvPr>
        </p:nvSpPr>
        <p:spPr>
          <a:xfrm>
            <a:off x="301625" y="836613"/>
            <a:ext cx="8540750" cy="5262562"/>
          </a:xfrm>
        </p:spPr>
        <p:txBody>
          <a:bodyPr/>
          <a:lstStyle/>
          <a:p>
            <a:r>
              <a:rPr lang="zh-CN" altLang="en-US" sz="2800" b="1">
                <a:solidFill>
                  <a:srgbClr val="000000"/>
                </a:solidFill>
              </a:rPr>
              <a:t>假设有如下的串说明：</a:t>
            </a:r>
            <a:br>
              <a:rPr lang="zh-CN" altLang="en-US" sz="2800" b="1">
                <a:solidFill>
                  <a:srgbClr val="000000"/>
                </a:solidFill>
              </a:rPr>
            </a:br>
            <a:r>
              <a:rPr lang="en-US" altLang="zh-CN" sz="2800" b="1">
                <a:solidFill>
                  <a:srgbClr val="000000"/>
                </a:solidFill>
              </a:rPr>
              <a:t>char s1[30]="Stocktom,CA", s2[30]="March 5 1999", s3[30];int p; </a:t>
            </a:r>
            <a:br>
              <a:rPr lang="en-US" altLang="zh-CN" sz="2800" b="1">
                <a:solidFill>
                  <a:srgbClr val="000000"/>
                </a:solidFill>
              </a:rPr>
            </a:br>
            <a:r>
              <a:rPr lang="zh-CN" altLang="en-US" sz="2800" b="1">
                <a:solidFill>
                  <a:srgbClr val="000000"/>
                </a:solidFill>
              </a:rPr>
              <a:t>调用函数</a:t>
            </a:r>
            <a:r>
              <a:rPr lang="en-US" altLang="zh-CN" sz="2800" b="1">
                <a:solidFill>
                  <a:srgbClr val="000000"/>
                </a:solidFill>
              </a:rPr>
              <a:t>strcmp(&amp;s1[5],"ton")</a:t>
            </a:r>
            <a:r>
              <a:rPr lang="zh-CN" altLang="en-US" sz="2800" b="1">
                <a:solidFill>
                  <a:srgbClr val="000000"/>
                </a:solidFill>
              </a:rPr>
              <a:t>的返回值是什么</a:t>
            </a:r>
            <a:r>
              <a:rPr lang="en-US" altLang="zh-CN" sz="2800" b="1">
                <a:solidFill>
                  <a:srgbClr val="000000"/>
                </a:solidFill>
              </a:rPr>
              <a:t>? </a:t>
            </a:r>
          </a:p>
          <a:p>
            <a:pPr>
              <a:buFont typeface="Wingdings" pitchFamily="2" charset="2"/>
              <a:buNone/>
            </a:pPr>
            <a:r>
              <a:rPr lang="zh-CN" altLang="en-US" sz="2800" b="1">
                <a:solidFill>
                  <a:srgbClr val="000000"/>
                </a:solidFill>
              </a:rPr>
              <a:t>答：首先，我们要知道</a:t>
            </a:r>
            <a:r>
              <a:rPr lang="en-US" altLang="zh-CN" sz="2800" b="1">
                <a:solidFill>
                  <a:srgbClr val="000000"/>
                </a:solidFill>
              </a:rPr>
              <a:t>&amp;s1[5]</a:t>
            </a:r>
            <a:r>
              <a:rPr lang="zh-CN" altLang="en-US" sz="2800" b="1">
                <a:solidFill>
                  <a:srgbClr val="000000"/>
                </a:solidFill>
              </a:rPr>
              <a:t>是一个地址，当放在函数</a:t>
            </a:r>
            <a:r>
              <a:rPr lang="en-US" altLang="zh-CN" sz="2800" b="1">
                <a:solidFill>
                  <a:srgbClr val="000000"/>
                </a:solidFill>
              </a:rPr>
              <a:t>strcmp</a:t>
            </a:r>
            <a:r>
              <a:rPr lang="zh-CN" altLang="en-US" sz="2800" b="1">
                <a:solidFill>
                  <a:srgbClr val="000000"/>
                </a:solidFill>
              </a:rPr>
              <a:t>中时，它就表示指向以它为首地址的一个字符串，所以在</a:t>
            </a:r>
            <a:r>
              <a:rPr lang="en-US" altLang="zh-CN" sz="2800" b="1">
                <a:solidFill>
                  <a:srgbClr val="000000"/>
                </a:solidFill>
              </a:rPr>
              <a:t>strcmp( &amp;s1[5],"ton")</a:t>
            </a:r>
            <a:r>
              <a:rPr lang="zh-CN" altLang="en-US" sz="2800" b="1">
                <a:solidFill>
                  <a:srgbClr val="000000"/>
                </a:solidFill>
              </a:rPr>
              <a:t>中，前一个字符串值是</a:t>
            </a:r>
            <a:r>
              <a:rPr lang="en-US" altLang="zh-CN" sz="2800" b="1">
                <a:solidFill>
                  <a:srgbClr val="000000"/>
                </a:solidFill>
              </a:rPr>
              <a:t>"tom,CA",</a:t>
            </a:r>
            <a:r>
              <a:rPr lang="zh-CN" altLang="en-US" sz="2800" b="1">
                <a:solidFill>
                  <a:srgbClr val="000000"/>
                </a:solidFill>
              </a:rPr>
              <a:t>用它和</a:t>
            </a:r>
            <a:r>
              <a:rPr lang="en-US" altLang="zh-CN" sz="2800" b="1">
                <a:solidFill>
                  <a:srgbClr val="000000"/>
                </a:solidFill>
              </a:rPr>
              <a:t>"ton"</a:t>
            </a:r>
            <a:r>
              <a:rPr lang="zh-CN" altLang="en-US" sz="2800" b="1">
                <a:solidFill>
                  <a:srgbClr val="000000"/>
                </a:solidFill>
              </a:rPr>
              <a:t>比较，应该是后者更大，所以返回值是小于</a:t>
            </a:r>
            <a:r>
              <a:rPr lang="en-US" altLang="zh-CN" sz="2800" b="1">
                <a:solidFill>
                  <a:srgbClr val="000000"/>
                </a:solidFill>
              </a:rPr>
              <a:t>0</a:t>
            </a:r>
            <a:r>
              <a:rPr lang="zh-CN" altLang="en-US" sz="2800" b="1">
                <a:solidFill>
                  <a:srgbClr val="000000"/>
                </a:solidFill>
              </a:rPr>
              <a:t>的数。 </a:t>
            </a:r>
            <a:br>
              <a:rPr lang="zh-CN" altLang="en-US" sz="2800" b="1">
                <a:solidFill>
                  <a:srgbClr val="000000"/>
                </a:solidFill>
              </a:rPr>
            </a:b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anim calcmode="lin" valueType="num">
                                      <p:cBhvr additive="base">
                                        <p:cTn id="7" dur="500" fill="hold"/>
                                        <p:tgtEl>
                                          <p:spTgt spid="5120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0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body" idx="1"/>
          </p:nvPr>
        </p:nvSpPr>
        <p:spPr>
          <a:xfrm>
            <a:off x="301625" y="836613"/>
            <a:ext cx="8540750" cy="5262562"/>
          </a:xfrm>
        </p:spPr>
        <p:txBody>
          <a:bodyPr/>
          <a:lstStyle/>
          <a:p>
            <a:r>
              <a:rPr lang="zh-CN" altLang="en-US" b="1">
                <a:solidFill>
                  <a:srgbClr val="000000"/>
                </a:solidFill>
              </a:rPr>
              <a:t>假设有如下的串说明：</a:t>
            </a:r>
            <a:br>
              <a:rPr lang="zh-CN" altLang="en-US" b="1">
                <a:solidFill>
                  <a:srgbClr val="000000"/>
                </a:solidFill>
              </a:rPr>
            </a:br>
            <a:r>
              <a:rPr lang="en-US" altLang="zh-CN" b="1">
                <a:solidFill>
                  <a:srgbClr val="000000"/>
                </a:solidFill>
              </a:rPr>
              <a:t>char s1[30]="Stocktom,CA", s2[30]="March 5 1999", s3[30];int p; </a:t>
            </a:r>
            <a:br>
              <a:rPr lang="en-US" altLang="zh-CN" b="1">
                <a:solidFill>
                  <a:srgbClr val="000000"/>
                </a:solidFill>
              </a:rPr>
            </a:br>
            <a:r>
              <a:rPr lang="zh-CN" altLang="en-US" b="1">
                <a:solidFill>
                  <a:srgbClr val="000000"/>
                </a:solidFill>
              </a:rPr>
              <a:t>调用函数</a:t>
            </a:r>
            <a:r>
              <a:rPr lang="en-US" altLang="zh-CN" b="1">
                <a:solidFill>
                  <a:srgbClr val="000000"/>
                </a:solidFill>
              </a:rPr>
              <a:t>strlen(strcat(s1,s2))</a:t>
            </a:r>
            <a:r>
              <a:rPr lang="zh-CN" altLang="en-US" b="1">
                <a:solidFill>
                  <a:srgbClr val="000000"/>
                </a:solidFill>
              </a:rPr>
              <a:t>的返回值是什么</a:t>
            </a:r>
            <a:r>
              <a:rPr lang="en-US" altLang="zh-CN" b="1">
                <a:solidFill>
                  <a:srgbClr val="000000"/>
                </a:solidFill>
              </a:rPr>
              <a:t>? </a:t>
            </a:r>
          </a:p>
          <a:p>
            <a:pPr>
              <a:buFont typeface="Wingdings" pitchFamily="2" charset="2"/>
              <a:buNone/>
            </a:pPr>
            <a:r>
              <a:rPr lang="zh-CN" altLang="en-US" b="1">
                <a:solidFill>
                  <a:srgbClr val="000000"/>
                </a:solidFill>
              </a:rPr>
              <a:t>答：</a:t>
            </a:r>
            <a:r>
              <a:rPr lang="en-US" altLang="zh-CN" b="1">
                <a:solidFill>
                  <a:srgbClr val="000000"/>
                </a:solidFill>
              </a:rPr>
              <a:t>strlen</a:t>
            </a:r>
            <a:r>
              <a:rPr lang="zh-CN" altLang="en-US" b="1">
                <a:solidFill>
                  <a:srgbClr val="000000"/>
                </a:solidFill>
              </a:rPr>
              <a:t>是求串长的函数，我们先将</a:t>
            </a:r>
            <a:r>
              <a:rPr lang="en-US" altLang="zh-CN" b="1">
                <a:solidFill>
                  <a:srgbClr val="000000"/>
                </a:solidFill>
              </a:rPr>
              <a:t>s1,s2</a:t>
            </a:r>
            <a:r>
              <a:rPr lang="zh-CN" altLang="en-US" b="1">
                <a:solidFill>
                  <a:srgbClr val="000000"/>
                </a:solidFill>
              </a:rPr>
              <a:t>联接起来，值是</a:t>
            </a:r>
            <a:r>
              <a:rPr lang="en-US" altLang="zh-CN" b="1">
                <a:solidFill>
                  <a:srgbClr val="000000"/>
                </a:solidFill>
              </a:rPr>
              <a:t>"Stocktom,CAMarch 5,1999",</a:t>
            </a:r>
            <a:r>
              <a:rPr lang="zh-CN" altLang="en-US" b="1">
                <a:solidFill>
                  <a:srgbClr val="000000"/>
                </a:solidFill>
              </a:rPr>
              <a:t>数一数有几个字符</a:t>
            </a:r>
            <a:r>
              <a:rPr lang="en-US" altLang="zh-CN" b="1">
                <a:solidFill>
                  <a:srgbClr val="000000"/>
                </a:solidFill>
              </a:rPr>
              <a:t>,</a:t>
            </a:r>
            <a:r>
              <a:rPr lang="zh-CN" altLang="en-US" b="1">
                <a:solidFill>
                  <a:srgbClr val="000000"/>
                </a:solidFill>
              </a:rPr>
              <a:t>返回值是</a:t>
            </a:r>
            <a:r>
              <a:rPr lang="en-US" altLang="zh-CN" b="1">
                <a:solidFill>
                  <a:srgbClr val="000000"/>
                </a:solidFill>
              </a:rPr>
              <a:t>23 </a:t>
            </a:r>
            <a:r>
              <a:rPr lang="zh-CN" altLang="en-US" b="1">
                <a:solidFill>
                  <a:srgbClr val="000000"/>
                </a:solidFill>
              </a:rPr>
              <a:t>。 </a:t>
            </a:r>
            <a:br>
              <a:rPr lang="zh-CN" altLang="en-US" b="1">
                <a:solidFill>
                  <a:srgbClr val="000000"/>
                </a:solidFill>
              </a:rPr>
            </a:b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anim calcmode="lin" valueType="num">
                                      <p:cBhvr additive="base">
                                        <p:cTn id="7" dur="500" fill="hold"/>
                                        <p:tgtEl>
                                          <p:spTgt spid="5325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325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Rot="1" noChangeArrowheads="1"/>
          </p:cNvSpPr>
          <p:nvPr>
            <p:ph type="body" idx="1"/>
          </p:nvPr>
        </p:nvSpPr>
        <p:spPr>
          <a:xfrm>
            <a:off x="250825" y="908050"/>
            <a:ext cx="8540750" cy="4194175"/>
          </a:xfrm>
        </p:spPr>
        <p:txBody>
          <a:bodyPr/>
          <a:lstStyle/>
          <a:p>
            <a:r>
              <a:rPr lang="zh-CN" altLang="en-US" b="1">
                <a:solidFill>
                  <a:srgbClr val="000000"/>
                </a:solidFill>
              </a:rPr>
              <a:t>若目标串的长度为</a:t>
            </a:r>
            <a:r>
              <a:rPr lang="en-US" altLang="zh-CN" b="1">
                <a:solidFill>
                  <a:srgbClr val="000000"/>
                </a:solidFill>
              </a:rPr>
              <a:t>n</a:t>
            </a:r>
            <a:r>
              <a:rPr lang="zh-CN" altLang="en-US" b="1">
                <a:solidFill>
                  <a:srgbClr val="000000"/>
                </a:solidFill>
              </a:rPr>
              <a:t>，模式串的长度为</a:t>
            </a:r>
            <a:r>
              <a:rPr lang="en-US" altLang="zh-CN" b="1">
                <a:solidFill>
                  <a:srgbClr val="000000"/>
                </a:solidFill>
              </a:rPr>
              <a:t>[n/3]</a:t>
            </a:r>
            <a:r>
              <a:rPr lang="zh-CN" altLang="en-US" b="1">
                <a:solidFill>
                  <a:srgbClr val="000000"/>
                </a:solidFill>
              </a:rPr>
              <a:t>，则执行模式匹配算法时，在最坏情况下的时间复杂度是（    ）</a:t>
            </a:r>
          </a:p>
          <a:p>
            <a:pPr>
              <a:buFont typeface="Wingdings" pitchFamily="2" charset="2"/>
              <a:buNone/>
            </a:pPr>
            <a:r>
              <a:rPr lang="zh-CN" altLang="en-US" b="1">
                <a:solidFill>
                  <a:srgbClr val="000000"/>
                </a:solidFill>
              </a:rPr>
              <a:t>  </a:t>
            </a:r>
            <a:r>
              <a:rPr lang="en-US" altLang="zh-CN" sz="2800" b="1">
                <a:solidFill>
                  <a:srgbClr val="000000"/>
                </a:solidFill>
              </a:rPr>
              <a:t>A</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1 </a:t>
            </a:r>
            <a:r>
              <a:rPr lang="zh-CN" altLang="en-US" sz="2800" b="1">
                <a:solidFill>
                  <a:srgbClr val="000000"/>
                </a:solidFill>
              </a:rPr>
              <a:t>）     </a:t>
            </a:r>
            <a:r>
              <a:rPr lang="en-US" altLang="zh-CN" sz="2800" b="1">
                <a:solidFill>
                  <a:srgbClr val="000000"/>
                </a:solidFill>
              </a:rPr>
              <a:t>B</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n</a:t>
            </a:r>
            <a:r>
              <a:rPr lang="zh-CN" altLang="en-US" sz="2800" b="1">
                <a:solidFill>
                  <a:srgbClr val="000000"/>
                </a:solidFill>
              </a:rPr>
              <a:t>）     </a:t>
            </a:r>
          </a:p>
          <a:p>
            <a:pPr>
              <a:buFont typeface="Wingdings" pitchFamily="2" charset="2"/>
              <a:buNone/>
            </a:pPr>
            <a:r>
              <a:rPr lang="zh-CN" altLang="en-US" sz="2800" b="1">
                <a:solidFill>
                  <a:srgbClr val="000000"/>
                </a:solidFill>
              </a:rPr>
              <a:t> </a:t>
            </a:r>
            <a:r>
              <a:rPr lang="en-US" altLang="zh-CN" sz="2800" b="1">
                <a:solidFill>
                  <a:srgbClr val="000000"/>
                </a:solidFill>
              </a:rPr>
              <a:t>C</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n</a:t>
            </a:r>
            <a:r>
              <a:rPr lang="en-US" altLang="zh-CN" sz="2800" b="1" baseline="30000">
                <a:solidFill>
                  <a:srgbClr val="000000"/>
                </a:solidFill>
              </a:rPr>
              <a:t>2</a:t>
            </a:r>
            <a:r>
              <a:rPr lang="zh-CN" altLang="en-US" sz="2800" b="1">
                <a:solidFill>
                  <a:srgbClr val="000000"/>
                </a:solidFill>
              </a:rPr>
              <a:t>）     </a:t>
            </a:r>
            <a:r>
              <a:rPr lang="en-US" altLang="zh-CN" sz="2800" b="1">
                <a:solidFill>
                  <a:srgbClr val="000000"/>
                </a:solidFill>
              </a:rPr>
              <a:t>D</a:t>
            </a:r>
            <a:r>
              <a:rPr lang="zh-CN" altLang="en-US" sz="2800" b="1">
                <a:solidFill>
                  <a:srgbClr val="000000"/>
                </a:solidFill>
              </a:rPr>
              <a:t>．</a:t>
            </a:r>
            <a:r>
              <a:rPr lang="en-US" altLang="zh-CN" sz="2800" b="1">
                <a:solidFill>
                  <a:srgbClr val="000000"/>
                </a:solidFill>
              </a:rPr>
              <a:t>O</a:t>
            </a:r>
            <a:r>
              <a:rPr lang="zh-CN" altLang="en-US" sz="2800" b="1">
                <a:solidFill>
                  <a:srgbClr val="000000"/>
                </a:solidFill>
              </a:rPr>
              <a:t>（</a:t>
            </a:r>
            <a:r>
              <a:rPr lang="en-US" altLang="zh-CN" sz="2800" b="1">
                <a:solidFill>
                  <a:srgbClr val="000000"/>
                </a:solidFill>
              </a:rPr>
              <a:t>n</a:t>
            </a:r>
            <a:r>
              <a:rPr lang="en-US" altLang="zh-CN" sz="2800" b="1" baseline="30000">
                <a:solidFill>
                  <a:srgbClr val="000000"/>
                </a:solidFill>
              </a:rPr>
              <a:t>3</a:t>
            </a:r>
            <a:r>
              <a:rPr lang="zh-CN" altLang="en-US" sz="2800" b="1">
                <a:solidFill>
                  <a:srgbClr val="000000"/>
                </a:solidFill>
              </a:rPr>
              <a:t>）</a:t>
            </a:r>
          </a:p>
          <a:p>
            <a:pPr>
              <a:buFont typeface="Wingdings" pitchFamily="2" charset="2"/>
              <a:buNone/>
            </a:pPr>
            <a:endParaRPr lang="zh-CN" altLang="en-US" sz="2800" b="1">
              <a:solidFill>
                <a:srgbClr val="000000"/>
              </a:solidFill>
            </a:endParaRPr>
          </a:p>
          <a:p>
            <a:pPr>
              <a:buFont typeface="Wingdings" pitchFamily="2" charset="2"/>
              <a:buNone/>
            </a:pPr>
            <a:endParaRPr lang="zh-CN" altLang="en-US" sz="2800" b="1">
              <a:solidFill>
                <a:srgbClr val="000000"/>
              </a:solidFill>
            </a:endParaRPr>
          </a:p>
          <a:p>
            <a:pPr>
              <a:buFont typeface="Wingdings" pitchFamily="2" charset="2"/>
              <a:buNone/>
            </a:pPr>
            <a:r>
              <a:rPr lang="en-US" altLang="zh-CN" sz="2800" b="1">
                <a:solidFill>
                  <a:srgbClr val="000000"/>
                </a:solidFill>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5" end="5"/>
                                            </p:txEl>
                                          </p:spTgt>
                                        </p:tgtEl>
                                        <p:attrNameLst>
                                          <p:attrName>style.visibility</p:attrName>
                                        </p:attrNameLst>
                                      </p:cBhvr>
                                      <p:to>
                                        <p:strVal val="visible"/>
                                      </p:to>
                                    </p:set>
                                    <p:anim calcmode="lin" valueType="num">
                                      <p:cBhvr additive="base">
                                        <p:cTn id="7"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Rot="1" noChangeArrowheads="1"/>
          </p:cNvSpPr>
          <p:nvPr>
            <p:ph type="body" idx="1"/>
          </p:nvPr>
        </p:nvSpPr>
        <p:spPr>
          <a:xfrm>
            <a:off x="250825" y="1125538"/>
            <a:ext cx="8540750" cy="4194175"/>
          </a:xfrm>
        </p:spPr>
        <p:txBody>
          <a:bodyPr/>
          <a:lstStyle/>
          <a:p>
            <a:r>
              <a:rPr lang="zh-CN" altLang="en-US" sz="2800" b="1">
                <a:solidFill>
                  <a:srgbClr val="000000"/>
                </a:solidFill>
              </a:rPr>
              <a:t>设串</a:t>
            </a:r>
            <a:r>
              <a:rPr lang="en-US" altLang="zh-CN" sz="2800" b="1">
                <a:solidFill>
                  <a:srgbClr val="000000"/>
                </a:solidFill>
              </a:rPr>
              <a:t>s1=’ABCDEFG’</a:t>
            </a:r>
            <a:r>
              <a:rPr lang="zh-CN" altLang="en-US" sz="2800" b="1">
                <a:solidFill>
                  <a:srgbClr val="000000"/>
                </a:solidFill>
              </a:rPr>
              <a:t>，</a:t>
            </a:r>
            <a:r>
              <a:rPr lang="en-US" altLang="zh-CN" sz="2800" b="1">
                <a:solidFill>
                  <a:srgbClr val="000000"/>
                </a:solidFill>
              </a:rPr>
              <a:t>s2=’PQRST’</a:t>
            </a:r>
            <a:r>
              <a:rPr lang="zh-CN" altLang="en-US" sz="2800" b="1">
                <a:solidFill>
                  <a:srgbClr val="000000"/>
                </a:solidFill>
              </a:rPr>
              <a:t>，函数</a:t>
            </a:r>
            <a:r>
              <a:rPr lang="en-US" altLang="zh-CN" sz="2800" b="1">
                <a:solidFill>
                  <a:srgbClr val="000000"/>
                </a:solidFill>
              </a:rPr>
              <a:t>con(x,y)</a:t>
            </a:r>
            <a:r>
              <a:rPr lang="zh-CN" altLang="en-US" sz="2800" b="1">
                <a:solidFill>
                  <a:srgbClr val="000000"/>
                </a:solidFill>
              </a:rPr>
              <a:t>返回</a:t>
            </a:r>
            <a:r>
              <a:rPr lang="en-US" altLang="zh-CN" sz="2800" b="1">
                <a:solidFill>
                  <a:srgbClr val="000000"/>
                </a:solidFill>
              </a:rPr>
              <a:t>x</a:t>
            </a:r>
            <a:r>
              <a:rPr lang="zh-CN" altLang="en-US" sz="2800" b="1">
                <a:solidFill>
                  <a:srgbClr val="000000"/>
                </a:solidFill>
              </a:rPr>
              <a:t>和</a:t>
            </a:r>
            <a:r>
              <a:rPr lang="en-US" altLang="zh-CN" sz="2800" b="1">
                <a:solidFill>
                  <a:srgbClr val="000000"/>
                </a:solidFill>
              </a:rPr>
              <a:t>y</a:t>
            </a:r>
            <a:r>
              <a:rPr lang="zh-CN" altLang="en-US" sz="2800" b="1">
                <a:solidFill>
                  <a:srgbClr val="000000"/>
                </a:solidFill>
              </a:rPr>
              <a:t>串的连接串，</a:t>
            </a:r>
            <a:r>
              <a:rPr lang="en-US" altLang="zh-CN" sz="2800" b="1">
                <a:solidFill>
                  <a:srgbClr val="000000"/>
                </a:solidFill>
              </a:rPr>
              <a:t>subs(s, i, j)</a:t>
            </a:r>
            <a:r>
              <a:rPr lang="zh-CN" altLang="en-US" sz="2800" b="1">
                <a:solidFill>
                  <a:srgbClr val="000000"/>
                </a:solidFill>
              </a:rPr>
              <a:t>返回串</a:t>
            </a:r>
            <a:r>
              <a:rPr lang="en-US" altLang="zh-CN" sz="2800" b="1">
                <a:solidFill>
                  <a:srgbClr val="000000"/>
                </a:solidFill>
              </a:rPr>
              <a:t>s</a:t>
            </a:r>
            <a:r>
              <a:rPr lang="zh-CN" altLang="en-US" sz="2800" b="1">
                <a:solidFill>
                  <a:srgbClr val="000000"/>
                </a:solidFill>
              </a:rPr>
              <a:t>的从序号</a:t>
            </a:r>
            <a:r>
              <a:rPr lang="en-US" altLang="zh-CN" sz="2800" b="1">
                <a:solidFill>
                  <a:srgbClr val="000000"/>
                </a:solidFill>
              </a:rPr>
              <a:t>i</a:t>
            </a:r>
            <a:r>
              <a:rPr lang="zh-CN" altLang="en-US" sz="2800" b="1">
                <a:solidFill>
                  <a:srgbClr val="000000"/>
                </a:solidFill>
              </a:rPr>
              <a:t>开始的</a:t>
            </a:r>
            <a:r>
              <a:rPr lang="en-US" altLang="zh-CN" sz="2800" b="1">
                <a:solidFill>
                  <a:srgbClr val="000000"/>
                </a:solidFill>
              </a:rPr>
              <a:t>j</a:t>
            </a:r>
            <a:r>
              <a:rPr lang="zh-CN" altLang="en-US" sz="2800" b="1">
                <a:solidFill>
                  <a:srgbClr val="000000"/>
                </a:solidFill>
              </a:rPr>
              <a:t>个字符组成的子串，</a:t>
            </a:r>
            <a:r>
              <a:rPr lang="en-US" altLang="zh-CN" sz="2800" b="1">
                <a:solidFill>
                  <a:srgbClr val="000000"/>
                </a:solidFill>
              </a:rPr>
              <a:t>len(s)</a:t>
            </a:r>
            <a:r>
              <a:rPr lang="zh-CN" altLang="en-US" sz="2800" b="1">
                <a:solidFill>
                  <a:srgbClr val="000000"/>
                </a:solidFill>
              </a:rPr>
              <a:t>返回串</a:t>
            </a:r>
            <a:r>
              <a:rPr lang="en-US" altLang="zh-CN" sz="2800" b="1">
                <a:solidFill>
                  <a:srgbClr val="000000"/>
                </a:solidFill>
              </a:rPr>
              <a:t>s</a:t>
            </a:r>
            <a:r>
              <a:rPr lang="zh-CN" altLang="en-US" sz="2800" b="1">
                <a:solidFill>
                  <a:srgbClr val="000000"/>
                </a:solidFill>
              </a:rPr>
              <a:t>的长度，则</a:t>
            </a:r>
            <a:r>
              <a:rPr lang="en-US" altLang="zh-CN" sz="2800" b="1">
                <a:solidFill>
                  <a:srgbClr val="000000"/>
                </a:solidFill>
              </a:rPr>
              <a:t>con(subs(s1, 2, len(s2)), subs(s1, len(s2), 2))</a:t>
            </a:r>
            <a:r>
              <a:rPr lang="zh-CN" altLang="en-US" sz="2800" b="1">
                <a:solidFill>
                  <a:srgbClr val="000000"/>
                </a:solidFill>
              </a:rPr>
              <a:t>的结果串是：</a:t>
            </a:r>
          </a:p>
          <a:p>
            <a:r>
              <a:rPr lang="zh-CN" altLang="en-US" sz="2800" b="1">
                <a:solidFill>
                  <a:srgbClr val="000000"/>
                </a:solidFill>
              </a:rPr>
              <a:t>Ａ．</a:t>
            </a:r>
            <a:r>
              <a:rPr lang="en-US" altLang="zh-CN" sz="2800" b="1">
                <a:solidFill>
                  <a:srgbClr val="000000"/>
                </a:solidFill>
              </a:rPr>
              <a:t>BCDEF       </a:t>
            </a:r>
            <a:r>
              <a:rPr lang="zh-CN" altLang="en-US" sz="2800" b="1">
                <a:solidFill>
                  <a:srgbClr val="000000"/>
                </a:solidFill>
              </a:rPr>
              <a:t>Ｂ．</a:t>
            </a:r>
            <a:r>
              <a:rPr lang="en-US" altLang="zh-CN" sz="2800" b="1">
                <a:solidFill>
                  <a:srgbClr val="000000"/>
                </a:solidFill>
              </a:rPr>
              <a:t>BCDEFG     </a:t>
            </a:r>
            <a:r>
              <a:rPr lang="zh-CN" altLang="en-US" sz="2800" b="1">
                <a:solidFill>
                  <a:srgbClr val="000000"/>
                </a:solidFill>
              </a:rPr>
              <a:t>Ｃ．</a:t>
            </a:r>
            <a:r>
              <a:rPr lang="en-US" altLang="zh-CN" sz="2800" b="1">
                <a:solidFill>
                  <a:srgbClr val="000000"/>
                </a:solidFill>
              </a:rPr>
              <a:t>BCPQRST        </a:t>
            </a:r>
            <a:r>
              <a:rPr lang="zh-CN" altLang="en-US" sz="2800" b="1">
                <a:solidFill>
                  <a:srgbClr val="000000"/>
                </a:solidFill>
              </a:rPr>
              <a:t>Ｄ．</a:t>
            </a:r>
            <a:r>
              <a:rPr lang="en-US" altLang="zh-CN" sz="2800" b="1">
                <a:solidFill>
                  <a:srgbClr val="000000"/>
                </a:solidFill>
              </a:rPr>
              <a:t>BCDEFEF</a:t>
            </a:r>
          </a:p>
          <a:p>
            <a:endParaRPr lang="en-US" altLang="zh-CN" sz="2800" b="1">
              <a:solidFill>
                <a:srgbClr val="000000"/>
              </a:solidFill>
            </a:endParaRPr>
          </a:p>
          <a:p>
            <a:r>
              <a:rPr lang="en-US" altLang="zh-CN" sz="2800" b="1">
                <a:solidFill>
                  <a:srgbClr val="000000"/>
                </a:solidFill>
              </a:rPr>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3" end="3"/>
                                            </p:txEl>
                                          </p:spTgt>
                                        </p:tgtEl>
                                        <p:attrNameLst>
                                          <p:attrName>style.visibility</p:attrName>
                                        </p:attrNameLst>
                                      </p:cBhvr>
                                      <p:to>
                                        <p:strVal val="visible"/>
                                      </p:to>
                                    </p:set>
                                    <p:anim calcmode="lin" valueType="num">
                                      <p:cBhvr additive="base">
                                        <p:cTn id="7"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Rot="1" noChangeArrowheads="1"/>
          </p:cNvSpPr>
          <p:nvPr>
            <p:ph type="body" idx="1"/>
          </p:nvPr>
        </p:nvSpPr>
        <p:spPr>
          <a:xfrm>
            <a:off x="323850" y="765175"/>
            <a:ext cx="8540750" cy="4194175"/>
          </a:xfrm>
        </p:spPr>
        <p:txBody>
          <a:bodyPr/>
          <a:lstStyle/>
          <a:p>
            <a:r>
              <a:rPr lang="zh-CN" altLang="en-US"/>
              <a:t>假设有二维数组</a:t>
            </a:r>
            <a:r>
              <a:rPr lang="en-US" altLang="zh-CN"/>
              <a:t>A</a:t>
            </a:r>
            <a:r>
              <a:rPr lang="en-US" altLang="zh-CN" baseline="-25000"/>
              <a:t>6×8</a:t>
            </a:r>
            <a:r>
              <a:rPr lang="zh-CN" altLang="en-US"/>
              <a:t>，每个元素用相邻的</a:t>
            </a:r>
            <a:r>
              <a:rPr lang="en-US" altLang="zh-CN"/>
              <a:t>6</a:t>
            </a:r>
            <a:r>
              <a:rPr lang="zh-CN" altLang="en-US"/>
              <a:t>个字节存储，存储器按字节编址。已知</a:t>
            </a:r>
            <a:r>
              <a:rPr lang="en-US" altLang="zh-CN"/>
              <a:t>A</a:t>
            </a:r>
            <a:r>
              <a:rPr lang="zh-CN" altLang="en-US"/>
              <a:t>的起始存储位置（基地址）为</a:t>
            </a:r>
            <a:r>
              <a:rPr lang="en-US" altLang="zh-CN"/>
              <a:t>1000</a:t>
            </a:r>
            <a:r>
              <a:rPr lang="zh-CN" altLang="en-US"/>
              <a:t>，则数组</a:t>
            </a:r>
            <a:r>
              <a:rPr lang="en-US" altLang="zh-CN"/>
              <a:t>A</a:t>
            </a:r>
            <a:r>
              <a:rPr lang="zh-CN" altLang="en-US"/>
              <a:t>的体积（存储量）为</a:t>
            </a:r>
            <a:r>
              <a:rPr lang="zh-CN" altLang="en-US" u="sng"/>
              <a:t>          </a:t>
            </a:r>
            <a:r>
              <a:rPr lang="zh-CN" altLang="en-US"/>
              <a:t>；末尾元素</a:t>
            </a:r>
            <a:r>
              <a:rPr lang="en-US" altLang="zh-CN"/>
              <a:t>A</a:t>
            </a:r>
            <a:r>
              <a:rPr lang="en-US" altLang="zh-CN" baseline="-25000"/>
              <a:t>57</a:t>
            </a:r>
            <a:r>
              <a:rPr lang="zh-CN" altLang="en-US"/>
              <a:t>的第一个字节地址为</a:t>
            </a:r>
            <a:r>
              <a:rPr lang="zh-CN" altLang="en-US" u="sng"/>
              <a:t>          </a:t>
            </a:r>
            <a:r>
              <a:rPr lang="zh-CN" altLang="en-US"/>
              <a:t>；若按行存储时，元素</a:t>
            </a:r>
            <a:r>
              <a:rPr lang="en-US" altLang="zh-CN"/>
              <a:t>A</a:t>
            </a:r>
            <a:r>
              <a:rPr lang="en-US" altLang="zh-CN" baseline="-25000"/>
              <a:t>14</a:t>
            </a:r>
            <a:r>
              <a:rPr lang="zh-CN" altLang="en-US"/>
              <a:t>的第一个字节地址为</a:t>
            </a:r>
            <a:r>
              <a:rPr lang="zh-CN" altLang="en-US" u="sng"/>
              <a:t>                             </a:t>
            </a:r>
            <a:r>
              <a:rPr lang="zh-CN" altLang="en-US"/>
              <a:t>；若按列存储时，元素</a:t>
            </a:r>
            <a:r>
              <a:rPr lang="en-US" altLang="zh-CN"/>
              <a:t>A</a:t>
            </a:r>
            <a:r>
              <a:rPr lang="en-US" altLang="zh-CN" baseline="-25000"/>
              <a:t>47</a:t>
            </a:r>
            <a:r>
              <a:rPr lang="zh-CN" altLang="en-US"/>
              <a:t>的第一个字节地址为</a:t>
            </a:r>
            <a:r>
              <a:rPr lang="zh-CN" altLang="en-US" u="sng"/>
              <a:t>                                </a:t>
            </a:r>
            <a:r>
              <a:rPr lang="zh-CN" altLang="en-US"/>
              <a:t>。 </a:t>
            </a:r>
          </a:p>
        </p:txBody>
      </p:sp>
      <p:sp>
        <p:nvSpPr>
          <p:cNvPr id="65541" name="Text Box 5"/>
          <p:cNvSpPr txBox="1">
            <a:spLocks noChangeArrowheads="1"/>
          </p:cNvSpPr>
          <p:nvPr/>
        </p:nvSpPr>
        <p:spPr bwMode="auto">
          <a:xfrm>
            <a:off x="3563938" y="2273300"/>
            <a:ext cx="1512887" cy="579438"/>
          </a:xfrm>
          <a:prstGeom prst="rect">
            <a:avLst/>
          </a:prstGeom>
          <a:noFill/>
          <a:ln w="9525">
            <a:noFill/>
            <a:miter lim="800000"/>
            <a:headEnd/>
            <a:tailEnd/>
          </a:ln>
          <a:effectLst/>
        </p:spPr>
        <p:txBody>
          <a:bodyPr>
            <a:spAutoFit/>
          </a:bodyPr>
          <a:lstStyle/>
          <a:p>
            <a:pPr>
              <a:spcBef>
                <a:spcPct val="50000"/>
              </a:spcBef>
            </a:pPr>
            <a:r>
              <a:rPr lang="en-US" altLang="zh-CN" sz="3200"/>
              <a:t>288 B</a:t>
            </a:r>
          </a:p>
        </p:txBody>
      </p:sp>
      <p:sp>
        <p:nvSpPr>
          <p:cNvPr id="65542" name="Text Box 6"/>
          <p:cNvSpPr txBox="1">
            <a:spLocks noChangeArrowheads="1"/>
          </p:cNvSpPr>
          <p:nvPr/>
        </p:nvSpPr>
        <p:spPr bwMode="auto">
          <a:xfrm>
            <a:off x="3132138" y="2708275"/>
            <a:ext cx="1871662" cy="579438"/>
          </a:xfrm>
          <a:prstGeom prst="rect">
            <a:avLst/>
          </a:prstGeom>
          <a:noFill/>
          <a:ln w="9525">
            <a:noFill/>
            <a:miter lim="800000"/>
            <a:headEnd/>
            <a:tailEnd/>
          </a:ln>
          <a:effectLst/>
        </p:spPr>
        <p:txBody>
          <a:bodyPr>
            <a:spAutoFit/>
          </a:bodyPr>
          <a:lstStyle/>
          <a:p>
            <a:pPr>
              <a:spcBef>
                <a:spcPct val="50000"/>
              </a:spcBef>
            </a:pPr>
            <a:r>
              <a:rPr lang="en-US" altLang="zh-CN" sz="3200"/>
              <a:t>1282</a:t>
            </a:r>
          </a:p>
        </p:txBody>
      </p:sp>
      <p:sp>
        <p:nvSpPr>
          <p:cNvPr id="65543" name="Text Box 7"/>
          <p:cNvSpPr txBox="1">
            <a:spLocks noChangeArrowheads="1"/>
          </p:cNvSpPr>
          <p:nvPr/>
        </p:nvSpPr>
        <p:spPr bwMode="auto">
          <a:xfrm>
            <a:off x="4933950" y="3213100"/>
            <a:ext cx="4175125" cy="457200"/>
          </a:xfrm>
          <a:prstGeom prst="rect">
            <a:avLst/>
          </a:prstGeom>
          <a:noFill/>
          <a:ln w="9525">
            <a:noFill/>
            <a:miter lim="800000"/>
            <a:headEnd/>
            <a:tailEnd/>
          </a:ln>
          <a:effectLst/>
        </p:spPr>
        <p:txBody>
          <a:bodyPr>
            <a:spAutoFit/>
          </a:bodyPr>
          <a:lstStyle/>
          <a:p>
            <a:pPr>
              <a:spcBef>
                <a:spcPct val="50000"/>
              </a:spcBef>
            </a:pPr>
            <a:r>
              <a:rPr lang="en-US" altLang="zh-CN" sz="2400"/>
              <a:t>(8+4)×6+1000=1072</a:t>
            </a:r>
          </a:p>
        </p:txBody>
      </p:sp>
      <p:sp>
        <p:nvSpPr>
          <p:cNvPr id="65544" name="Text Box 8"/>
          <p:cNvSpPr txBox="1">
            <a:spLocks noChangeArrowheads="1"/>
          </p:cNvSpPr>
          <p:nvPr/>
        </p:nvSpPr>
        <p:spPr bwMode="auto">
          <a:xfrm>
            <a:off x="1116013" y="4292600"/>
            <a:ext cx="4392612" cy="366713"/>
          </a:xfrm>
          <a:prstGeom prst="rect">
            <a:avLst/>
          </a:prstGeom>
          <a:noFill/>
          <a:ln w="9525">
            <a:noFill/>
            <a:miter lim="800000"/>
            <a:headEnd/>
            <a:tailEnd/>
          </a:ln>
          <a:effectLst/>
        </p:spPr>
        <p:txBody>
          <a:bodyPr>
            <a:spAutoFit/>
          </a:bodyPr>
          <a:lstStyle/>
          <a:p>
            <a:pPr>
              <a:spcBef>
                <a:spcPct val="50000"/>
              </a:spcBef>
            </a:pPr>
            <a:r>
              <a:rPr lang="en-US" altLang="zh-CN"/>
              <a:t>(6×7</a:t>
            </a:r>
            <a:r>
              <a:rPr lang="zh-CN" altLang="en-US"/>
              <a:t>＋</a:t>
            </a:r>
            <a:r>
              <a:rPr lang="en-US" altLang="zh-CN"/>
              <a:t>4)×6</a:t>
            </a:r>
            <a:r>
              <a:rPr lang="zh-CN" altLang="en-US"/>
              <a:t>＋</a:t>
            </a:r>
            <a:r>
              <a:rPr lang="en-US" altLang="zh-CN"/>
              <a:t>1000</a:t>
            </a:r>
            <a:r>
              <a:rPr lang="zh-CN" altLang="en-US"/>
              <a:t>）＝</a:t>
            </a:r>
            <a:r>
              <a:rPr lang="en-US" altLang="zh-CN"/>
              <a:t>1276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linds(horizontal)">
                                      <p:cBhvr>
                                        <p:cTn id="7" dur="500"/>
                                        <p:tgtEl>
                                          <p:spTgt spid="655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2"/>
                                        </p:tgtEl>
                                        <p:attrNameLst>
                                          <p:attrName>style.visibility</p:attrName>
                                        </p:attrNameLst>
                                      </p:cBhvr>
                                      <p:to>
                                        <p:strVal val="visible"/>
                                      </p:to>
                                    </p:set>
                                    <p:animEffect transition="in" filter="blinds(horizontal)">
                                      <p:cBhvr>
                                        <p:cTn id="12" dur="500"/>
                                        <p:tgtEl>
                                          <p:spTgt spid="655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43"/>
                                        </p:tgtEl>
                                        <p:attrNameLst>
                                          <p:attrName>style.visibility</p:attrName>
                                        </p:attrNameLst>
                                      </p:cBhvr>
                                      <p:to>
                                        <p:strVal val="visible"/>
                                      </p:to>
                                    </p:set>
                                    <p:animEffect transition="in" filter="blinds(horizontal)">
                                      <p:cBhvr>
                                        <p:cTn id="17" dur="500"/>
                                        <p:tgtEl>
                                          <p:spTgt spid="655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44"/>
                                        </p:tgtEl>
                                        <p:attrNameLst>
                                          <p:attrName>style.visibility</p:attrName>
                                        </p:attrNameLst>
                                      </p:cBhvr>
                                      <p:to>
                                        <p:strVal val="visible"/>
                                      </p:to>
                                    </p:set>
                                    <p:animEffect transition="in" filter="blinds(horizontal)">
                                      <p:cBhvr>
                                        <p:cTn id="22"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42" grpId="0"/>
      <p:bldP spid="65543" grpId="0"/>
      <p:bldP spid="65544" grpId="0"/>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Rot="1" noChangeArrowheads="1"/>
          </p:cNvSpPr>
          <p:nvPr>
            <p:ph type="body" idx="1"/>
          </p:nvPr>
        </p:nvSpPr>
        <p:spPr>
          <a:xfrm>
            <a:off x="323850" y="836613"/>
            <a:ext cx="8540750" cy="4194175"/>
          </a:xfrm>
        </p:spPr>
        <p:txBody>
          <a:bodyPr/>
          <a:lstStyle/>
          <a:p>
            <a:r>
              <a:rPr lang="zh-CN" altLang="en-US"/>
              <a:t>设数组</a:t>
            </a:r>
            <a:r>
              <a:rPr lang="en-US" altLang="zh-CN"/>
              <a:t>a[1…60, 1…70]</a:t>
            </a:r>
            <a:r>
              <a:rPr lang="zh-CN" altLang="en-US"/>
              <a:t>的基地址为</a:t>
            </a:r>
            <a:r>
              <a:rPr lang="en-US" altLang="zh-CN"/>
              <a:t>2048</a:t>
            </a:r>
            <a:r>
              <a:rPr lang="zh-CN" altLang="en-US"/>
              <a:t>，每个元素占</a:t>
            </a:r>
            <a:r>
              <a:rPr lang="en-US" altLang="zh-CN"/>
              <a:t>2</a:t>
            </a:r>
            <a:r>
              <a:rPr lang="zh-CN" altLang="en-US"/>
              <a:t>个存储单元，若以列序为主序顺序存储，则元素</a:t>
            </a:r>
            <a:r>
              <a:rPr lang="en-US" altLang="zh-CN"/>
              <a:t>a[32,58]</a:t>
            </a:r>
            <a:r>
              <a:rPr lang="zh-CN" altLang="en-US"/>
              <a:t>的存储地址为</a:t>
            </a:r>
            <a:r>
              <a:rPr lang="zh-CN" altLang="en-US" u="sng"/>
              <a:t> </a:t>
            </a:r>
            <a:r>
              <a:rPr lang="en-US" altLang="zh-CN"/>
              <a:t>___________________</a:t>
            </a:r>
            <a:r>
              <a:rPr lang="en-US" altLang="zh-CN" u="sng"/>
              <a:t>   </a:t>
            </a:r>
          </a:p>
          <a:p>
            <a:r>
              <a:rPr lang="zh-CN" altLang="en-US"/>
              <a:t>三元数组表中的每个结点对应于稀疏矩阵的一个非零元素，它包含有三个数据项，分别表示该元素的</a:t>
            </a:r>
            <a:r>
              <a:rPr lang="zh-CN" altLang="en-US" u="sng"/>
              <a:t>             </a:t>
            </a:r>
            <a:r>
              <a:rPr lang="zh-CN" altLang="en-US"/>
              <a:t>、</a:t>
            </a:r>
            <a:r>
              <a:rPr lang="zh-CN" altLang="en-US" u="sng"/>
              <a:t>            </a:t>
            </a:r>
            <a:r>
              <a:rPr lang="zh-CN" altLang="en-US"/>
              <a:t>和</a:t>
            </a:r>
            <a:r>
              <a:rPr lang="zh-CN" altLang="en-US" u="sng"/>
              <a:t>             </a:t>
            </a:r>
            <a:r>
              <a:rPr lang="zh-CN" altLang="en-US"/>
              <a:t>。 </a:t>
            </a:r>
            <a:r>
              <a:rPr lang="zh-CN" altLang="en-US" u="sng"/>
              <a:t>          </a:t>
            </a:r>
          </a:p>
        </p:txBody>
      </p:sp>
      <p:sp>
        <p:nvSpPr>
          <p:cNvPr id="66564" name="Text Box 4"/>
          <p:cNvSpPr txBox="1">
            <a:spLocks noChangeArrowheads="1"/>
          </p:cNvSpPr>
          <p:nvPr/>
        </p:nvSpPr>
        <p:spPr bwMode="auto">
          <a:xfrm>
            <a:off x="684213" y="2349500"/>
            <a:ext cx="5040312" cy="457200"/>
          </a:xfrm>
          <a:prstGeom prst="rect">
            <a:avLst/>
          </a:prstGeom>
          <a:noFill/>
          <a:ln w="9525">
            <a:noFill/>
            <a:miter lim="800000"/>
            <a:headEnd/>
            <a:tailEnd/>
          </a:ln>
          <a:effectLst/>
        </p:spPr>
        <p:txBody>
          <a:bodyPr>
            <a:spAutoFit/>
          </a:bodyPr>
          <a:lstStyle/>
          <a:p>
            <a:pPr>
              <a:spcBef>
                <a:spcPct val="50000"/>
              </a:spcBef>
            </a:pPr>
            <a:r>
              <a:rPr lang="en-US" altLang="zh-CN" sz="2400"/>
              <a:t>[(58-1)*60+(32-1)]*2+2048=8950</a:t>
            </a:r>
          </a:p>
        </p:txBody>
      </p:sp>
      <p:sp>
        <p:nvSpPr>
          <p:cNvPr id="66565" name="Text Box 5"/>
          <p:cNvSpPr txBox="1">
            <a:spLocks noChangeArrowheads="1"/>
          </p:cNvSpPr>
          <p:nvPr/>
        </p:nvSpPr>
        <p:spPr bwMode="auto">
          <a:xfrm>
            <a:off x="3276600" y="3933825"/>
            <a:ext cx="1295400" cy="457200"/>
          </a:xfrm>
          <a:prstGeom prst="rect">
            <a:avLst/>
          </a:prstGeom>
          <a:noFill/>
          <a:ln w="9525">
            <a:noFill/>
            <a:miter lim="800000"/>
            <a:headEnd/>
            <a:tailEnd/>
          </a:ln>
          <a:effectLst/>
        </p:spPr>
        <p:txBody>
          <a:bodyPr>
            <a:spAutoFit/>
          </a:bodyPr>
          <a:lstStyle/>
          <a:p>
            <a:pPr>
              <a:spcBef>
                <a:spcPct val="50000"/>
              </a:spcBef>
            </a:pPr>
            <a:r>
              <a:rPr lang="zh-CN" altLang="en-US" sz="2400"/>
              <a:t>行下标</a:t>
            </a:r>
          </a:p>
        </p:txBody>
      </p:sp>
      <p:sp>
        <p:nvSpPr>
          <p:cNvPr id="66566" name="Text Box 6"/>
          <p:cNvSpPr txBox="1">
            <a:spLocks noChangeArrowheads="1"/>
          </p:cNvSpPr>
          <p:nvPr/>
        </p:nvSpPr>
        <p:spPr bwMode="auto">
          <a:xfrm>
            <a:off x="5219700" y="3933825"/>
            <a:ext cx="1152525" cy="457200"/>
          </a:xfrm>
          <a:prstGeom prst="rect">
            <a:avLst/>
          </a:prstGeom>
          <a:noFill/>
          <a:ln w="9525">
            <a:noFill/>
            <a:miter lim="800000"/>
            <a:headEnd/>
            <a:tailEnd/>
          </a:ln>
          <a:effectLst/>
        </p:spPr>
        <p:txBody>
          <a:bodyPr>
            <a:spAutoFit/>
          </a:bodyPr>
          <a:lstStyle/>
          <a:p>
            <a:pPr>
              <a:spcBef>
                <a:spcPct val="50000"/>
              </a:spcBef>
            </a:pPr>
            <a:r>
              <a:rPr lang="zh-CN" altLang="en-US" sz="2400"/>
              <a:t>列下标</a:t>
            </a:r>
          </a:p>
        </p:txBody>
      </p:sp>
      <p:sp>
        <p:nvSpPr>
          <p:cNvPr id="66567" name="Text Box 7"/>
          <p:cNvSpPr txBox="1">
            <a:spLocks noChangeArrowheads="1"/>
          </p:cNvSpPr>
          <p:nvPr/>
        </p:nvSpPr>
        <p:spPr bwMode="auto">
          <a:xfrm>
            <a:off x="6804025" y="3933825"/>
            <a:ext cx="1584325" cy="457200"/>
          </a:xfrm>
          <a:prstGeom prst="rect">
            <a:avLst/>
          </a:prstGeom>
          <a:noFill/>
          <a:ln w="9525">
            <a:noFill/>
            <a:miter lim="800000"/>
            <a:headEnd/>
            <a:tailEnd/>
          </a:ln>
          <a:effectLst/>
        </p:spPr>
        <p:txBody>
          <a:bodyPr>
            <a:spAutoFit/>
          </a:bodyPr>
          <a:lstStyle/>
          <a:p>
            <a:pPr>
              <a:spcBef>
                <a:spcPct val="50000"/>
              </a:spcBef>
            </a:pPr>
            <a:r>
              <a:rPr lang="zh-CN" altLang="en-US" sz="2400"/>
              <a:t>元素值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blinds(horizontal)">
                                      <p:cBhvr>
                                        <p:cTn id="12" dur="500"/>
                                        <p:tgtEl>
                                          <p:spTgt spid="665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566"/>
                                        </p:tgtEl>
                                        <p:attrNameLst>
                                          <p:attrName>style.visibility</p:attrName>
                                        </p:attrNameLst>
                                      </p:cBhvr>
                                      <p:to>
                                        <p:strVal val="visible"/>
                                      </p:to>
                                    </p:set>
                                    <p:animEffect transition="in" filter="blinds(horizontal)">
                                      <p:cBhvr>
                                        <p:cTn id="17" dur="500"/>
                                        <p:tgtEl>
                                          <p:spTgt spid="6656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567"/>
                                        </p:tgtEl>
                                        <p:attrNameLst>
                                          <p:attrName>style.visibility</p:attrName>
                                        </p:attrNameLst>
                                      </p:cBhvr>
                                      <p:to>
                                        <p:strVal val="visible"/>
                                      </p:to>
                                    </p:set>
                                    <p:animEffect transition="in" filter="blinds(horizontal)">
                                      <p:cBhvr>
                                        <p:cTn id="22"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p:bldP spid="66566" grpId="0"/>
      <p:bldP spid="66567"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Rot="1" noChangeArrowheads="1"/>
          </p:cNvSpPr>
          <p:nvPr>
            <p:ph type="body" idx="1"/>
          </p:nvPr>
        </p:nvSpPr>
        <p:spPr>
          <a:xfrm>
            <a:off x="250825" y="836613"/>
            <a:ext cx="8540750" cy="4194175"/>
          </a:xfrm>
        </p:spPr>
        <p:txBody>
          <a:bodyPr/>
          <a:lstStyle/>
          <a:p>
            <a:pPr>
              <a:lnSpc>
                <a:spcPct val="90000"/>
              </a:lnSpc>
            </a:pPr>
            <a:r>
              <a:rPr lang="zh-CN" altLang="en-US" sz="2400"/>
              <a:t>二维数组</a:t>
            </a:r>
            <a:r>
              <a:rPr lang="en-US" altLang="zh-CN" sz="2400"/>
              <a:t>M</a:t>
            </a:r>
            <a:r>
              <a:rPr lang="zh-CN" altLang="en-US" sz="2400"/>
              <a:t>的成员是</a:t>
            </a:r>
            <a:r>
              <a:rPr lang="en-US" altLang="zh-CN" sz="2400"/>
              <a:t>6</a:t>
            </a:r>
            <a:r>
              <a:rPr lang="zh-CN" altLang="en-US" sz="2400"/>
              <a:t>个字符（每个字符占一个存储单元）组成的串，行下标</a:t>
            </a:r>
            <a:r>
              <a:rPr lang="en-US" altLang="zh-CN" sz="2400"/>
              <a:t>i</a:t>
            </a:r>
            <a:r>
              <a:rPr lang="zh-CN" altLang="en-US" sz="2400"/>
              <a:t>的范围从</a:t>
            </a:r>
            <a:r>
              <a:rPr lang="en-US" altLang="zh-CN" sz="2400"/>
              <a:t>0</a:t>
            </a:r>
            <a:r>
              <a:rPr lang="zh-CN" altLang="en-US" sz="2400"/>
              <a:t>到</a:t>
            </a:r>
            <a:r>
              <a:rPr lang="en-US" altLang="zh-CN" sz="2400"/>
              <a:t>8</a:t>
            </a:r>
            <a:r>
              <a:rPr lang="zh-CN" altLang="en-US" sz="2400"/>
              <a:t>，列下标</a:t>
            </a:r>
            <a:r>
              <a:rPr lang="en-US" altLang="zh-CN" sz="2400"/>
              <a:t>j</a:t>
            </a:r>
            <a:r>
              <a:rPr lang="zh-CN" altLang="en-US" sz="2400"/>
              <a:t>的范围从</a:t>
            </a:r>
            <a:r>
              <a:rPr lang="en-US" altLang="zh-CN" sz="2400"/>
              <a:t>1</a:t>
            </a:r>
            <a:r>
              <a:rPr lang="zh-CN" altLang="en-US" sz="2400"/>
              <a:t>到</a:t>
            </a:r>
            <a:r>
              <a:rPr lang="en-US" altLang="zh-CN" sz="2400"/>
              <a:t>10</a:t>
            </a:r>
            <a:r>
              <a:rPr lang="zh-CN" altLang="en-US" sz="2400"/>
              <a:t>，则存放</a:t>
            </a:r>
            <a:r>
              <a:rPr lang="en-US" altLang="zh-CN" sz="2400"/>
              <a:t>M</a:t>
            </a:r>
            <a:r>
              <a:rPr lang="zh-CN" altLang="en-US" sz="2400"/>
              <a:t>至少需要（ ）个字节；</a:t>
            </a:r>
            <a:r>
              <a:rPr lang="en-US" altLang="zh-CN" sz="2400"/>
              <a:t>M</a:t>
            </a:r>
            <a:r>
              <a:rPr lang="zh-CN" altLang="en-US" sz="2400"/>
              <a:t>的第</a:t>
            </a:r>
            <a:r>
              <a:rPr lang="en-US" altLang="zh-CN" sz="2400"/>
              <a:t>8</a:t>
            </a:r>
            <a:r>
              <a:rPr lang="zh-CN" altLang="en-US" sz="2400"/>
              <a:t>列和第</a:t>
            </a:r>
            <a:r>
              <a:rPr lang="en-US" altLang="zh-CN" sz="2400"/>
              <a:t>5</a:t>
            </a:r>
            <a:r>
              <a:rPr lang="zh-CN" altLang="en-US" sz="2400"/>
              <a:t>行共占（ ）个字节；若</a:t>
            </a:r>
            <a:r>
              <a:rPr lang="en-US" altLang="zh-CN" sz="2400"/>
              <a:t>M</a:t>
            </a:r>
            <a:r>
              <a:rPr lang="zh-CN" altLang="en-US" sz="2400"/>
              <a:t>按行优先方式存储，元素</a:t>
            </a:r>
            <a:r>
              <a:rPr lang="en-US" altLang="zh-CN" sz="2400"/>
              <a:t>M[8][5]</a:t>
            </a:r>
            <a:r>
              <a:rPr lang="zh-CN" altLang="en-US" sz="2400"/>
              <a:t>的起始地址与当</a:t>
            </a:r>
            <a:r>
              <a:rPr lang="en-US" altLang="zh-CN" sz="2400"/>
              <a:t>M</a:t>
            </a:r>
            <a:r>
              <a:rPr lang="zh-CN" altLang="en-US" sz="2400"/>
              <a:t>按列优先方式存储时的（ ）元素的起始地址一致。</a:t>
            </a:r>
          </a:p>
          <a:p>
            <a:pPr>
              <a:lnSpc>
                <a:spcPct val="90000"/>
              </a:lnSpc>
            </a:pPr>
            <a:r>
              <a:rPr lang="en-US" altLang="zh-CN" sz="2400"/>
              <a:t>A.90	B.180			C.240			D.540</a:t>
            </a:r>
          </a:p>
          <a:p>
            <a:pPr>
              <a:lnSpc>
                <a:spcPct val="90000"/>
              </a:lnSpc>
            </a:pPr>
            <a:r>
              <a:rPr lang="en-US" altLang="zh-CN" sz="2400"/>
              <a:t>A.108	B.114			C.54			D.60</a:t>
            </a:r>
          </a:p>
          <a:p>
            <a:pPr>
              <a:lnSpc>
                <a:spcPct val="90000"/>
              </a:lnSpc>
            </a:pPr>
            <a:r>
              <a:rPr lang="en-US" altLang="zh-CN" sz="2400"/>
              <a:t>A.M[8][5]	B.M[3][10]		C.M[5][8]	      D.M[0][9] </a:t>
            </a:r>
          </a:p>
          <a:p>
            <a:pPr>
              <a:lnSpc>
                <a:spcPct val="90000"/>
              </a:lnSpc>
            </a:pPr>
            <a:endParaRPr lang="en-US" altLang="zh-CN" sz="2400"/>
          </a:p>
          <a:p>
            <a:pPr>
              <a:lnSpc>
                <a:spcPct val="90000"/>
              </a:lnSpc>
            </a:pPr>
            <a:r>
              <a:rPr lang="zh-CN" altLang="en-US" sz="2400"/>
              <a:t>答案：</a:t>
            </a:r>
            <a:r>
              <a:rPr lang="en-US" altLang="zh-CN" sz="2400"/>
              <a:t>D   A    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779">
                                            <p:txEl>
                                              <p:pRg st="5" end="5"/>
                                            </p:txEl>
                                          </p:spTgt>
                                        </p:tgtEl>
                                        <p:attrNameLst>
                                          <p:attrName>style.visibility</p:attrName>
                                        </p:attrNameLst>
                                      </p:cBhvr>
                                      <p:to>
                                        <p:strVal val="visible"/>
                                      </p:to>
                                    </p:set>
                                    <p:anim calcmode="lin" valueType="num">
                                      <p:cBhvr additive="base">
                                        <p:cTn id="7" dur="500" fill="hold"/>
                                        <p:tgtEl>
                                          <p:spTgt spid="7577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Rot="1" noChangeArrowheads="1"/>
          </p:cNvSpPr>
          <p:nvPr>
            <p:ph type="body" idx="1"/>
          </p:nvPr>
        </p:nvSpPr>
        <p:spPr>
          <a:xfrm>
            <a:off x="323850" y="765175"/>
            <a:ext cx="8540750" cy="4194175"/>
          </a:xfrm>
        </p:spPr>
        <p:txBody>
          <a:bodyPr/>
          <a:lstStyle/>
          <a:p>
            <a:pPr>
              <a:lnSpc>
                <a:spcPct val="90000"/>
              </a:lnSpc>
            </a:pPr>
            <a:r>
              <a:rPr lang="zh-CN" altLang="en-US"/>
              <a:t>数组</a:t>
            </a:r>
            <a:r>
              <a:rPr lang="en-US" altLang="zh-CN"/>
              <a:t>A</a:t>
            </a:r>
            <a:r>
              <a:rPr lang="zh-CN" altLang="en-US"/>
              <a:t>中，每个元素</a:t>
            </a:r>
            <a:r>
              <a:rPr lang="en-US" altLang="zh-CN"/>
              <a:t>A</a:t>
            </a:r>
            <a:r>
              <a:rPr lang="zh-CN" altLang="en-US"/>
              <a:t>的长度为</a:t>
            </a:r>
            <a:r>
              <a:rPr lang="en-US" altLang="zh-CN"/>
              <a:t>3</a:t>
            </a:r>
            <a:r>
              <a:rPr lang="zh-CN" altLang="en-US"/>
              <a:t>个字节，行下标</a:t>
            </a:r>
            <a:r>
              <a:rPr lang="en-US" altLang="zh-CN"/>
              <a:t>i</a:t>
            </a:r>
            <a:r>
              <a:rPr lang="zh-CN" altLang="en-US"/>
              <a:t>从</a:t>
            </a:r>
            <a:r>
              <a:rPr lang="en-US" altLang="zh-CN"/>
              <a:t>1</a:t>
            </a:r>
            <a:r>
              <a:rPr lang="zh-CN" altLang="en-US"/>
              <a:t>到</a:t>
            </a:r>
            <a:r>
              <a:rPr lang="en-US" altLang="zh-CN"/>
              <a:t>8</a:t>
            </a:r>
            <a:r>
              <a:rPr lang="zh-CN" altLang="en-US"/>
              <a:t>，列下标</a:t>
            </a:r>
            <a:r>
              <a:rPr lang="en-US" altLang="zh-CN"/>
              <a:t>j</a:t>
            </a:r>
            <a:r>
              <a:rPr lang="zh-CN" altLang="en-US"/>
              <a:t>从</a:t>
            </a:r>
            <a:r>
              <a:rPr lang="en-US" altLang="zh-CN"/>
              <a:t>1</a:t>
            </a:r>
            <a:r>
              <a:rPr lang="zh-CN" altLang="en-US"/>
              <a:t>到</a:t>
            </a:r>
            <a:r>
              <a:rPr lang="en-US" altLang="zh-CN"/>
              <a:t>10</a:t>
            </a:r>
            <a:r>
              <a:rPr lang="zh-CN" altLang="en-US"/>
              <a:t>，从首地址</a:t>
            </a:r>
            <a:r>
              <a:rPr lang="en-US" altLang="zh-CN"/>
              <a:t>SA</a:t>
            </a:r>
            <a:r>
              <a:rPr lang="zh-CN" altLang="en-US"/>
              <a:t>开始连续存放在存储器内，该数组按行存放时，元素</a:t>
            </a:r>
            <a:r>
              <a:rPr lang="en-US" altLang="zh-CN"/>
              <a:t>A[8][5]</a:t>
            </a:r>
            <a:r>
              <a:rPr lang="zh-CN" altLang="en-US"/>
              <a:t>的起始地址为（ ）</a:t>
            </a:r>
          </a:p>
          <a:p>
            <a:pPr>
              <a:lnSpc>
                <a:spcPct val="90000"/>
              </a:lnSpc>
            </a:pPr>
            <a:r>
              <a:rPr lang="zh-CN" altLang="en-US"/>
              <a:t>     </a:t>
            </a:r>
            <a:r>
              <a:rPr lang="en-US" altLang="zh-CN"/>
              <a:t>A.SA+141			B.SA+144		C.SA+222			D.SA+225</a:t>
            </a:r>
          </a:p>
          <a:p>
            <a:pPr>
              <a:lnSpc>
                <a:spcPct val="90000"/>
              </a:lnSpc>
            </a:pPr>
            <a:endParaRPr lang="en-US" altLang="zh-CN"/>
          </a:p>
          <a:p>
            <a:pPr>
              <a:lnSpc>
                <a:spcPct val="90000"/>
              </a:lnSpc>
            </a:pPr>
            <a:r>
              <a:rPr lang="en-US" altLang="zh-CN"/>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3">
                                            <p:txEl>
                                              <p:pRg st="3" end="3"/>
                                            </p:txEl>
                                          </p:spTgt>
                                        </p:tgtEl>
                                        <p:attrNameLst>
                                          <p:attrName>style.visibility</p:attrName>
                                        </p:attrNameLst>
                                      </p:cBhvr>
                                      <p:to>
                                        <p:strVal val="visible"/>
                                      </p:to>
                                    </p:set>
                                    <p:anim calcmode="lin" valueType="num">
                                      <p:cBhvr additive="base">
                                        <p:cTn id="7" dur="500" fill="hold"/>
                                        <p:tgtEl>
                                          <p:spTgt spid="7680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68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Rot="1" noChangeArrowheads="1"/>
          </p:cNvSpPr>
          <p:nvPr>
            <p:ph type="body" idx="1"/>
          </p:nvPr>
        </p:nvSpPr>
        <p:spPr>
          <a:xfrm>
            <a:off x="323850" y="692150"/>
            <a:ext cx="8540750" cy="4194175"/>
          </a:xfrm>
        </p:spPr>
        <p:txBody>
          <a:bodyPr/>
          <a:lstStyle/>
          <a:p>
            <a:r>
              <a:rPr lang="zh-CN" altLang="en-US" sz="2800" dirty="0"/>
              <a:t>稀疏矩阵一般的压缩存储方式有两种，即（ ）</a:t>
            </a:r>
          </a:p>
          <a:p>
            <a:pPr>
              <a:spcBef>
                <a:spcPct val="0"/>
              </a:spcBef>
              <a:buClrTx/>
              <a:buSzTx/>
              <a:buFontTx/>
              <a:buNone/>
            </a:pPr>
            <a:r>
              <a:rPr lang="zh-CN" altLang="en-US" sz="2800" dirty="0"/>
              <a:t>答案：三元组和十字链表</a:t>
            </a:r>
          </a:p>
          <a:p>
            <a:pPr>
              <a:spcBef>
                <a:spcPct val="0"/>
              </a:spcBef>
              <a:buClrTx/>
              <a:buSzTx/>
              <a:buFontTx/>
              <a:buNone/>
            </a:pPr>
            <a:endParaRPr lang="zh-CN" altLang="en-US" sz="2800" dirty="0"/>
          </a:p>
          <a:p>
            <a:pPr>
              <a:spcBef>
                <a:spcPct val="0"/>
              </a:spcBef>
              <a:buClrTx/>
              <a:buSzTx/>
              <a:buFontTx/>
              <a:buNone/>
            </a:pPr>
            <a:r>
              <a:rPr lang="zh-CN" altLang="en-US" sz="2800" b="1" dirty="0"/>
              <a:t>有一个</a:t>
            </a:r>
            <a:r>
              <a:rPr lang="en-US" altLang="zh-CN" sz="2800" b="1" dirty="0"/>
              <a:t>10</a:t>
            </a:r>
            <a:r>
              <a:rPr lang="zh-CN" altLang="en-US" sz="2800" b="1" dirty="0"/>
              <a:t>阶对称矩阵</a:t>
            </a:r>
            <a:r>
              <a:rPr lang="en-US" altLang="zh-CN" sz="2800" b="1" dirty="0"/>
              <a:t>A</a:t>
            </a:r>
            <a:r>
              <a:rPr lang="zh-CN" altLang="en-US" sz="2800" b="1" dirty="0"/>
              <a:t>，采用压缩存储方式（以行序为主存储，且</a:t>
            </a:r>
            <a:r>
              <a:rPr lang="en-US" altLang="zh-CN" sz="2800" b="1" dirty="0"/>
              <a:t>A[0][0]=1</a:t>
            </a:r>
            <a:r>
              <a:rPr lang="zh-CN" altLang="en-US" sz="2800" b="1" dirty="0"/>
              <a:t>），则</a:t>
            </a:r>
            <a:r>
              <a:rPr lang="en-US" altLang="zh-CN" sz="2800" b="1" dirty="0"/>
              <a:t>A[8][5]</a:t>
            </a:r>
            <a:r>
              <a:rPr lang="zh-CN" altLang="en-US" sz="2800" b="1" dirty="0"/>
              <a:t>的地址是</a:t>
            </a:r>
            <a:r>
              <a:rPr lang="zh-CN" altLang="en-US" sz="2800" dirty="0"/>
              <a:t> （）</a:t>
            </a:r>
          </a:p>
          <a:p>
            <a:pPr>
              <a:spcBef>
                <a:spcPct val="0"/>
              </a:spcBef>
              <a:buClrTx/>
              <a:buSzTx/>
              <a:buFontTx/>
              <a:buNone/>
            </a:pPr>
            <a:endParaRPr lang="zh-CN" altLang="en-US" sz="2800" dirty="0"/>
          </a:p>
          <a:p>
            <a:pPr>
              <a:spcBef>
                <a:spcPct val="0"/>
              </a:spcBef>
              <a:buClrTx/>
              <a:buSzTx/>
              <a:buFontTx/>
              <a:buNone/>
            </a:pPr>
            <a:endParaRPr lang="zh-CN" altLang="en-US" sz="2800" dirty="0"/>
          </a:p>
          <a:p>
            <a:pPr>
              <a:spcBef>
                <a:spcPct val="0"/>
              </a:spcBef>
              <a:buClrTx/>
              <a:buSzTx/>
              <a:buFontTx/>
              <a:buNone/>
            </a:pPr>
            <a:r>
              <a:rPr lang="zh-CN" altLang="en-US" sz="2800" dirty="0"/>
              <a:t>答案：</a:t>
            </a:r>
            <a:r>
              <a:rPr lang="en-US" altLang="zh-CN" sz="2800" dirty="0"/>
              <a:t>42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7827">
                                            <p:txEl>
                                              <p:pRg st="3" end="3"/>
                                            </p:txEl>
                                          </p:spTgt>
                                        </p:tgtEl>
                                        <p:attrNameLst>
                                          <p:attrName>style.visibility</p:attrName>
                                        </p:attrNameLst>
                                      </p:cBhvr>
                                      <p:to>
                                        <p:strVal val="visible"/>
                                      </p:to>
                                    </p:set>
                                    <p:anim calcmode="lin" valueType="num">
                                      <p:cBhvr additive="base">
                                        <p:cTn id="13" dur="500" fill="hold"/>
                                        <p:tgtEl>
                                          <p:spTgt spid="77827">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7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7827">
                                            <p:txEl>
                                              <p:pRg st="6" end="6"/>
                                            </p:txEl>
                                          </p:spTgt>
                                        </p:tgtEl>
                                        <p:attrNameLst>
                                          <p:attrName>style.visibility</p:attrName>
                                        </p:attrNameLst>
                                      </p:cBhvr>
                                      <p:to>
                                        <p:strVal val="visible"/>
                                      </p:to>
                                    </p:set>
                                    <p:anim calcmode="lin" valueType="num">
                                      <p:cBhvr additive="base">
                                        <p:cTn id="19" dur="500" fill="hold"/>
                                        <p:tgtEl>
                                          <p:spTgt spid="77827">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669925" y="141288"/>
            <a:ext cx="2717800" cy="762000"/>
          </a:xfrm>
          <a:prstGeom prst="rect">
            <a:avLst/>
          </a:prstGeom>
          <a:noFill/>
          <a:ln w="9525">
            <a:noFill/>
            <a:miter lim="800000"/>
            <a:headEnd/>
            <a:tailEnd/>
          </a:ln>
          <a:effectLst/>
        </p:spPr>
        <p:txBody>
          <a:bodyPr wrap="none">
            <a:spAutoFit/>
          </a:bodyPr>
          <a:lstStyle/>
          <a:p>
            <a:r>
              <a:rPr lang="zh-CN" altLang="en-US" sz="4400" b="1">
                <a:solidFill>
                  <a:srgbClr val="006666"/>
                </a:solidFill>
                <a:latin typeface="隶书" pitchFamily="49" charset="-122"/>
                <a:ea typeface="隶书" pitchFamily="49" charset="-122"/>
              </a:rPr>
              <a:t>操作步骤</a:t>
            </a:r>
            <a:r>
              <a:rPr lang="en-US" altLang="zh-CN" sz="4400" b="1">
                <a:solidFill>
                  <a:srgbClr val="006666"/>
                </a:solidFill>
                <a:latin typeface="隶书" pitchFamily="49" charset="-122"/>
                <a:ea typeface="隶书" pitchFamily="49" charset="-122"/>
              </a:rPr>
              <a:t>:</a:t>
            </a:r>
            <a:endParaRPr lang="en-US" altLang="zh-CN" sz="3600"/>
          </a:p>
        </p:txBody>
      </p:sp>
      <p:sp>
        <p:nvSpPr>
          <p:cNvPr id="109571" name="Text Box 3"/>
          <p:cNvSpPr txBox="1">
            <a:spLocks noChangeArrowheads="1"/>
          </p:cNvSpPr>
          <p:nvPr/>
        </p:nvSpPr>
        <p:spPr bwMode="auto">
          <a:xfrm>
            <a:off x="609600" y="1035050"/>
            <a:ext cx="2835275" cy="641350"/>
          </a:xfrm>
          <a:prstGeom prst="rect">
            <a:avLst/>
          </a:prstGeom>
          <a:noFill/>
          <a:ln w="9525">
            <a:noFill/>
            <a:miter lim="800000"/>
            <a:headEnd/>
            <a:tailEnd/>
          </a:ln>
          <a:effectLst/>
        </p:spPr>
        <p:txBody>
          <a:bodyPr wrap="none">
            <a:spAutoFit/>
          </a:bodyPr>
          <a:lstStyle/>
          <a:p>
            <a:r>
              <a:rPr lang="en-US" altLang="zh-CN" sz="3600" b="1">
                <a:solidFill>
                  <a:srgbClr val="663300"/>
                </a:solidFill>
              </a:rPr>
              <a:t>1) </a:t>
            </a:r>
            <a:r>
              <a:rPr lang="zh-CN" altLang="en-US" sz="3600" b="1">
                <a:solidFill>
                  <a:srgbClr val="663300"/>
                </a:solidFill>
              </a:rPr>
              <a:t>建空表 </a:t>
            </a:r>
            <a:r>
              <a:rPr lang="en-US" altLang="zh-CN" sz="3600" b="1">
                <a:solidFill>
                  <a:srgbClr val="663300"/>
                </a:solidFill>
              </a:rPr>
              <a:t>Lc;</a:t>
            </a:r>
            <a:endParaRPr lang="en-US" altLang="zh-CN" sz="3600"/>
          </a:p>
        </p:txBody>
      </p:sp>
      <p:sp>
        <p:nvSpPr>
          <p:cNvPr id="109572" name="Text Box 4"/>
          <p:cNvSpPr txBox="1">
            <a:spLocks noChangeArrowheads="1"/>
          </p:cNvSpPr>
          <p:nvPr/>
        </p:nvSpPr>
        <p:spPr bwMode="auto">
          <a:xfrm>
            <a:off x="593725" y="1828800"/>
            <a:ext cx="8397875" cy="2068513"/>
          </a:xfrm>
          <a:prstGeom prst="rect">
            <a:avLst/>
          </a:prstGeom>
          <a:noFill/>
          <a:ln w="9525">
            <a:noFill/>
            <a:miter lim="800000"/>
            <a:headEnd/>
            <a:tailEnd/>
          </a:ln>
          <a:effectLst/>
        </p:spPr>
        <p:txBody>
          <a:bodyPr>
            <a:spAutoFit/>
          </a:bodyPr>
          <a:lstStyle/>
          <a:p>
            <a:pPr>
              <a:lnSpc>
                <a:spcPct val="120000"/>
              </a:lnSpc>
            </a:pPr>
            <a:r>
              <a:rPr lang="en-US" altLang="zh-CN" sz="3600" b="1">
                <a:solidFill>
                  <a:srgbClr val="663300"/>
                </a:solidFill>
              </a:rPr>
              <a:t>2) </a:t>
            </a:r>
            <a:r>
              <a:rPr lang="zh-CN" altLang="en-US" sz="3600" b="1">
                <a:solidFill>
                  <a:srgbClr val="663300"/>
                </a:solidFill>
              </a:rPr>
              <a:t>依次从 </a:t>
            </a:r>
            <a:r>
              <a:rPr lang="en-US" altLang="zh-CN" sz="3600" b="1">
                <a:solidFill>
                  <a:srgbClr val="663300"/>
                </a:solidFill>
              </a:rPr>
              <a:t>La </a:t>
            </a:r>
            <a:r>
              <a:rPr lang="zh-CN" altLang="en-US" sz="3600" b="1">
                <a:solidFill>
                  <a:srgbClr val="663300"/>
                </a:solidFill>
              </a:rPr>
              <a:t>或 </a:t>
            </a:r>
            <a:r>
              <a:rPr lang="en-US" altLang="zh-CN" sz="3600" b="1">
                <a:solidFill>
                  <a:srgbClr val="663300"/>
                </a:solidFill>
              </a:rPr>
              <a:t>Lb </a:t>
            </a:r>
            <a:r>
              <a:rPr lang="zh-CN" altLang="en-US" sz="3600" b="1">
                <a:solidFill>
                  <a:srgbClr val="663300"/>
                </a:solidFill>
              </a:rPr>
              <a:t>中“摘取”元素值较小的结点插入到 </a:t>
            </a:r>
            <a:r>
              <a:rPr lang="en-US" altLang="zh-CN" sz="3600" b="1">
                <a:solidFill>
                  <a:srgbClr val="663300"/>
                </a:solidFill>
              </a:rPr>
              <a:t>Lc </a:t>
            </a:r>
            <a:r>
              <a:rPr lang="zh-CN" altLang="en-US" sz="3600" b="1">
                <a:solidFill>
                  <a:srgbClr val="663300"/>
                </a:solidFill>
              </a:rPr>
              <a:t>表中第一个结点之前直至其中一个表变空为止</a:t>
            </a:r>
            <a:r>
              <a:rPr lang="en-US" altLang="zh-CN" sz="3600" b="1">
                <a:solidFill>
                  <a:srgbClr val="663300"/>
                </a:solidFill>
              </a:rPr>
              <a:t>;</a:t>
            </a:r>
          </a:p>
        </p:txBody>
      </p:sp>
      <p:sp>
        <p:nvSpPr>
          <p:cNvPr id="109573" name="Text Box 5"/>
          <p:cNvSpPr txBox="1">
            <a:spLocks noChangeArrowheads="1"/>
          </p:cNvSpPr>
          <p:nvPr/>
        </p:nvSpPr>
        <p:spPr bwMode="auto">
          <a:xfrm>
            <a:off x="609600" y="4038600"/>
            <a:ext cx="8397875" cy="1409700"/>
          </a:xfrm>
          <a:prstGeom prst="rect">
            <a:avLst/>
          </a:prstGeom>
          <a:noFill/>
          <a:ln w="9525">
            <a:noFill/>
            <a:miter lim="800000"/>
            <a:headEnd/>
            <a:tailEnd/>
          </a:ln>
          <a:effectLst/>
        </p:spPr>
        <p:txBody>
          <a:bodyPr>
            <a:spAutoFit/>
          </a:bodyPr>
          <a:lstStyle/>
          <a:p>
            <a:pPr>
              <a:lnSpc>
                <a:spcPct val="120000"/>
              </a:lnSpc>
            </a:pPr>
            <a:r>
              <a:rPr lang="en-US" altLang="zh-CN" sz="3600" b="1">
                <a:solidFill>
                  <a:srgbClr val="663300"/>
                </a:solidFill>
              </a:rPr>
              <a:t>3) </a:t>
            </a:r>
            <a:r>
              <a:rPr lang="zh-CN" altLang="en-US" sz="3600" b="1">
                <a:solidFill>
                  <a:srgbClr val="663300"/>
                </a:solidFill>
              </a:rPr>
              <a:t>继续将 </a:t>
            </a:r>
            <a:r>
              <a:rPr lang="en-US" altLang="zh-CN" sz="3600" b="1">
                <a:solidFill>
                  <a:srgbClr val="663300"/>
                </a:solidFill>
              </a:rPr>
              <a:t>La </a:t>
            </a:r>
            <a:r>
              <a:rPr lang="zh-CN" altLang="en-US" sz="3600" b="1">
                <a:solidFill>
                  <a:srgbClr val="663300"/>
                </a:solidFill>
              </a:rPr>
              <a:t>或 </a:t>
            </a:r>
            <a:r>
              <a:rPr lang="en-US" altLang="zh-CN" sz="3600" b="1">
                <a:solidFill>
                  <a:srgbClr val="663300"/>
                </a:solidFill>
              </a:rPr>
              <a:t>Lb </a:t>
            </a:r>
            <a:r>
              <a:rPr lang="zh-CN" altLang="en-US" sz="3600" b="1">
                <a:solidFill>
                  <a:srgbClr val="663300"/>
                </a:solidFill>
              </a:rPr>
              <a:t>其中一个表的剩余结点插入在 </a:t>
            </a:r>
            <a:r>
              <a:rPr lang="en-US" altLang="zh-CN" sz="3600" b="1">
                <a:solidFill>
                  <a:srgbClr val="663300"/>
                </a:solidFill>
              </a:rPr>
              <a:t>Lc </a:t>
            </a:r>
            <a:r>
              <a:rPr lang="zh-CN" altLang="en-US" sz="3600" b="1">
                <a:solidFill>
                  <a:srgbClr val="663300"/>
                </a:solidFill>
              </a:rPr>
              <a:t>表的表头结点之后</a:t>
            </a:r>
            <a:r>
              <a:rPr lang="en-US" altLang="zh-CN" sz="3600" b="1">
                <a:solidFill>
                  <a:srgbClr val="663300"/>
                </a:solidFill>
              </a:rPr>
              <a:t>;</a:t>
            </a:r>
          </a:p>
        </p:txBody>
      </p:sp>
      <p:sp>
        <p:nvSpPr>
          <p:cNvPr id="109574" name="Text Box 6"/>
          <p:cNvSpPr txBox="1">
            <a:spLocks noChangeArrowheads="1"/>
          </p:cNvSpPr>
          <p:nvPr/>
        </p:nvSpPr>
        <p:spPr bwMode="auto">
          <a:xfrm>
            <a:off x="631825" y="5683250"/>
            <a:ext cx="7292975" cy="641350"/>
          </a:xfrm>
          <a:prstGeom prst="rect">
            <a:avLst/>
          </a:prstGeom>
          <a:noFill/>
          <a:ln w="9525">
            <a:noFill/>
            <a:miter lim="800000"/>
            <a:headEnd/>
            <a:tailEnd/>
          </a:ln>
          <a:effectLst/>
        </p:spPr>
        <p:txBody>
          <a:bodyPr wrap="none">
            <a:spAutoFit/>
          </a:bodyPr>
          <a:lstStyle/>
          <a:p>
            <a:r>
              <a:rPr lang="en-US" altLang="zh-CN" sz="3600" b="1">
                <a:solidFill>
                  <a:srgbClr val="663300"/>
                </a:solidFill>
              </a:rPr>
              <a:t>4) </a:t>
            </a:r>
            <a:r>
              <a:rPr lang="zh-CN" altLang="en-US" sz="3600" b="1">
                <a:solidFill>
                  <a:srgbClr val="663300"/>
                </a:solidFill>
              </a:rPr>
              <a:t>释放 </a:t>
            </a:r>
            <a:r>
              <a:rPr lang="en-US" altLang="zh-CN" sz="3600" b="1">
                <a:solidFill>
                  <a:srgbClr val="663300"/>
                </a:solidFill>
              </a:rPr>
              <a:t>La </a:t>
            </a:r>
            <a:r>
              <a:rPr lang="zh-CN" altLang="en-US" sz="3600" b="1">
                <a:solidFill>
                  <a:srgbClr val="663300"/>
                </a:solidFill>
              </a:rPr>
              <a:t>表和 </a:t>
            </a:r>
            <a:r>
              <a:rPr lang="en-US" altLang="zh-CN" sz="3600" b="1">
                <a:solidFill>
                  <a:srgbClr val="663300"/>
                </a:solidFill>
              </a:rPr>
              <a:t>Lb </a:t>
            </a:r>
            <a:r>
              <a:rPr lang="zh-CN" altLang="en-US" sz="3600" b="1">
                <a:solidFill>
                  <a:srgbClr val="663300"/>
                </a:solidFill>
              </a:rPr>
              <a:t>表的表头结点。</a:t>
            </a:r>
          </a:p>
        </p:txBody>
      </p:sp>
    </p:spTree>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Rot="1" noChangeArrowheads="1"/>
          </p:cNvSpPr>
          <p:nvPr>
            <p:ph type="body" idx="1"/>
          </p:nvPr>
        </p:nvSpPr>
        <p:spPr>
          <a:xfrm>
            <a:off x="323850" y="981075"/>
            <a:ext cx="8540750" cy="4194175"/>
          </a:xfrm>
        </p:spPr>
        <p:txBody>
          <a:bodyPr/>
          <a:lstStyle/>
          <a:p>
            <a:r>
              <a:rPr lang="zh-CN" altLang="en-US"/>
              <a:t>若采用三元组压缩技术存储稀疏矩阵，只要把每个元素的行下标和列下标互换，就完成了对该矩阵的转置运算，这种观点（ ）</a:t>
            </a:r>
          </a:p>
          <a:p>
            <a:r>
              <a:rPr lang="en-US" altLang="zh-CN"/>
              <a:t>A.</a:t>
            </a:r>
            <a:r>
              <a:rPr lang="zh-CN" altLang="en-US"/>
              <a:t>正确				</a:t>
            </a:r>
            <a:r>
              <a:rPr lang="en-US" altLang="zh-CN"/>
              <a:t>B.</a:t>
            </a:r>
            <a:r>
              <a:rPr lang="zh-CN" altLang="en-US"/>
              <a:t>错误 </a:t>
            </a:r>
          </a:p>
          <a:p>
            <a:endParaRPr lang="zh-CN" altLang="en-US"/>
          </a:p>
          <a:p>
            <a:endParaRPr lang="zh-CN" altLang="en-US"/>
          </a:p>
          <a:p>
            <a:r>
              <a:rPr lang="en-US" altLang="zh-CN"/>
              <a:t>B</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50825" y="692150"/>
            <a:ext cx="8540750" cy="4968875"/>
          </a:xfrm>
        </p:spPr>
        <p:txBody>
          <a:bodyPr/>
          <a:lstStyle/>
          <a:p>
            <a:pPr>
              <a:lnSpc>
                <a:spcPct val="80000"/>
              </a:lnSpc>
            </a:pPr>
            <a:r>
              <a:rPr lang="en-US" altLang="zh-CN" sz="2000"/>
              <a:t>1.</a:t>
            </a:r>
            <a:r>
              <a:rPr lang="zh-CN" altLang="en-US" sz="2000"/>
              <a:t>广义表</a:t>
            </a:r>
            <a:r>
              <a:rPr lang="en-US" altLang="zh-CN" sz="2000"/>
              <a:t>((a),a)</a:t>
            </a:r>
            <a:r>
              <a:rPr lang="zh-CN" altLang="en-US" sz="2000"/>
              <a:t>的表头是</a:t>
            </a:r>
            <a:r>
              <a:rPr lang="en-US" altLang="zh-CN" sz="2000"/>
              <a:t>(   ),</a:t>
            </a:r>
            <a:r>
              <a:rPr lang="zh-CN" altLang="en-US" sz="2000"/>
              <a:t>表尾是</a:t>
            </a:r>
            <a:r>
              <a:rPr lang="en-US" altLang="zh-CN" sz="2000"/>
              <a:t>(   ).</a:t>
            </a:r>
          </a:p>
          <a:p>
            <a:pPr>
              <a:lnSpc>
                <a:spcPct val="80000"/>
              </a:lnSpc>
            </a:pPr>
            <a:r>
              <a:rPr lang="en-US" altLang="zh-CN" sz="2000"/>
              <a:t>A. a B. b C. (a)  D. ((a)) </a:t>
            </a:r>
          </a:p>
          <a:p>
            <a:pPr>
              <a:lnSpc>
                <a:spcPct val="80000"/>
              </a:lnSpc>
            </a:pPr>
            <a:r>
              <a:rPr lang="en-US" altLang="zh-CN" sz="2000"/>
              <a:t>2.</a:t>
            </a:r>
            <a:r>
              <a:rPr lang="zh-CN" altLang="en-US" sz="2000"/>
              <a:t>广义表</a:t>
            </a:r>
            <a:r>
              <a:rPr lang="en-US" altLang="zh-CN" sz="2000"/>
              <a:t>((a))</a:t>
            </a:r>
            <a:r>
              <a:rPr lang="zh-CN" altLang="en-US" sz="2000"/>
              <a:t>的表头是</a:t>
            </a:r>
            <a:r>
              <a:rPr lang="en-US" altLang="zh-CN" sz="2000"/>
              <a:t>(   ),</a:t>
            </a:r>
            <a:r>
              <a:rPr lang="zh-CN" altLang="en-US" sz="2000"/>
              <a:t>表尾是</a:t>
            </a:r>
            <a:r>
              <a:rPr lang="en-US" altLang="zh-CN" sz="2000"/>
              <a:t>(   ).</a:t>
            </a:r>
          </a:p>
          <a:p>
            <a:pPr>
              <a:lnSpc>
                <a:spcPct val="80000"/>
              </a:lnSpc>
            </a:pPr>
            <a:r>
              <a:rPr lang="en-US" altLang="zh-CN" sz="2000"/>
              <a:t>A.   a   B.   (a)   C.   (  )  D.  ((a))</a:t>
            </a:r>
          </a:p>
          <a:p>
            <a:pPr>
              <a:lnSpc>
                <a:spcPct val="80000"/>
              </a:lnSpc>
            </a:pPr>
            <a:r>
              <a:rPr lang="en-US" altLang="zh-CN" sz="2000"/>
              <a:t>3.</a:t>
            </a:r>
            <a:r>
              <a:rPr lang="zh-CN" altLang="en-US" sz="2000"/>
              <a:t>广义表</a:t>
            </a:r>
            <a:r>
              <a:rPr lang="en-US" altLang="zh-CN" sz="2000"/>
              <a:t>((a,b),c,d)</a:t>
            </a:r>
            <a:r>
              <a:rPr lang="zh-CN" altLang="en-US" sz="2000"/>
              <a:t>的表头是</a:t>
            </a:r>
            <a:r>
              <a:rPr lang="en-US" altLang="zh-CN" sz="2000"/>
              <a:t>(    ),</a:t>
            </a:r>
            <a:r>
              <a:rPr lang="zh-CN" altLang="en-US" sz="2000"/>
              <a:t>表尾是</a:t>
            </a:r>
            <a:r>
              <a:rPr lang="en-US" altLang="zh-CN" sz="2000"/>
              <a:t>(    ).</a:t>
            </a:r>
          </a:p>
          <a:p>
            <a:pPr>
              <a:lnSpc>
                <a:spcPct val="80000"/>
              </a:lnSpc>
            </a:pPr>
            <a:r>
              <a:rPr lang="en-US" altLang="zh-CN" sz="2000"/>
              <a:t>A.   a   B.   b   C.   (a,b )  D.  (c,d)</a:t>
            </a:r>
          </a:p>
          <a:p>
            <a:pPr>
              <a:lnSpc>
                <a:spcPct val="80000"/>
              </a:lnSpc>
            </a:pPr>
            <a:r>
              <a:rPr lang="en-US" altLang="zh-CN" sz="2000"/>
              <a:t>4 .</a:t>
            </a:r>
            <a:r>
              <a:rPr lang="zh-CN" altLang="en-US" sz="2000"/>
              <a:t>广义表</a:t>
            </a:r>
            <a:r>
              <a:rPr lang="en-US" altLang="zh-CN" sz="2000"/>
              <a:t>(a,b,c,d)</a:t>
            </a:r>
            <a:r>
              <a:rPr lang="zh-CN" altLang="en-US" sz="2000"/>
              <a:t>的表头是</a:t>
            </a:r>
            <a:r>
              <a:rPr lang="en-US" altLang="zh-CN" sz="2000"/>
              <a:t>(      ),</a:t>
            </a:r>
            <a:r>
              <a:rPr lang="zh-CN" altLang="en-US" sz="2000"/>
              <a:t>表尾是</a:t>
            </a:r>
            <a:r>
              <a:rPr lang="en-US" altLang="zh-CN" sz="2000"/>
              <a:t>(      ).</a:t>
            </a:r>
          </a:p>
          <a:p>
            <a:pPr>
              <a:lnSpc>
                <a:spcPct val="80000"/>
              </a:lnSpc>
            </a:pPr>
            <a:r>
              <a:rPr lang="en-US" altLang="zh-CN" sz="2000"/>
              <a:t>A.   a   B.   b   C.   (a,b )  D.  (b,c,d)</a:t>
            </a:r>
          </a:p>
          <a:p>
            <a:pPr>
              <a:lnSpc>
                <a:spcPct val="80000"/>
              </a:lnSpc>
            </a:pPr>
            <a:r>
              <a:rPr lang="en-US" altLang="zh-CN" sz="2000"/>
              <a:t>5. </a:t>
            </a:r>
            <a:r>
              <a:rPr lang="zh-CN" altLang="en-US" sz="2000"/>
              <a:t>广义表</a:t>
            </a:r>
            <a:r>
              <a:rPr lang="en-US" altLang="zh-CN" sz="2000"/>
              <a:t>((a,b,c,d))</a:t>
            </a:r>
            <a:r>
              <a:rPr lang="zh-CN" altLang="en-US" sz="2000"/>
              <a:t>的表头是</a:t>
            </a:r>
            <a:r>
              <a:rPr lang="en-US" altLang="zh-CN" sz="2000"/>
              <a:t>(      ),</a:t>
            </a:r>
            <a:r>
              <a:rPr lang="zh-CN" altLang="en-US" sz="2000"/>
              <a:t>表尾是</a:t>
            </a:r>
            <a:r>
              <a:rPr lang="en-US" altLang="zh-CN" sz="2000"/>
              <a:t>(      ).</a:t>
            </a:r>
          </a:p>
          <a:p>
            <a:pPr>
              <a:lnSpc>
                <a:spcPct val="80000"/>
              </a:lnSpc>
            </a:pPr>
            <a:r>
              <a:rPr lang="en-US" altLang="zh-CN" sz="2000"/>
              <a:t>A.   a   B.   (  )  C.   (a,b,c,d )  D.  ((a,b,c,d))</a:t>
            </a:r>
          </a:p>
          <a:p>
            <a:pPr>
              <a:lnSpc>
                <a:spcPct val="80000"/>
              </a:lnSpc>
            </a:pPr>
            <a:r>
              <a:rPr lang="en-US" altLang="zh-CN" sz="2000"/>
              <a:t>6.</a:t>
            </a:r>
            <a:r>
              <a:rPr lang="zh-CN" altLang="en-US" sz="2000"/>
              <a:t>一个广义表的表头是一个广义表</a:t>
            </a:r>
            <a:r>
              <a:rPr lang="en-US" altLang="zh-CN" sz="2000"/>
              <a:t>,</a:t>
            </a:r>
            <a:r>
              <a:rPr lang="zh-CN" altLang="en-US" sz="2000"/>
              <a:t>这个断言是</a:t>
            </a:r>
            <a:r>
              <a:rPr lang="en-US" altLang="zh-CN" sz="2000"/>
              <a:t>(      ).</a:t>
            </a:r>
          </a:p>
          <a:p>
            <a:pPr>
              <a:lnSpc>
                <a:spcPct val="80000"/>
              </a:lnSpc>
            </a:pPr>
            <a:r>
              <a:rPr lang="en-US" altLang="zh-CN" sz="2000"/>
              <a:t>A.  </a:t>
            </a:r>
            <a:r>
              <a:rPr lang="zh-CN" altLang="en-US" sz="2000"/>
              <a:t>正确的    </a:t>
            </a:r>
            <a:r>
              <a:rPr lang="en-US" altLang="zh-CN" sz="2000"/>
              <a:t>B.  </a:t>
            </a:r>
            <a:r>
              <a:rPr lang="zh-CN" altLang="en-US" sz="2000"/>
              <a:t>错误的</a:t>
            </a:r>
          </a:p>
          <a:p>
            <a:pPr>
              <a:lnSpc>
                <a:spcPct val="80000"/>
              </a:lnSpc>
            </a:pPr>
            <a:r>
              <a:rPr lang="en-US" altLang="zh-CN" sz="2000"/>
              <a:t>7. </a:t>
            </a:r>
            <a:r>
              <a:rPr lang="zh-CN" altLang="en-US" sz="2000"/>
              <a:t>一个广义表的表尾是一个广义表</a:t>
            </a:r>
            <a:r>
              <a:rPr lang="en-US" altLang="zh-CN" sz="2000"/>
              <a:t>,</a:t>
            </a:r>
            <a:r>
              <a:rPr lang="zh-CN" altLang="en-US" sz="2000"/>
              <a:t>这个断言是</a:t>
            </a:r>
            <a:r>
              <a:rPr lang="en-US" altLang="zh-CN" sz="2000"/>
              <a:t>(      ). </a:t>
            </a:r>
          </a:p>
          <a:p>
            <a:pPr>
              <a:lnSpc>
                <a:spcPct val="80000"/>
              </a:lnSpc>
            </a:pPr>
            <a:r>
              <a:rPr lang="en-US" altLang="zh-CN" sz="2000"/>
              <a:t>A.  </a:t>
            </a:r>
            <a:r>
              <a:rPr lang="zh-CN" altLang="en-US" sz="2000"/>
              <a:t>正确的    </a:t>
            </a:r>
            <a:r>
              <a:rPr lang="en-US" altLang="zh-CN" sz="2000"/>
              <a:t>B.  </a:t>
            </a:r>
            <a:r>
              <a:rPr lang="zh-CN" altLang="en-US" sz="2000"/>
              <a:t>错误的</a:t>
            </a:r>
          </a:p>
          <a:p>
            <a:pPr>
              <a:lnSpc>
                <a:spcPct val="80000"/>
              </a:lnSpc>
            </a:pPr>
            <a:endParaRPr lang="zh-CN" altLang="en-US" sz="2000"/>
          </a:p>
          <a:p>
            <a:pPr>
              <a:lnSpc>
                <a:spcPct val="80000"/>
              </a:lnSpc>
            </a:pPr>
            <a:endParaRPr lang="en-US" altLang="zh-CN" sz="2000"/>
          </a:p>
        </p:txBody>
      </p:sp>
      <p:sp>
        <p:nvSpPr>
          <p:cNvPr id="74756" name="Text Box 4"/>
          <p:cNvSpPr txBox="1">
            <a:spLocks noChangeArrowheads="1"/>
          </p:cNvSpPr>
          <p:nvPr/>
        </p:nvSpPr>
        <p:spPr bwMode="auto">
          <a:xfrm>
            <a:off x="3348038" y="692150"/>
            <a:ext cx="349250" cy="366713"/>
          </a:xfrm>
          <a:prstGeom prst="rect">
            <a:avLst/>
          </a:prstGeom>
          <a:noFill/>
          <a:ln w="9525">
            <a:noFill/>
            <a:miter lim="800000"/>
            <a:headEnd/>
            <a:tailEnd/>
          </a:ln>
          <a:effectLst/>
        </p:spPr>
        <p:txBody>
          <a:bodyPr wrap="none">
            <a:spAutoFit/>
          </a:bodyPr>
          <a:lstStyle/>
          <a:p>
            <a:r>
              <a:rPr lang="en-US" altLang="zh-CN"/>
              <a:t>C</a:t>
            </a:r>
          </a:p>
        </p:txBody>
      </p:sp>
      <p:sp>
        <p:nvSpPr>
          <p:cNvPr id="74757" name="Text Box 5"/>
          <p:cNvSpPr txBox="1">
            <a:spLocks noChangeArrowheads="1"/>
          </p:cNvSpPr>
          <p:nvPr/>
        </p:nvSpPr>
        <p:spPr bwMode="auto">
          <a:xfrm>
            <a:off x="4572000" y="685800"/>
            <a:ext cx="349250" cy="366713"/>
          </a:xfrm>
          <a:prstGeom prst="rect">
            <a:avLst/>
          </a:prstGeom>
          <a:noFill/>
          <a:ln w="9525">
            <a:noFill/>
            <a:miter lim="800000"/>
            <a:headEnd/>
            <a:tailEnd/>
          </a:ln>
          <a:effectLst/>
        </p:spPr>
        <p:txBody>
          <a:bodyPr wrap="none">
            <a:spAutoFit/>
          </a:bodyPr>
          <a:lstStyle/>
          <a:p>
            <a:r>
              <a:rPr lang="en-US" altLang="zh-CN"/>
              <a:t>C</a:t>
            </a:r>
          </a:p>
        </p:txBody>
      </p:sp>
      <p:sp>
        <p:nvSpPr>
          <p:cNvPr id="74758" name="Text Box 6"/>
          <p:cNvSpPr txBox="1">
            <a:spLocks noChangeArrowheads="1"/>
          </p:cNvSpPr>
          <p:nvPr/>
        </p:nvSpPr>
        <p:spPr bwMode="auto">
          <a:xfrm>
            <a:off x="3203575" y="1333500"/>
            <a:ext cx="336550" cy="366713"/>
          </a:xfrm>
          <a:prstGeom prst="rect">
            <a:avLst/>
          </a:prstGeom>
          <a:noFill/>
          <a:ln w="9525">
            <a:noFill/>
            <a:miter lim="800000"/>
            <a:headEnd/>
            <a:tailEnd/>
          </a:ln>
          <a:effectLst/>
        </p:spPr>
        <p:txBody>
          <a:bodyPr wrap="none">
            <a:spAutoFit/>
          </a:bodyPr>
          <a:lstStyle/>
          <a:p>
            <a:r>
              <a:rPr lang="en-US" altLang="zh-CN"/>
              <a:t>B</a:t>
            </a:r>
          </a:p>
        </p:txBody>
      </p:sp>
      <p:sp>
        <p:nvSpPr>
          <p:cNvPr id="74759" name="Text Box 7"/>
          <p:cNvSpPr txBox="1">
            <a:spLocks noChangeArrowheads="1"/>
          </p:cNvSpPr>
          <p:nvPr/>
        </p:nvSpPr>
        <p:spPr bwMode="auto">
          <a:xfrm>
            <a:off x="4356100" y="1333500"/>
            <a:ext cx="349250" cy="366713"/>
          </a:xfrm>
          <a:prstGeom prst="rect">
            <a:avLst/>
          </a:prstGeom>
          <a:noFill/>
          <a:ln w="9525">
            <a:noFill/>
            <a:miter lim="800000"/>
            <a:headEnd/>
            <a:tailEnd/>
          </a:ln>
          <a:effectLst/>
        </p:spPr>
        <p:txBody>
          <a:bodyPr wrap="none">
            <a:spAutoFit/>
          </a:bodyPr>
          <a:lstStyle/>
          <a:p>
            <a:r>
              <a:rPr lang="en-US" altLang="zh-CN"/>
              <a:t>C</a:t>
            </a:r>
          </a:p>
        </p:txBody>
      </p:sp>
      <p:sp>
        <p:nvSpPr>
          <p:cNvPr id="74760" name="Text Box 8"/>
          <p:cNvSpPr txBox="1">
            <a:spLocks noChangeArrowheads="1"/>
          </p:cNvSpPr>
          <p:nvPr/>
        </p:nvSpPr>
        <p:spPr bwMode="auto">
          <a:xfrm>
            <a:off x="3790950" y="1916113"/>
            <a:ext cx="349250" cy="366712"/>
          </a:xfrm>
          <a:prstGeom prst="rect">
            <a:avLst/>
          </a:prstGeom>
          <a:noFill/>
          <a:ln w="9525">
            <a:noFill/>
            <a:miter lim="800000"/>
            <a:headEnd/>
            <a:tailEnd/>
          </a:ln>
          <a:effectLst/>
        </p:spPr>
        <p:txBody>
          <a:bodyPr wrap="none">
            <a:spAutoFit/>
          </a:bodyPr>
          <a:lstStyle/>
          <a:p>
            <a:r>
              <a:rPr lang="en-US" altLang="zh-CN"/>
              <a:t>C</a:t>
            </a:r>
          </a:p>
        </p:txBody>
      </p:sp>
      <p:sp>
        <p:nvSpPr>
          <p:cNvPr id="74761" name="Text Box 9"/>
          <p:cNvSpPr txBox="1">
            <a:spLocks noChangeArrowheads="1"/>
          </p:cNvSpPr>
          <p:nvPr/>
        </p:nvSpPr>
        <p:spPr bwMode="auto">
          <a:xfrm>
            <a:off x="5086350" y="1916113"/>
            <a:ext cx="349250" cy="366712"/>
          </a:xfrm>
          <a:prstGeom prst="rect">
            <a:avLst/>
          </a:prstGeom>
          <a:noFill/>
          <a:ln w="9525">
            <a:noFill/>
            <a:miter lim="800000"/>
            <a:headEnd/>
            <a:tailEnd/>
          </a:ln>
          <a:effectLst/>
        </p:spPr>
        <p:txBody>
          <a:bodyPr wrap="none">
            <a:spAutoFit/>
          </a:bodyPr>
          <a:lstStyle/>
          <a:p>
            <a:r>
              <a:rPr lang="en-US" altLang="zh-CN"/>
              <a:t>D</a:t>
            </a:r>
          </a:p>
        </p:txBody>
      </p:sp>
      <p:sp>
        <p:nvSpPr>
          <p:cNvPr id="74762" name="Text Box 10"/>
          <p:cNvSpPr txBox="1">
            <a:spLocks noChangeArrowheads="1"/>
          </p:cNvSpPr>
          <p:nvPr/>
        </p:nvSpPr>
        <p:spPr bwMode="auto">
          <a:xfrm>
            <a:off x="3779838" y="2492375"/>
            <a:ext cx="336550" cy="366713"/>
          </a:xfrm>
          <a:prstGeom prst="rect">
            <a:avLst/>
          </a:prstGeom>
          <a:noFill/>
          <a:ln w="9525">
            <a:noFill/>
            <a:miter lim="800000"/>
            <a:headEnd/>
            <a:tailEnd/>
          </a:ln>
          <a:effectLst/>
        </p:spPr>
        <p:txBody>
          <a:bodyPr wrap="none">
            <a:spAutoFit/>
          </a:bodyPr>
          <a:lstStyle/>
          <a:p>
            <a:r>
              <a:rPr lang="en-US" altLang="zh-CN"/>
              <a:t>A</a:t>
            </a:r>
          </a:p>
        </p:txBody>
      </p:sp>
      <p:sp>
        <p:nvSpPr>
          <p:cNvPr id="74763" name="Text Box 11"/>
          <p:cNvSpPr txBox="1">
            <a:spLocks noChangeArrowheads="1"/>
          </p:cNvSpPr>
          <p:nvPr/>
        </p:nvSpPr>
        <p:spPr bwMode="auto">
          <a:xfrm>
            <a:off x="5148263" y="2492375"/>
            <a:ext cx="349250" cy="366713"/>
          </a:xfrm>
          <a:prstGeom prst="rect">
            <a:avLst/>
          </a:prstGeom>
          <a:noFill/>
          <a:ln w="9525">
            <a:noFill/>
            <a:miter lim="800000"/>
            <a:headEnd/>
            <a:tailEnd/>
          </a:ln>
          <a:effectLst/>
        </p:spPr>
        <p:txBody>
          <a:bodyPr wrap="none">
            <a:spAutoFit/>
          </a:bodyPr>
          <a:lstStyle/>
          <a:p>
            <a:r>
              <a:rPr lang="en-US" altLang="zh-CN"/>
              <a:t>D</a:t>
            </a:r>
          </a:p>
        </p:txBody>
      </p:sp>
      <p:sp>
        <p:nvSpPr>
          <p:cNvPr id="74764" name="Text Box 12"/>
          <p:cNvSpPr txBox="1">
            <a:spLocks noChangeArrowheads="1"/>
          </p:cNvSpPr>
          <p:nvPr/>
        </p:nvSpPr>
        <p:spPr bwMode="auto">
          <a:xfrm>
            <a:off x="3924300" y="3141663"/>
            <a:ext cx="349250" cy="366712"/>
          </a:xfrm>
          <a:prstGeom prst="rect">
            <a:avLst/>
          </a:prstGeom>
          <a:noFill/>
          <a:ln w="9525">
            <a:noFill/>
            <a:miter lim="800000"/>
            <a:headEnd/>
            <a:tailEnd/>
          </a:ln>
          <a:effectLst/>
        </p:spPr>
        <p:txBody>
          <a:bodyPr wrap="none">
            <a:spAutoFit/>
          </a:bodyPr>
          <a:lstStyle/>
          <a:p>
            <a:r>
              <a:rPr lang="en-US" altLang="zh-CN"/>
              <a:t>C</a:t>
            </a:r>
          </a:p>
        </p:txBody>
      </p:sp>
      <p:sp>
        <p:nvSpPr>
          <p:cNvPr id="74765" name="Text Box 13"/>
          <p:cNvSpPr txBox="1">
            <a:spLocks noChangeArrowheads="1"/>
          </p:cNvSpPr>
          <p:nvPr/>
        </p:nvSpPr>
        <p:spPr bwMode="auto">
          <a:xfrm>
            <a:off x="5364163" y="3141663"/>
            <a:ext cx="336550" cy="366712"/>
          </a:xfrm>
          <a:prstGeom prst="rect">
            <a:avLst/>
          </a:prstGeom>
          <a:noFill/>
          <a:ln w="9525">
            <a:noFill/>
            <a:miter lim="800000"/>
            <a:headEnd/>
            <a:tailEnd/>
          </a:ln>
          <a:effectLst/>
        </p:spPr>
        <p:txBody>
          <a:bodyPr wrap="none">
            <a:spAutoFit/>
          </a:bodyPr>
          <a:lstStyle/>
          <a:p>
            <a:r>
              <a:rPr lang="en-US" altLang="zh-CN"/>
              <a:t>B</a:t>
            </a:r>
          </a:p>
        </p:txBody>
      </p:sp>
      <p:sp>
        <p:nvSpPr>
          <p:cNvPr id="74766" name="Text Box 14"/>
          <p:cNvSpPr txBox="1">
            <a:spLocks noChangeArrowheads="1"/>
          </p:cNvSpPr>
          <p:nvPr/>
        </p:nvSpPr>
        <p:spPr bwMode="auto">
          <a:xfrm>
            <a:off x="5867400" y="3716338"/>
            <a:ext cx="336550" cy="366712"/>
          </a:xfrm>
          <a:prstGeom prst="rect">
            <a:avLst/>
          </a:prstGeom>
          <a:noFill/>
          <a:ln w="9525">
            <a:noFill/>
            <a:miter lim="800000"/>
            <a:headEnd/>
            <a:tailEnd/>
          </a:ln>
          <a:effectLst/>
        </p:spPr>
        <p:txBody>
          <a:bodyPr wrap="none">
            <a:spAutoFit/>
          </a:bodyPr>
          <a:lstStyle/>
          <a:p>
            <a:r>
              <a:rPr lang="en-US" altLang="zh-CN"/>
              <a:t>B</a:t>
            </a:r>
          </a:p>
        </p:txBody>
      </p:sp>
      <p:sp>
        <p:nvSpPr>
          <p:cNvPr id="74767" name="Text Box 15"/>
          <p:cNvSpPr txBox="1">
            <a:spLocks noChangeArrowheads="1"/>
          </p:cNvSpPr>
          <p:nvPr/>
        </p:nvSpPr>
        <p:spPr bwMode="auto">
          <a:xfrm>
            <a:off x="5940425" y="4365625"/>
            <a:ext cx="336550" cy="366713"/>
          </a:xfrm>
          <a:prstGeom prst="rect">
            <a:avLst/>
          </a:prstGeom>
          <a:noFill/>
          <a:ln w="9525">
            <a:noFill/>
            <a:miter lim="800000"/>
            <a:headEnd/>
            <a:tailEnd/>
          </a:ln>
          <a:effectLst/>
        </p:spPr>
        <p:txBody>
          <a:bodyPr wrap="none">
            <a:spAutoFit/>
          </a:bodyPr>
          <a:lstStyle/>
          <a:p>
            <a:r>
              <a:rPr lang="en-US" altLang="zh-CN"/>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 calcmode="lin" valueType="num">
                                      <p:cBhvr additive="base">
                                        <p:cTn id="7" dur="500" fill="hold"/>
                                        <p:tgtEl>
                                          <p:spTgt spid="747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anim calcmode="lin" valueType="num">
                                      <p:cBhvr additive="base">
                                        <p:cTn id="11" dur="500" fill="hold"/>
                                        <p:tgtEl>
                                          <p:spTgt spid="7475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47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756"/>
                                        </p:tgtEl>
                                        <p:attrNameLst>
                                          <p:attrName>style.visibility</p:attrName>
                                        </p:attrNameLst>
                                      </p:cBhvr>
                                      <p:to>
                                        <p:strVal val="visible"/>
                                      </p:to>
                                    </p:set>
                                    <p:animEffect transition="in" filter="blinds(horizontal)">
                                      <p:cBhvr>
                                        <p:cTn id="17" dur="500"/>
                                        <p:tgtEl>
                                          <p:spTgt spid="7475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4757"/>
                                        </p:tgtEl>
                                        <p:attrNameLst>
                                          <p:attrName>style.visibility</p:attrName>
                                        </p:attrNameLst>
                                      </p:cBhvr>
                                      <p:to>
                                        <p:strVal val="visible"/>
                                      </p:to>
                                    </p:set>
                                    <p:animEffect transition="in" filter="blinds(horizontal)">
                                      <p:cBhvr>
                                        <p:cTn id="20" dur="500"/>
                                        <p:tgtEl>
                                          <p:spTgt spid="7475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4755">
                                            <p:txEl>
                                              <p:pRg st="2" end="2"/>
                                            </p:txEl>
                                          </p:spTgt>
                                        </p:tgtEl>
                                        <p:attrNameLst>
                                          <p:attrName>style.visibility</p:attrName>
                                        </p:attrNameLst>
                                      </p:cBhvr>
                                      <p:to>
                                        <p:strVal val="visible"/>
                                      </p:to>
                                    </p:set>
                                    <p:anim calcmode="lin" valueType="num">
                                      <p:cBhvr additive="base">
                                        <p:cTn id="25" dur="500" fill="hold"/>
                                        <p:tgtEl>
                                          <p:spTgt spid="747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74755">
                                            <p:txEl>
                                              <p:pRg st="3" end="3"/>
                                            </p:txEl>
                                          </p:spTgt>
                                        </p:tgtEl>
                                        <p:attrNameLst>
                                          <p:attrName>style.visibility</p:attrName>
                                        </p:attrNameLst>
                                      </p:cBhvr>
                                      <p:to>
                                        <p:strVal val="visible"/>
                                      </p:to>
                                    </p:set>
                                    <p:anim calcmode="lin" valueType="num">
                                      <p:cBhvr additive="base">
                                        <p:cTn id="29" dur="500" fill="hold"/>
                                        <p:tgtEl>
                                          <p:spTgt spid="74755">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47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4758"/>
                                        </p:tgtEl>
                                        <p:attrNameLst>
                                          <p:attrName>style.visibility</p:attrName>
                                        </p:attrNameLst>
                                      </p:cBhvr>
                                      <p:to>
                                        <p:strVal val="visible"/>
                                      </p:to>
                                    </p:set>
                                    <p:animEffect transition="in" filter="blinds(horizontal)">
                                      <p:cBhvr>
                                        <p:cTn id="35" dur="500"/>
                                        <p:tgtEl>
                                          <p:spTgt spid="7475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74759"/>
                                        </p:tgtEl>
                                        <p:attrNameLst>
                                          <p:attrName>style.visibility</p:attrName>
                                        </p:attrNameLst>
                                      </p:cBhvr>
                                      <p:to>
                                        <p:strVal val="visible"/>
                                      </p:to>
                                    </p:set>
                                    <p:animEffect transition="in" filter="blinds(horizontal)">
                                      <p:cBhvr>
                                        <p:cTn id="38" dur="500"/>
                                        <p:tgtEl>
                                          <p:spTgt spid="7475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4755">
                                            <p:txEl>
                                              <p:pRg st="4" end="4"/>
                                            </p:txEl>
                                          </p:spTgt>
                                        </p:tgtEl>
                                        <p:attrNameLst>
                                          <p:attrName>style.visibility</p:attrName>
                                        </p:attrNameLst>
                                      </p:cBhvr>
                                      <p:to>
                                        <p:strVal val="visible"/>
                                      </p:to>
                                    </p:set>
                                    <p:anim calcmode="lin" valueType="num">
                                      <p:cBhvr additive="base">
                                        <p:cTn id="43" dur="500" fill="hold"/>
                                        <p:tgtEl>
                                          <p:spTgt spid="74755">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4755">
                                            <p:txEl>
                                              <p:pRg st="4" end="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74755">
                                            <p:txEl>
                                              <p:pRg st="5" end="5"/>
                                            </p:txEl>
                                          </p:spTgt>
                                        </p:tgtEl>
                                        <p:attrNameLst>
                                          <p:attrName>style.visibility</p:attrName>
                                        </p:attrNameLst>
                                      </p:cBhvr>
                                      <p:to>
                                        <p:strVal val="visible"/>
                                      </p:to>
                                    </p:set>
                                    <p:anim calcmode="lin" valueType="num">
                                      <p:cBhvr additive="base">
                                        <p:cTn id="47" dur="500" fill="hold"/>
                                        <p:tgtEl>
                                          <p:spTgt spid="74755">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47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760"/>
                                        </p:tgtEl>
                                        <p:attrNameLst>
                                          <p:attrName>style.visibility</p:attrName>
                                        </p:attrNameLst>
                                      </p:cBhvr>
                                      <p:to>
                                        <p:strVal val="visible"/>
                                      </p:to>
                                    </p:set>
                                    <p:animEffect transition="in" filter="blinds(horizontal)">
                                      <p:cBhvr>
                                        <p:cTn id="53" dur="500"/>
                                        <p:tgtEl>
                                          <p:spTgt spid="74760"/>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74761"/>
                                        </p:tgtEl>
                                        <p:attrNameLst>
                                          <p:attrName>style.visibility</p:attrName>
                                        </p:attrNameLst>
                                      </p:cBhvr>
                                      <p:to>
                                        <p:strVal val="visible"/>
                                      </p:to>
                                    </p:set>
                                    <p:animEffect transition="in" filter="blinds(horizontal)">
                                      <p:cBhvr>
                                        <p:cTn id="56" dur="500"/>
                                        <p:tgtEl>
                                          <p:spTgt spid="74761"/>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74755">
                                            <p:txEl>
                                              <p:pRg st="6" end="6"/>
                                            </p:txEl>
                                          </p:spTgt>
                                        </p:tgtEl>
                                        <p:attrNameLst>
                                          <p:attrName>style.visibility</p:attrName>
                                        </p:attrNameLst>
                                      </p:cBhvr>
                                      <p:to>
                                        <p:strVal val="visible"/>
                                      </p:to>
                                    </p:set>
                                    <p:anim calcmode="lin" valueType="num">
                                      <p:cBhvr additive="base">
                                        <p:cTn id="61" dur="500" fill="hold"/>
                                        <p:tgtEl>
                                          <p:spTgt spid="74755">
                                            <p:txEl>
                                              <p:pRg st="6" end="6"/>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4755">
                                            <p:txEl>
                                              <p:pRg st="6" end="6"/>
                                            </p:txEl>
                                          </p:spTgt>
                                        </p:tgtEl>
                                        <p:attrNameLst>
                                          <p:attrName>ppt_y</p:attrName>
                                        </p:attrNameLst>
                                      </p:cBhvr>
                                      <p:tavLst>
                                        <p:tav tm="0">
                                          <p:val>
                                            <p:strVal val="#ppt_y"/>
                                          </p:val>
                                        </p:tav>
                                        <p:tav tm="100000">
                                          <p:val>
                                            <p:strVal val="#ppt_y"/>
                                          </p:val>
                                        </p:tav>
                                      </p:tavLst>
                                    </p:anim>
                                  </p:childTnLst>
                                </p:cTn>
                              </p:par>
                              <p:par>
                                <p:cTn id="63" presetID="2" presetClass="entr" presetSubtype="8" fill="hold" nodeType="withEffect">
                                  <p:stCondLst>
                                    <p:cond delay="0"/>
                                  </p:stCondLst>
                                  <p:childTnLst>
                                    <p:set>
                                      <p:cBhvr>
                                        <p:cTn id="64" dur="1" fill="hold">
                                          <p:stCondLst>
                                            <p:cond delay="0"/>
                                          </p:stCondLst>
                                        </p:cTn>
                                        <p:tgtEl>
                                          <p:spTgt spid="74755">
                                            <p:txEl>
                                              <p:pRg st="7" end="7"/>
                                            </p:txEl>
                                          </p:spTgt>
                                        </p:tgtEl>
                                        <p:attrNameLst>
                                          <p:attrName>style.visibility</p:attrName>
                                        </p:attrNameLst>
                                      </p:cBhvr>
                                      <p:to>
                                        <p:strVal val="visible"/>
                                      </p:to>
                                    </p:set>
                                    <p:anim calcmode="lin" valueType="num">
                                      <p:cBhvr additive="base">
                                        <p:cTn id="65" dur="500" fill="hold"/>
                                        <p:tgtEl>
                                          <p:spTgt spid="74755">
                                            <p:txEl>
                                              <p:pRg st="7" end="7"/>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747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4762"/>
                                        </p:tgtEl>
                                        <p:attrNameLst>
                                          <p:attrName>style.visibility</p:attrName>
                                        </p:attrNameLst>
                                      </p:cBhvr>
                                      <p:to>
                                        <p:strVal val="visible"/>
                                      </p:to>
                                    </p:set>
                                    <p:animEffect transition="in" filter="blinds(horizontal)">
                                      <p:cBhvr>
                                        <p:cTn id="71" dur="500"/>
                                        <p:tgtEl>
                                          <p:spTgt spid="7476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74763"/>
                                        </p:tgtEl>
                                        <p:attrNameLst>
                                          <p:attrName>style.visibility</p:attrName>
                                        </p:attrNameLst>
                                      </p:cBhvr>
                                      <p:to>
                                        <p:strVal val="visible"/>
                                      </p:to>
                                    </p:set>
                                    <p:animEffect transition="in" filter="blinds(horizontal)">
                                      <p:cBhvr>
                                        <p:cTn id="74" dur="500"/>
                                        <p:tgtEl>
                                          <p:spTgt spid="74763"/>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74755">
                                            <p:txEl>
                                              <p:pRg st="8" end="8"/>
                                            </p:txEl>
                                          </p:spTgt>
                                        </p:tgtEl>
                                        <p:attrNameLst>
                                          <p:attrName>style.visibility</p:attrName>
                                        </p:attrNameLst>
                                      </p:cBhvr>
                                      <p:to>
                                        <p:strVal val="visible"/>
                                      </p:to>
                                    </p:set>
                                    <p:anim calcmode="lin" valueType="num">
                                      <p:cBhvr additive="base">
                                        <p:cTn id="79" dur="500" fill="hold"/>
                                        <p:tgtEl>
                                          <p:spTgt spid="74755">
                                            <p:txEl>
                                              <p:pRg st="8" end="8"/>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4755">
                                            <p:txEl>
                                              <p:pRg st="8" end="8"/>
                                            </p:txEl>
                                          </p:spTgt>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74755">
                                            <p:txEl>
                                              <p:pRg st="9" end="9"/>
                                            </p:txEl>
                                          </p:spTgt>
                                        </p:tgtEl>
                                        <p:attrNameLst>
                                          <p:attrName>style.visibility</p:attrName>
                                        </p:attrNameLst>
                                      </p:cBhvr>
                                      <p:to>
                                        <p:strVal val="visible"/>
                                      </p:to>
                                    </p:set>
                                    <p:anim calcmode="lin" valueType="num">
                                      <p:cBhvr additive="base">
                                        <p:cTn id="83" dur="500" fill="hold"/>
                                        <p:tgtEl>
                                          <p:spTgt spid="74755">
                                            <p:txEl>
                                              <p:pRg st="9" end="9"/>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747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74764"/>
                                        </p:tgtEl>
                                        <p:attrNameLst>
                                          <p:attrName>style.visibility</p:attrName>
                                        </p:attrNameLst>
                                      </p:cBhvr>
                                      <p:to>
                                        <p:strVal val="visible"/>
                                      </p:to>
                                    </p:set>
                                    <p:animEffect transition="in" filter="blinds(horizontal)">
                                      <p:cBhvr>
                                        <p:cTn id="89" dur="500"/>
                                        <p:tgtEl>
                                          <p:spTgt spid="74764"/>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74765"/>
                                        </p:tgtEl>
                                        <p:attrNameLst>
                                          <p:attrName>style.visibility</p:attrName>
                                        </p:attrNameLst>
                                      </p:cBhvr>
                                      <p:to>
                                        <p:strVal val="visible"/>
                                      </p:to>
                                    </p:set>
                                    <p:animEffect transition="in" filter="blinds(horizontal)">
                                      <p:cBhvr>
                                        <p:cTn id="92" dur="500"/>
                                        <p:tgtEl>
                                          <p:spTgt spid="74765"/>
                                        </p:tgtEl>
                                      </p:cBhvr>
                                    </p:animEffect>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74755">
                                            <p:txEl>
                                              <p:pRg st="10" end="10"/>
                                            </p:txEl>
                                          </p:spTgt>
                                        </p:tgtEl>
                                        <p:attrNameLst>
                                          <p:attrName>style.visibility</p:attrName>
                                        </p:attrNameLst>
                                      </p:cBhvr>
                                      <p:to>
                                        <p:strVal val="visible"/>
                                      </p:to>
                                    </p:set>
                                    <p:anim calcmode="lin" valueType="num">
                                      <p:cBhvr additive="base">
                                        <p:cTn id="97" dur="500" fill="hold"/>
                                        <p:tgtEl>
                                          <p:spTgt spid="74755">
                                            <p:txEl>
                                              <p:pRg st="10" end="1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4755">
                                            <p:txEl>
                                              <p:pRg st="10" end="10"/>
                                            </p:txEl>
                                          </p:spTgt>
                                        </p:tgtEl>
                                        <p:attrNameLst>
                                          <p:attrName>ppt_y</p:attrName>
                                        </p:attrNameLst>
                                      </p:cBhvr>
                                      <p:tavLst>
                                        <p:tav tm="0">
                                          <p:val>
                                            <p:strVal val="#ppt_y"/>
                                          </p:val>
                                        </p:tav>
                                        <p:tav tm="100000">
                                          <p:val>
                                            <p:strVal val="#ppt_y"/>
                                          </p:val>
                                        </p:tav>
                                      </p:tavLst>
                                    </p:anim>
                                  </p:childTnLst>
                                </p:cTn>
                              </p:par>
                              <p:par>
                                <p:cTn id="99" presetID="2" presetClass="entr" presetSubtype="8" fill="hold" nodeType="withEffect">
                                  <p:stCondLst>
                                    <p:cond delay="0"/>
                                  </p:stCondLst>
                                  <p:childTnLst>
                                    <p:set>
                                      <p:cBhvr>
                                        <p:cTn id="100" dur="1" fill="hold">
                                          <p:stCondLst>
                                            <p:cond delay="0"/>
                                          </p:stCondLst>
                                        </p:cTn>
                                        <p:tgtEl>
                                          <p:spTgt spid="74755">
                                            <p:txEl>
                                              <p:pRg st="11" end="11"/>
                                            </p:txEl>
                                          </p:spTgt>
                                        </p:tgtEl>
                                        <p:attrNameLst>
                                          <p:attrName>style.visibility</p:attrName>
                                        </p:attrNameLst>
                                      </p:cBhvr>
                                      <p:to>
                                        <p:strVal val="visible"/>
                                      </p:to>
                                    </p:set>
                                    <p:anim calcmode="lin" valueType="num">
                                      <p:cBhvr additive="base">
                                        <p:cTn id="101" dur="500" fill="hold"/>
                                        <p:tgtEl>
                                          <p:spTgt spid="74755">
                                            <p:txEl>
                                              <p:pRg st="11" end="11"/>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747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4766"/>
                                        </p:tgtEl>
                                        <p:attrNameLst>
                                          <p:attrName>style.visibility</p:attrName>
                                        </p:attrNameLst>
                                      </p:cBhvr>
                                      <p:to>
                                        <p:strVal val="visible"/>
                                      </p:to>
                                    </p:set>
                                    <p:animEffect transition="in" filter="blinds(horizontal)">
                                      <p:cBhvr>
                                        <p:cTn id="107" dur="500"/>
                                        <p:tgtEl>
                                          <p:spTgt spid="74766"/>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8" fill="hold" nodeType="clickEffect">
                                  <p:stCondLst>
                                    <p:cond delay="0"/>
                                  </p:stCondLst>
                                  <p:childTnLst>
                                    <p:set>
                                      <p:cBhvr>
                                        <p:cTn id="111" dur="1" fill="hold">
                                          <p:stCondLst>
                                            <p:cond delay="0"/>
                                          </p:stCondLst>
                                        </p:cTn>
                                        <p:tgtEl>
                                          <p:spTgt spid="74755">
                                            <p:txEl>
                                              <p:pRg st="12" end="12"/>
                                            </p:txEl>
                                          </p:spTgt>
                                        </p:tgtEl>
                                        <p:attrNameLst>
                                          <p:attrName>style.visibility</p:attrName>
                                        </p:attrNameLst>
                                      </p:cBhvr>
                                      <p:to>
                                        <p:strVal val="visible"/>
                                      </p:to>
                                    </p:set>
                                    <p:anim calcmode="lin" valueType="num">
                                      <p:cBhvr additive="base">
                                        <p:cTn id="112" dur="500" fill="hold"/>
                                        <p:tgtEl>
                                          <p:spTgt spid="74755">
                                            <p:txEl>
                                              <p:pRg st="12" end="12"/>
                                            </p:txEl>
                                          </p:spTgt>
                                        </p:tgtEl>
                                        <p:attrNameLst>
                                          <p:attrName>ppt_x</p:attrName>
                                        </p:attrNameLst>
                                      </p:cBhvr>
                                      <p:tavLst>
                                        <p:tav tm="0">
                                          <p:val>
                                            <p:strVal val="0-#ppt_w/2"/>
                                          </p:val>
                                        </p:tav>
                                        <p:tav tm="100000">
                                          <p:val>
                                            <p:strVal val="#ppt_x"/>
                                          </p:val>
                                        </p:tav>
                                      </p:tavLst>
                                    </p:anim>
                                    <p:anim calcmode="lin" valueType="num">
                                      <p:cBhvr additive="base">
                                        <p:cTn id="113" dur="500" fill="hold"/>
                                        <p:tgtEl>
                                          <p:spTgt spid="74755">
                                            <p:txEl>
                                              <p:pRg st="12" end="12"/>
                                            </p:txEl>
                                          </p:spTgt>
                                        </p:tgtEl>
                                        <p:attrNameLst>
                                          <p:attrName>ppt_y</p:attrName>
                                        </p:attrNameLst>
                                      </p:cBhvr>
                                      <p:tavLst>
                                        <p:tav tm="0">
                                          <p:val>
                                            <p:strVal val="#ppt_y"/>
                                          </p:val>
                                        </p:tav>
                                        <p:tav tm="100000">
                                          <p:val>
                                            <p:strVal val="#ppt_y"/>
                                          </p:val>
                                        </p:tav>
                                      </p:tavLst>
                                    </p:anim>
                                  </p:childTnLst>
                                </p:cTn>
                              </p:par>
                              <p:par>
                                <p:cTn id="114" presetID="2" presetClass="entr" presetSubtype="8" fill="hold" nodeType="withEffect">
                                  <p:stCondLst>
                                    <p:cond delay="0"/>
                                  </p:stCondLst>
                                  <p:childTnLst>
                                    <p:set>
                                      <p:cBhvr>
                                        <p:cTn id="115" dur="1" fill="hold">
                                          <p:stCondLst>
                                            <p:cond delay="0"/>
                                          </p:stCondLst>
                                        </p:cTn>
                                        <p:tgtEl>
                                          <p:spTgt spid="74755">
                                            <p:txEl>
                                              <p:pRg st="13" end="13"/>
                                            </p:txEl>
                                          </p:spTgt>
                                        </p:tgtEl>
                                        <p:attrNameLst>
                                          <p:attrName>style.visibility</p:attrName>
                                        </p:attrNameLst>
                                      </p:cBhvr>
                                      <p:to>
                                        <p:strVal val="visible"/>
                                      </p:to>
                                    </p:set>
                                    <p:anim calcmode="lin" valueType="num">
                                      <p:cBhvr additive="base">
                                        <p:cTn id="116" dur="500" fill="hold"/>
                                        <p:tgtEl>
                                          <p:spTgt spid="74755">
                                            <p:txEl>
                                              <p:pRg st="13" end="13"/>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7475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74767"/>
                                        </p:tgtEl>
                                        <p:attrNameLst>
                                          <p:attrName>style.visibility</p:attrName>
                                        </p:attrNameLst>
                                      </p:cBhvr>
                                      <p:to>
                                        <p:strVal val="visible"/>
                                      </p:to>
                                    </p:set>
                                    <p:animEffect transition="in" filter="blinds(horizontal)">
                                      <p:cBhvr>
                                        <p:cTn id="122" dur="500"/>
                                        <p:tgtEl>
                                          <p:spTgt spid="74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P spid="74758" grpId="0"/>
      <p:bldP spid="74759" grpId="0"/>
      <p:bldP spid="74760" grpId="0"/>
      <p:bldP spid="74761" grpId="0"/>
      <p:bldP spid="74762" grpId="0"/>
      <p:bldP spid="74763" grpId="0"/>
      <p:bldP spid="74764" grpId="0"/>
      <p:bldP spid="74765" grpId="0"/>
      <p:bldP spid="74766" grpId="0"/>
      <p:bldP spid="74767" grpId="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Rot="1" noChangeArrowheads="1"/>
          </p:cNvSpPr>
          <p:nvPr>
            <p:ph type="body" idx="1"/>
          </p:nvPr>
        </p:nvSpPr>
        <p:spPr>
          <a:xfrm>
            <a:off x="323850" y="1341438"/>
            <a:ext cx="8540750" cy="4194175"/>
          </a:xfrm>
        </p:spPr>
        <p:txBody>
          <a:bodyPr/>
          <a:lstStyle/>
          <a:p>
            <a:r>
              <a:rPr lang="zh-CN" altLang="en-US" sz="2800" dirty="0"/>
              <a:t>利用广义表的</a:t>
            </a:r>
            <a:r>
              <a:rPr lang="en-US" altLang="zh-CN" sz="2800" dirty="0"/>
              <a:t>head</a:t>
            </a:r>
            <a:r>
              <a:rPr lang="zh-CN" altLang="en-US" sz="2800" dirty="0"/>
              <a:t>和</a:t>
            </a:r>
            <a:r>
              <a:rPr lang="en-US" altLang="zh-CN" sz="2800" dirty="0"/>
              <a:t>tail</a:t>
            </a:r>
            <a:r>
              <a:rPr lang="zh-CN" altLang="en-US" sz="2800" dirty="0"/>
              <a:t>操作写出函数表达式，把以下各题中的单元素</a:t>
            </a:r>
            <a:r>
              <a:rPr lang="en-US" altLang="zh-CN" sz="2800" dirty="0"/>
              <a:t>banana</a:t>
            </a:r>
            <a:r>
              <a:rPr lang="zh-CN" altLang="en-US" sz="2800" dirty="0"/>
              <a:t>从广义表中分离出来：</a:t>
            </a:r>
          </a:p>
          <a:p>
            <a:r>
              <a:rPr lang="zh-CN" altLang="en-US" sz="2800" dirty="0"/>
              <a:t>	</a:t>
            </a:r>
            <a:r>
              <a:rPr lang="en-US" altLang="zh-CN" sz="2800" dirty="0"/>
              <a:t>(1) L1(apple, pear, banana, orange)</a:t>
            </a:r>
          </a:p>
          <a:p>
            <a:r>
              <a:rPr lang="en-US" altLang="zh-CN" sz="2800" dirty="0"/>
              <a:t>	(2) L2((apple, pear), (banana, orange))</a:t>
            </a:r>
          </a:p>
          <a:p>
            <a:r>
              <a:rPr lang="en-US" altLang="zh-CN" sz="2800" dirty="0"/>
              <a:t>	(3) L3(((apple), (pear), (banana), (orange)))</a:t>
            </a:r>
          </a:p>
          <a:p>
            <a:r>
              <a:rPr lang="en-US" altLang="zh-CN" sz="2800" dirty="0"/>
              <a:t>	(4) L4((((apple))), ((pear)), (banana), orange)</a:t>
            </a:r>
          </a:p>
          <a:p>
            <a:r>
              <a:rPr lang="en-US" altLang="zh-CN" sz="2800"/>
              <a:t>	(5) L5((((apple), pear), banana), orange)</a:t>
            </a:r>
          </a:p>
          <a:p>
            <a:r>
              <a:rPr lang="en-US" altLang="zh-CN" sz="2800" dirty="0"/>
              <a:t>	(6) L6(apple, (pear, (banana), orange)) </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323850" y="333375"/>
            <a:ext cx="8351838" cy="1128713"/>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1</a:t>
            </a:r>
            <a:r>
              <a:rPr lang="zh-CN" altLang="en-US" sz="3200">
                <a:latin typeface="华文行楷" pitchFamily="2" charset="-122"/>
                <a:ea typeface="华文行楷" pitchFamily="2" charset="-122"/>
              </a:rPr>
              <a:t>、</a:t>
            </a:r>
            <a:r>
              <a:rPr lang="zh-CN" altLang="en-US"/>
              <a:t>一个向量第一个元素的存储地址是</a:t>
            </a:r>
            <a:r>
              <a:rPr lang="en-US" altLang="zh-CN"/>
              <a:t>100</a:t>
            </a:r>
            <a:r>
              <a:rPr lang="zh-CN" altLang="en-US"/>
              <a:t>，每个元素的长度为</a:t>
            </a:r>
            <a:r>
              <a:rPr lang="en-US" altLang="zh-CN"/>
              <a:t>2</a:t>
            </a:r>
            <a:r>
              <a:rPr lang="zh-CN" altLang="en-US"/>
              <a:t>，则第</a:t>
            </a:r>
            <a:r>
              <a:rPr lang="en-US" altLang="zh-CN"/>
              <a:t>5</a:t>
            </a:r>
            <a:r>
              <a:rPr lang="zh-CN" altLang="en-US"/>
              <a:t>个元素的地址是（      ）</a:t>
            </a:r>
          </a:p>
          <a:p>
            <a:r>
              <a:rPr lang="zh-CN" altLang="en-US"/>
              <a:t> </a:t>
            </a:r>
            <a:r>
              <a:rPr lang="en-US" altLang="zh-CN"/>
              <a:t>A</a:t>
            </a:r>
            <a:r>
              <a:rPr lang="zh-CN" altLang="en-US"/>
              <a:t>、</a:t>
            </a:r>
            <a:r>
              <a:rPr lang="en-US" altLang="zh-CN"/>
              <a:t>110   B</a:t>
            </a:r>
            <a:r>
              <a:rPr lang="zh-CN" altLang="en-US"/>
              <a:t>、</a:t>
            </a:r>
            <a:r>
              <a:rPr lang="en-US" altLang="zh-CN"/>
              <a:t>108    C</a:t>
            </a:r>
            <a:r>
              <a:rPr lang="zh-CN" altLang="en-US"/>
              <a:t>、</a:t>
            </a:r>
            <a:r>
              <a:rPr lang="en-US" altLang="zh-CN"/>
              <a:t>100     D</a:t>
            </a:r>
            <a:r>
              <a:rPr lang="zh-CN" altLang="en-US"/>
              <a:t>、</a:t>
            </a:r>
            <a:r>
              <a:rPr lang="en-US" altLang="zh-CN"/>
              <a:t>120</a:t>
            </a:r>
          </a:p>
        </p:txBody>
      </p:sp>
      <p:sp>
        <p:nvSpPr>
          <p:cNvPr id="2051" name="Text Box 5"/>
          <p:cNvSpPr txBox="1">
            <a:spLocks noChangeArrowheads="1"/>
          </p:cNvSpPr>
          <p:nvPr/>
        </p:nvSpPr>
        <p:spPr bwMode="auto">
          <a:xfrm>
            <a:off x="468313" y="1484313"/>
            <a:ext cx="7920037" cy="854075"/>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因为：第一个元素的存储地址是</a:t>
            </a:r>
            <a:r>
              <a:rPr lang="en-US" altLang="zh-CN">
                <a:solidFill>
                  <a:srgbClr val="FF3399"/>
                </a:solidFill>
              </a:rPr>
              <a:t>100</a:t>
            </a:r>
            <a:r>
              <a:rPr lang="zh-CN" altLang="en-US">
                <a:solidFill>
                  <a:srgbClr val="FF3399"/>
                </a:solidFill>
              </a:rPr>
              <a:t>，且每个元素的长度是</a:t>
            </a:r>
            <a:r>
              <a:rPr lang="en-US" altLang="zh-CN">
                <a:solidFill>
                  <a:srgbClr val="FF3399"/>
                </a:solidFill>
              </a:rPr>
              <a:t>2</a:t>
            </a:r>
            <a:r>
              <a:rPr lang="zh-CN" altLang="en-US">
                <a:solidFill>
                  <a:srgbClr val="FF3399"/>
                </a:solidFill>
              </a:rPr>
              <a:t>，所以第五个元素的地址为：</a:t>
            </a:r>
            <a:r>
              <a:rPr lang="en-US" altLang="zh-CN">
                <a:solidFill>
                  <a:srgbClr val="FF3399"/>
                </a:solidFill>
              </a:rPr>
              <a:t>100+2×</a:t>
            </a:r>
            <a:r>
              <a:rPr lang="zh-CN" altLang="en-US">
                <a:solidFill>
                  <a:srgbClr val="FF3399"/>
                </a:solidFill>
              </a:rPr>
              <a:t>（</a:t>
            </a:r>
            <a:r>
              <a:rPr lang="en-US" altLang="zh-CN">
                <a:solidFill>
                  <a:srgbClr val="FF3399"/>
                </a:solidFill>
              </a:rPr>
              <a:t>5</a:t>
            </a:r>
            <a:r>
              <a:rPr lang="en-US" altLang="en-US">
                <a:solidFill>
                  <a:srgbClr val="FF3399"/>
                </a:solidFill>
              </a:rPr>
              <a:t>﹣</a:t>
            </a:r>
            <a:r>
              <a:rPr lang="en-US" altLang="zh-CN">
                <a:solidFill>
                  <a:srgbClr val="FF3399"/>
                </a:solidFill>
              </a:rPr>
              <a:t>1</a:t>
            </a:r>
            <a:r>
              <a:rPr lang="zh-CN" altLang="en-US">
                <a:solidFill>
                  <a:srgbClr val="FF3399"/>
                </a:solidFill>
              </a:rPr>
              <a:t>）</a:t>
            </a:r>
            <a:r>
              <a:rPr lang="en-US" altLang="zh-CN">
                <a:solidFill>
                  <a:srgbClr val="FF3399"/>
                </a:solidFill>
              </a:rPr>
              <a:t>=108</a:t>
            </a:r>
            <a:r>
              <a:rPr lang="zh-CN" altLang="en-US">
                <a:solidFill>
                  <a:srgbClr val="FF3399"/>
                </a:solidFill>
              </a:rPr>
              <a:t>。答案为：</a:t>
            </a:r>
            <a:r>
              <a:rPr lang="en-US" altLang="zh-CN">
                <a:solidFill>
                  <a:srgbClr val="FF3399"/>
                </a:solidFill>
              </a:rPr>
              <a:t>B</a:t>
            </a:r>
          </a:p>
        </p:txBody>
      </p:sp>
      <p:sp>
        <p:nvSpPr>
          <p:cNvPr id="2052" name="Text Box 6"/>
          <p:cNvSpPr txBox="1">
            <a:spLocks noChangeArrowheads="1"/>
          </p:cNvSpPr>
          <p:nvPr/>
        </p:nvSpPr>
        <p:spPr bwMode="auto">
          <a:xfrm>
            <a:off x="323850" y="2349500"/>
            <a:ext cx="8820150" cy="4238625"/>
          </a:xfrm>
          <a:prstGeom prst="rect">
            <a:avLst/>
          </a:prstGeom>
          <a:noFill/>
          <a:ln w="9525">
            <a:noFill/>
            <a:miter lim="800000"/>
            <a:headEnd/>
            <a:tailEnd/>
          </a:ln>
        </p:spPr>
        <p:txBody>
          <a:bodyPr>
            <a:spAutoFit/>
          </a:bodyPr>
          <a:lstStyle/>
          <a:p>
            <a:r>
              <a:rPr lang="en-US" altLang="zh-CN" sz="3200" dirty="0">
                <a:latin typeface="华文行楷" pitchFamily="2" charset="-122"/>
                <a:ea typeface="华文行楷" pitchFamily="2" charset="-122"/>
              </a:rPr>
              <a:t>2</a:t>
            </a:r>
            <a:r>
              <a:rPr lang="zh-CN" altLang="en-US" sz="3200" dirty="0">
                <a:latin typeface="华文行楷" pitchFamily="2" charset="-122"/>
                <a:ea typeface="华文行楷" pitchFamily="2" charset="-122"/>
              </a:rPr>
              <a:t>、</a:t>
            </a:r>
            <a:r>
              <a:rPr lang="zh-CN" altLang="en-US" dirty="0"/>
              <a:t>若已知一个栈的入栈序列是</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a:t>
            </a:r>
            <a:r>
              <a:rPr lang="zh-CN" altLang="en-US" dirty="0"/>
              <a:t>，</a:t>
            </a:r>
            <a:r>
              <a:rPr lang="en-US" altLang="zh-CN" dirty="0"/>
              <a:t>n</a:t>
            </a:r>
            <a:r>
              <a:rPr lang="zh-CN" altLang="en-US" dirty="0"/>
              <a:t>，其输出序列为</a:t>
            </a:r>
            <a:r>
              <a:rPr lang="en-US" altLang="zh-CN" dirty="0"/>
              <a:t>p1</a:t>
            </a:r>
            <a:r>
              <a:rPr lang="zh-CN" altLang="en-US" dirty="0"/>
              <a:t>，</a:t>
            </a:r>
            <a:r>
              <a:rPr lang="en-US" altLang="zh-CN" dirty="0"/>
              <a:t>p2</a:t>
            </a:r>
            <a:r>
              <a:rPr lang="zh-CN" altLang="en-US" dirty="0"/>
              <a:t>，</a:t>
            </a:r>
            <a:r>
              <a:rPr lang="en-US" altLang="zh-CN" dirty="0"/>
              <a:t>p3</a:t>
            </a:r>
            <a:r>
              <a:rPr lang="zh-CN" altLang="en-US" dirty="0"/>
              <a:t>，</a:t>
            </a:r>
            <a:r>
              <a:rPr lang="en-US" altLang="zh-CN" dirty="0"/>
              <a:t>…..</a:t>
            </a:r>
            <a:r>
              <a:rPr lang="zh-CN" altLang="en-US" dirty="0"/>
              <a:t>，</a:t>
            </a:r>
            <a:r>
              <a:rPr lang="en-US" altLang="zh-CN" dirty="0" err="1"/>
              <a:t>pn</a:t>
            </a:r>
            <a:r>
              <a:rPr lang="zh-CN" altLang="en-US" dirty="0"/>
              <a:t>，若</a:t>
            </a:r>
            <a:r>
              <a:rPr lang="en-US" altLang="zh-CN" dirty="0"/>
              <a:t>p1=n</a:t>
            </a:r>
            <a:r>
              <a:rPr lang="zh-CN" altLang="en-US" dirty="0"/>
              <a:t>，则</a:t>
            </a:r>
            <a:r>
              <a:rPr lang="en-US" altLang="zh-CN" dirty="0"/>
              <a:t>pi</a:t>
            </a:r>
            <a:r>
              <a:rPr lang="zh-CN" altLang="en-US" dirty="0"/>
              <a:t>为（    ）</a:t>
            </a:r>
          </a:p>
          <a:p>
            <a:r>
              <a:rPr lang="en-US" altLang="zh-CN" dirty="0"/>
              <a:t>A</a:t>
            </a:r>
            <a:r>
              <a:rPr lang="zh-CN" altLang="en-US" dirty="0"/>
              <a:t>、</a:t>
            </a:r>
            <a:r>
              <a:rPr lang="en-US" altLang="zh-CN" dirty="0" err="1"/>
              <a:t>i</a:t>
            </a:r>
            <a:r>
              <a:rPr lang="en-US" altLang="zh-CN" dirty="0"/>
              <a:t>   B</a:t>
            </a:r>
            <a:r>
              <a:rPr lang="zh-CN" altLang="en-US" dirty="0"/>
              <a:t>、</a:t>
            </a:r>
            <a:r>
              <a:rPr lang="en-US" altLang="zh-CN" dirty="0"/>
              <a:t>n=</a:t>
            </a:r>
            <a:r>
              <a:rPr lang="en-US" altLang="zh-CN" dirty="0" err="1"/>
              <a:t>i</a:t>
            </a:r>
            <a:r>
              <a:rPr lang="en-US" altLang="zh-CN" dirty="0"/>
              <a:t>    C</a:t>
            </a:r>
            <a:r>
              <a:rPr lang="zh-CN" altLang="en-US" dirty="0"/>
              <a:t>、</a:t>
            </a:r>
            <a:r>
              <a:rPr lang="en-US" altLang="zh-CN" dirty="0"/>
              <a:t>n-i+1     D</a:t>
            </a:r>
            <a:r>
              <a:rPr lang="zh-CN" altLang="en-US" dirty="0"/>
              <a:t>、不确定</a:t>
            </a:r>
          </a:p>
          <a:p>
            <a:endParaRPr lang="zh-CN" altLang="en-US" dirty="0"/>
          </a:p>
          <a:p>
            <a:r>
              <a:rPr lang="zh-CN" altLang="en-US" sz="3200" dirty="0">
                <a:solidFill>
                  <a:srgbClr val="FF3399"/>
                </a:solidFill>
                <a:ea typeface="华文行楷" pitchFamily="2" charset="-122"/>
              </a:rPr>
              <a:t>解答：</a:t>
            </a:r>
            <a:r>
              <a:rPr lang="zh-CN" altLang="en-US" dirty="0">
                <a:solidFill>
                  <a:srgbClr val="FF3399"/>
                </a:solidFill>
              </a:rPr>
              <a:t>因为 </a:t>
            </a:r>
            <a:r>
              <a:rPr lang="en-US" altLang="zh-CN" dirty="0">
                <a:solidFill>
                  <a:srgbClr val="FF3399"/>
                </a:solidFill>
              </a:rPr>
              <a:t>p1=n </a:t>
            </a:r>
            <a:r>
              <a:rPr lang="zh-CN" altLang="en-US" dirty="0">
                <a:solidFill>
                  <a:srgbClr val="FF3399"/>
                </a:solidFill>
              </a:rPr>
              <a:t>假设：</a:t>
            </a:r>
            <a:r>
              <a:rPr lang="en-US" altLang="zh-CN" dirty="0" err="1">
                <a:solidFill>
                  <a:srgbClr val="FF3399"/>
                </a:solidFill>
              </a:rPr>
              <a:t>i</a:t>
            </a:r>
            <a:r>
              <a:rPr lang="en-US" altLang="zh-CN" dirty="0">
                <a:solidFill>
                  <a:srgbClr val="FF3399"/>
                </a:solidFill>
              </a:rPr>
              <a:t>=1</a:t>
            </a:r>
            <a:r>
              <a:rPr lang="zh-CN" altLang="en-US" dirty="0">
                <a:solidFill>
                  <a:srgbClr val="FF3399"/>
                </a:solidFill>
              </a:rPr>
              <a:t>，则 </a:t>
            </a:r>
            <a:r>
              <a:rPr lang="en-US" altLang="zh-CN" dirty="0">
                <a:solidFill>
                  <a:srgbClr val="FF3399"/>
                </a:solidFill>
              </a:rPr>
              <a:t>pi=n-1+1</a:t>
            </a:r>
            <a:r>
              <a:rPr lang="zh-CN" altLang="en-US" dirty="0">
                <a:solidFill>
                  <a:srgbClr val="FF3399"/>
                </a:solidFill>
              </a:rPr>
              <a:t>；若 </a:t>
            </a:r>
            <a:r>
              <a:rPr lang="en-US" altLang="zh-CN" dirty="0" err="1">
                <a:solidFill>
                  <a:srgbClr val="FF3399"/>
                </a:solidFill>
              </a:rPr>
              <a:t>i</a:t>
            </a:r>
            <a:r>
              <a:rPr lang="en-US" altLang="zh-CN" dirty="0">
                <a:solidFill>
                  <a:srgbClr val="FF3399"/>
                </a:solidFill>
              </a:rPr>
              <a:t>=2   </a:t>
            </a:r>
            <a:r>
              <a:rPr lang="zh-CN" altLang="en-US" dirty="0">
                <a:solidFill>
                  <a:srgbClr val="FF3399"/>
                </a:solidFill>
              </a:rPr>
              <a:t>，则 </a:t>
            </a:r>
            <a:r>
              <a:rPr lang="en-US" altLang="zh-CN" dirty="0">
                <a:solidFill>
                  <a:srgbClr val="FF3399"/>
                </a:solidFill>
              </a:rPr>
              <a:t>pi=n-2+1 </a:t>
            </a:r>
            <a:r>
              <a:rPr lang="zh-CN" altLang="en-US" dirty="0">
                <a:solidFill>
                  <a:srgbClr val="FF3399"/>
                </a:solidFill>
              </a:rPr>
              <a:t>以此类推，</a:t>
            </a:r>
          </a:p>
          <a:p>
            <a:r>
              <a:rPr lang="zh-CN" altLang="en-US" dirty="0">
                <a:solidFill>
                  <a:srgbClr val="FF3399"/>
                </a:solidFill>
              </a:rPr>
              <a:t>则  </a:t>
            </a:r>
            <a:r>
              <a:rPr lang="en-US" altLang="zh-CN" dirty="0">
                <a:solidFill>
                  <a:srgbClr val="FF3399"/>
                </a:solidFill>
              </a:rPr>
              <a:t>pi=n-i+1 </a:t>
            </a:r>
            <a:r>
              <a:rPr lang="zh-CN" altLang="en-US" dirty="0">
                <a:solidFill>
                  <a:srgbClr val="FF3399"/>
                </a:solidFill>
              </a:rPr>
              <a:t>。答案为：</a:t>
            </a:r>
            <a:r>
              <a:rPr lang="en-US" altLang="zh-CN" dirty="0">
                <a:solidFill>
                  <a:srgbClr val="FF3399"/>
                </a:solidFill>
              </a:rPr>
              <a:t>C</a:t>
            </a:r>
          </a:p>
          <a:p>
            <a:endParaRPr lang="en-US" altLang="zh-CN" dirty="0">
              <a:solidFill>
                <a:srgbClr val="FF3399"/>
              </a:solidFill>
            </a:endParaRPr>
          </a:p>
          <a:p>
            <a:r>
              <a:rPr lang="en-US" altLang="zh-CN" sz="3200" dirty="0">
                <a:latin typeface="华文行楷" pitchFamily="2" charset="-122"/>
                <a:ea typeface="华文行楷" pitchFamily="2" charset="-122"/>
              </a:rPr>
              <a:t>3</a:t>
            </a:r>
            <a:r>
              <a:rPr lang="zh-CN" altLang="en-US" sz="3200" dirty="0">
                <a:latin typeface="华文行楷" pitchFamily="2" charset="-122"/>
                <a:ea typeface="华文行楷" pitchFamily="2" charset="-122"/>
              </a:rPr>
              <a:t>、</a:t>
            </a:r>
            <a:r>
              <a:rPr lang="zh-CN" altLang="en-US" dirty="0"/>
              <a:t>栈结构通常采用的两种存储结构是（    ）</a:t>
            </a:r>
          </a:p>
          <a:p>
            <a:r>
              <a:rPr lang="zh-CN" altLang="en-US" dirty="0"/>
              <a:t>  </a:t>
            </a:r>
            <a:r>
              <a:rPr lang="en-US" altLang="zh-CN" dirty="0"/>
              <a:t>A</a:t>
            </a:r>
            <a:r>
              <a:rPr lang="zh-CN" altLang="en-US" dirty="0"/>
              <a:t>、线性存储结构和链表存储结构   </a:t>
            </a:r>
            <a:r>
              <a:rPr lang="en-US" altLang="zh-CN" dirty="0"/>
              <a:t>B</a:t>
            </a:r>
            <a:r>
              <a:rPr lang="zh-CN" altLang="en-US" dirty="0"/>
              <a:t>、散列方式和索引方式   </a:t>
            </a:r>
          </a:p>
          <a:p>
            <a:r>
              <a:rPr lang="zh-CN" altLang="en-US" dirty="0"/>
              <a:t>  </a:t>
            </a:r>
            <a:r>
              <a:rPr lang="en-US" altLang="zh-CN" dirty="0"/>
              <a:t>C</a:t>
            </a:r>
            <a:r>
              <a:rPr lang="zh-CN" altLang="en-US" dirty="0"/>
              <a:t>、量表存储结构和数组                  </a:t>
            </a:r>
            <a:r>
              <a:rPr lang="en-US" altLang="zh-CN" dirty="0"/>
              <a:t>D</a:t>
            </a:r>
            <a:r>
              <a:rPr lang="zh-CN" altLang="en-US" dirty="0"/>
              <a:t>、线性存储结构和非线性存储结构</a:t>
            </a:r>
          </a:p>
          <a:p>
            <a:endParaRPr lang="zh-CN" altLang="en-US" dirty="0"/>
          </a:p>
          <a:p>
            <a:r>
              <a:rPr lang="zh-CN" altLang="en-US" sz="3200" dirty="0">
                <a:solidFill>
                  <a:srgbClr val="FF3399"/>
                </a:solidFill>
                <a:ea typeface="华文行楷" pitchFamily="2" charset="-122"/>
              </a:rPr>
              <a:t>解答：</a:t>
            </a:r>
            <a:r>
              <a:rPr lang="zh-CN" altLang="en-US" dirty="0">
                <a:solidFill>
                  <a:srgbClr val="FF3399"/>
                </a:solidFill>
              </a:rPr>
              <a:t>这个书上有，记下就行。答案选：</a:t>
            </a:r>
            <a:r>
              <a:rPr lang="en-US" altLang="zh-CN" dirty="0">
                <a:solidFill>
                  <a:srgbClr val="FF3399"/>
                </a:solidFill>
              </a:rPr>
              <a:t>A</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250825" y="188913"/>
            <a:ext cx="8569325" cy="2439987"/>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4</a:t>
            </a:r>
            <a:r>
              <a:rPr lang="zh-CN" altLang="en-US" sz="3200">
                <a:latin typeface="华文行楷" pitchFamily="2" charset="-122"/>
                <a:ea typeface="华文行楷" pitchFamily="2" charset="-122"/>
              </a:rPr>
              <a:t>、</a:t>
            </a:r>
            <a:r>
              <a:rPr lang="zh-CN" altLang="en-US"/>
              <a:t>栈的特点是（    ），队列的特点是（    ）</a:t>
            </a:r>
          </a:p>
          <a:p>
            <a:r>
              <a:rPr lang="zh-CN" altLang="en-US"/>
              <a:t>      </a:t>
            </a:r>
            <a:r>
              <a:rPr lang="en-US" altLang="zh-CN"/>
              <a:t>A</a:t>
            </a:r>
            <a:r>
              <a:rPr lang="zh-CN" altLang="en-US"/>
              <a:t>、先进先出  </a:t>
            </a:r>
            <a:r>
              <a:rPr lang="en-US" altLang="zh-CN"/>
              <a:t>B</a:t>
            </a:r>
            <a:r>
              <a:rPr lang="zh-CN" altLang="en-US"/>
              <a:t>、先进后出</a:t>
            </a:r>
          </a:p>
          <a:p>
            <a:endParaRPr lang="zh-CN" altLang="en-US"/>
          </a:p>
          <a:p>
            <a:r>
              <a:rPr lang="zh-CN" altLang="en-US" sz="3200">
                <a:solidFill>
                  <a:srgbClr val="FF3399"/>
                </a:solidFill>
                <a:ea typeface="华文行楷" pitchFamily="2" charset="-122"/>
              </a:rPr>
              <a:t>解答：</a:t>
            </a:r>
            <a:r>
              <a:rPr lang="zh-CN" altLang="en-US">
                <a:solidFill>
                  <a:srgbClr val="FF3399"/>
                </a:solidFill>
              </a:rPr>
              <a:t>假设栈</a:t>
            </a:r>
            <a:r>
              <a:rPr lang="en-US" altLang="zh-CN">
                <a:solidFill>
                  <a:srgbClr val="FF3399"/>
                </a:solidFill>
              </a:rPr>
              <a:t>S=</a:t>
            </a:r>
            <a:r>
              <a:rPr lang="zh-CN" altLang="en-US">
                <a:solidFill>
                  <a:srgbClr val="FF3399"/>
                </a:solidFill>
              </a:rPr>
              <a:t>（</a:t>
            </a:r>
            <a:r>
              <a:rPr lang="en-US" altLang="zh-CN">
                <a:solidFill>
                  <a:srgbClr val="FF3399"/>
                </a:solidFill>
              </a:rPr>
              <a:t>a1,a2,…,an</a:t>
            </a:r>
            <a:r>
              <a:rPr lang="zh-CN" altLang="en-US">
                <a:solidFill>
                  <a:srgbClr val="FF3399"/>
                </a:solidFill>
              </a:rPr>
              <a:t>），则称</a:t>
            </a:r>
            <a:r>
              <a:rPr lang="en-US" altLang="zh-CN">
                <a:solidFill>
                  <a:srgbClr val="FF3399"/>
                </a:solidFill>
              </a:rPr>
              <a:t>a1</a:t>
            </a:r>
            <a:r>
              <a:rPr lang="zh-CN" altLang="en-US">
                <a:solidFill>
                  <a:srgbClr val="FF3399"/>
                </a:solidFill>
              </a:rPr>
              <a:t>为栈底元素，</a:t>
            </a:r>
            <a:r>
              <a:rPr lang="en-US" altLang="zh-CN">
                <a:solidFill>
                  <a:srgbClr val="FF3399"/>
                </a:solidFill>
              </a:rPr>
              <a:t>an</a:t>
            </a:r>
            <a:r>
              <a:rPr lang="zh-CN" altLang="en-US">
                <a:solidFill>
                  <a:srgbClr val="FF3399"/>
                </a:solidFill>
              </a:rPr>
              <a:t>为栈顶元素。栈中元素按</a:t>
            </a:r>
            <a:r>
              <a:rPr lang="en-US" altLang="zh-CN">
                <a:solidFill>
                  <a:srgbClr val="FF3399"/>
                </a:solidFill>
              </a:rPr>
              <a:t>a1,a2,…,an </a:t>
            </a:r>
            <a:r>
              <a:rPr lang="zh-CN" altLang="en-US">
                <a:solidFill>
                  <a:srgbClr val="FF3399"/>
                </a:solidFill>
              </a:rPr>
              <a:t>的次序进栈，退栈的第一个元素应为栈顶元素。换句话说，栈的修改是按后进先出的原则进行的（如下图所示），因此，栈又称为后进先出，所以栈的特点为：后进先出。</a:t>
            </a:r>
          </a:p>
        </p:txBody>
      </p:sp>
      <p:sp>
        <p:nvSpPr>
          <p:cNvPr id="3075" name="Line 7"/>
          <p:cNvSpPr>
            <a:spLocks noChangeShapeType="1"/>
          </p:cNvSpPr>
          <p:nvPr/>
        </p:nvSpPr>
        <p:spPr bwMode="auto">
          <a:xfrm>
            <a:off x="1258888" y="3638550"/>
            <a:ext cx="0" cy="1657350"/>
          </a:xfrm>
          <a:prstGeom prst="line">
            <a:avLst/>
          </a:prstGeom>
          <a:noFill/>
          <a:ln w="9525">
            <a:solidFill>
              <a:schemeClr val="tx1"/>
            </a:solidFill>
            <a:round/>
            <a:headEnd/>
            <a:tailEnd/>
          </a:ln>
        </p:spPr>
        <p:txBody>
          <a:bodyPr/>
          <a:lstStyle/>
          <a:p>
            <a:endParaRPr lang="zh-CN" altLang="en-US"/>
          </a:p>
        </p:txBody>
      </p:sp>
      <p:sp>
        <p:nvSpPr>
          <p:cNvPr id="3076" name="Line 8"/>
          <p:cNvSpPr>
            <a:spLocks noChangeShapeType="1"/>
          </p:cNvSpPr>
          <p:nvPr/>
        </p:nvSpPr>
        <p:spPr bwMode="auto">
          <a:xfrm>
            <a:off x="1258888" y="5295900"/>
            <a:ext cx="1009650" cy="0"/>
          </a:xfrm>
          <a:prstGeom prst="line">
            <a:avLst/>
          </a:prstGeom>
          <a:noFill/>
          <a:ln w="9525">
            <a:solidFill>
              <a:schemeClr val="tx1"/>
            </a:solidFill>
            <a:round/>
            <a:headEnd/>
            <a:tailEnd/>
          </a:ln>
        </p:spPr>
        <p:txBody>
          <a:bodyPr/>
          <a:lstStyle/>
          <a:p>
            <a:endParaRPr lang="zh-CN" altLang="en-US"/>
          </a:p>
        </p:txBody>
      </p:sp>
      <p:sp>
        <p:nvSpPr>
          <p:cNvPr id="3077" name="Line 9"/>
          <p:cNvSpPr>
            <a:spLocks noChangeShapeType="1"/>
          </p:cNvSpPr>
          <p:nvPr/>
        </p:nvSpPr>
        <p:spPr bwMode="auto">
          <a:xfrm flipV="1">
            <a:off x="2268538" y="3567113"/>
            <a:ext cx="0" cy="1728787"/>
          </a:xfrm>
          <a:prstGeom prst="line">
            <a:avLst/>
          </a:prstGeom>
          <a:noFill/>
          <a:ln w="9525">
            <a:solidFill>
              <a:schemeClr val="tx1"/>
            </a:solidFill>
            <a:round/>
            <a:headEnd/>
            <a:tailEnd/>
          </a:ln>
        </p:spPr>
        <p:txBody>
          <a:bodyPr/>
          <a:lstStyle/>
          <a:p>
            <a:endParaRPr lang="zh-CN" altLang="en-US"/>
          </a:p>
        </p:txBody>
      </p:sp>
      <p:sp>
        <p:nvSpPr>
          <p:cNvPr id="3078" name="Line 10"/>
          <p:cNvSpPr>
            <a:spLocks noChangeShapeType="1"/>
          </p:cNvSpPr>
          <p:nvPr/>
        </p:nvSpPr>
        <p:spPr bwMode="auto">
          <a:xfrm>
            <a:off x="1258888" y="3854450"/>
            <a:ext cx="1009650" cy="0"/>
          </a:xfrm>
          <a:prstGeom prst="line">
            <a:avLst/>
          </a:prstGeom>
          <a:noFill/>
          <a:ln w="9525">
            <a:solidFill>
              <a:schemeClr val="tx1"/>
            </a:solidFill>
            <a:round/>
            <a:headEnd/>
            <a:tailEnd/>
          </a:ln>
        </p:spPr>
        <p:txBody>
          <a:bodyPr/>
          <a:lstStyle/>
          <a:p>
            <a:endParaRPr lang="zh-CN" altLang="en-US"/>
          </a:p>
        </p:txBody>
      </p:sp>
      <p:sp>
        <p:nvSpPr>
          <p:cNvPr id="3079" name="Line 11"/>
          <p:cNvSpPr>
            <a:spLocks noChangeShapeType="1"/>
          </p:cNvSpPr>
          <p:nvPr/>
        </p:nvSpPr>
        <p:spPr bwMode="auto">
          <a:xfrm>
            <a:off x="1258888" y="4143375"/>
            <a:ext cx="1009650" cy="0"/>
          </a:xfrm>
          <a:prstGeom prst="line">
            <a:avLst/>
          </a:prstGeom>
          <a:noFill/>
          <a:ln w="9525">
            <a:solidFill>
              <a:schemeClr val="tx1"/>
            </a:solidFill>
            <a:round/>
            <a:headEnd/>
            <a:tailEnd/>
          </a:ln>
        </p:spPr>
        <p:txBody>
          <a:bodyPr/>
          <a:lstStyle/>
          <a:p>
            <a:endParaRPr lang="zh-CN" altLang="en-US"/>
          </a:p>
        </p:txBody>
      </p:sp>
      <p:sp>
        <p:nvSpPr>
          <p:cNvPr id="3080" name="Line 12"/>
          <p:cNvSpPr>
            <a:spLocks noChangeShapeType="1"/>
          </p:cNvSpPr>
          <p:nvPr/>
        </p:nvSpPr>
        <p:spPr bwMode="auto">
          <a:xfrm>
            <a:off x="1258888" y="4719638"/>
            <a:ext cx="1009650" cy="0"/>
          </a:xfrm>
          <a:prstGeom prst="line">
            <a:avLst/>
          </a:prstGeom>
          <a:noFill/>
          <a:ln w="9525">
            <a:solidFill>
              <a:schemeClr val="tx1"/>
            </a:solidFill>
            <a:round/>
            <a:headEnd/>
            <a:tailEnd/>
          </a:ln>
        </p:spPr>
        <p:txBody>
          <a:bodyPr/>
          <a:lstStyle/>
          <a:p>
            <a:endParaRPr lang="zh-CN" altLang="en-US"/>
          </a:p>
        </p:txBody>
      </p:sp>
      <p:sp>
        <p:nvSpPr>
          <p:cNvPr id="3081" name="Line 13"/>
          <p:cNvSpPr>
            <a:spLocks noChangeShapeType="1"/>
          </p:cNvSpPr>
          <p:nvPr/>
        </p:nvSpPr>
        <p:spPr bwMode="auto">
          <a:xfrm>
            <a:off x="1258888" y="5006975"/>
            <a:ext cx="1009650" cy="0"/>
          </a:xfrm>
          <a:prstGeom prst="line">
            <a:avLst/>
          </a:prstGeom>
          <a:noFill/>
          <a:ln w="9525">
            <a:solidFill>
              <a:schemeClr val="tx1"/>
            </a:solidFill>
            <a:round/>
            <a:headEnd/>
            <a:tailEnd/>
          </a:ln>
        </p:spPr>
        <p:txBody>
          <a:bodyPr/>
          <a:lstStyle/>
          <a:p>
            <a:endParaRPr lang="zh-CN" altLang="en-US"/>
          </a:p>
        </p:txBody>
      </p:sp>
      <p:sp>
        <p:nvSpPr>
          <p:cNvPr id="3082" name="Line 14"/>
          <p:cNvSpPr>
            <a:spLocks noChangeShapeType="1"/>
          </p:cNvSpPr>
          <p:nvPr/>
        </p:nvSpPr>
        <p:spPr bwMode="auto">
          <a:xfrm flipH="1" flipV="1">
            <a:off x="755650" y="3279775"/>
            <a:ext cx="792163" cy="431800"/>
          </a:xfrm>
          <a:prstGeom prst="line">
            <a:avLst/>
          </a:prstGeom>
          <a:noFill/>
          <a:ln w="9525">
            <a:solidFill>
              <a:schemeClr val="tx1"/>
            </a:solidFill>
            <a:round/>
            <a:headEnd/>
            <a:tailEnd type="triangle" w="med" len="med"/>
          </a:ln>
        </p:spPr>
        <p:txBody>
          <a:bodyPr/>
          <a:lstStyle/>
          <a:p>
            <a:endParaRPr lang="zh-CN" altLang="en-US"/>
          </a:p>
        </p:txBody>
      </p:sp>
      <p:sp>
        <p:nvSpPr>
          <p:cNvPr id="3083" name="Line 15"/>
          <p:cNvSpPr>
            <a:spLocks noChangeShapeType="1"/>
          </p:cNvSpPr>
          <p:nvPr/>
        </p:nvSpPr>
        <p:spPr bwMode="auto">
          <a:xfrm flipH="1">
            <a:off x="1908175" y="3206750"/>
            <a:ext cx="576263" cy="504825"/>
          </a:xfrm>
          <a:prstGeom prst="line">
            <a:avLst/>
          </a:prstGeom>
          <a:noFill/>
          <a:ln w="9525">
            <a:solidFill>
              <a:schemeClr val="tx1"/>
            </a:solidFill>
            <a:round/>
            <a:headEnd/>
            <a:tailEnd type="triangle" w="med" len="med"/>
          </a:ln>
        </p:spPr>
        <p:txBody>
          <a:bodyPr/>
          <a:lstStyle/>
          <a:p>
            <a:endParaRPr lang="zh-CN" altLang="en-US"/>
          </a:p>
        </p:txBody>
      </p:sp>
      <p:sp>
        <p:nvSpPr>
          <p:cNvPr id="3084" name="Line 16"/>
          <p:cNvSpPr>
            <a:spLocks noChangeShapeType="1"/>
          </p:cNvSpPr>
          <p:nvPr/>
        </p:nvSpPr>
        <p:spPr bwMode="auto">
          <a:xfrm>
            <a:off x="755650" y="3998913"/>
            <a:ext cx="431800" cy="0"/>
          </a:xfrm>
          <a:prstGeom prst="line">
            <a:avLst/>
          </a:prstGeom>
          <a:noFill/>
          <a:ln w="9525">
            <a:solidFill>
              <a:schemeClr val="tx1"/>
            </a:solidFill>
            <a:round/>
            <a:headEnd/>
            <a:tailEnd type="triangle" w="med" len="med"/>
          </a:ln>
        </p:spPr>
        <p:txBody>
          <a:bodyPr/>
          <a:lstStyle/>
          <a:p>
            <a:endParaRPr lang="zh-CN" altLang="en-US"/>
          </a:p>
        </p:txBody>
      </p:sp>
      <p:sp>
        <p:nvSpPr>
          <p:cNvPr id="3085" name="Line 17"/>
          <p:cNvSpPr>
            <a:spLocks noChangeShapeType="1"/>
          </p:cNvSpPr>
          <p:nvPr/>
        </p:nvSpPr>
        <p:spPr bwMode="auto">
          <a:xfrm>
            <a:off x="684213" y="5151438"/>
            <a:ext cx="503237" cy="0"/>
          </a:xfrm>
          <a:prstGeom prst="line">
            <a:avLst/>
          </a:prstGeom>
          <a:noFill/>
          <a:ln w="9525">
            <a:solidFill>
              <a:schemeClr val="tx1"/>
            </a:solidFill>
            <a:round/>
            <a:headEnd/>
            <a:tailEnd type="triangle" w="med" len="med"/>
          </a:ln>
        </p:spPr>
        <p:txBody>
          <a:bodyPr/>
          <a:lstStyle/>
          <a:p>
            <a:endParaRPr lang="zh-CN" altLang="en-US"/>
          </a:p>
        </p:txBody>
      </p:sp>
      <p:sp>
        <p:nvSpPr>
          <p:cNvPr id="3086" name="Text Box 18"/>
          <p:cNvSpPr txBox="1">
            <a:spLocks noChangeArrowheads="1"/>
          </p:cNvSpPr>
          <p:nvPr/>
        </p:nvSpPr>
        <p:spPr bwMode="auto">
          <a:xfrm>
            <a:off x="1547813" y="3854450"/>
            <a:ext cx="647700" cy="366713"/>
          </a:xfrm>
          <a:prstGeom prst="rect">
            <a:avLst/>
          </a:prstGeom>
          <a:noFill/>
          <a:ln w="9525">
            <a:noFill/>
            <a:miter lim="800000"/>
            <a:headEnd/>
            <a:tailEnd/>
          </a:ln>
        </p:spPr>
        <p:txBody>
          <a:bodyPr>
            <a:spAutoFit/>
          </a:bodyPr>
          <a:lstStyle/>
          <a:p>
            <a:pPr>
              <a:spcBef>
                <a:spcPct val="50000"/>
              </a:spcBef>
            </a:pPr>
            <a:r>
              <a:rPr lang="en-US" altLang="zh-CN"/>
              <a:t>an</a:t>
            </a:r>
          </a:p>
        </p:txBody>
      </p:sp>
      <p:sp>
        <p:nvSpPr>
          <p:cNvPr id="3087" name="Text Box 19"/>
          <p:cNvSpPr txBox="1">
            <a:spLocks noChangeArrowheads="1"/>
          </p:cNvSpPr>
          <p:nvPr/>
        </p:nvSpPr>
        <p:spPr bwMode="auto">
          <a:xfrm>
            <a:off x="1547813" y="4719638"/>
            <a:ext cx="647700" cy="366712"/>
          </a:xfrm>
          <a:prstGeom prst="rect">
            <a:avLst/>
          </a:prstGeom>
          <a:noFill/>
          <a:ln w="9525">
            <a:noFill/>
            <a:miter lim="800000"/>
            <a:headEnd/>
            <a:tailEnd/>
          </a:ln>
        </p:spPr>
        <p:txBody>
          <a:bodyPr>
            <a:spAutoFit/>
          </a:bodyPr>
          <a:lstStyle/>
          <a:p>
            <a:pPr>
              <a:spcBef>
                <a:spcPct val="50000"/>
              </a:spcBef>
            </a:pPr>
            <a:r>
              <a:rPr lang="en-US" altLang="zh-CN"/>
              <a:t>a2</a:t>
            </a:r>
          </a:p>
        </p:txBody>
      </p:sp>
      <p:sp>
        <p:nvSpPr>
          <p:cNvPr id="3088" name="Text Box 20"/>
          <p:cNvSpPr txBox="1">
            <a:spLocks noChangeArrowheads="1"/>
          </p:cNvSpPr>
          <p:nvPr/>
        </p:nvSpPr>
        <p:spPr bwMode="auto">
          <a:xfrm>
            <a:off x="1547813" y="5006975"/>
            <a:ext cx="574675" cy="366713"/>
          </a:xfrm>
          <a:prstGeom prst="rect">
            <a:avLst/>
          </a:prstGeom>
          <a:noFill/>
          <a:ln w="9525">
            <a:noFill/>
            <a:miter lim="800000"/>
            <a:headEnd/>
            <a:tailEnd/>
          </a:ln>
        </p:spPr>
        <p:txBody>
          <a:bodyPr>
            <a:spAutoFit/>
          </a:bodyPr>
          <a:lstStyle/>
          <a:p>
            <a:pPr>
              <a:spcBef>
                <a:spcPct val="50000"/>
              </a:spcBef>
            </a:pPr>
            <a:r>
              <a:rPr lang="en-US" altLang="zh-CN"/>
              <a:t>a1</a:t>
            </a:r>
          </a:p>
        </p:txBody>
      </p:sp>
      <p:sp>
        <p:nvSpPr>
          <p:cNvPr id="3089" name="Text Box 21"/>
          <p:cNvSpPr txBox="1">
            <a:spLocks noChangeArrowheads="1"/>
          </p:cNvSpPr>
          <p:nvPr/>
        </p:nvSpPr>
        <p:spPr bwMode="auto">
          <a:xfrm>
            <a:off x="539750" y="3638550"/>
            <a:ext cx="790575" cy="366713"/>
          </a:xfrm>
          <a:prstGeom prst="rect">
            <a:avLst/>
          </a:prstGeom>
          <a:noFill/>
          <a:ln w="9525">
            <a:noFill/>
            <a:miter lim="800000"/>
            <a:headEnd/>
            <a:tailEnd/>
          </a:ln>
        </p:spPr>
        <p:txBody>
          <a:bodyPr>
            <a:spAutoFit/>
          </a:bodyPr>
          <a:lstStyle/>
          <a:p>
            <a:pPr>
              <a:spcBef>
                <a:spcPct val="50000"/>
              </a:spcBef>
            </a:pPr>
            <a:r>
              <a:rPr lang="zh-CN" altLang="en-US"/>
              <a:t>栈顶</a:t>
            </a:r>
          </a:p>
        </p:txBody>
      </p:sp>
      <p:sp>
        <p:nvSpPr>
          <p:cNvPr id="3090" name="Text Box 22"/>
          <p:cNvSpPr txBox="1">
            <a:spLocks noChangeArrowheads="1"/>
          </p:cNvSpPr>
          <p:nvPr/>
        </p:nvSpPr>
        <p:spPr bwMode="auto">
          <a:xfrm>
            <a:off x="539750" y="4791075"/>
            <a:ext cx="719138" cy="366713"/>
          </a:xfrm>
          <a:prstGeom prst="rect">
            <a:avLst/>
          </a:prstGeom>
          <a:noFill/>
          <a:ln w="9525">
            <a:noFill/>
            <a:miter lim="800000"/>
            <a:headEnd/>
            <a:tailEnd/>
          </a:ln>
        </p:spPr>
        <p:txBody>
          <a:bodyPr>
            <a:spAutoFit/>
          </a:bodyPr>
          <a:lstStyle/>
          <a:p>
            <a:pPr>
              <a:spcBef>
                <a:spcPct val="50000"/>
              </a:spcBef>
            </a:pPr>
            <a:r>
              <a:rPr lang="zh-CN" altLang="en-US"/>
              <a:t>栈底</a:t>
            </a:r>
          </a:p>
        </p:txBody>
      </p:sp>
      <p:sp>
        <p:nvSpPr>
          <p:cNvPr id="3091" name="Text Box 23"/>
          <p:cNvSpPr txBox="1">
            <a:spLocks noChangeArrowheads="1"/>
          </p:cNvSpPr>
          <p:nvPr/>
        </p:nvSpPr>
        <p:spPr bwMode="auto">
          <a:xfrm rot="1463932">
            <a:off x="827088" y="3135313"/>
            <a:ext cx="720725" cy="366712"/>
          </a:xfrm>
          <a:prstGeom prst="rect">
            <a:avLst/>
          </a:prstGeom>
          <a:noFill/>
          <a:ln w="9525">
            <a:noFill/>
            <a:miter lim="800000"/>
            <a:headEnd/>
            <a:tailEnd/>
          </a:ln>
        </p:spPr>
        <p:txBody>
          <a:bodyPr>
            <a:spAutoFit/>
          </a:bodyPr>
          <a:lstStyle/>
          <a:p>
            <a:pPr>
              <a:spcBef>
                <a:spcPct val="50000"/>
              </a:spcBef>
            </a:pPr>
            <a:r>
              <a:rPr lang="zh-CN" altLang="en-US"/>
              <a:t>出栈</a:t>
            </a:r>
          </a:p>
        </p:txBody>
      </p:sp>
      <p:sp>
        <p:nvSpPr>
          <p:cNvPr id="3092" name="Text Box 24"/>
          <p:cNvSpPr txBox="1">
            <a:spLocks noChangeArrowheads="1"/>
          </p:cNvSpPr>
          <p:nvPr/>
        </p:nvSpPr>
        <p:spPr bwMode="auto">
          <a:xfrm rot="-2622060">
            <a:off x="1692275" y="3135313"/>
            <a:ext cx="719138" cy="366712"/>
          </a:xfrm>
          <a:prstGeom prst="rect">
            <a:avLst/>
          </a:prstGeom>
          <a:noFill/>
          <a:ln w="9525">
            <a:noFill/>
            <a:miter lim="800000"/>
            <a:headEnd/>
            <a:tailEnd/>
          </a:ln>
        </p:spPr>
        <p:txBody>
          <a:bodyPr>
            <a:spAutoFit/>
          </a:bodyPr>
          <a:lstStyle/>
          <a:p>
            <a:pPr>
              <a:spcBef>
                <a:spcPct val="50000"/>
              </a:spcBef>
            </a:pPr>
            <a:r>
              <a:rPr lang="zh-CN" altLang="en-US"/>
              <a:t>进栈</a:t>
            </a:r>
          </a:p>
        </p:txBody>
      </p:sp>
      <p:sp>
        <p:nvSpPr>
          <p:cNvPr id="3093" name="Text Box 26"/>
          <p:cNvSpPr txBox="1">
            <a:spLocks noChangeArrowheads="1"/>
          </p:cNvSpPr>
          <p:nvPr/>
        </p:nvSpPr>
        <p:spPr bwMode="auto">
          <a:xfrm>
            <a:off x="1619250" y="4143375"/>
            <a:ext cx="458788" cy="576263"/>
          </a:xfrm>
          <a:prstGeom prst="rect">
            <a:avLst/>
          </a:prstGeom>
          <a:noFill/>
          <a:ln w="9525">
            <a:noFill/>
            <a:miter lim="800000"/>
            <a:headEnd/>
            <a:tailEnd/>
          </a:ln>
        </p:spPr>
        <p:txBody>
          <a:bodyPr vert="eaVert">
            <a:spAutoFit/>
          </a:bodyPr>
          <a:lstStyle/>
          <a:p>
            <a:pPr>
              <a:spcBef>
                <a:spcPct val="50000"/>
              </a:spcBef>
            </a:pPr>
            <a:r>
              <a:rPr lang="en-US" altLang="zh-CN"/>
              <a:t>……</a:t>
            </a:r>
          </a:p>
        </p:txBody>
      </p:sp>
      <p:sp>
        <p:nvSpPr>
          <p:cNvPr id="3094" name="Text Box 27"/>
          <p:cNvSpPr txBox="1">
            <a:spLocks noChangeArrowheads="1"/>
          </p:cNvSpPr>
          <p:nvPr/>
        </p:nvSpPr>
        <p:spPr bwMode="auto">
          <a:xfrm>
            <a:off x="3132138" y="3716338"/>
            <a:ext cx="4968875" cy="1466850"/>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而队列和栈相反，是一种先进先出的线性表。</a:t>
            </a:r>
          </a:p>
          <a:p>
            <a:pPr>
              <a:spcBef>
                <a:spcPct val="50000"/>
              </a:spcBef>
            </a:pPr>
            <a:r>
              <a:rPr lang="zh-CN" altLang="en-US">
                <a:solidFill>
                  <a:srgbClr val="FF3399"/>
                </a:solidFill>
              </a:rPr>
              <a:t>在队列中，允许插入的一端叫做队尾（</a:t>
            </a:r>
            <a:r>
              <a:rPr lang="en-US" altLang="zh-CN">
                <a:solidFill>
                  <a:srgbClr val="FF3399"/>
                </a:solidFill>
              </a:rPr>
              <a:t>rear</a:t>
            </a:r>
            <a:r>
              <a:rPr lang="zh-CN" altLang="en-US">
                <a:solidFill>
                  <a:srgbClr val="FF3399"/>
                </a:solidFill>
              </a:rPr>
              <a:t>），允许删除的一端则称为队头（</a:t>
            </a:r>
            <a:r>
              <a:rPr lang="en-US" altLang="zh-CN">
                <a:solidFill>
                  <a:srgbClr val="FF3399"/>
                </a:solidFill>
              </a:rPr>
              <a:t>front</a:t>
            </a:r>
            <a:r>
              <a:rPr lang="zh-CN" altLang="en-US">
                <a:solidFill>
                  <a:srgbClr val="FF3399"/>
                </a:solidFill>
              </a:rPr>
              <a:t>）。</a:t>
            </a:r>
          </a:p>
          <a:p>
            <a:pPr>
              <a:spcBef>
                <a:spcPct val="50000"/>
              </a:spcBef>
            </a:pPr>
            <a:r>
              <a:rPr lang="zh-CN" altLang="en-US">
                <a:solidFill>
                  <a:srgbClr val="FF3399"/>
                </a:solidFill>
              </a:rPr>
              <a:t>所以答案为：</a:t>
            </a:r>
            <a:r>
              <a:rPr lang="en-US" altLang="zh-CN">
                <a:solidFill>
                  <a:srgbClr val="FF3399"/>
                </a:solidFill>
              </a:rPr>
              <a:t>B</a:t>
            </a:r>
            <a:r>
              <a:rPr lang="zh-CN" altLang="en-US">
                <a:solidFill>
                  <a:srgbClr val="FF3399"/>
                </a:solidFill>
              </a:rPr>
              <a:t>，</a:t>
            </a:r>
            <a:r>
              <a:rPr lang="en-US" altLang="zh-CN">
                <a:solidFill>
                  <a:srgbClr val="FF3399"/>
                </a:solidFill>
              </a:rPr>
              <a:t>A</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179388" y="188913"/>
            <a:ext cx="8785225" cy="2165350"/>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5</a:t>
            </a:r>
            <a:r>
              <a:rPr lang="zh-CN" altLang="en-US" sz="3200">
                <a:latin typeface="华文行楷" pitchFamily="2" charset="-122"/>
                <a:ea typeface="华文行楷" pitchFamily="2" charset="-122"/>
              </a:rPr>
              <a:t>、</a:t>
            </a:r>
            <a:r>
              <a:rPr lang="zh-CN" altLang="en-US"/>
              <a:t>循环队列用数组</a:t>
            </a:r>
            <a:r>
              <a:rPr lang="en-US" altLang="zh-CN"/>
              <a:t>A[0,m-1]</a:t>
            </a:r>
            <a:r>
              <a:rPr lang="zh-CN" altLang="en-US"/>
              <a:t>存放其元素值，已知其头尾指针分别是</a:t>
            </a:r>
            <a:r>
              <a:rPr lang="en-US" altLang="zh-CN"/>
              <a:t>front</a:t>
            </a:r>
            <a:r>
              <a:rPr lang="zh-CN" altLang="en-US"/>
              <a:t>和</a:t>
            </a:r>
            <a:r>
              <a:rPr lang="en-US" altLang="zh-CN"/>
              <a:t>rear</a:t>
            </a:r>
            <a:r>
              <a:rPr lang="zh-CN" altLang="en-US"/>
              <a:t>，则当前队列中的元素个数是（    ）</a:t>
            </a:r>
          </a:p>
          <a:p>
            <a:r>
              <a:rPr lang="zh-CN" altLang="en-US"/>
              <a:t>     </a:t>
            </a:r>
            <a:r>
              <a:rPr lang="en-US" altLang="zh-CN"/>
              <a:t>A</a:t>
            </a:r>
            <a:r>
              <a:rPr lang="zh-CN" altLang="en-US"/>
              <a:t>、（</a:t>
            </a:r>
            <a:r>
              <a:rPr lang="en-US" altLang="zh-CN"/>
              <a:t>rear-front+m</a:t>
            </a:r>
            <a:r>
              <a:rPr lang="zh-CN" altLang="en-US"/>
              <a:t>）</a:t>
            </a:r>
            <a:r>
              <a:rPr lang="en-US" altLang="zh-CN"/>
              <a:t>%m      B</a:t>
            </a:r>
            <a:r>
              <a:rPr lang="zh-CN" altLang="en-US"/>
              <a:t>、</a:t>
            </a:r>
            <a:r>
              <a:rPr lang="en-US" altLang="zh-CN"/>
              <a:t>rear-front+1   </a:t>
            </a:r>
          </a:p>
          <a:p>
            <a:r>
              <a:rPr lang="en-US" altLang="zh-CN"/>
              <a:t>     C</a:t>
            </a:r>
            <a:r>
              <a:rPr lang="zh-CN" altLang="en-US"/>
              <a:t>、</a:t>
            </a:r>
            <a:r>
              <a:rPr lang="en-US" altLang="zh-CN"/>
              <a:t>rear-front-1                     D</a:t>
            </a:r>
            <a:r>
              <a:rPr lang="zh-CN" altLang="en-US"/>
              <a:t>、</a:t>
            </a:r>
            <a:r>
              <a:rPr lang="en-US" altLang="zh-CN"/>
              <a:t>rear-front</a:t>
            </a:r>
          </a:p>
          <a:p>
            <a:endParaRPr lang="en-US" altLang="zh-CN"/>
          </a:p>
          <a:p>
            <a:r>
              <a:rPr lang="zh-CN" altLang="en-US" sz="3200">
                <a:solidFill>
                  <a:srgbClr val="FF3399"/>
                </a:solidFill>
                <a:ea typeface="华文行楷" pitchFamily="2" charset="-122"/>
              </a:rPr>
              <a:t>解答：</a:t>
            </a:r>
          </a:p>
        </p:txBody>
      </p:sp>
      <p:sp>
        <p:nvSpPr>
          <p:cNvPr id="4099" name="Oval 5"/>
          <p:cNvSpPr>
            <a:spLocks noChangeArrowheads="1"/>
          </p:cNvSpPr>
          <p:nvPr/>
        </p:nvSpPr>
        <p:spPr bwMode="auto">
          <a:xfrm>
            <a:off x="1042988" y="2924175"/>
            <a:ext cx="2376487" cy="23764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00" name="Oval 6"/>
          <p:cNvSpPr>
            <a:spLocks noChangeArrowheads="1"/>
          </p:cNvSpPr>
          <p:nvPr/>
        </p:nvSpPr>
        <p:spPr bwMode="auto">
          <a:xfrm>
            <a:off x="1763713" y="3716338"/>
            <a:ext cx="865187" cy="8651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101" name="Line 7"/>
          <p:cNvSpPr>
            <a:spLocks noChangeShapeType="1"/>
          </p:cNvSpPr>
          <p:nvPr/>
        </p:nvSpPr>
        <p:spPr bwMode="auto">
          <a:xfrm>
            <a:off x="2268538" y="2924175"/>
            <a:ext cx="0" cy="865188"/>
          </a:xfrm>
          <a:prstGeom prst="line">
            <a:avLst/>
          </a:prstGeom>
          <a:noFill/>
          <a:ln w="9525">
            <a:solidFill>
              <a:schemeClr val="tx1"/>
            </a:solidFill>
            <a:round/>
            <a:headEnd/>
            <a:tailEnd/>
          </a:ln>
        </p:spPr>
        <p:txBody>
          <a:bodyPr/>
          <a:lstStyle/>
          <a:p>
            <a:endParaRPr lang="zh-CN" altLang="en-US"/>
          </a:p>
        </p:txBody>
      </p:sp>
      <p:sp>
        <p:nvSpPr>
          <p:cNvPr id="4102" name="Line 8"/>
          <p:cNvSpPr>
            <a:spLocks noChangeShapeType="1"/>
          </p:cNvSpPr>
          <p:nvPr/>
        </p:nvSpPr>
        <p:spPr bwMode="auto">
          <a:xfrm>
            <a:off x="2195513" y="4581525"/>
            <a:ext cx="0" cy="719138"/>
          </a:xfrm>
          <a:prstGeom prst="line">
            <a:avLst/>
          </a:prstGeom>
          <a:noFill/>
          <a:ln w="9525">
            <a:solidFill>
              <a:schemeClr val="tx1"/>
            </a:solidFill>
            <a:round/>
            <a:headEnd/>
            <a:tailEnd/>
          </a:ln>
        </p:spPr>
        <p:txBody>
          <a:bodyPr/>
          <a:lstStyle/>
          <a:p>
            <a:endParaRPr lang="zh-CN" altLang="en-US"/>
          </a:p>
        </p:txBody>
      </p:sp>
      <p:sp>
        <p:nvSpPr>
          <p:cNvPr id="4103" name="Line 9"/>
          <p:cNvSpPr>
            <a:spLocks noChangeShapeType="1"/>
          </p:cNvSpPr>
          <p:nvPr/>
        </p:nvSpPr>
        <p:spPr bwMode="auto">
          <a:xfrm>
            <a:off x="2484438" y="4437063"/>
            <a:ext cx="574675" cy="504825"/>
          </a:xfrm>
          <a:prstGeom prst="line">
            <a:avLst/>
          </a:prstGeom>
          <a:noFill/>
          <a:ln w="9525">
            <a:solidFill>
              <a:schemeClr val="tx1"/>
            </a:solidFill>
            <a:round/>
            <a:headEnd/>
            <a:tailEnd/>
          </a:ln>
        </p:spPr>
        <p:txBody>
          <a:bodyPr/>
          <a:lstStyle/>
          <a:p>
            <a:endParaRPr lang="zh-CN" altLang="en-US"/>
          </a:p>
        </p:txBody>
      </p:sp>
      <p:sp>
        <p:nvSpPr>
          <p:cNvPr id="4104" name="Line 10"/>
          <p:cNvSpPr>
            <a:spLocks noChangeShapeType="1"/>
          </p:cNvSpPr>
          <p:nvPr/>
        </p:nvSpPr>
        <p:spPr bwMode="auto">
          <a:xfrm>
            <a:off x="2339975" y="4581525"/>
            <a:ext cx="360363" cy="647700"/>
          </a:xfrm>
          <a:prstGeom prst="line">
            <a:avLst/>
          </a:prstGeom>
          <a:noFill/>
          <a:ln w="9525">
            <a:solidFill>
              <a:schemeClr val="tx1"/>
            </a:solidFill>
            <a:round/>
            <a:headEnd/>
            <a:tailEnd/>
          </a:ln>
        </p:spPr>
        <p:txBody>
          <a:bodyPr/>
          <a:lstStyle/>
          <a:p>
            <a:endParaRPr lang="zh-CN" altLang="en-US"/>
          </a:p>
        </p:txBody>
      </p:sp>
      <p:sp>
        <p:nvSpPr>
          <p:cNvPr id="4105" name="Line 11"/>
          <p:cNvSpPr>
            <a:spLocks noChangeShapeType="1"/>
          </p:cNvSpPr>
          <p:nvPr/>
        </p:nvSpPr>
        <p:spPr bwMode="auto">
          <a:xfrm flipH="1">
            <a:off x="1042988" y="4221163"/>
            <a:ext cx="720725" cy="287337"/>
          </a:xfrm>
          <a:prstGeom prst="line">
            <a:avLst/>
          </a:prstGeom>
          <a:noFill/>
          <a:ln w="9525">
            <a:solidFill>
              <a:schemeClr val="tx1"/>
            </a:solidFill>
            <a:round/>
            <a:headEnd/>
            <a:tailEnd/>
          </a:ln>
        </p:spPr>
        <p:txBody>
          <a:bodyPr/>
          <a:lstStyle/>
          <a:p>
            <a:endParaRPr lang="zh-CN" altLang="en-US"/>
          </a:p>
        </p:txBody>
      </p:sp>
      <p:sp>
        <p:nvSpPr>
          <p:cNvPr id="4106" name="Line 12"/>
          <p:cNvSpPr>
            <a:spLocks noChangeShapeType="1"/>
          </p:cNvSpPr>
          <p:nvPr/>
        </p:nvSpPr>
        <p:spPr bwMode="auto">
          <a:xfrm flipH="1" flipV="1">
            <a:off x="1042988" y="3933825"/>
            <a:ext cx="720725" cy="71438"/>
          </a:xfrm>
          <a:prstGeom prst="line">
            <a:avLst/>
          </a:prstGeom>
          <a:noFill/>
          <a:ln w="9525">
            <a:solidFill>
              <a:schemeClr val="tx1"/>
            </a:solidFill>
            <a:round/>
            <a:headEnd/>
            <a:tailEnd/>
          </a:ln>
        </p:spPr>
        <p:txBody>
          <a:bodyPr/>
          <a:lstStyle/>
          <a:p>
            <a:endParaRPr lang="zh-CN" altLang="en-US"/>
          </a:p>
        </p:txBody>
      </p:sp>
      <p:sp>
        <p:nvSpPr>
          <p:cNvPr id="4107" name="Line 13"/>
          <p:cNvSpPr>
            <a:spLocks noChangeShapeType="1"/>
          </p:cNvSpPr>
          <p:nvPr/>
        </p:nvSpPr>
        <p:spPr bwMode="auto">
          <a:xfrm flipH="1" flipV="1">
            <a:off x="1331913" y="3357563"/>
            <a:ext cx="503237" cy="503237"/>
          </a:xfrm>
          <a:prstGeom prst="line">
            <a:avLst/>
          </a:prstGeom>
          <a:noFill/>
          <a:ln w="9525">
            <a:solidFill>
              <a:schemeClr val="tx1"/>
            </a:solidFill>
            <a:round/>
            <a:headEnd/>
            <a:tailEnd/>
          </a:ln>
        </p:spPr>
        <p:txBody>
          <a:bodyPr/>
          <a:lstStyle/>
          <a:p>
            <a:endParaRPr lang="zh-CN" altLang="en-US"/>
          </a:p>
        </p:txBody>
      </p:sp>
      <p:sp>
        <p:nvSpPr>
          <p:cNvPr id="4108" name="Line 14"/>
          <p:cNvSpPr>
            <a:spLocks noChangeShapeType="1"/>
          </p:cNvSpPr>
          <p:nvPr/>
        </p:nvSpPr>
        <p:spPr bwMode="auto">
          <a:xfrm flipV="1">
            <a:off x="2484438" y="3213100"/>
            <a:ext cx="503237" cy="576263"/>
          </a:xfrm>
          <a:prstGeom prst="line">
            <a:avLst/>
          </a:prstGeom>
          <a:noFill/>
          <a:ln w="9525">
            <a:solidFill>
              <a:schemeClr val="tx1"/>
            </a:solidFill>
            <a:round/>
            <a:headEnd/>
            <a:tailEnd/>
          </a:ln>
        </p:spPr>
        <p:txBody>
          <a:bodyPr/>
          <a:lstStyle/>
          <a:p>
            <a:endParaRPr lang="zh-CN" altLang="en-US"/>
          </a:p>
        </p:txBody>
      </p:sp>
      <p:sp>
        <p:nvSpPr>
          <p:cNvPr id="4109" name="Line 15"/>
          <p:cNvSpPr>
            <a:spLocks noChangeShapeType="1"/>
          </p:cNvSpPr>
          <p:nvPr/>
        </p:nvSpPr>
        <p:spPr bwMode="auto">
          <a:xfrm flipV="1">
            <a:off x="2555875" y="3573463"/>
            <a:ext cx="720725" cy="360362"/>
          </a:xfrm>
          <a:prstGeom prst="line">
            <a:avLst/>
          </a:prstGeom>
          <a:noFill/>
          <a:ln w="9525">
            <a:solidFill>
              <a:schemeClr val="tx1"/>
            </a:solidFill>
            <a:round/>
            <a:headEnd/>
            <a:tailEnd/>
          </a:ln>
        </p:spPr>
        <p:txBody>
          <a:bodyPr/>
          <a:lstStyle/>
          <a:p>
            <a:endParaRPr lang="zh-CN" altLang="en-US"/>
          </a:p>
        </p:txBody>
      </p:sp>
      <p:sp>
        <p:nvSpPr>
          <p:cNvPr id="4110" name="Line 16"/>
          <p:cNvSpPr>
            <a:spLocks noChangeShapeType="1"/>
          </p:cNvSpPr>
          <p:nvPr/>
        </p:nvSpPr>
        <p:spPr bwMode="auto">
          <a:xfrm>
            <a:off x="2627313" y="4149725"/>
            <a:ext cx="792162" cy="71438"/>
          </a:xfrm>
          <a:prstGeom prst="line">
            <a:avLst/>
          </a:prstGeom>
          <a:noFill/>
          <a:ln w="9525">
            <a:solidFill>
              <a:schemeClr val="tx1"/>
            </a:solidFill>
            <a:round/>
            <a:headEnd/>
            <a:tailEnd/>
          </a:ln>
        </p:spPr>
        <p:txBody>
          <a:bodyPr/>
          <a:lstStyle/>
          <a:p>
            <a:endParaRPr lang="zh-CN" altLang="en-US"/>
          </a:p>
        </p:txBody>
      </p:sp>
      <p:sp>
        <p:nvSpPr>
          <p:cNvPr id="4111" name="Text Box 17"/>
          <p:cNvSpPr txBox="1">
            <a:spLocks noChangeArrowheads="1"/>
          </p:cNvSpPr>
          <p:nvPr/>
        </p:nvSpPr>
        <p:spPr bwMode="auto">
          <a:xfrm rot="-1722214">
            <a:off x="1619250" y="3213100"/>
            <a:ext cx="576263" cy="366713"/>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12" name="Text Box 18"/>
          <p:cNvSpPr txBox="1">
            <a:spLocks noChangeArrowheads="1"/>
          </p:cNvSpPr>
          <p:nvPr/>
        </p:nvSpPr>
        <p:spPr bwMode="auto">
          <a:xfrm rot="7236459">
            <a:off x="2774950" y="4433888"/>
            <a:ext cx="649288" cy="366712"/>
          </a:xfrm>
          <a:prstGeom prst="rect">
            <a:avLst/>
          </a:prstGeom>
          <a:noFill/>
          <a:ln w="9525">
            <a:noFill/>
            <a:miter lim="800000"/>
            <a:headEnd/>
            <a:tailEnd/>
          </a:ln>
        </p:spPr>
        <p:txBody>
          <a:bodyPr>
            <a:spAutoFit/>
          </a:bodyPr>
          <a:lstStyle/>
          <a:p>
            <a:pPr>
              <a:spcBef>
                <a:spcPct val="50000"/>
              </a:spcBef>
            </a:pPr>
            <a:r>
              <a:rPr lang="en-US" altLang="zh-CN"/>
              <a:t>…..</a:t>
            </a:r>
          </a:p>
        </p:txBody>
      </p:sp>
      <p:sp>
        <p:nvSpPr>
          <p:cNvPr id="4113" name="Rectangle 19"/>
          <p:cNvSpPr>
            <a:spLocks noChangeArrowheads="1"/>
          </p:cNvSpPr>
          <p:nvPr/>
        </p:nvSpPr>
        <p:spPr bwMode="auto">
          <a:xfrm>
            <a:off x="3419475" y="5013325"/>
            <a:ext cx="720725" cy="360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14" name="Text Box 21"/>
          <p:cNvSpPr txBox="1">
            <a:spLocks noChangeArrowheads="1"/>
          </p:cNvSpPr>
          <p:nvPr/>
        </p:nvSpPr>
        <p:spPr bwMode="auto">
          <a:xfrm>
            <a:off x="3349625" y="4724400"/>
            <a:ext cx="935038" cy="366713"/>
          </a:xfrm>
          <a:prstGeom prst="rect">
            <a:avLst/>
          </a:prstGeom>
          <a:noFill/>
          <a:ln w="9525">
            <a:noFill/>
            <a:miter lim="800000"/>
            <a:headEnd/>
            <a:tailEnd/>
          </a:ln>
        </p:spPr>
        <p:txBody>
          <a:bodyPr>
            <a:spAutoFit/>
          </a:bodyPr>
          <a:lstStyle/>
          <a:p>
            <a:pPr>
              <a:spcBef>
                <a:spcPct val="50000"/>
              </a:spcBef>
            </a:pPr>
            <a:r>
              <a:rPr lang="en-US" altLang="zh-CN"/>
              <a:t>Q.front</a:t>
            </a:r>
          </a:p>
        </p:txBody>
      </p:sp>
      <p:sp>
        <p:nvSpPr>
          <p:cNvPr id="4115" name="Line 22"/>
          <p:cNvSpPr>
            <a:spLocks noChangeShapeType="1"/>
          </p:cNvSpPr>
          <p:nvPr/>
        </p:nvSpPr>
        <p:spPr bwMode="auto">
          <a:xfrm flipH="1" flipV="1">
            <a:off x="2916238" y="5084763"/>
            <a:ext cx="792162" cy="144462"/>
          </a:xfrm>
          <a:prstGeom prst="line">
            <a:avLst/>
          </a:prstGeom>
          <a:noFill/>
          <a:ln w="9525">
            <a:solidFill>
              <a:schemeClr val="tx1"/>
            </a:solidFill>
            <a:round/>
            <a:headEnd/>
            <a:tailEnd type="triangle" w="med" len="med"/>
          </a:ln>
        </p:spPr>
        <p:txBody>
          <a:bodyPr/>
          <a:lstStyle/>
          <a:p>
            <a:endParaRPr lang="zh-CN" altLang="en-US"/>
          </a:p>
        </p:txBody>
      </p:sp>
      <p:sp>
        <p:nvSpPr>
          <p:cNvPr id="4116" name="Rectangle 23"/>
          <p:cNvSpPr>
            <a:spLocks noChangeArrowheads="1"/>
          </p:cNvSpPr>
          <p:nvPr/>
        </p:nvSpPr>
        <p:spPr bwMode="auto">
          <a:xfrm>
            <a:off x="0" y="4076700"/>
            <a:ext cx="611188" cy="360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117" name="Line 24"/>
          <p:cNvSpPr>
            <a:spLocks noChangeShapeType="1"/>
          </p:cNvSpPr>
          <p:nvPr/>
        </p:nvSpPr>
        <p:spPr bwMode="auto">
          <a:xfrm>
            <a:off x="323850" y="4221163"/>
            <a:ext cx="719138" cy="0"/>
          </a:xfrm>
          <a:prstGeom prst="line">
            <a:avLst/>
          </a:prstGeom>
          <a:noFill/>
          <a:ln w="9525">
            <a:solidFill>
              <a:schemeClr val="tx1"/>
            </a:solidFill>
            <a:round/>
            <a:headEnd/>
            <a:tailEnd type="triangle" w="med" len="med"/>
          </a:ln>
        </p:spPr>
        <p:txBody>
          <a:bodyPr/>
          <a:lstStyle/>
          <a:p>
            <a:endParaRPr lang="zh-CN" altLang="en-US"/>
          </a:p>
        </p:txBody>
      </p:sp>
      <p:sp>
        <p:nvSpPr>
          <p:cNvPr id="4118" name="Text Box 25"/>
          <p:cNvSpPr txBox="1">
            <a:spLocks noChangeArrowheads="1"/>
          </p:cNvSpPr>
          <p:nvPr/>
        </p:nvSpPr>
        <p:spPr bwMode="auto">
          <a:xfrm>
            <a:off x="-107950" y="3783013"/>
            <a:ext cx="1042988" cy="366712"/>
          </a:xfrm>
          <a:prstGeom prst="rect">
            <a:avLst/>
          </a:prstGeom>
          <a:noFill/>
          <a:ln w="9525">
            <a:noFill/>
            <a:miter lim="800000"/>
            <a:headEnd/>
            <a:tailEnd/>
          </a:ln>
        </p:spPr>
        <p:txBody>
          <a:bodyPr>
            <a:spAutoFit/>
          </a:bodyPr>
          <a:lstStyle/>
          <a:p>
            <a:pPr>
              <a:spcBef>
                <a:spcPct val="50000"/>
              </a:spcBef>
            </a:pPr>
            <a:r>
              <a:rPr lang="en-US" altLang="zh-CN"/>
              <a:t>Q.rear</a:t>
            </a:r>
          </a:p>
        </p:txBody>
      </p:sp>
      <p:sp>
        <p:nvSpPr>
          <p:cNvPr id="4119" name="Text Box 26"/>
          <p:cNvSpPr txBox="1">
            <a:spLocks noChangeArrowheads="1"/>
          </p:cNvSpPr>
          <p:nvPr/>
        </p:nvSpPr>
        <p:spPr bwMode="auto">
          <a:xfrm>
            <a:off x="2555875" y="2708275"/>
            <a:ext cx="1800225" cy="366713"/>
          </a:xfrm>
          <a:prstGeom prst="rect">
            <a:avLst/>
          </a:prstGeom>
          <a:noFill/>
          <a:ln w="9525">
            <a:noFill/>
            <a:miter lim="800000"/>
            <a:headEnd/>
            <a:tailEnd/>
          </a:ln>
        </p:spPr>
        <p:txBody>
          <a:bodyPr>
            <a:spAutoFit/>
          </a:bodyPr>
          <a:lstStyle/>
          <a:p>
            <a:pPr>
              <a:spcBef>
                <a:spcPct val="50000"/>
              </a:spcBef>
            </a:pPr>
            <a:r>
              <a:rPr lang="en-US" altLang="zh-CN"/>
              <a:t>Maxsize-1</a:t>
            </a:r>
          </a:p>
        </p:txBody>
      </p:sp>
      <p:sp>
        <p:nvSpPr>
          <p:cNvPr id="4120" name="AutoShape 27"/>
          <p:cNvSpPr>
            <a:spLocks/>
          </p:cNvSpPr>
          <p:nvPr/>
        </p:nvSpPr>
        <p:spPr bwMode="auto">
          <a:xfrm rot="-4542461">
            <a:off x="1443831" y="4218782"/>
            <a:ext cx="1031875" cy="2071688"/>
          </a:xfrm>
          <a:prstGeom prst="leftBrace">
            <a:avLst>
              <a:gd name="adj1" fmla="val 16731"/>
              <a:gd name="adj2" fmla="val 50000"/>
            </a:avLst>
          </a:prstGeom>
          <a:noFill/>
          <a:ln w="9525">
            <a:solidFill>
              <a:schemeClr val="tx1"/>
            </a:solidFill>
            <a:round/>
            <a:headEnd/>
            <a:tailEnd/>
          </a:ln>
        </p:spPr>
        <p:txBody>
          <a:bodyPr wrap="none" anchor="ctr"/>
          <a:lstStyle/>
          <a:p>
            <a:endParaRPr lang="zh-CN" altLang="en-US"/>
          </a:p>
        </p:txBody>
      </p:sp>
      <p:sp>
        <p:nvSpPr>
          <p:cNvPr id="4121" name="Text Box 28"/>
          <p:cNvSpPr txBox="1">
            <a:spLocks noChangeArrowheads="1"/>
          </p:cNvSpPr>
          <p:nvPr/>
        </p:nvSpPr>
        <p:spPr bwMode="auto">
          <a:xfrm rot="1359616">
            <a:off x="1403350" y="5805488"/>
            <a:ext cx="935038" cy="366712"/>
          </a:xfrm>
          <a:prstGeom prst="rect">
            <a:avLst/>
          </a:prstGeom>
          <a:noFill/>
          <a:ln w="9525">
            <a:noFill/>
            <a:miter lim="800000"/>
            <a:headEnd/>
            <a:tailEnd/>
          </a:ln>
        </p:spPr>
        <p:txBody>
          <a:bodyPr>
            <a:spAutoFit/>
          </a:bodyPr>
          <a:lstStyle/>
          <a:p>
            <a:pPr>
              <a:spcBef>
                <a:spcPct val="50000"/>
              </a:spcBef>
            </a:pPr>
            <a:r>
              <a:rPr lang="zh-CN" altLang="en-US"/>
              <a:t>队列</a:t>
            </a:r>
          </a:p>
        </p:txBody>
      </p:sp>
      <p:sp>
        <p:nvSpPr>
          <p:cNvPr id="4122" name="Text Box 29"/>
          <p:cNvSpPr txBox="1">
            <a:spLocks noChangeArrowheads="1"/>
          </p:cNvSpPr>
          <p:nvPr/>
        </p:nvSpPr>
        <p:spPr bwMode="auto">
          <a:xfrm>
            <a:off x="4067175" y="1484313"/>
            <a:ext cx="5040313" cy="5173662"/>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如图所示：粉色标注的是队列元素所占的空间，</a:t>
            </a:r>
            <a:r>
              <a:rPr lang="en-US" altLang="zh-CN">
                <a:solidFill>
                  <a:srgbClr val="FF3399"/>
                </a:solidFill>
              </a:rPr>
              <a:t>Q.front</a:t>
            </a:r>
            <a:r>
              <a:rPr lang="zh-CN" altLang="en-US">
                <a:solidFill>
                  <a:srgbClr val="FF3399"/>
                </a:solidFill>
              </a:rPr>
              <a:t>指向第一个元素，</a:t>
            </a:r>
            <a:r>
              <a:rPr lang="en-US" altLang="zh-CN">
                <a:solidFill>
                  <a:srgbClr val="FF3399"/>
                </a:solidFill>
              </a:rPr>
              <a:t>Q.rear</a:t>
            </a:r>
            <a:r>
              <a:rPr lang="zh-CN" altLang="en-US">
                <a:solidFill>
                  <a:srgbClr val="FF3399"/>
                </a:solidFill>
              </a:rPr>
              <a:t>指向最后一个元素的下一位，因为该循环队列用数组Ａ</a:t>
            </a:r>
            <a:r>
              <a:rPr lang="en-US" altLang="zh-CN">
                <a:solidFill>
                  <a:srgbClr val="FF3399"/>
                </a:solidFill>
              </a:rPr>
              <a:t>【</a:t>
            </a:r>
            <a:r>
              <a:rPr lang="zh-CN" altLang="en-US">
                <a:solidFill>
                  <a:srgbClr val="FF3399"/>
                </a:solidFill>
              </a:rPr>
              <a:t>０，ｍ</a:t>
            </a:r>
            <a:r>
              <a:rPr lang="en-US" altLang="zh-CN">
                <a:solidFill>
                  <a:srgbClr val="FF3399"/>
                </a:solidFill>
              </a:rPr>
              <a:t>-</a:t>
            </a:r>
            <a:r>
              <a:rPr lang="zh-CN" altLang="en-US">
                <a:solidFill>
                  <a:srgbClr val="FF3399"/>
                </a:solidFill>
              </a:rPr>
              <a:t>１</a:t>
            </a:r>
            <a:r>
              <a:rPr lang="en-US" altLang="zh-CN">
                <a:solidFill>
                  <a:srgbClr val="FF3399"/>
                </a:solidFill>
              </a:rPr>
              <a:t>】</a:t>
            </a:r>
            <a:r>
              <a:rPr lang="zh-CN" altLang="en-US">
                <a:solidFill>
                  <a:srgbClr val="FF3399"/>
                </a:solidFill>
              </a:rPr>
              <a:t>存放其元素值，所以该循环队列共有ｍ个元素空间，再者，因为不知道头尾指针所指向的具体位置（该数组的具体位置）若 </a:t>
            </a:r>
            <a:r>
              <a:rPr lang="en-US" altLang="zh-CN">
                <a:solidFill>
                  <a:srgbClr val="FF3399"/>
                </a:solidFill>
              </a:rPr>
              <a:t>rear </a:t>
            </a:r>
            <a:r>
              <a:rPr lang="zh-CN" altLang="en-US">
                <a:solidFill>
                  <a:srgbClr val="FF3399"/>
                </a:solidFill>
              </a:rPr>
              <a:t>所指向的位置的数字大于 </a:t>
            </a:r>
            <a:r>
              <a:rPr lang="en-US" altLang="zh-CN">
                <a:solidFill>
                  <a:srgbClr val="FF3399"/>
                </a:solidFill>
              </a:rPr>
              <a:t>front </a:t>
            </a:r>
            <a:r>
              <a:rPr lang="zh-CN" altLang="en-US">
                <a:solidFill>
                  <a:srgbClr val="FF3399"/>
                </a:solidFill>
              </a:rPr>
              <a:t>所指向的位置的数字。则，该队列中元素个数为：</a:t>
            </a:r>
            <a:r>
              <a:rPr lang="en-US" altLang="zh-CN">
                <a:solidFill>
                  <a:srgbClr val="FF3399"/>
                </a:solidFill>
              </a:rPr>
              <a:t>rear-front</a:t>
            </a:r>
            <a:r>
              <a:rPr lang="zh-CN" altLang="en-US">
                <a:solidFill>
                  <a:srgbClr val="FF3399"/>
                </a:solidFill>
              </a:rPr>
              <a:t>。反之得到的结果就是负数了，显然负数不可能是元素个数，此时，用得到的这个负数加上该数组的元素空间，即可得到一个正数，这个正数是元素个数的补数，然后用他除以元素空间个数取余就可以了。</a:t>
            </a:r>
          </a:p>
          <a:p>
            <a:pPr>
              <a:spcBef>
                <a:spcPct val="50000"/>
              </a:spcBef>
            </a:pPr>
            <a:r>
              <a:rPr lang="zh-CN" altLang="en-US">
                <a:solidFill>
                  <a:srgbClr val="FF3399"/>
                </a:solidFill>
              </a:rPr>
              <a:t>例如：如果元素空间个数</a:t>
            </a:r>
            <a:r>
              <a:rPr lang="en-US" altLang="zh-CN">
                <a:solidFill>
                  <a:srgbClr val="FF3399"/>
                </a:solidFill>
              </a:rPr>
              <a:t>m</a:t>
            </a:r>
            <a:r>
              <a:rPr lang="zh-CN" altLang="en-US">
                <a:solidFill>
                  <a:srgbClr val="FF3399"/>
                </a:solidFill>
              </a:rPr>
              <a:t>为</a:t>
            </a:r>
            <a:r>
              <a:rPr lang="en-US" altLang="zh-CN">
                <a:solidFill>
                  <a:srgbClr val="FF3399"/>
                </a:solidFill>
              </a:rPr>
              <a:t>10</a:t>
            </a:r>
            <a:r>
              <a:rPr lang="zh-CN" altLang="en-US">
                <a:solidFill>
                  <a:srgbClr val="FF3399"/>
                </a:solidFill>
              </a:rPr>
              <a:t>，头指针指向的位置是</a:t>
            </a:r>
            <a:r>
              <a:rPr lang="en-US" altLang="zh-CN">
                <a:solidFill>
                  <a:srgbClr val="FF3399"/>
                </a:solidFill>
              </a:rPr>
              <a:t>2</a:t>
            </a:r>
            <a:r>
              <a:rPr lang="zh-CN" altLang="en-US">
                <a:solidFill>
                  <a:srgbClr val="FF3399"/>
                </a:solidFill>
              </a:rPr>
              <a:t>，为指针指向的位置是</a:t>
            </a:r>
            <a:r>
              <a:rPr lang="en-US" altLang="zh-CN">
                <a:solidFill>
                  <a:srgbClr val="FF3399"/>
                </a:solidFill>
              </a:rPr>
              <a:t>6</a:t>
            </a:r>
            <a:r>
              <a:rPr lang="zh-CN" altLang="en-US">
                <a:solidFill>
                  <a:srgbClr val="FF3399"/>
                </a:solidFill>
              </a:rPr>
              <a:t>，用（</a:t>
            </a:r>
            <a:r>
              <a:rPr lang="en-US" altLang="zh-CN">
                <a:solidFill>
                  <a:srgbClr val="FF3399"/>
                </a:solidFill>
              </a:rPr>
              <a:t>2-6+10</a:t>
            </a:r>
            <a:r>
              <a:rPr lang="zh-CN" altLang="en-US">
                <a:solidFill>
                  <a:srgbClr val="FF3399"/>
                </a:solidFill>
              </a:rPr>
              <a:t>）</a:t>
            </a:r>
            <a:r>
              <a:rPr lang="en-US" altLang="zh-CN">
                <a:solidFill>
                  <a:srgbClr val="FF3399"/>
                </a:solidFill>
              </a:rPr>
              <a:t>/10</a:t>
            </a:r>
            <a:r>
              <a:rPr lang="zh-CN" altLang="en-US">
                <a:solidFill>
                  <a:srgbClr val="FF3399"/>
                </a:solidFill>
              </a:rPr>
              <a:t>取余则为</a:t>
            </a:r>
            <a:r>
              <a:rPr lang="en-US" altLang="zh-CN">
                <a:solidFill>
                  <a:srgbClr val="FF3399"/>
                </a:solidFill>
              </a:rPr>
              <a:t>4</a:t>
            </a:r>
            <a:r>
              <a:rPr lang="zh-CN" altLang="en-US">
                <a:solidFill>
                  <a:srgbClr val="FF3399"/>
                </a:solidFill>
              </a:rPr>
              <a:t>，即元素个数为</a:t>
            </a:r>
            <a:r>
              <a:rPr lang="en-US" altLang="zh-CN">
                <a:solidFill>
                  <a:srgbClr val="FF3399"/>
                </a:solidFill>
              </a:rPr>
              <a:t>4</a:t>
            </a:r>
            <a:r>
              <a:rPr lang="zh-CN" altLang="en-US">
                <a:solidFill>
                  <a:srgbClr val="FF3399"/>
                </a:solidFill>
              </a:rPr>
              <a:t>，再来验证下，该数组的第</a:t>
            </a:r>
            <a:r>
              <a:rPr lang="en-US" altLang="zh-CN">
                <a:solidFill>
                  <a:srgbClr val="FF3399"/>
                </a:solidFill>
              </a:rPr>
              <a:t>2</a:t>
            </a:r>
            <a:r>
              <a:rPr lang="zh-CN" altLang="en-US">
                <a:solidFill>
                  <a:srgbClr val="FF3399"/>
                </a:solidFill>
              </a:rPr>
              <a:t>、</a:t>
            </a:r>
            <a:r>
              <a:rPr lang="en-US" altLang="zh-CN">
                <a:solidFill>
                  <a:srgbClr val="FF3399"/>
                </a:solidFill>
              </a:rPr>
              <a:t>3</a:t>
            </a:r>
            <a:r>
              <a:rPr lang="zh-CN" altLang="en-US">
                <a:solidFill>
                  <a:srgbClr val="FF3399"/>
                </a:solidFill>
              </a:rPr>
              <a:t>、</a:t>
            </a:r>
            <a:r>
              <a:rPr lang="en-US" altLang="zh-CN">
                <a:solidFill>
                  <a:srgbClr val="FF3399"/>
                </a:solidFill>
              </a:rPr>
              <a:t>4</a:t>
            </a:r>
            <a:r>
              <a:rPr lang="zh-CN" altLang="en-US">
                <a:solidFill>
                  <a:srgbClr val="FF3399"/>
                </a:solidFill>
              </a:rPr>
              <a:t>、</a:t>
            </a:r>
            <a:r>
              <a:rPr lang="en-US" altLang="zh-CN">
                <a:solidFill>
                  <a:srgbClr val="FF3399"/>
                </a:solidFill>
              </a:rPr>
              <a:t>5</a:t>
            </a:r>
            <a:r>
              <a:rPr lang="zh-CN" altLang="en-US">
                <a:solidFill>
                  <a:srgbClr val="FF3399"/>
                </a:solidFill>
              </a:rPr>
              <a:t>有元素，很显然有四个元素。。。答案选：</a:t>
            </a:r>
            <a:r>
              <a:rPr lang="en-US" altLang="zh-CN">
                <a:solidFill>
                  <a:srgbClr val="FF3399"/>
                </a:solidFill>
              </a:rPr>
              <a:t>A</a:t>
            </a:r>
          </a:p>
        </p:txBody>
      </p:sp>
      <p:sp>
        <p:nvSpPr>
          <p:cNvPr id="4123" name="Freeform 30"/>
          <p:cNvSpPr>
            <a:spLocks/>
          </p:cNvSpPr>
          <p:nvPr/>
        </p:nvSpPr>
        <p:spPr bwMode="auto">
          <a:xfrm>
            <a:off x="1800225" y="4746625"/>
            <a:ext cx="115888" cy="203200"/>
          </a:xfrm>
          <a:custGeom>
            <a:avLst/>
            <a:gdLst>
              <a:gd name="T0" fmla="*/ 0 w 73"/>
              <a:gd name="T1" fmla="*/ 0 h 128"/>
              <a:gd name="T2" fmla="*/ 45 w 73"/>
              <a:gd name="T3" fmla="*/ 55 h 128"/>
              <a:gd name="T4" fmla="*/ 73 w 73"/>
              <a:gd name="T5" fmla="*/ 128 h 128"/>
              <a:gd name="T6" fmla="*/ 0 60000 65536"/>
              <a:gd name="T7" fmla="*/ 0 60000 65536"/>
              <a:gd name="T8" fmla="*/ 0 60000 65536"/>
              <a:gd name="T9" fmla="*/ 0 w 73"/>
              <a:gd name="T10" fmla="*/ 0 h 128"/>
              <a:gd name="T11" fmla="*/ 73 w 73"/>
              <a:gd name="T12" fmla="*/ 128 h 128"/>
            </a:gdLst>
            <a:ahLst/>
            <a:cxnLst>
              <a:cxn ang="T6">
                <a:pos x="T0" y="T1"/>
              </a:cxn>
              <a:cxn ang="T7">
                <a:pos x="T2" y="T3"/>
              </a:cxn>
              <a:cxn ang="T8">
                <a:pos x="T4" y="T5"/>
              </a:cxn>
            </a:cxnLst>
            <a:rect l="T9" t="T10" r="T11" b="T12"/>
            <a:pathLst>
              <a:path w="73" h="128">
                <a:moveTo>
                  <a:pt x="0" y="0"/>
                </a:moveTo>
                <a:cubicBezTo>
                  <a:pt x="19" y="19"/>
                  <a:pt x="34" y="30"/>
                  <a:pt x="45" y="55"/>
                </a:cubicBezTo>
                <a:cubicBezTo>
                  <a:pt x="56" y="80"/>
                  <a:pt x="53" y="108"/>
                  <a:pt x="73" y="128"/>
                </a:cubicBezTo>
              </a:path>
            </a:pathLst>
          </a:custGeom>
          <a:noFill/>
          <a:ln w="9525">
            <a:solidFill>
              <a:schemeClr val="tx1"/>
            </a:solidFill>
            <a:round/>
            <a:headEnd/>
            <a:tailEnd/>
          </a:ln>
        </p:spPr>
        <p:txBody>
          <a:bodyPr/>
          <a:lstStyle/>
          <a:p>
            <a:endParaRPr lang="zh-CN" altLang="en-US"/>
          </a:p>
        </p:txBody>
      </p:sp>
      <p:sp>
        <p:nvSpPr>
          <p:cNvPr id="4124" name="Freeform 31"/>
          <p:cNvSpPr>
            <a:spLocks/>
          </p:cNvSpPr>
          <p:nvPr/>
        </p:nvSpPr>
        <p:spPr bwMode="auto">
          <a:xfrm>
            <a:off x="1160463" y="4297363"/>
            <a:ext cx="1798637" cy="960437"/>
          </a:xfrm>
          <a:custGeom>
            <a:avLst/>
            <a:gdLst>
              <a:gd name="T0" fmla="*/ 375 w 1133"/>
              <a:gd name="T1" fmla="*/ 301 h 605"/>
              <a:gd name="T2" fmla="*/ 238 w 1133"/>
              <a:gd name="T3" fmla="*/ 136 h 605"/>
              <a:gd name="T4" fmla="*/ 366 w 1133"/>
              <a:gd name="T5" fmla="*/ 200 h 605"/>
              <a:gd name="T6" fmla="*/ 311 w 1133"/>
              <a:gd name="T7" fmla="*/ 274 h 605"/>
              <a:gd name="T8" fmla="*/ 320 w 1133"/>
              <a:gd name="T9" fmla="*/ 347 h 605"/>
              <a:gd name="T10" fmla="*/ 293 w 1133"/>
              <a:gd name="T11" fmla="*/ 191 h 605"/>
              <a:gd name="T12" fmla="*/ 320 w 1133"/>
              <a:gd name="T13" fmla="*/ 36 h 605"/>
              <a:gd name="T14" fmla="*/ 348 w 1133"/>
              <a:gd name="T15" fmla="*/ 27 h 605"/>
              <a:gd name="T16" fmla="*/ 375 w 1133"/>
              <a:gd name="T17" fmla="*/ 8 h 605"/>
              <a:gd name="T18" fmla="*/ 284 w 1133"/>
              <a:gd name="T19" fmla="*/ 54 h 605"/>
              <a:gd name="T20" fmla="*/ 147 w 1133"/>
              <a:gd name="T21" fmla="*/ 100 h 605"/>
              <a:gd name="T22" fmla="*/ 64 w 1133"/>
              <a:gd name="T23" fmla="*/ 100 h 605"/>
              <a:gd name="T24" fmla="*/ 0 w 1133"/>
              <a:gd name="T25" fmla="*/ 200 h 605"/>
              <a:gd name="T26" fmla="*/ 138 w 1133"/>
              <a:gd name="T27" fmla="*/ 100 h 605"/>
              <a:gd name="T28" fmla="*/ 275 w 1133"/>
              <a:gd name="T29" fmla="*/ 237 h 605"/>
              <a:gd name="T30" fmla="*/ 165 w 1133"/>
              <a:gd name="T31" fmla="*/ 182 h 605"/>
              <a:gd name="T32" fmla="*/ 357 w 1133"/>
              <a:gd name="T33" fmla="*/ 411 h 605"/>
              <a:gd name="T34" fmla="*/ 293 w 1133"/>
              <a:gd name="T35" fmla="*/ 475 h 605"/>
              <a:gd name="T36" fmla="*/ 512 w 1133"/>
              <a:gd name="T37" fmla="*/ 466 h 605"/>
              <a:gd name="T38" fmla="*/ 576 w 1133"/>
              <a:gd name="T39" fmla="*/ 456 h 605"/>
              <a:gd name="T40" fmla="*/ 531 w 1133"/>
              <a:gd name="T41" fmla="*/ 365 h 605"/>
              <a:gd name="T42" fmla="*/ 403 w 1133"/>
              <a:gd name="T43" fmla="*/ 164 h 605"/>
              <a:gd name="T44" fmla="*/ 567 w 1133"/>
              <a:gd name="T45" fmla="*/ 264 h 605"/>
              <a:gd name="T46" fmla="*/ 640 w 1133"/>
              <a:gd name="T47" fmla="*/ 219 h 605"/>
              <a:gd name="T48" fmla="*/ 732 w 1133"/>
              <a:gd name="T49" fmla="*/ 219 h 605"/>
              <a:gd name="T50" fmla="*/ 832 w 1133"/>
              <a:gd name="T51" fmla="*/ 191 h 605"/>
              <a:gd name="T52" fmla="*/ 851 w 1133"/>
              <a:gd name="T53" fmla="*/ 274 h 605"/>
              <a:gd name="T54" fmla="*/ 915 w 1133"/>
              <a:gd name="T55" fmla="*/ 283 h 605"/>
              <a:gd name="T56" fmla="*/ 896 w 1133"/>
              <a:gd name="T57" fmla="*/ 219 h 605"/>
              <a:gd name="T58" fmla="*/ 1024 w 1133"/>
              <a:gd name="T59" fmla="*/ 356 h 605"/>
              <a:gd name="T60" fmla="*/ 1015 w 1133"/>
              <a:gd name="T61" fmla="*/ 383 h 605"/>
              <a:gd name="T62" fmla="*/ 1116 w 1133"/>
              <a:gd name="T63" fmla="*/ 411 h 605"/>
              <a:gd name="T64" fmla="*/ 896 w 1133"/>
              <a:gd name="T65" fmla="*/ 511 h 605"/>
              <a:gd name="T66" fmla="*/ 686 w 1133"/>
              <a:gd name="T67" fmla="*/ 511 h 605"/>
              <a:gd name="T68" fmla="*/ 668 w 1133"/>
              <a:gd name="T69" fmla="*/ 411 h 605"/>
              <a:gd name="T70" fmla="*/ 714 w 1133"/>
              <a:gd name="T71" fmla="*/ 429 h 605"/>
              <a:gd name="T72" fmla="*/ 878 w 1133"/>
              <a:gd name="T73" fmla="*/ 456 h 605"/>
              <a:gd name="T74" fmla="*/ 960 w 1133"/>
              <a:gd name="T75" fmla="*/ 475 h 605"/>
              <a:gd name="T76" fmla="*/ 741 w 1133"/>
              <a:gd name="T77" fmla="*/ 319 h 605"/>
              <a:gd name="T78" fmla="*/ 677 w 1133"/>
              <a:gd name="T79" fmla="*/ 319 h 605"/>
              <a:gd name="T80" fmla="*/ 732 w 1133"/>
              <a:gd name="T81" fmla="*/ 255 h 605"/>
              <a:gd name="T82" fmla="*/ 979 w 1133"/>
              <a:gd name="T83" fmla="*/ 301 h 605"/>
              <a:gd name="T84" fmla="*/ 942 w 1133"/>
              <a:gd name="T85" fmla="*/ 402 h 605"/>
              <a:gd name="T86" fmla="*/ 823 w 1133"/>
              <a:gd name="T87" fmla="*/ 520 h 605"/>
              <a:gd name="T88" fmla="*/ 714 w 1133"/>
              <a:gd name="T89" fmla="*/ 548 h 605"/>
              <a:gd name="T90" fmla="*/ 302 w 1133"/>
              <a:gd name="T91" fmla="*/ 438 h 605"/>
              <a:gd name="T92" fmla="*/ 192 w 1133"/>
              <a:gd name="T93" fmla="*/ 347 h 605"/>
              <a:gd name="T94" fmla="*/ 101 w 1133"/>
              <a:gd name="T95" fmla="*/ 301 h 605"/>
              <a:gd name="T96" fmla="*/ 266 w 1133"/>
              <a:gd name="T97" fmla="*/ 392 h 605"/>
              <a:gd name="T98" fmla="*/ 256 w 1133"/>
              <a:gd name="T99" fmla="*/ 420 h 605"/>
              <a:gd name="T100" fmla="*/ 320 w 1133"/>
              <a:gd name="T101" fmla="*/ 136 h 605"/>
              <a:gd name="T102" fmla="*/ 421 w 1133"/>
              <a:gd name="T103" fmla="*/ 91 h 605"/>
              <a:gd name="T104" fmla="*/ 448 w 1133"/>
              <a:gd name="T105" fmla="*/ 173 h 605"/>
              <a:gd name="T106" fmla="*/ 631 w 1133"/>
              <a:gd name="T107" fmla="*/ 319 h 605"/>
              <a:gd name="T108" fmla="*/ 750 w 1133"/>
              <a:gd name="T109" fmla="*/ 264 h 605"/>
              <a:gd name="T110" fmla="*/ 613 w 1133"/>
              <a:gd name="T111" fmla="*/ 255 h 605"/>
              <a:gd name="T112" fmla="*/ 650 w 1133"/>
              <a:gd name="T113" fmla="*/ 228 h 605"/>
              <a:gd name="T114" fmla="*/ 988 w 1133"/>
              <a:gd name="T115" fmla="*/ 274 h 605"/>
              <a:gd name="T116" fmla="*/ 878 w 1133"/>
              <a:gd name="T117" fmla="*/ 520 h 605"/>
              <a:gd name="T118" fmla="*/ 384 w 1133"/>
              <a:gd name="T119" fmla="*/ 548 h 605"/>
              <a:gd name="T120" fmla="*/ 147 w 1133"/>
              <a:gd name="T121" fmla="*/ 392 h 605"/>
              <a:gd name="T122" fmla="*/ 64 w 1133"/>
              <a:gd name="T123" fmla="*/ 301 h 605"/>
              <a:gd name="T124" fmla="*/ 55 w 1133"/>
              <a:gd name="T125" fmla="*/ 155 h 6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133"/>
              <a:gd name="T190" fmla="*/ 0 h 605"/>
              <a:gd name="T191" fmla="*/ 1133 w 1133"/>
              <a:gd name="T192" fmla="*/ 605 h 6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133" h="605">
                <a:moveTo>
                  <a:pt x="384" y="420"/>
                </a:moveTo>
                <a:cubicBezTo>
                  <a:pt x="341" y="406"/>
                  <a:pt x="318" y="384"/>
                  <a:pt x="293" y="347"/>
                </a:cubicBezTo>
                <a:cubicBezTo>
                  <a:pt x="283" y="315"/>
                  <a:pt x="267" y="287"/>
                  <a:pt x="256" y="255"/>
                </a:cubicBezTo>
                <a:cubicBezTo>
                  <a:pt x="318" y="196"/>
                  <a:pt x="356" y="245"/>
                  <a:pt x="375" y="301"/>
                </a:cubicBezTo>
                <a:cubicBezTo>
                  <a:pt x="344" y="332"/>
                  <a:pt x="334" y="343"/>
                  <a:pt x="293" y="328"/>
                </a:cubicBezTo>
                <a:cubicBezTo>
                  <a:pt x="280" y="308"/>
                  <a:pt x="259" y="295"/>
                  <a:pt x="247" y="274"/>
                </a:cubicBezTo>
                <a:cubicBezTo>
                  <a:pt x="238" y="257"/>
                  <a:pt x="229" y="219"/>
                  <a:pt x="229" y="219"/>
                </a:cubicBezTo>
                <a:cubicBezTo>
                  <a:pt x="232" y="191"/>
                  <a:pt x="221" y="158"/>
                  <a:pt x="238" y="136"/>
                </a:cubicBezTo>
                <a:cubicBezTo>
                  <a:pt x="269" y="95"/>
                  <a:pt x="313" y="199"/>
                  <a:pt x="320" y="210"/>
                </a:cubicBezTo>
                <a:cubicBezTo>
                  <a:pt x="313" y="272"/>
                  <a:pt x="325" y="308"/>
                  <a:pt x="266" y="328"/>
                </a:cubicBezTo>
                <a:cubicBezTo>
                  <a:pt x="245" y="298"/>
                  <a:pt x="222" y="281"/>
                  <a:pt x="211" y="246"/>
                </a:cubicBezTo>
                <a:cubicBezTo>
                  <a:pt x="240" y="160"/>
                  <a:pt x="248" y="192"/>
                  <a:pt x="366" y="200"/>
                </a:cubicBezTo>
                <a:cubicBezTo>
                  <a:pt x="384" y="237"/>
                  <a:pt x="398" y="275"/>
                  <a:pt x="421" y="310"/>
                </a:cubicBezTo>
                <a:cubicBezTo>
                  <a:pt x="418" y="325"/>
                  <a:pt x="424" y="346"/>
                  <a:pt x="412" y="356"/>
                </a:cubicBezTo>
                <a:cubicBezTo>
                  <a:pt x="385" y="377"/>
                  <a:pt x="320" y="310"/>
                  <a:pt x="320" y="310"/>
                </a:cubicBezTo>
                <a:cubicBezTo>
                  <a:pt x="317" y="298"/>
                  <a:pt x="315" y="286"/>
                  <a:pt x="311" y="274"/>
                </a:cubicBezTo>
                <a:cubicBezTo>
                  <a:pt x="306" y="256"/>
                  <a:pt x="293" y="219"/>
                  <a:pt x="293" y="219"/>
                </a:cubicBezTo>
                <a:cubicBezTo>
                  <a:pt x="290" y="201"/>
                  <a:pt x="272" y="127"/>
                  <a:pt x="293" y="109"/>
                </a:cubicBezTo>
                <a:cubicBezTo>
                  <a:pt x="300" y="104"/>
                  <a:pt x="354" y="123"/>
                  <a:pt x="366" y="127"/>
                </a:cubicBezTo>
                <a:cubicBezTo>
                  <a:pt x="391" y="231"/>
                  <a:pt x="372" y="270"/>
                  <a:pt x="320" y="347"/>
                </a:cubicBezTo>
                <a:cubicBezTo>
                  <a:pt x="272" y="331"/>
                  <a:pt x="272" y="340"/>
                  <a:pt x="247" y="292"/>
                </a:cubicBezTo>
                <a:cubicBezTo>
                  <a:pt x="253" y="223"/>
                  <a:pt x="241" y="182"/>
                  <a:pt x="284" y="136"/>
                </a:cubicBezTo>
                <a:cubicBezTo>
                  <a:pt x="318" y="160"/>
                  <a:pt x="324" y="170"/>
                  <a:pt x="311" y="210"/>
                </a:cubicBezTo>
                <a:cubicBezTo>
                  <a:pt x="305" y="204"/>
                  <a:pt x="297" y="199"/>
                  <a:pt x="293" y="191"/>
                </a:cubicBezTo>
                <a:cubicBezTo>
                  <a:pt x="285" y="174"/>
                  <a:pt x="275" y="136"/>
                  <a:pt x="275" y="136"/>
                </a:cubicBezTo>
                <a:cubicBezTo>
                  <a:pt x="278" y="115"/>
                  <a:pt x="272" y="90"/>
                  <a:pt x="284" y="72"/>
                </a:cubicBezTo>
                <a:cubicBezTo>
                  <a:pt x="289" y="64"/>
                  <a:pt x="304" y="89"/>
                  <a:pt x="311" y="82"/>
                </a:cubicBezTo>
                <a:cubicBezTo>
                  <a:pt x="322" y="71"/>
                  <a:pt x="317" y="51"/>
                  <a:pt x="320" y="36"/>
                </a:cubicBezTo>
                <a:cubicBezTo>
                  <a:pt x="379" y="95"/>
                  <a:pt x="362" y="61"/>
                  <a:pt x="375" y="136"/>
                </a:cubicBezTo>
                <a:cubicBezTo>
                  <a:pt x="360" y="199"/>
                  <a:pt x="372" y="172"/>
                  <a:pt x="357" y="136"/>
                </a:cubicBezTo>
                <a:cubicBezTo>
                  <a:pt x="353" y="126"/>
                  <a:pt x="345" y="118"/>
                  <a:pt x="339" y="109"/>
                </a:cubicBezTo>
                <a:cubicBezTo>
                  <a:pt x="342" y="82"/>
                  <a:pt x="334" y="51"/>
                  <a:pt x="348" y="27"/>
                </a:cubicBezTo>
                <a:cubicBezTo>
                  <a:pt x="355" y="15"/>
                  <a:pt x="361" y="51"/>
                  <a:pt x="366" y="63"/>
                </a:cubicBezTo>
                <a:cubicBezTo>
                  <a:pt x="378" y="92"/>
                  <a:pt x="383" y="125"/>
                  <a:pt x="394" y="155"/>
                </a:cubicBezTo>
                <a:cubicBezTo>
                  <a:pt x="406" y="116"/>
                  <a:pt x="392" y="86"/>
                  <a:pt x="384" y="45"/>
                </a:cubicBezTo>
                <a:cubicBezTo>
                  <a:pt x="381" y="33"/>
                  <a:pt x="366" y="16"/>
                  <a:pt x="375" y="8"/>
                </a:cubicBezTo>
                <a:cubicBezTo>
                  <a:pt x="383" y="0"/>
                  <a:pt x="388" y="27"/>
                  <a:pt x="394" y="36"/>
                </a:cubicBezTo>
                <a:cubicBezTo>
                  <a:pt x="370" y="118"/>
                  <a:pt x="382" y="118"/>
                  <a:pt x="330" y="63"/>
                </a:cubicBezTo>
                <a:cubicBezTo>
                  <a:pt x="307" y="1"/>
                  <a:pt x="332" y="52"/>
                  <a:pt x="311" y="63"/>
                </a:cubicBezTo>
                <a:cubicBezTo>
                  <a:pt x="303" y="67"/>
                  <a:pt x="293" y="57"/>
                  <a:pt x="284" y="54"/>
                </a:cubicBezTo>
                <a:cubicBezTo>
                  <a:pt x="260" y="60"/>
                  <a:pt x="235" y="64"/>
                  <a:pt x="211" y="72"/>
                </a:cubicBezTo>
                <a:cubicBezTo>
                  <a:pt x="193" y="78"/>
                  <a:pt x="156" y="91"/>
                  <a:pt x="156" y="91"/>
                </a:cubicBezTo>
                <a:cubicBezTo>
                  <a:pt x="215" y="111"/>
                  <a:pt x="222" y="82"/>
                  <a:pt x="266" y="54"/>
                </a:cubicBezTo>
                <a:cubicBezTo>
                  <a:pt x="208" y="35"/>
                  <a:pt x="200" y="82"/>
                  <a:pt x="147" y="100"/>
                </a:cubicBezTo>
                <a:cubicBezTo>
                  <a:pt x="110" y="135"/>
                  <a:pt x="27" y="142"/>
                  <a:pt x="192" y="109"/>
                </a:cubicBezTo>
                <a:cubicBezTo>
                  <a:pt x="183" y="97"/>
                  <a:pt x="179" y="77"/>
                  <a:pt x="165" y="72"/>
                </a:cubicBezTo>
                <a:cubicBezTo>
                  <a:pt x="150" y="67"/>
                  <a:pt x="134" y="78"/>
                  <a:pt x="119" y="82"/>
                </a:cubicBezTo>
                <a:cubicBezTo>
                  <a:pt x="100" y="87"/>
                  <a:pt x="64" y="100"/>
                  <a:pt x="64" y="100"/>
                </a:cubicBezTo>
                <a:cubicBezTo>
                  <a:pt x="42" y="167"/>
                  <a:pt x="41" y="136"/>
                  <a:pt x="55" y="191"/>
                </a:cubicBezTo>
                <a:cubicBezTo>
                  <a:pt x="62" y="184"/>
                  <a:pt x="91" y="162"/>
                  <a:pt x="83" y="146"/>
                </a:cubicBezTo>
                <a:cubicBezTo>
                  <a:pt x="78" y="137"/>
                  <a:pt x="64" y="139"/>
                  <a:pt x="55" y="136"/>
                </a:cubicBezTo>
                <a:cubicBezTo>
                  <a:pt x="19" y="149"/>
                  <a:pt x="13" y="165"/>
                  <a:pt x="0" y="200"/>
                </a:cubicBezTo>
                <a:cubicBezTo>
                  <a:pt x="23" y="263"/>
                  <a:pt x="73" y="239"/>
                  <a:pt x="110" y="200"/>
                </a:cubicBezTo>
                <a:cubicBezTo>
                  <a:pt x="113" y="191"/>
                  <a:pt x="114" y="181"/>
                  <a:pt x="119" y="173"/>
                </a:cubicBezTo>
                <a:cubicBezTo>
                  <a:pt x="126" y="162"/>
                  <a:pt x="144" y="159"/>
                  <a:pt x="147" y="146"/>
                </a:cubicBezTo>
                <a:cubicBezTo>
                  <a:pt x="151" y="131"/>
                  <a:pt x="141" y="115"/>
                  <a:pt x="138" y="100"/>
                </a:cubicBezTo>
                <a:cubicBezTo>
                  <a:pt x="123" y="115"/>
                  <a:pt x="96" y="125"/>
                  <a:pt x="92" y="146"/>
                </a:cubicBezTo>
                <a:cubicBezTo>
                  <a:pt x="81" y="211"/>
                  <a:pt x="73" y="215"/>
                  <a:pt x="101" y="173"/>
                </a:cubicBezTo>
                <a:cubicBezTo>
                  <a:pt x="107" y="229"/>
                  <a:pt x="93" y="275"/>
                  <a:pt x="147" y="292"/>
                </a:cubicBezTo>
                <a:cubicBezTo>
                  <a:pt x="229" y="285"/>
                  <a:pt x="253" y="304"/>
                  <a:pt x="275" y="237"/>
                </a:cubicBezTo>
                <a:cubicBezTo>
                  <a:pt x="269" y="222"/>
                  <a:pt x="271" y="198"/>
                  <a:pt x="256" y="191"/>
                </a:cubicBezTo>
                <a:cubicBezTo>
                  <a:pt x="228" y="177"/>
                  <a:pt x="207" y="237"/>
                  <a:pt x="202" y="246"/>
                </a:cubicBezTo>
                <a:cubicBezTo>
                  <a:pt x="206" y="221"/>
                  <a:pt x="216" y="32"/>
                  <a:pt x="174" y="146"/>
                </a:cubicBezTo>
                <a:cubicBezTo>
                  <a:pt x="170" y="158"/>
                  <a:pt x="168" y="170"/>
                  <a:pt x="165" y="182"/>
                </a:cubicBezTo>
                <a:cubicBezTo>
                  <a:pt x="185" y="285"/>
                  <a:pt x="165" y="248"/>
                  <a:pt x="202" y="301"/>
                </a:cubicBezTo>
                <a:cubicBezTo>
                  <a:pt x="208" y="319"/>
                  <a:pt x="214" y="343"/>
                  <a:pt x="229" y="356"/>
                </a:cubicBezTo>
                <a:cubicBezTo>
                  <a:pt x="236" y="362"/>
                  <a:pt x="247" y="361"/>
                  <a:pt x="256" y="365"/>
                </a:cubicBezTo>
                <a:cubicBezTo>
                  <a:pt x="290" y="382"/>
                  <a:pt x="321" y="396"/>
                  <a:pt x="357" y="411"/>
                </a:cubicBezTo>
                <a:cubicBezTo>
                  <a:pt x="354" y="402"/>
                  <a:pt x="355" y="390"/>
                  <a:pt x="348" y="383"/>
                </a:cubicBezTo>
                <a:cubicBezTo>
                  <a:pt x="329" y="364"/>
                  <a:pt x="271" y="350"/>
                  <a:pt x="247" y="338"/>
                </a:cubicBezTo>
                <a:cubicBezTo>
                  <a:pt x="213" y="389"/>
                  <a:pt x="236" y="402"/>
                  <a:pt x="266" y="438"/>
                </a:cubicBezTo>
                <a:cubicBezTo>
                  <a:pt x="276" y="450"/>
                  <a:pt x="282" y="465"/>
                  <a:pt x="293" y="475"/>
                </a:cubicBezTo>
                <a:cubicBezTo>
                  <a:pt x="345" y="520"/>
                  <a:pt x="424" y="527"/>
                  <a:pt x="485" y="557"/>
                </a:cubicBezTo>
                <a:cubicBezTo>
                  <a:pt x="506" y="554"/>
                  <a:pt x="529" y="557"/>
                  <a:pt x="549" y="548"/>
                </a:cubicBezTo>
                <a:cubicBezTo>
                  <a:pt x="576" y="536"/>
                  <a:pt x="586" y="466"/>
                  <a:pt x="586" y="466"/>
                </a:cubicBezTo>
                <a:cubicBezTo>
                  <a:pt x="545" y="438"/>
                  <a:pt x="543" y="421"/>
                  <a:pt x="512" y="466"/>
                </a:cubicBezTo>
                <a:cubicBezTo>
                  <a:pt x="515" y="484"/>
                  <a:pt x="510" y="506"/>
                  <a:pt x="522" y="520"/>
                </a:cubicBezTo>
                <a:cubicBezTo>
                  <a:pt x="528" y="527"/>
                  <a:pt x="543" y="518"/>
                  <a:pt x="549" y="511"/>
                </a:cubicBezTo>
                <a:cubicBezTo>
                  <a:pt x="557" y="501"/>
                  <a:pt x="553" y="486"/>
                  <a:pt x="558" y="475"/>
                </a:cubicBezTo>
                <a:cubicBezTo>
                  <a:pt x="562" y="467"/>
                  <a:pt x="570" y="462"/>
                  <a:pt x="576" y="456"/>
                </a:cubicBezTo>
                <a:cubicBezTo>
                  <a:pt x="598" y="397"/>
                  <a:pt x="594" y="310"/>
                  <a:pt x="540" y="274"/>
                </a:cubicBezTo>
                <a:cubicBezTo>
                  <a:pt x="482" y="293"/>
                  <a:pt x="497" y="329"/>
                  <a:pt x="467" y="374"/>
                </a:cubicBezTo>
                <a:cubicBezTo>
                  <a:pt x="473" y="383"/>
                  <a:pt x="474" y="399"/>
                  <a:pt x="485" y="402"/>
                </a:cubicBezTo>
                <a:cubicBezTo>
                  <a:pt x="523" y="414"/>
                  <a:pt x="524" y="386"/>
                  <a:pt x="531" y="365"/>
                </a:cubicBezTo>
                <a:cubicBezTo>
                  <a:pt x="525" y="299"/>
                  <a:pt x="538" y="258"/>
                  <a:pt x="476" y="237"/>
                </a:cubicBezTo>
                <a:cubicBezTo>
                  <a:pt x="475" y="239"/>
                  <a:pt x="441" y="285"/>
                  <a:pt x="448" y="292"/>
                </a:cubicBezTo>
                <a:cubicBezTo>
                  <a:pt x="455" y="299"/>
                  <a:pt x="467" y="286"/>
                  <a:pt x="476" y="283"/>
                </a:cubicBezTo>
                <a:cubicBezTo>
                  <a:pt x="464" y="212"/>
                  <a:pt x="477" y="182"/>
                  <a:pt x="403" y="164"/>
                </a:cubicBezTo>
                <a:cubicBezTo>
                  <a:pt x="338" y="225"/>
                  <a:pt x="392" y="254"/>
                  <a:pt x="448" y="283"/>
                </a:cubicBezTo>
                <a:cubicBezTo>
                  <a:pt x="463" y="280"/>
                  <a:pt x="480" y="280"/>
                  <a:pt x="494" y="274"/>
                </a:cubicBezTo>
                <a:cubicBezTo>
                  <a:pt x="526" y="260"/>
                  <a:pt x="492" y="172"/>
                  <a:pt x="512" y="274"/>
                </a:cubicBezTo>
                <a:cubicBezTo>
                  <a:pt x="530" y="271"/>
                  <a:pt x="552" y="274"/>
                  <a:pt x="567" y="264"/>
                </a:cubicBezTo>
                <a:cubicBezTo>
                  <a:pt x="575" y="259"/>
                  <a:pt x="548" y="251"/>
                  <a:pt x="540" y="255"/>
                </a:cubicBezTo>
                <a:cubicBezTo>
                  <a:pt x="531" y="260"/>
                  <a:pt x="534" y="274"/>
                  <a:pt x="531" y="283"/>
                </a:cubicBezTo>
                <a:cubicBezTo>
                  <a:pt x="566" y="336"/>
                  <a:pt x="626" y="338"/>
                  <a:pt x="650" y="274"/>
                </a:cubicBezTo>
                <a:cubicBezTo>
                  <a:pt x="647" y="256"/>
                  <a:pt x="657" y="228"/>
                  <a:pt x="640" y="219"/>
                </a:cubicBezTo>
                <a:cubicBezTo>
                  <a:pt x="624" y="211"/>
                  <a:pt x="607" y="275"/>
                  <a:pt x="604" y="283"/>
                </a:cubicBezTo>
                <a:cubicBezTo>
                  <a:pt x="607" y="295"/>
                  <a:pt x="602" y="314"/>
                  <a:pt x="613" y="319"/>
                </a:cubicBezTo>
                <a:cubicBezTo>
                  <a:pt x="627" y="325"/>
                  <a:pt x="676" y="307"/>
                  <a:pt x="695" y="301"/>
                </a:cubicBezTo>
                <a:cubicBezTo>
                  <a:pt x="707" y="264"/>
                  <a:pt x="722" y="260"/>
                  <a:pt x="732" y="219"/>
                </a:cubicBezTo>
                <a:cubicBezTo>
                  <a:pt x="723" y="216"/>
                  <a:pt x="714" y="208"/>
                  <a:pt x="704" y="210"/>
                </a:cubicBezTo>
                <a:cubicBezTo>
                  <a:pt x="693" y="212"/>
                  <a:pt x="666" y="227"/>
                  <a:pt x="677" y="228"/>
                </a:cubicBezTo>
                <a:cubicBezTo>
                  <a:pt x="732" y="232"/>
                  <a:pt x="787" y="222"/>
                  <a:pt x="842" y="219"/>
                </a:cubicBezTo>
                <a:cubicBezTo>
                  <a:pt x="839" y="210"/>
                  <a:pt x="841" y="195"/>
                  <a:pt x="832" y="191"/>
                </a:cubicBezTo>
                <a:cubicBezTo>
                  <a:pt x="795" y="176"/>
                  <a:pt x="793" y="209"/>
                  <a:pt x="787" y="228"/>
                </a:cubicBezTo>
                <a:cubicBezTo>
                  <a:pt x="796" y="231"/>
                  <a:pt x="805" y="239"/>
                  <a:pt x="814" y="237"/>
                </a:cubicBezTo>
                <a:cubicBezTo>
                  <a:pt x="825" y="235"/>
                  <a:pt x="842" y="219"/>
                  <a:pt x="842" y="219"/>
                </a:cubicBezTo>
                <a:cubicBezTo>
                  <a:pt x="845" y="237"/>
                  <a:pt x="832" y="274"/>
                  <a:pt x="851" y="274"/>
                </a:cubicBezTo>
                <a:cubicBezTo>
                  <a:pt x="870" y="274"/>
                  <a:pt x="869" y="219"/>
                  <a:pt x="869" y="219"/>
                </a:cubicBezTo>
                <a:cubicBezTo>
                  <a:pt x="875" y="228"/>
                  <a:pt x="884" y="236"/>
                  <a:pt x="887" y="246"/>
                </a:cubicBezTo>
                <a:cubicBezTo>
                  <a:pt x="893" y="264"/>
                  <a:pt x="885" y="286"/>
                  <a:pt x="896" y="301"/>
                </a:cubicBezTo>
                <a:cubicBezTo>
                  <a:pt x="901" y="308"/>
                  <a:pt x="908" y="288"/>
                  <a:pt x="915" y="283"/>
                </a:cubicBezTo>
                <a:cubicBezTo>
                  <a:pt x="924" y="276"/>
                  <a:pt x="933" y="270"/>
                  <a:pt x="942" y="264"/>
                </a:cubicBezTo>
                <a:cubicBezTo>
                  <a:pt x="939" y="249"/>
                  <a:pt x="938" y="233"/>
                  <a:pt x="933" y="219"/>
                </a:cubicBezTo>
                <a:cubicBezTo>
                  <a:pt x="929" y="209"/>
                  <a:pt x="926" y="191"/>
                  <a:pt x="915" y="191"/>
                </a:cubicBezTo>
                <a:cubicBezTo>
                  <a:pt x="904" y="191"/>
                  <a:pt x="902" y="210"/>
                  <a:pt x="896" y="219"/>
                </a:cubicBezTo>
                <a:cubicBezTo>
                  <a:pt x="903" y="237"/>
                  <a:pt x="903" y="259"/>
                  <a:pt x="915" y="274"/>
                </a:cubicBezTo>
                <a:cubicBezTo>
                  <a:pt x="924" y="286"/>
                  <a:pt x="940" y="290"/>
                  <a:pt x="951" y="301"/>
                </a:cubicBezTo>
                <a:cubicBezTo>
                  <a:pt x="963" y="313"/>
                  <a:pt x="986" y="348"/>
                  <a:pt x="997" y="365"/>
                </a:cubicBezTo>
                <a:cubicBezTo>
                  <a:pt x="1006" y="362"/>
                  <a:pt x="1022" y="365"/>
                  <a:pt x="1024" y="356"/>
                </a:cubicBezTo>
                <a:cubicBezTo>
                  <a:pt x="1029" y="335"/>
                  <a:pt x="1028" y="309"/>
                  <a:pt x="1015" y="292"/>
                </a:cubicBezTo>
                <a:cubicBezTo>
                  <a:pt x="1009" y="283"/>
                  <a:pt x="1003" y="310"/>
                  <a:pt x="997" y="319"/>
                </a:cubicBezTo>
                <a:cubicBezTo>
                  <a:pt x="1000" y="331"/>
                  <a:pt x="1003" y="344"/>
                  <a:pt x="1006" y="356"/>
                </a:cubicBezTo>
                <a:cubicBezTo>
                  <a:pt x="1009" y="365"/>
                  <a:pt x="1006" y="380"/>
                  <a:pt x="1015" y="383"/>
                </a:cubicBezTo>
                <a:cubicBezTo>
                  <a:pt x="1023" y="386"/>
                  <a:pt x="1028" y="371"/>
                  <a:pt x="1034" y="365"/>
                </a:cubicBezTo>
                <a:cubicBezTo>
                  <a:pt x="1037" y="374"/>
                  <a:pt x="1034" y="388"/>
                  <a:pt x="1043" y="392"/>
                </a:cubicBezTo>
                <a:cubicBezTo>
                  <a:pt x="1048" y="394"/>
                  <a:pt x="1100" y="376"/>
                  <a:pt x="1107" y="374"/>
                </a:cubicBezTo>
                <a:cubicBezTo>
                  <a:pt x="1110" y="386"/>
                  <a:pt x="1105" y="405"/>
                  <a:pt x="1116" y="411"/>
                </a:cubicBezTo>
                <a:cubicBezTo>
                  <a:pt x="1125" y="415"/>
                  <a:pt x="1133" y="389"/>
                  <a:pt x="1125" y="383"/>
                </a:cubicBezTo>
                <a:cubicBezTo>
                  <a:pt x="1114" y="376"/>
                  <a:pt x="1100" y="389"/>
                  <a:pt x="1088" y="392"/>
                </a:cubicBezTo>
                <a:cubicBezTo>
                  <a:pt x="1036" y="445"/>
                  <a:pt x="1063" y="431"/>
                  <a:pt x="1015" y="447"/>
                </a:cubicBezTo>
                <a:cubicBezTo>
                  <a:pt x="981" y="483"/>
                  <a:pt x="942" y="496"/>
                  <a:pt x="896" y="511"/>
                </a:cubicBezTo>
                <a:cubicBezTo>
                  <a:pt x="892" y="516"/>
                  <a:pt x="851" y="568"/>
                  <a:pt x="832" y="548"/>
                </a:cubicBezTo>
                <a:cubicBezTo>
                  <a:pt x="820" y="536"/>
                  <a:pt x="914" y="478"/>
                  <a:pt x="906" y="475"/>
                </a:cubicBezTo>
                <a:cubicBezTo>
                  <a:pt x="883" y="466"/>
                  <a:pt x="857" y="480"/>
                  <a:pt x="832" y="484"/>
                </a:cubicBezTo>
                <a:cubicBezTo>
                  <a:pt x="783" y="492"/>
                  <a:pt x="735" y="503"/>
                  <a:pt x="686" y="511"/>
                </a:cubicBezTo>
                <a:cubicBezTo>
                  <a:pt x="625" y="508"/>
                  <a:pt x="562" y="516"/>
                  <a:pt x="503" y="502"/>
                </a:cubicBezTo>
                <a:cubicBezTo>
                  <a:pt x="490" y="499"/>
                  <a:pt x="521" y="483"/>
                  <a:pt x="531" y="475"/>
                </a:cubicBezTo>
                <a:cubicBezTo>
                  <a:pt x="545" y="464"/>
                  <a:pt x="560" y="454"/>
                  <a:pt x="576" y="447"/>
                </a:cubicBezTo>
                <a:cubicBezTo>
                  <a:pt x="622" y="426"/>
                  <a:pt x="629" y="437"/>
                  <a:pt x="668" y="411"/>
                </a:cubicBezTo>
                <a:cubicBezTo>
                  <a:pt x="743" y="361"/>
                  <a:pt x="683" y="382"/>
                  <a:pt x="750" y="365"/>
                </a:cubicBezTo>
                <a:cubicBezTo>
                  <a:pt x="787" y="371"/>
                  <a:pt x="846" y="348"/>
                  <a:pt x="860" y="383"/>
                </a:cubicBezTo>
                <a:cubicBezTo>
                  <a:pt x="872" y="413"/>
                  <a:pt x="799" y="401"/>
                  <a:pt x="768" y="411"/>
                </a:cubicBezTo>
                <a:cubicBezTo>
                  <a:pt x="750" y="417"/>
                  <a:pt x="732" y="423"/>
                  <a:pt x="714" y="429"/>
                </a:cubicBezTo>
                <a:cubicBezTo>
                  <a:pt x="704" y="432"/>
                  <a:pt x="732" y="417"/>
                  <a:pt x="741" y="411"/>
                </a:cubicBezTo>
                <a:cubicBezTo>
                  <a:pt x="775" y="414"/>
                  <a:pt x="818" y="396"/>
                  <a:pt x="842" y="420"/>
                </a:cubicBezTo>
                <a:cubicBezTo>
                  <a:pt x="851" y="429"/>
                  <a:pt x="746" y="501"/>
                  <a:pt x="823" y="447"/>
                </a:cubicBezTo>
                <a:cubicBezTo>
                  <a:pt x="841" y="450"/>
                  <a:pt x="859" y="456"/>
                  <a:pt x="878" y="456"/>
                </a:cubicBezTo>
                <a:cubicBezTo>
                  <a:pt x="909" y="456"/>
                  <a:pt x="943" y="432"/>
                  <a:pt x="970" y="447"/>
                </a:cubicBezTo>
                <a:cubicBezTo>
                  <a:pt x="986" y="456"/>
                  <a:pt x="963" y="484"/>
                  <a:pt x="960" y="502"/>
                </a:cubicBezTo>
                <a:cubicBezTo>
                  <a:pt x="910" y="469"/>
                  <a:pt x="895" y="448"/>
                  <a:pt x="951" y="411"/>
                </a:cubicBezTo>
                <a:cubicBezTo>
                  <a:pt x="986" y="422"/>
                  <a:pt x="1006" y="418"/>
                  <a:pt x="960" y="475"/>
                </a:cubicBezTo>
                <a:cubicBezTo>
                  <a:pt x="929" y="514"/>
                  <a:pt x="876" y="518"/>
                  <a:pt x="832" y="530"/>
                </a:cubicBezTo>
                <a:cubicBezTo>
                  <a:pt x="780" y="524"/>
                  <a:pt x="723" y="535"/>
                  <a:pt x="677" y="511"/>
                </a:cubicBezTo>
                <a:cubicBezTo>
                  <a:pt x="658" y="501"/>
                  <a:pt x="668" y="469"/>
                  <a:pt x="668" y="447"/>
                </a:cubicBezTo>
                <a:cubicBezTo>
                  <a:pt x="668" y="385"/>
                  <a:pt x="703" y="359"/>
                  <a:pt x="741" y="319"/>
                </a:cubicBezTo>
                <a:cubicBezTo>
                  <a:pt x="735" y="350"/>
                  <a:pt x="734" y="382"/>
                  <a:pt x="723" y="411"/>
                </a:cubicBezTo>
                <a:cubicBezTo>
                  <a:pt x="712" y="440"/>
                  <a:pt x="640" y="456"/>
                  <a:pt x="640" y="456"/>
                </a:cubicBezTo>
                <a:cubicBezTo>
                  <a:pt x="613" y="416"/>
                  <a:pt x="575" y="356"/>
                  <a:pt x="640" y="328"/>
                </a:cubicBezTo>
                <a:cubicBezTo>
                  <a:pt x="652" y="323"/>
                  <a:pt x="665" y="322"/>
                  <a:pt x="677" y="319"/>
                </a:cubicBezTo>
                <a:cubicBezTo>
                  <a:pt x="707" y="322"/>
                  <a:pt x="738" y="320"/>
                  <a:pt x="768" y="328"/>
                </a:cubicBezTo>
                <a:cubicBezTo>
                  <a:pt x="795" y="335"/>
                  <a:pt x="788" y="358"/>
                  <a:pt x="778" y="374"/>
                </a:cubicBezTo>
                <a:cubicBezTo>
                  <a:pt x="755" y="409"/>
                  <a:pt x="722" y="408"/>
                  <a:pt x="686" y="420"/>
                </a:cubicBezTo>
                <a:cubicBezTo>
                  <a:pt x="656" y="358"/>
                  <a:pt x="659" y="278"/>
                  <a:pt x="732" y="255"/>
                </a:cubicBezTo>
                <a:cubicBezTo>
                  <a:pt x="785" y="268"/>
                  <a:pt x="780" y="279"/>
                  <a:pt x="796" y="328"/>
                </a:cubicBezTo>
                <a:cubicBezTo>
                  <a:pt x="785" y="351"/>
                  <a:pt x="709" y="449"/>
                  <a:pt x="768" y="319"/>
                </a:cubicBezTo>
                <a:cubicBezTo>
                  <a:pt x="778" y="296"/>
                  <a:pt x="841" y="294"/>
                  <a:pt x="851" y="292"/>
                </a:cubicBezTo>
                <a:cubicBezTo>
                  <a:pt x="894" y="295"/>
                  <a:pt x="938" y="290"/>
                  <a:pt x="979" y="301"/>
                </a:cubicBezTo>
                <a:cubicBezTo>
                  <a:pt x="988" y="303"/>
                  <a:pt x="988" y="319"/>
                  <a:pt x="988" y="328"/>
                </a:cubicBezTo>
                <a:cubicBezTo>
                  <a:pt x="988" y="394"/>
                  <a:pt x="980" y="406"/>
                  <a:pt x="924" y="420"/>
                </a:cubicBezTo>
                <a:cubicBezTo>
                  <a:pt x="859" y="404"/>
                  <a:pt x="866" y="389"/>
                  <a:pt x="878" y="328"/>
                </a:cubicBezTo>
                <a:cubicBezTo>
                  <a:pt x="896" y="334"/>
                  <a:pt x="986" y="357"/>
                  <a:pt x="942" y="402"/>
                </a:cubicBezTo>
                <a:cubicBezTo>
                  <a:pt x="933" y="412"/>
                  <a:pt x="918" y="414"/>
                  <a:pt x="906" y="420"/>
                </a:cubicBezTo>
                <a:cubicBezTo>
                  <a:pt x="900" y="414"/>
                  <a:pt x="889" y="411"/>
                  <a:pt x="887" y="402"/>
                </a:cubicBezTo>
                <a:cubicBezTo>
                  <a:pt x="875" y="334"/>
                  <a:pt x="903" y="371"/>
                  <a:pt x="915" y="383"/>
                </a:cubicBezTo>
                <a:cubicBezTo>
                  <a:pt x="905" y="464"/>
                  <a:pt x="903" y="494"/>
                  <a:pt x="823" y="520"/>
                </a:cubicBezTo>
                <a:cubicBezTo>
                  <a:pt x="742" y="605"/>
                  <a:pt x="599" y="548"/>
                  <a:pt x="494" y="520"/>
                </a:cubicBezTo>
                <a:cubicBezTo>
                  <a:pt x="428" y="477"/>
                  <a:pt x="418" y="489"/>
                  <a:pt x="476" y="475"/>
                </a:cubicBezTo>
                <a:cubicBezTo>
                  <a:pt x="564" y="486"/>
                  <a:pt x="538" y="490"/>
                  <a:pt x="604" y="511"/>
                </a:cubicBezTo>
                <a:cubicBezTo>
                  <a:pt x="636" y="545"/>
                  <a:pt x="666" y="541"/>
                  <a:pt x="714" y="548"/>
                </a:cubicBezTo>
                <a:cubicBezTo>
                  <a:pt x="717" y="556"/>
                  <a:pt x="738" y="594"/>
                  <a:pt x="704" y="594"/>
                </a:cubicBezTo>
                <a:cubicBezTo>
                  <a:pt x="687" y="594"/>
                  <a:pt x="603" y="542"/>
                  <a:pt x="586" y="539"/>
                </a:cubicBezTo>
                <a:cubicBezTo>
                  <a:pt x="534" y="531"/>
                  <a:pt x="482" y="533"/>
                  <a:pt x="430" y="530"/>
                </a:cubicBezTo>
                <a:cubicBezTo>
                  <a:pt x="391" y="489"/>
                  <a:pt x="348" y="468"/>
                  <a:pt x="302" y="438"/>
                </a:cubicBezTo>
                <a:cubicBezTo>
                  <a:pt x="254" y="366"/>
                  <a:pt x="316" y="448"/>
                  <a:pt x="256" y="402"/>
                </a:cubicBezTo>
                <a:cubicBezTo>
                  <a:pt x="222" y="376"/>
                  <a:pt x="177" y="323"/>
                  <a:pt x="147" y="292"/>
                </a:cubicBezTo>
                <a:cubicBezTo>
                  <a:pt x="139" y="284"/>
                  <a:pt x="165" y="304"/>
                  <a:pt x="174" y="310"/>
                </a:cubicBezTo>
                <a:cubicBezTo>
                  <a:pt x="180" y="322"/>
                  <a:pt x="184" y="336"/>
                  <a:pt x="192" y="347"/>
                </a:cubicBezTo>
                <a:cubicBezTo>
                  <a:pt x="205" y="364"/>
                  <a:pt x="223" y="377"/>
                  <a:pt x="238" y="392"/>
                </a:cubicBezTo>
                <a:cubicBezTo>
                  <a:pt x="254" y="407"/>
                  <a:pt x="201" y="368"/>
                  <a:pt x="183" y="356"/>
                </a:cubicBezTo>
                <a:cubicBezTo>
                  <a:pt x="175" y="351"/>
                  <a:pt x="165" y="350"/>
                  <a:pt x="156" y="347"/>
                </a:cubicBezTo>
                <a:cubicBezTo>
                  <a:pt x="136" y="334"/>
                  <a:pt x="115" y="322"/>
                  <a:pt x="101" y="301"/>
                </a:cubicBezTo>
                <a:cubicBezTo>
                  <a:pt x="96" y="293"/>
                  <a:pt x="85" y="281"/>
                  <a:pt x="92" y="274"/>
                </a:cubicBezTo>
                <a:cubicBezTo>
                  <a:pt x="99" y="267"/>
                  <a:pt x="111" y="278"/>
                  <a:pt x="119" y="283"/>
                </a:cubicBezTo>
                <a:cubicBezTo>
                  <a:pt x="138" y="294"/>
                  <a:pt x="174" y="319"/>
                  <a:pt x="174" y="319"/>
                </a:cubicBezTo>
                <a:cubicBezTo>
                  <a:pt x="189" y="364"/>
                  <a:pt x="224" y="379"/>
                  <a:pt x="266" y="392"/>
                </a:cubicBezTo>
                <a:cubicBezTo>
                  <a:pt x="286" y="413"/>
                  <a:pt x="310" y="427"/>
                  <a:pt x="330" y="447"/>
                </a:cubicBezTo>
                <a:cubicBezTo>
                  <a:pt x="336" y="453"/>
                  <a:pt x="356" y="462"/>
                  <a:pt x="348" y="466"/>
                </a:cubicBezTo>
                <a:cubicBezTo>
                  <a:pt x="336" y="471"/>
                  <a:pt x="323" y="459"/>
                  <a:pt x="311" y="456"/>
                </a:cubicBezTo>
                <a:cubicBezTo>
                  <a:pt x="293" y="444"/>
                  <a:pt x="263" y="441"/>
                  <a:pt x="256" y="420"/>
                </a:cubicBezTo>
                <a:cubicBezTo>
                  <a:pt x="250" y="402"/>
                  <a:pt x="238" y="365"/>
                  <a:pt x="238" y="365"/>
                </a:cubicBezTo>
                <a:cubicBezTo>
                  <a:pt x="244" y="285"/>
                  <a:pt x="240" y="221"/>
                  <a:pt x="284" y="155"/>
                </a:cubicBezTo>
                <a:cubicBezTo>
                  <a:pt x="293" y="158"/>
                  <a:pt x="302" y="161"/>
                  <a:pt x="311" y="164"/>
                </a:cubicBezTo>
                <a:cubicBezTo>
                  <a:pt x="365" y="179"/>
                  <a:pt x="353" y="180"/>
                  <a:pt x="320" y="136"/>
                </a:cubicBezTo>
                <a:cubicBezTo>
                  <a:pt x="312" y="104"/>
                  <a:pt x="298" y="68"/>
                  <a:pt x="320" y="36"/>
                </a:cubicBezTo>
                <a:cubicBezTo>
                  <a:pt x="325" y="28"/>
                  <a:pt x="339" y="42"/>
                  <a:pt x="348" y="45"/>
                </a:cubicBezTo>
                <a:cubicBezTo>
                  <a:pt x="354" y="54"/>
                  <a:pt x="357" y="66"/>
                  <a:pt x="366" y="72"/>
                </a:cubicBezTo>
                <a:cubicBezTo>
                  <a:pt x="382" y="82"/>
                  <a:pt x="421" y="91"/>
                  <a:pt x="421" y="91"/>
                </a:cubicBezTo>
                <a:cubicBezTo>
                  <a:pt x="448" y="118"/>
                  <a:pt x="467" y="146"/>
                  <a:pt x="494" y="173"/>
                </a:cubicBezTo>
                <a:cubicBezTo>
                  <a:pt x="497" y="182"/>
                  <a:pt x="510" y="193"/>
                  <a:pt x="503" y="200"/>
                </a:cubicBezTo>
                <a:cubicBezTo>
                  <a:pt x="496" y="207"/>
                  <a:pt x="485" y="195"/>
                  <a:pt x="476" y="191"/>
                </a:cubicBezTo>
                <a:cubicBezTo>
                  <a:pt x="466" y="186"/>
                  <a:pt x="437" y="173"/>
                  <a:pt x="448" y="173"/>
                </a:cubicBezTo>
                <a:cubicBezTo>
                  <a:pt x="491" y="173"/>
                  <a:pt x="566" y="201"/>
                  <a:pt x="613" y="210"/>
                </a:cubicBezTo>
                <a:cubicBezTo>
                  <a:pt x="555" y="229"/>
                  <a:pt x="501" y="231"/>
                  <a:pt x="439" y="237"/>
                </a:cubicBezTo>
                <a:cubicBezTo>
                  <a:pt x="505" y="281"/>
                  <a:pt x="473" y="269"/>
                  <a:pt x="531" y="283"/>
                </a:cubicBezTo>
                <a:cubicBezTo>
                  <a:pt x="563" y="304"/>
                  <a:pt x="595" y="307"/>
                  <a:pt x="631" y="319"/>
                </a:cubicBezTo>
                <a:cubicBezTo>
                  <a:pt x="646" y="316"/>
                  <a:pt x="684" y="324"/>
                  <a:pt x="677" y="310"/>
                </a:cubicBezTo>
                <a:cubicBezTo>
                  <a:pt x="669" y="293"/>
                  <a:pt x="641" y="303"/>
                  <a:pt x="622" y="301"/>
                </a:cubicBezTo>
                <a:cubicBezTo>
                  <a:pt x="570" y="297"/>
                  <a:pt x="519" y="295"/>
                  <a:pt x="467" y="292"/>
                </a:cubicBezTo>
                <a:cubicBezTo>
                  <a:pt x="557" y="262"/>
                  <a:pt x="657" y="269"/>
                  <a:pt x="750" y="264"/>
                </a:cubicBezTo>
                <a:cubicBezTo>
                  <a:pt x="700" y="283"/>
                  <a:pt x="732" y="272"/>
                  <a:pt x="650" y="292"/>
                </a:cubicBezTo>
                <a:cubicBezTo>
                  <a:pt x="638" y="295"/>
                  <a:pt x="613" y="301"/>
                  <a:pt x="613" y="301"/>
                </a:cubicBezTo>
                <a:cubicBezTo>
                  <a:pt x="598" y="295"/>
                  <a:pt x="567" y="299"/>
                  <a:pt x="567" y="283"/>
                </a:cubicBezTo>
                <a:cubicBezTo>
                  <a:pt x="567" y="265"/>
                  <a:pt x="597" y="263"/>
                  <a:pt x="613" y="255"/>
                </a:cubicBezTo>
                <a:cubicBezTo>
                  <a:pt x="621" y="251"/>
                  <a:pt x="649" y="244"/>
                  <a:pt x="640" y="246"/>
                </a:cubicBezTo>
                <a:cubicBezTo>
                  <a:pt x="615" y="251"/>
                  <a:pt x="567" y="264"/>
                  <a:pt x="567" y="264"/>
                </a:cubicBezTo>
                <a:cubicBezTo>
                  <a:pt x="623" y="211"/>
                  <a:pt x="545" y="274"/>
                  <a:pt x="613" y="255"/>
                </a:cubicBezTo>
                <a:cubicBezTo>
                  <a:pt x="628" y="251"/>
                  <a:pt x="636" y="235"/>
                  <a:pt x="650" y="228"/>
                </a:cubicBezTo>
                <a:cubicBezTo>
                  <a:pt x="708" y="200"/>
                  <a:pt x="779" y="183"/>
                  <a:pt x="842" y="173"/>
                </a:cubicBezTo>
                <a:cubicBezTo>
                  <a:pt x="857" y="176"/>
                  <a:pt x="873" y="176"/>
                  <a:pt x="887" y="182"/>
                </a:cubicBezTo>
                <a:cubicBezTo>
                  <a:pt x="914" y="193"/>
                  <a:pt x="911" y="215"/>
                  <a:pt x="951" y="228"/>
                </a:cubicBezTo>
                <a:cubicBezTo>
                  <a:pt x="968" y="244"/>
                  <a:pt x="978" y="251"/>
                  <a:pt x="988" y="274"/>
                </a:cubicBezTo>
                <a:cubicBezTo>
                  <a:pt x="1007" y="319"/>
                  <a:pt x="990" y="330"/>
                  <a:pt x="1043" y="347"/>
                </a:cubicBezTo>
                <a:cubicBezTo>
                  <a:pt x="1053" y="376"/>
                  <a:pt x="1078" y="430"/>
                  <a:pt x="1052" y="456"/>
                </a:cubicBezTo>
                <a:cubicBezTo>
                  <a:pt x="1045" y="463"/>
                  <a:pt x="1033" y="462"/>
                  <a:pt x="1024" y="466"/>
                </a:cubicBezTo>
                <a:cubicBezTo>
                  <a:pt x="976" y="490"/>
                  <a:pt x="930" y="503"/>
                  <a:pt x="878" y="520"/>
                </a:cubicBezTo>
                <a:cubicBezTo>
                  <a:pt x="869" y="523"/>
                  <a:pt x="860" y="527"/>
                  <a:pt x="851" y="530"/>
                </a:cubicBezTo>
                <a:cubicBezTo>
                  <a:pt x="833" y="536"/>
                  <a:pt x="814" y="542"/>
                  <a:pt x="796" y="548"/>
                </a:cubicBezTo>
                <a:cubicBezTo>
                  <a:pt x="778" y="554"/>
                  <a:pt x="741" y="566"/>
                  <a:pt x="741" y="566"/>
                </a:cubicBezTo>
                <a:cubicBezTo>
                  <a:pt x="622" y="563"/>
                  <a:pt x="494" y="594"/>
                  <a:pt x="384" y="548"/>
                </a:cubicBezTo>
                <a:cubicBezTo>
                  <a:pt x="341" y="530"/>
                  <a:pt x="316" y="477"/>
                  <a:pt x="275" y="456"/>
                </a:cubicBezTo>
                <a:cubicBezTo>
                  <a:pt x="258" y="447"/>
                  <a:pt x="238" y="444"/>
                  <a:pt x="220" y="438"/>
                </a:cubicBezTo>
                <a:cubicBezTo>
                  <a:pt x="211" y="435"/>
                  <a:pt x="192" y="429"/>
                  <a:pt x="192" y="429"/>
                </a:cubicBezTo>
                <a:cubicBezTo>
                  <a:pt x="143" y="355"/>
                  <a:pt x="207" y="441"/>
                  <a:pt x="147" y="392"/>
                </a:cubicBezTo>
                <a:cubicBezTo>
                  <a:pt x="138" y="385"/>
                  <a:pt x="136" y="373"/>
                  <a:pt x="128" y="365"/>
                </a:cubicBezTo>
                <a:cubicBezTo>
                  <a:pt x="120" y="357"/>
                  <a:pt x="110" y="353"/>
                  <a:pt x="101" y="347"/>
                </a:cubicBezTo>
                <a:cubicBezTo>
                  <a:pt x="98" y="338"/>
                  <a:pt x="98" y="327"/>
                  <a:pt x="92" y="319"/>
                </a:cubicBezTo>
                <a:cubicBezTo>
                  <a:pt x="85" y="310"/>
                  <a:pt x="70" y="310"/>
                  <a:pt x="64" y="301"/>
                </a:cubicBezTo>
                <a:cubicBezTo>
                  <a:pt x="54" y="285"/>
                  <a:pt x="52" y="264"/>
                  <a:pt x="46" y="246"/>
                </a:cubicBezTo>
                <a:cubicBezTo>
                  <a:pt x="43" y="237"/>
                  <a:pt x="37" y="219"/>
                  <a:pt x="37" y="219"/>
                </a:cubicBezTo>
                <a:cubicBezTo>
                  <a:pt x="40" y="207"/>
                  <a:pt x="43" y="194"/>
                  <a:pt x="46" y="182"/>
                </a:cubicBezTo>
                <a:cubicBezTo>
                  <a:pt x="49" y="173"/>
                  <a:pt x="55" y="155"/>
                  <a:pt x="55" y="155"/>
                </a:cubicBezTo>
              </a:path>
            </a:pathLst>
          </a:custGeom>
          <a:noFill/>
          <a:ln w="9525">
            <a:solidFill>
              <a:srgbClr val="FF3399"/>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p:cNvSpPr txBox="1">
            <a:spLocks noChangeArrowheads="1"/>
          </p:cNvSpPr>
          <p:nvPr/>
        </p:nvSpPr>
        <p:spPr bwMode="auto">
          <a:xfrm>
            <a:off x="107950" y="188913"/>
            <a:ext cx="8928100" cy="2154436"/>
          </a:xfrm>
          <a:prstGeom prst="rect">
            <a:avLst/>
          </a:prstGeom>
          <a:noFill/>
          <a:ln w="9525">
            <a:noFill/>
            <a:miter lim="800000"/>
            <a:headEnd/>
            <a:tailEnd/>
          </a:ln>
        </p:spPr>
        <p:txBody>
          <a:bodyPr>
            <a:spAutoFit/>
          </a:bodyPr>
          <a:lstStyle/>
          <a:p>
            <a:pPr>
              <a:spcBef>
                <a:spcPct val="50000"/>
              </a:spcBef>
            </a:pPr>
            <a:r>
              <a:rPr lang="en-US" altLang="zh-CN" sz="3200" dirty="0">
                <a:latin typeface="华文行楷" pitchFamily="2" charset="-122"/>
                <a:ea typeface="华文行楷" pitchFamily="2" charset="-122"/>
              </a:rPr>
              <a:t>8</a:t>
            </a:r>
            <a:r>
              <a:rPr lang="zh-CN" altLang="en-US" sz="3200" dirty="0">
                <a:latin typeface="华文行楷" pitchFamily="2" charset="-122"/>
                <a:ea typeface="华文行楷" pitchFamily="2" charset="-122"/>
              </a:rPr>
              <a:t>、</a:t>
            </a:r>
            <a:r>
              <a:rPr lang="zh-CN" altLang="en-US" dirty="0"/>
              <a:t>在具有</a:t>
            </a:r>
            <a:r>
              <a:rPr lang="en-US" altLang="zh-CN" dirty="0"/>
              <a:t>n</a:t>
            </a:r>
            <a:r>
              <a:rPr lang="zh-CN" altLang="en-US" dirty="0"/>
              <a:t>个单元的循环队列中，队满时共有</a:t>
            </a:r>
            <a:r>
              <a:rPr lang="en-US" altLang="zh-CN" dirty="0"/>
              <a:t>_______</a:t>
            </a:r>
            <a:r>
              <a:rPr lang="zh-CN" altLang="en-US" dirty="0"/>
              <a:t>个元素。</a:t>
            </a:r>
          </a:p>
          <a:p>
            <a:pPr>
              <a:spcBef>
                <a:spcPct val="50000"/>
              </a:spcBef>
            </a:pPr>
            <a:r>
              <a:rPr lang="zh-CN" altLang="en-US" sz="3200" dirty="0">
                <a:solidFill>
                  <a:srgbClr val="FF3399"/>
                </a:solidFill>
                <a:ea typeface="华文行楷" pitchFamily="2" charset="-122"/>
              </a:rPr>
              <a:t>解答：</a:t>
            </a:r>
            <a:r>
              <a:rPr lang="zh-CN" altLang="en-US" dirty="0">
                <a:solidFill>
                  <a:srgbClr val="FF3399"/>
                </a:solidFill>
              </a:rPr>
              <a:t>队列满的约定条件：队列头指针在队列尾指针的下一位置（指环状的下一位置）上。也就是说，队尾的指针永远指向最后一个元素的下一个结点，当队尾指针的下下个元素是对头指针指向的元素的时候，即可断定该队列是满了</a:t>
            </a:r>
            <a:r>
              <a:rPr lang="en-US" altLang="zh-CN" dirty="0">
                <a:solidFill>
                  <a:srgbClr val="FF3399"/>
                </a:solidFill>
              </a:rPr>
              <a:t>…</a:t>
            </a:r>
            <a:r>
              <a:rPr lang="zh-CN" altLang="en-US" dirty="0">
                <a:solidFill>
                  <a:srgbClr val="FF3399"/>
                </a:solidFill>
              </a:rPr>
              <a:t>所以该题答案为：</a:t>
            </a:r>
            <a:r>
              <a:rPr lang="en-US" altLang="zh-CN" dirty="0" smtClean="0">
                <a:solidFill>
                  <a:srgbClr val="FF3399"/>
                </a:solidFill>
              </a:rPr>
              <a:t>n-1</a:t>
            </a:r>
            <a:endParaRPr lang="en-US" altLang="zh-CN" dirty="0">
              <a:solidFill>
                <a:srgbClr val="FF3399"/>
              </a:solidFill>
            </a:endParaRPr>
          </a:p>
        </p:txBody>
      </p:sp>
      <p:sp>
        <p:nvSpPr>
          <p:cNvPr id="5156" name="Text Box 43"/>
          <p:cNvSpPr txBox="1">
            <a:spLocks noChangeArrowheads="1"/>
          </p:cNvSpPr>
          <p:nvPr/>
        </p:nvSpPr>
        <p:spPr bwMode="auto">
          <a:xfrm>
            <a:off x="34925" y="4076700"/>
            <a:ext cx="900113" cy="366713"/>
          </a:xfrm>
          <a:prstGeom prst="rect">
            <a:avLst/>
          </a:prstGeom>
          <a:noFill/>
          <a:ln w="9525">
            <a:noFill/>
            <a:miter lim="800000"/>
            <a:headEnd/>
            <a:tailEnd/>
          </a:ln>
        </p:spPr>
        <p:txBody>
          <a:bodyPr>
            <a:spAutoFit/>
          </a:bodyPr>
          <a:lstStyle/>
          <a:p>
            <a:pPr>
              <a:spcBef>
                <a:spcPct val="50000"/>
              </a:spcBef>
            </a:pPr>
            <a:r>
              <a:rPr lang="en-US" altLang="zh-CN"/>
              <a:t>……</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179388" y="0"/>
            <a:ext cx="8964612" cy="579438"/>
          </a:xfrm>
          <a:prstGeom prst="rect">
            <a:avLst/>
          </a:prstGeom>
          <a:noFill/>
          <a:ln w="9525">
            <a:noFill/>
            <a:miter lim="800000"/>
            <a:headEnd/>
            <a:tailEnd/>
          </a:ln>
        </p:spPr>
        <p:txBody>
          <a:bodyPr>
            <a:spAutoFit/>
          </a:bodyPr>
          <a:lstStyle/>
          <a:p>
            <a:pPr>
              <a:spcBef>
                <a:spcPct val="50000"/>
              </a:spcBef>
            </a:pPr>
            <a:r>
              <a:rPr lang="en-US" altLang="zh-CN" sz="3200">
                <a:latin typeface="华文行楷" pitchFamily="2" charset="-122"/>
                <a:ea typeface="华文行楷" pitchFamily="2" charset="-122"/>
              </a:rPr>
              <a:t>18</a:t>
            </a:r>
            <a:r>
              <a:rPr lang="zh-CN" altLang="en-US" sz="3200">
                <a:latin typeface="华文行楷" pitchFamily="2" charset="-122"/>
                <a:ea typeface="华文行楷" pitchFamily="2" charset="-122"/>
              </a:rPr>
              <a:t>、</a:t>
            </a:r>
            <a:r>
              <a:rPr lang="zh-CN" altLang="en-US"/>
              <a:t>在栈顶指针为</a:t>
            </a:r>
            <a:r>
              <a:rPr lang="en-US" altLang="zh-CN"/>
              <a:t>HS</a:t>
            </a:r>
            <a:r>
              <a:rPr lang="zh-CN" altLang="en-US"/>
              <a:t>的链栈中，判定栈空的条件是</a:t>
            </a:r>
            <a:r>
              <a:rPr lang="en-US" altLang="zh-CN"/>
              <a:t>_____</a:t>
            </a:r>
          </a:p>
        </p:txBody>
      </p:sp>
      <p:sp>
        <p:nvSpPr>
          <p:cNvPr id="7171" name="Rectangle 5"/>
          <p:cNvSpPr>
            <a:spLocks noChangeArrowheads="1"/>
          </p:cNvSpPr>
          <p:nvPr/>
        </p:nvSpPr>
        <p:spPr bwMode="auto">
          <a:xfrm>
            <a:off x="827088" y="908050"/>
            <a:ext cx="1296987" cy="19446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172" name="Line 9"/>
          <p:cNvSpPr>
            <a:spLocks noChangeShapeType="1"/>
          </p:cNvSpPr>
          <p:nvPr/>
        </p:nvSpPr>
        <p:spPr bwMode="auto">
          <a:xfrm>
            <a:off x="827088" y="1916113"/>
            <a:ext cx="1296987" cy="0"/>
          </a:xfrm>
          <a:prstGeom prst="line">
            <a:avLst/>
          </a:prstGeom>
          <a:noFill/>
          <a:ln w="9525">
            <a:solidFill>
              <a:schemeClr val="tx1"/>
            </a:solidFill>
            <a:round/>
            <a:headEnd/>
            <a:tailEnd/>
          </a:ln>
        </p:spPr>
        <p:txBody>
          <a:bodyPr/>
          <a:lstStyle/>
          <a:p>
            <a:endParaRPr lang="zh-CN" altLang="en-US"/>
          </a:p>
        </p:txBody>
      </p:sp>
      <p:sp>
        <p:nvSpPr>
          <p:cNvPr id="7173" name="Line 11"/>
          <p:cNvSpPr>
            <a:spLocks noChangeShapeType="1"/>
          </p:cNvSpPr>
          <p:nvPr/>
        </p:nvSpPr>
        <p:spPr bwMode="auto">
          <a:xfrm>
            <a:off x="827088" y="2349500"/>
            <a:ext cx="1296987" cy="0"/>
          </a:xfrm>
          <a:prstGeom prst="line">
            <a:avLst/>
          </a:prstGeom>
          <a:noFill/>
          <a:ln w="9525">
            <a:solidFill>
              <a:schemeClr val="tx1"/>
            </a:solidFill>
            <a:round/>
            <a:headEnd/>
            <a:tailEnd/>
          </a:ln>
        </p:spPr>
        <p:txBody>
          <a:bodyPr/>
          <a:lstStyle/>
          <a:p>
            <a:endParaRPr lang="zh-CN" altLang="en-US"/>
          </a:p>
        </p:txBody>
      </p:sp>
      <p:sp>
        <p:nvSpPr>
          <p:cNvPr id="7174" name="Line 12"/>
          <p:cNvSpPr>
            <a:spLocks noChangeShapeType="1"/>
          </p:cNvSpPr>
          <p:nvPr/>
        </p:nvSpPr>
        <p:spPr bwMode="auto">
          <a:xfrm>
            <a:off x="827088" y="1412875"/>
            <a:ext cx="1296987" cy="0"/>
          </a:xfrm>
          <a:prstGeom prst="line">
            <a:avLst/>
          </a:prstGeom>
          <a:noFill/>
          <a:ln w="9525">
            <a:solidFill>
              <a:schemeClr val="tx1"/>
            </a:solidFill>
            <a:round/>
            <a:headEnd/>
            <a:tailEnd/>
          </a:ln>
        </p:spPr>
        <p:txBody>
          <a:bodyPr/>
          <a:lstStyle/>
          <a:p>
            <a:endParaRPr lang="zh-CN" altLang="en-US"/>
          </a:p>
        </p:txBody>
      </p:sp>
      <p:sp>
        <p:nvSpPr>
          <p:cNvPr id="7175" name="Line 13"/>
          <p:cNvSpPr>
            <a:spLocks noChangeShapeType="1"/>
          </p:cNvSpPr>
          <p:nvPr/>
        </p:nvSpPr>
        <p:spPr bwMode="auto">
          <a:xfrm flipH="1">
            <a:off x="2195513" y="2781300"/>
            <a:ext cx="647700" cy="0"/>
          </a:xfrm>
          <a:prstGeom prst="line">
            <a:avLst/>
          </a:prstGeom>
          <a:noFill/>
          <a:ln w="9525">
            <a:solidFill>
              <a:schemeClr val="tx1"/>
            </a:solidFill>
            <a:round/>
            <a:headEnd/>
            <a:tailEnd type="triangle" w="med" len="med"/>
          </a:ln>
        </p:spPr>
        <p:txBody>
          <a:bodyPr/>
          <a:lstStyle/>
          <a:p>
            <a:endParaRPr lang="zh-CN" altLang="en-US"/>
          </a:p>
        </p:txBody>
      </p:sp>
      <p:sp>
        <p:nvSpPr>
          <p:cNvPr id="7176" name="Line 14"/>
          <p:cNvSpPr>
            <a:spLocks noChangeShapeType="1"/>
          </p:cNvSpPr>
          <p:nvPr/>
        </p:nvSpPr>
        <p:spPr bwMode="auto">
          <a:xfrm flipH="1">
            <a:off x="2268538" y="2492375"/>
            <a:ext cx="574675" cy="0"/>
          </a:xfrm>
          <a:prstGeom prst="line">
            <a:avLst/>
          </a:prstGeom>
          <a:noFill/>
          <a:ln w="9525">
            <a:solidFill>
              <a:schemeClr val="tx1"/>
            </a:solidFill>
            <a:round/>
            <a:headEnd/>
            <a:tailEnd type="triangle" w="med" len="med"/>
          </a:ln>
        </p:spPr>
        <p:txBody>
          <a:bodyPr/>
          <a:lstStyle/>
          <a:p>
            <a:endParaRPr lang="zh-CN" altLang="en-US"/>
          </a:p>
        </p:txBody>
      </p:sp>
      <p:sp>
        <p:nvSpPr>
          <p:cNvPr id="7177" name="Text Box 15"/>
          <p:cNvSpPr txBox="1">
            <a:spLocks noChangeArrowheads="1"/>
          </p:cNvSpPr>
          <p:nvPr/>
        </p:nvSpPr>
        <p:spPr bwMode="auto">
          <a:xfrm>
            <a:off x="2339975" y="2198688"/>
            <a:ext cx="647700" cy="366712"/>
          </a:xfrm>
          <a:prstGeom prst="rect">
            <a:avLst/>
          </a:prstGeom>
          <a:noFill/>
          <a:ln w="9525">
            <a:noFill/>
            <a:miter lim="800000"/>
            <a:headEnd/>
            <a:tailEnd/>
          </a:ln>
        </p:spPr>
        <p:txBody>
          <a:bodyPr>
            <a:spAutoFit/>
          </a:bodyPr>
          <a:lstStyle/>
          <a:p>
            <a:pPr>
              <a:spcBef>
                <a:spcPct val="50000"/>
              </a:spcBef>
            </a:pPr>
            <a:r>
              <a:rPr lang="en-US" altLang="zh-CN"/>
              <a:t>top</a:t>
            </a:r>
          </a:p>
        </p:txBody>
      </p:sp>
      <p:sp>
        <p:nvSpPr>
          <p:cNvPr id="7178" name="Text Box 16"/>
          <p:cNvSpPr txBox="1">
            <a:spLocks noChangeArrowheads="1"/>
          </p:cNvSpPr>
          <p:nvPr/>
        </p:nvSpPr>
        <p:spPr bwMode="auto">
          <a:xfrm>
            <a:off x="2266950" y="2486025"/>
            <a:ext cx="865188" cy="366713"/>
          </a:xfrm>
          <a:prstGeom prst="rect">
            <a:avLst/>
          </a:prstGeom>
          <a:noFill/>
          <a:ln w="9525">
            <a:noFill/>
            <a:miter lim="800000"/>
            <a:headEnd/>
            <a:tailEnd/>
          </a:ln>
        </p:spPr>
        <p:txBody>
          <a:bodyPr>
            <a:spAutoFit/>
          </a:bodyPr>
          <a:lstStyle/>
          <a:p>
            <a:pPr>
              <a:spcBef>
                <a:spcPct val="50000"/>
              </a:spcBef>
            </a:pPr>
            <a:r>
              <a:rPr lang="en-US" altLang="zh-CN"/>
              <a:t>base</a:t>
            </a:r>
          </a:p>
        </p:txBody>
      </p:sp>
      <p:sp>
        <p:nvSpPr>
          <p:cNvPr id="7179" name="Text Box 17"/>
          <p:cNvSpPr txBox="1">
            <a:spLocks noChangeArrowheads="1"/>
          </p:cNvSpPr>
          <p:nvPr/>
        </p:nvSpPr>
        <p:spPr bwMode="auto">
          <a:xfrm>
            <a:off x="4140200" y="692150"/>
            <a:ext cx="4032250" cy="2365375"/>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栈的初始化操作为</a:t>
            </a:r>
            <a:r>
              <a:rPr lang="en-US" altLang="zh-CN">
                <a:solidFill>
                  <a:srgbClr val="FF3399"/>
                </a:solidFill>
              </a:rPr>
              <a:t>..</a:t>
            </a:r>
            <a:r>
              <a:rPr lang="zh-CN" altLang="en-US">
                <a:solidFill>
                  <a:srgbClr val="FF3399"/>
                </a:solidFill>
              </a:rPr>
              <a:t>按设定的厨师分配量进行第一次存储分配，</a:t>
            </a:r>
            <a:r>
              <a:rPr lang="en-US" altLang="zh-CN">
                <a:solidFill>
                  <a:srgbClr val="FF3399"/>
                </a:solidFill>
              </a:rPr>
              <a:t>base</a:t>
            </a:r>
            <a:r>
              <a:rPr lang="zh-CN" altLang="en-US">
                <a:solidFill>
                  <a:srgbClr val="FF3399"/>
                </a:solidFill>
              </a:rPr>
              <a:t>的值为</a:t>
            </a:r>
            <a:r>
              <a:rPr lang="en-US" altLang="zh-CN">
                <a:solidFill>
                  <a:srgbClr val="FF3399"/>
                </a:solidFill>
              </a:rPr>
              <a:t>NULL</a:t>
            </a:r>
            <a:r>
              <a:rPr lang="zh-CN" altLang="en-US">
                <a:solidFill>
                  <a:srgbClr val="FF3399"/>
                </a:solidFill>
              </a:rPr>
              <a:t>，则表明栈结构不存在。称 </a:t>
            </a:r>
            <a:r>
              <a:rPr lang="en-US" altLang="zh-CN">
                <a:solidFill>
                  <a:srgbClr val="FF3399"/>
                </a:solidFill>
              </a:rPr>
              <a:t>top </a:t>
            </a:r>
            <a:r>
              <a:rPr lang="zh-CN" altLang="en-US">
                <a:solidFill>
                  <a:srgbClr val="FF3399"/>
                </a:solidFill>
              </a:rPr>
              <a:t>为栈顶指针，其初值指向栈底，即 </a:t>
            </a:r>
            <a:r>
              <a:rPr lang="en-US" altLang="zh-CN">
                <a:solidFill>
                  <a:srgbClr val="FF3399"/>
                </a:solidFill>
              </a:rPr>
              <a:t>top=base </a:t>
            </a:r>
            <a:r>
              <a:rPr lang="zh-CN" altLang="en-US">
                <a:solidFill>
                  <a:srgbClr val="FF3399"/>
                </a:solidFill>
              </a:rPr>
              <a:t>可作为栈空的标记</a:t>
            </a:r>
            <a:r>
              <a:rPr lang="en-US" altLang="zh-CN">
                <a:solidFill>
                  <a:srgbClr val="FF3399"/>
                </a:solidFill>
              </a:rPr>
              <a:t>…</a:t>
            </a:r>
          </a:p>
          <a:p>
            <a:pPr>
              <a:spcBef>
                <a:spcPct val="50000"/>
              </a:spcBef>
            </a:pPr>
            <a:r>
              <a:rPr lang="zh-CN" altLang="en-US">
                <a:solidFill>
                  <a:srgbClr val="FF3399"/>
                </a:solidFill>
              </a:rPr>
              <a:t>所以答案为：</a:t>
            </a:r>
            <a:r>
              <a:rPr lang="en-US" altLang="zh-CN">
                <a:solidFill>
                  <a:srgbClr val="FF3399"/>
                </a:solidFill>
              </a:rPr>
              <a:t>HS=base</a:t>
            </a:r>
          </a:p>
        </p:txBody>
      </p:sp>
      <p:sp>
        <p:nvSpPr>
          <p:cNvPr id="7190" name="Line 28"/>
          <p:cNvSpPr>
            <a:spLocks noChangeShapeType="1"/>
          </p:cNvSpPr>
          <p:nvPr/>
        </p:nvSpPr>
        <p:spPr bwMode="auto">
          <a:xfrm>
            <a:off x="179388" y="5805488"/>
            <a:ext cx="288925"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179388" y="195263"/>
            <a:ext cx="8640762" cy="1616075"/>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1</a:t>
            </a:r>
            <a:r>
              <a:rPr lang="zh-CN" altLang="en-US" sz="3200">
                <a:latin typeface="华文行楷" pitchFamily="2" charset="-122"/>
                <a:ea typeface="华文行楷" pitchFamily="2" charset="-122"/>
              </a:rPr>
              <a:t>、</a:t>
            </a:r>
            <a:r>
              <a:rPr lang="zh-CN" altLang="en-US"/>
              <a:t>三个结点可以构成（      ）中不同形状的二叉树。</a:t>
            </a:r>
          </a:p>
          <a:p>
            <a:pPr marL="342900" indent="-342900"/>
            <a:r>
              <a:rPr lang="zh-CN" altLang="en-US"/>
              <a:t>       </a:t>
            </a:r>
            <a:r>
              <a:rPr lang="en-US" altLang="zh-CN"/>
              <a:t>A.1    B.2    C.3     D.5</a:t>
            </a:r>
          </a:p>
          <a:p>
            <a:pPr marL="342900" indent="-342900"/>
            <a:endParaRPr lang="en-US" altLang="zh-CN"/>
          </a:p>
          <a:p>
            <a:pPr marL="342900" indent="-342900"/>
            <a:r>
              <a:rPr lang="zh-CN" altLang="en-US" sz="3200">
                <a:solidFill>
                  <a:srgbClr val="FF3399"/>
                </a:solidFill>
                <a:ea typeface="华文行楷" pitchFamily="2" charset="-122"/>
              </a:rPr>
              <a:t>解答：</a:t>
            </a:r>
            <a:r>
              <a:rPr lang="zh-CN" altLang="en-US">
                <a:solidFill>
                  <a:srgbClr val="FF3399"/>
                </a:solidFill>
              </a:rPr>
              <a:t>不同形状的二叉树为：</a:t>
            </a:r>
          </a:p>
        </p:txBody>
      </p:sp>
      <p:sp>
        <p:nvSpPr>
          <p:cNvPr id="9219" name="Oval 7"/>
          <p:cNvSpPr>
            <a:spLocks noChangeArrowheads="1"/>
          </p:cNvSpPr>
          <p:nvPr/>
        </p:nvSpPr>
        <p:spPr bwMode="auto">
          <a:xfrm>
            <a:off x="827088" y="19161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0" name="Oval 8"/>
          <p:cNvSpPr>
            <a:spLocks noChangeArrowheads="1"/>
          </p:cNvSpPr>
          <p:nvPr/>
        </p:nvSpPr>
        <p:spPr bwMode="auto">
          <a:xfrm>
            <a:off x="539750" y="2420938"/>
            <a:ext cx="144463"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1" name="Oval 9"/>
          <p:cNvSpPr>
            <a:spLocks noChangeArrowheads="1"/>
          </p:cNvSpPr>
          <p:nvPr/>
        </p:nvSpPr>
        <p:spPr bwMode="auto">
          <a:xfrm>
            <a:off x="1114425" y="2420938"/>
            <a:ext cx="144463"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2" name="Oval 10"/>
          <p:cNvSpPr>
            <a:spLocks noChangeArrowheads="1"/>
          </p:cNvSpPr>
          <p:nvPr/>
        </p:nvSpPr>
        <p:spPr bwMode="auto">
          <a:xfrm>
            <a:off x="2124075" y="2349500"/>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3" name="Oval 11"/>
          <p:cNvSpPr>
            <a:spLocks noChangeArrowheads="1"/>
          </p:cNvSpPr>
          <p:nvPr/>
        </p:nvSpPr>
        <p:spPr bwMode="auto">
          <a:xfrm>
            <a:off x="1835150" y="2781300"/>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4" name="Oval 12"/>
          <p:cNvSpPr>
            <a:spLocks noChangeArrowheads="1"/>
          </p:cNvSpPr>
          <p:nvPr/>
        </p:nvSpPr>
        <p:spPr bwMode="auto">
          <a:xfrm>
            <a:off x="3275013" y="19161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5" name="Oval 13"/>
          <p:cNvSpPr>
            <a:spLocks noChangeArrowheads="1"/>
          </p:cNvSpPr>
          <p:nvPr/>
        </p:nvSpPr>
        <p:spPr bwMode="auto">
          <a:xfrm>
            <a:off x="3635375" y="2420938"/>
            <a:ext cx="144463"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6" name="Oval 14"/>
          <p:cNvSpPr>
            <a:spLocks noChangeArrowheads="1"/>
          </p:cNvSpPr>
          <p:nvPr/>
        </p:nvSpPr>
        <p:spPr bwMode="auto">
          <a:xfrm>
            <a:off x="3995738" y="2781300"/>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7" name="Oval 15"/>
          <p:cNvSpPr>
            <a:spLocks noChangeArrowheads="1"/>
          </p:cNvSpPr>
          <p:nvPr/>
        </p:nvSpPr>
        <p:spPr bwMode="auto">
          <a:xfrm>
            <a:off x="5148263" y="2276475"/>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8" name="Oval 16"/>
          <p:cNvSpPr>
            <a:spLocks noChangeArrowheads="1"/>
          </p:cNvSpPr>
          <p:nvPr/>
        </p:nvSpPr>
        <p:spPr bwMode="auto">
          <a:xfrm>
            <a:off x="5651500" y="2708275"/>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29" name="Oval 17"/>
          <p:cNvSpPr>
            <a:spLocks noChangeArrowheads="1"/>
          </p:cNvSpPr>
          <p:nvPr/>
        </p:nvSpPr>
        <p:spPr bwMode="auto">
          <a:xfrm>
            <a:off x="5580063" y="17002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0" name="Oval 18"/>
          <p:cNvSpPr>
            <a:spLocks noChangeArrowheads="1"/>
          </p:cNvSpPr>
          <p:nvPr/>
        </p:nvSpPr>
        <p:spPr bwMode="auto">
          <a:xfrm>
            <a:off x="7451725" y="1628775"/>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1" name="Oval 19"/>
          <p:cNvSpPr>
            <a:spLocks noChangeArrowheads="1"/>
          </p:cNvSpPr>
          <p:nvPr/>
        </p:nvSpPr>
        <p:spPr bwMode="auto">
          <a:xfrm>
            <a:off x="7956550" y="2133600"/>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2" name="Oval 20"/>
          <p:cNvSpPr>
            <a:spLocks noChangeArrowheads="1"/>
          </p:cNvSpPr>
          <p:nvPr/>
        </p:nvSpPr>
        <p:spPr bwMode="auto">
          <a:xfrm>
            <a:off x="7523163" y="2708275"/>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3" name="Oval 21"/>
          <p:cNvSpPr>
            <a:spLocks noChangeArrowheads="1"/>
          </p:cNvSpPr>
          <p:nvPr/>
        </p:nvSpPr>
        <p:spPr bwMode="auto">
          <a:xfrm>
            <a:off x="2411413" y="1916113"/>
            <a:ext cx="144462" cy="1444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9234" name="Line 23"/>
          <p:cNvSpPr>
            <a:spLocks noChangeShapeType="1"/>
          </p:cNvSpPr>
          <p:nvPr/>
        </p:nvSpPr>
        <p:spPr bwMode="auto">
          <a:xfrm flipH="1">
            <a:off x="611188" y="1989138"/>
            <a:ext cx="288925" cy="503237"/>
          </a:xfrm>
          <a:prstGeom prst="line">
            <a:avLst/>
          </a:prstGeom>
          <a:noFill/>
          <a:ln w="9525">
            <a:solidFill>
              <a:schemeClr val="tx1"/>
            </a:solidFill>
            <a:round/>
            <a:headEnd/>
            <a:tailEnd/>
          </a:ln>
        </p:spPr>
        <p:txBody>
          <a:bodyPr/>
          <a:lstStyle/>
          <a:p>
            <a:endParaRPr lang="zh-CN" altLang="en-US"/>
          </a:p>
        </p:txBody>
      </p:sp>
      <p:sp>
        <p:nvSpPr>
          <p:cNvPr id="9235" name="Line 24"/>
          <p:cNvSpPr>
            <a:spLocks noChangeShapeType="1"/>
          </p:cNvSpPr>
          <p:nvPr/>
        </p:nvSpPr>
        <p:spPr bwMode="auto">
          <a:xfrm flipH="1" flipV="1">
            <a:off x="900113" y="1989138"/>
            <a:ext cx="287337" cy="503237"/>
          </a:xfrm>
          <a:prstGeom prst="line">
            <a:avLst/>
          </a:prstGeom>
          <a:noFill/>
          <a:ln w="9525">
            <a:solidFill>
              <a:schemeClr val="tx1"/>
            </a:solidFill>
            <a:round/>
            <a:headEnd/>
            <a:tailEnd/>
          </a:ln>
        </p:spPr>
        <p:txBody>
          <a:bodyPr/>
          <a:lstStyle/>
          <a:p>
            <a:endParaRPr lang="zh-CN" altLang="en-US"/>
          </a:p>
        </p:txBody>
      </p:sp>
      <p:sp>
        <p:nvSpPr>
          <p:cNvPr id="9236" name="Line 25"/>
          <p:cNvSpPr>
            <a:spLocks noChangeShapeType="1"/>
          </p:cNvSpPr>
          <p:nvPr/>
        </p:nvSpPr>
        <p:spPr bwMode="auto">
          <a:xfrm flipH="1">
            <a:off x="2195513" y="1989138"/>
            <a:ext cx="288925" cy="431800"/>
          </a:xfrm>
          <a:prstGeom prst="line">
            <a:avLst/>
          </a:prstGeom>
          <a:noFill/>
          <a:ln w="9525">
            <a:solidFill>
              <a:schemeClr val="tx1"/>
            </a:solidFill>
            <a:round/>
            <a:headEnd/>
            <a:tailEnd/>
          </a:ln>
        </p:spPr>
        <p:txBody>
          <a:bodyPr/>
          <a:lstStyle/>
          <a:p>
            <a:endParaRPr lang="zh-CN" altLang="en-US"/>
          </a:p>
        </p:txBody>
      </p:sp>
      <p:sp>
        <p:nvSpPr>
          <p:cNvPr id="9237" name="Line 26"/>
          <p:cNvSpPr>
            <a:spLocks noChangeShapeType="1"/>
          </p:cNvSpPr>
          <p:nvPr/>
        </p:nvSpPr>
        <p:spPr bwMode="auto">
          <a:xfrm flipV="1">
            <a:off x="1908175" y="2420938"/>
            <a:ext cx="287338" cy="431800"/>
          </a:xfrm>
          <a:prstGeom prst="line">
            <a:avLst/>
          </a:prstGeom>
          <a:noFill/>
          <a:ln w="9525">
            <a:solidFill>
              <a:schemeClr val="tx1"/>
            </a:solidFill>
            <a:round/>
            <a:headEnd/>
            <a:tailEnd/>
          </a:ln>
        </p:spPr>
        <p:txBody>
          <a:bodyPr/>
          <a:lstStyle/>
          <a:p>
            <a:endParaRPr lang="zh-CN" altLang="en-US"/>
          </a:p>
        </p:txBody>
      </p:sp>
      <p:sp>
        <p:nvSpPr>
          <p:cNvPr id="9238" name="Line 27"/>
          <p:cNvSpPr>
            <a:spLocks noChangeShapeType="1"/>
          </p:cNvSpPr>
          <p:nvPr/>
        </p:nvSpPr>
        <p:spPr bwMode="auto">
          <a:xfrm>
            <a:off x="3348038" y="1989138"/>
            <a:ext cx="360362" cy="503237"/>
          </a:xfrm>
          <a:prstGeom prst="line">
            <a:avLst/>
          </a:prstGeom>
          <a:noFill/>
          <a:ln w="9525">
            <a:solidFill>
              <a:schemeClr val="tx1"/>
            </a:solidFill>
            <a:round/>
            <a:headEnd/>
            <a:tailEnd/>
          </a:ln>
        </p:spPr>
        <p:txBody>
          <a:bodyPr/>
          <a:lstStyle/>
          <a:p>
            <a:endParaRPr lang="zh-CN" altLang="en-US"/>
          </a:p>
        </p:txBody>
      </p:sp>
      <p:sp>
        <p:nvSpPr>
          <p:cNvPr id="9239" name="Line 28"/>
          <p:cNvSpPr>
            <a:spLocks noChangeShapeType="1"/>
          </p:cNvSpPr>
          <p:nvPr/>
        </p:nvSpPr>
        <p:spPr bwMode="auto">
          <a:xfrm flipH="1" flipV="1">
            <a:off x="3708400" y="2492375"/>
            <a:ext cx="358775" cy="360363"/>
          </a:xfrm>
          <a:prstGeom prst="line">
            <a:avLst/>
          </a:prstGeom>
          <a:noFill/>
          <a:ln w="9525">
            <a:solidFill>
              <a:schemeClr val="tx1"/>
            </a:solidFill>
            <a:round/>
            <a:headEnd/>
            <a:tailEnd/>
          </a:ln>
        </p:spPr>
        <p:txBody>
          <a:bodyPr/>
          <a:lstStyle/>
          <a:p>
            <a:endParaRPr lang="zh-CN" altLang="en-US"/>
          </a:p>
        </p:txBody>
      </p:sp>
      <p:sp>
        <p:nvSpPr>
          <p:cNvPr id="9240" name="Line 29"/>
          <p:cNvSpPr>
            <a:spLocks noChangeShapeType="1"/>
          </p:cNvSpPr>
          <p:nvPr/>
        </p:nvSpPr>
        <p:spPr bwMode="auto">
          <a:xfrm flipH="1">
            <a:off x="5219700" y="1773238"/>
            <a:ext cx="431800" cy="576262"/>
          </a:xfrm>
          <a:prstGeom prst="line">
            <a:avLst/>
          </a:prstGeom>
          <a:noFill/>
          <a:ln w="9525">
            <a:solidFill>
              <a:schemeClr val="tx1"/>
            </a:solidFill>
            <a:round/>
            <a:headEnd/>
            <a:tailEnd/>
          </a:ln>
        </p:spPr>
        <p:txBody>
          <a:bodyPr/>
          <a:lstStyle/>
          <a:p>
            <a:endParaRPr lang="zh-CN" altLang="en-US"/>
          </a:p>
        </p:txBody>
      </p:sp>
      <p:sp>
        <p:nvSpPr>
          <p:cNvPr id="9241" name="Line 30"/>
          <p:cNvSpPr>
            <a:spLocks noChangeShapeType="1"/>
          </p:cNvSpPr>
          <p:nvPr/>
        </p:nvSpPr>
        <p:spPr bwMode="auto">
          <a:xfrm flipH="1" flipV="1">
            <a:off x="5219700" y="2349500"/>
            <a:ext cx="504825" cy="431800"/>
          </a:xfrm>
          <a:prstGeom prst="line">
            <a:avLst/>
          </a:prstGeom>
          <a:noFill/>
          <a:ln w="9525">
            <a:solidFill>
              <a:schemeClr val="tx1"/>
            </a:solidFill>
            <a:round/>
            <a:headEnd/>
            <a:tailEnd/>
          </a:ln>
        </p:spPr>
        <p:txBody>
          <a:bodyPr/>
          <a:lstStyle/>
          <a:p>
            <a:endParaRPr lang="zh-CN" altLang="en-US"/>
          </a:p>
        </p:txBody>
      </p:sp>
      <p:sp>
        <p:nvSpPr>
          <p:cNvPr id="9242" name="Line 31"/>
          <p:cNvSpPr>
            <a:spLocks noChangeShapeType="1"/>
          </p:cNvSpPr>
          <p:nvPr/>
        </p:nvSpPr>
        <p:spPr bwMode="auto">
          <a:xfrm>
            <a:off x="7524750" y="1700213"/>
            <a:ext cx="503238" cy="504825"/>
          </a:xfrm>
          <a:prstGeom prst="line">
            <a:avLst/>
          </a:prstGeom>
          <a:noFill/>
          <a:ln w="9525">
            <a:solidFill>
              <a:schemeClr val="tx1"/>
            </a:solidFill>
            <a:round/>
            <a:headEnd/>
            <a:tailEnd/>
          </a:ln>
        </p:spPr>
        <p:txBody>
          <a:bodyPr/>
          <a:lstStyle/>
          <a:p>
            <a:endParaRPr lang="zh-CN" altLang="en-US"/>
          </a:p>
        </p:txBody>
      </p:sp>
      <p:sp>
        <p:nvSpPr>
          <p:cNvPr id="9243" name="Line 32"/>
          <p:cNvSpPr>
            <a:spLocks noChangeShapeType="1"/>
          </p:cNvSpPr>
          <p:nvPr/>
        </p:nvSpPr>
        <p:spPr bwMode="auto">
          <a:xfrm flipV="1">
            <a:off x="7596188" y="2205038"/>
            <a:ext cx="431800" cy="576262"/>
          </a:xfrm>
          <a:prstGeom prst="line">
            <a:avLst/>
          </a:prstGeom>
          <a:noFill/>
          <a:ln w="9525">
            <a:solidFill>
              <a:schemeClr val="tx1"/>
            </a:solidFill>
            <a:round/>
            <a:headEnd/>
            <a:tailEnd/>
          </a:ln>
        </p:spPr>
        <p:txBody>
          <a:bodyPr/>
          <a:lstStyle/>
          <a:p>
            <a:endParaRPr lang="zh-CN" altLang="en-US"/>
          </a:p>
        </p:txBody>
      </p:sp>
      <p:sp>
        <p:nvSpPr>
          <p:cNvPr id="9244" name="Text Box 33"/>
          <p:cNvSpPr txBox="1">
            <a:spLocks noChangeArrowheads="1"/>
          </p:cNvSpPr>
          <p:nvPr/>
        </p:nvSpPr>
        <p:spPr bwMode="auto">
          <a:xfrm>
            <a:off x="539750" y="3284538"/>
            <a:ext cx="1871663" cy="366712"/>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所以答案为：</a:t>
            </a:r>
            <a:r>
              <a:rPr lang="en-US" altLang="zh-CN">
                <a:solidFill>
                  <a:srgbClr val="FF3399"/>
                </a:solidFill>
              </a:rPr>
              <a:t>D</a:t>
            </a:r>
          </a:p>
        </p:txBody>
      </p:sp>
      <p:sp>
        <p:nvSpPr>
          <p:cNvPr id="9245" name="Text Box 34"/>
          <p:cNvSpPr txBox="1">
            <a:spLocks noChangeArrowheads="1"/>
          </p:cNvSpPr>
          <p:nvPr/>
        </p:nvSpPr>
        <p:spPr bwMode="auto">
          <a:xfrm>
            <a:off x="179388" y="3933825"/>
            <a:ext cx="8785225" cy="1890713"/>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2</a:t>
            </a:r>
            <a:r>
              <a:rPr lang="zh-CN" altLang="en-US" sz="3200">
                <a:latin typeface="华文行楷" pitchFamily="2" charset="-122"/>
                <a:ea typeface="华文行楷" pitchFamily="2" charset="-122"/>
              </a:rPr>
              <a:t>、</a:t>
            </a:r>
            <a:r>
              <a:rPr lang="zh-CN" altLang="en-US"/>
              <a:t>深度为</a:t>
            </a:r>
            <a:r>
              <a:rPr lang="en-US" altLang="zh-CN"/>
              <a:t>6</a:t>
            </a:r>
            <a:r>
              <a:rPr lang="zh-CN" altLang="en-US"/>
              <a:t>的二叉树最多有（     ）个结点。</a:t>
            </a:r>
          </a:p>
          <a:p>
            <a:pPr marL="342900" indent="-342900"/>
            <a:r>
              <a:rPr lang="en-US" altLang="zh-CN"/>
              <a:t>A.64    B.63    C.32     D.31</a:t>
            </a:r>
          </a:p>
          <a:p>
            <a:pPr marL="342900" indent="-342900"/>
            <a:endParaRPr lang="en-US" altLang="zh-CN"/>
          </a:p>
          <a:p>
            <a:pPr marL="342900" indent="-342900"/>
            <a:r>
              <a:rPr lang="zh-CN" altLang="en-US" sz="3200">
                <a:solidFill>
                  <a:srgbClr val="FF3399"/>
                </a:solidFill>
                <a:ea typeface="华文行楷" pitchFamily="2" charset="-122"/>
              </a:rPr>
              <a:t>解答：</a:t>
            </a:r>
            <a:r>
              <a:rPr lang="zh-CN" altLang="en-US">
                <a:solidFill>
                  <a:srgbClr val="FF3399"/>
                </a:solidFill>
              </a:rPr>
              <a:t>该题有一个公式：</a:t>
            </a:r>
            <a:r>
              <a:rPr lang="en-US" altLang="zh-CN">
                <a:solidFill>
                  <a:srgbClr val="FF3399"/>
                </a:solidFill>
              </a:rPr>
              <a:t>2</a:t>
            </a:r>
            <a:r>
              <a:rPr lang="zh-CN" altLang="en-US">
                <a:solidFill>
                  <a:srgbClr val="FF3399"/>
                </a:solidFill>
              </a:rPr>
              <a:t>的</a:t>
            </a:r>
            <a:r>
              <a:rPr lang="en-US" altLang="zh-CN">
                <a:solidFill>
                  <a:srgbClr val="FF3399"/>
                </a:solidFill>
              </a:rPr>
              <a:t>n</a:t>
            </a:r>
            <a:r>
              <a:rPr lang="zh-CN" altLang="en-US">
                <a:solidFill>
                  <a:srgbClr val="FF3399"/>
                </a:solidFill>
              </a:rPr>
              <a:t>次方减</a:t>
            </a:r>
            <a:r>
              <a:rPr lang="en-US" altLang="zh-CN">
                <a:solidFill>
                  <a:srgbClr val="FF3399"/>
                </a:solidFill>
              </a:rPr>
              <a:t>1</a:t>
            </a:r>
            <a:r>
              <a:rPr lang="zh-CN" altLang="en-US">
                <a:solidFill>
                  <a:srgbClr val="FF3399"/>
                </a:solidFill>
              </a:rPr>
              <a:t>，</a:t>
            </a:r>
            <a:r>
              <a:rPr lang="en-US" altLang="zh-CN">
                <a:solidFill>
                  <a:srgbClr val="FF3399"/>
                </a:solidFill>
              </a:rPr>
              <a:t>n</a:t>
            </a:r>
            <a:r>
              <a:rPr lang="zh-CN" altLang="en-US">
                <a:solidFill>
                  <a:srgbClr val="FF3399"/>
                </a:solidFill>
              </a:rPr>
              <a:t>即为深度。该题即为：</a:t>
            </a:r>
            <a:r>
              <a:rPr lang="en-US" altLang="zh-CN">
                <a:solidFill>
                  <a:srgbClr val="FF3399"/>
                </a:solidFill>
              </a:rPr>
              <a:t>2</a:t>
            </a:r>
            <a:r>
              <a:rPr lang="zh-CN" altLang="en-US">
                <a:solidFill>
                  <a:srgbClr val="FF3399"/>
                </a:solidFill>
              </a:rPr>
              <a:t>的</a:t>
            </a:r>
            <a:r>
              <a:rPr lang="en-US" altLang="zh-CN">
                <a:solidFill>
                  <a:srgbClr val="FF3399"/>
                </a:solidFill>
              </a:rPr>
              <a:t>6</a:t>
            </a:r>
            <a:r>
              <a:rPr lang="zh-CN" altLang="en-US">
                <a:solidFill>
                  <a:srgbClr val="FF3399"/>
                </a:solidFill>
              </a:rPr>
              <a:t>次方减</a:t>
            </a:r>
            <a:r>
              <a:rPr lang="en-US" altLang="zh-CN">
                <a:solidFill>
                  <a:srgbClr val="FF3399"/>
                </a:solidFill>
              </a:rPr>
              <a:t>1</a:t>
            </a:r>
            <a:r>
              <a:rPr lang="zh-CN" altLang="en-US">
                <a:solidFill>
                  <a:srgbClr val="FF3399"/>
                </a:solidFill>
              </a:rPr>
              <a:t>，得数为</a:t>
            </a:r>
            <a:r>
              <a:rPr lang="en-US" altLang="zh-CN">
                <a:solidFill>
                  <a:srgbClr val="FF3399"/>
                </a:solidFill>
              </a:rPr>
              <a:t>63</a:t>
            </a:r>
            <a:r>
              <a:rPr lang="zh-CN" altLang="en-US">
                <a:solidFill>
                  <a:srgbClr val="FF3399"/>
                </a:solidFill>
              </a:rPr>
              <a:t>，所以答案为：</a:t>
            </a:r>
            <a:r>
              <a:rPr lang="en-US" altLang="zh-CN">
                <a:solidFill>
                  <a:srgbClr val="FF3399"/>
                </a:solidFill>
              </a:rPr>
              <a:t>B</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180975" y="195263"/>
            <a:ext cx="8712200" cy="6373812"/>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3</a:t>
            </a:r>
            <a:r>
              <a:rPr lang="zh-CN" altLang="en-US" sz="3200">
                <a:latin typeface="华文行楷" pitchFamily="2" charset="-122"/>
                <a:ea typeface="华文行楷" pitchFamily="2" charset="-122"/>
              </a:rPr>
              <a:t>、</a:t>
            </a:r>
            <a:r>
              <a:rPr lang="zh-CN" altLang="en-US"/>
              <a:t>已知二叉树的先根遍历顺序和中根遍历顺序，则（     ）</a:t>
            </a:r>
          </a:p>
          <a:p>
            <a:pPr marL="342900" indent="-342900"/>
            <a:r>
              <a:rPr lang="zh-CN" altLang="en-US"/>
              <a:t>        </a:t>
            </a:r>
            <a:r>
              <a:rPr lang="en-US" altLang="zh-CN"/>
              <a:t>A.</a:t>
            </a:r>
            <a:r>
              <a:rPr lang="zh-CN" altLang="en-US"/>
              <a:t>唯一确定一棵二叉树             </a:t>
            </a:r>
            <a:r>
              <a:rPr lang="en-US" altLang="zh-CN"/>
              <a:t>B.</a:t>
            </a:r>
            <a:r>
              <a:rPr lang="zh-CN" altLang="en-US"/>
              <a:t>不能确定二叉树 </a:t>
            </a:r>
          </a:p>
          <a:p>
            <a:pPr marL="342900" indent="-342900"/>
            <a:r>
              <a:rPr lang="zh-CN" altLang="en-US"/>
              <a:t>        </a:t>
            </a:r>
            <a:r>
              <a:rPr lang="en-US" altLang="zh-CN"/>
              <a:t>C.</a:t>
            </a:r>
            <a:r>
              <a:rPr lang="zh-CN" altLang="en-US"/>
              <a:t>不能唯一确定一棵二叉树      </a:t>
            </a:r>
            <a:r>
              <a:rPr lang="en-US" altLang="zh-CN"/>
              <a:t>D.</a:t>
            </a:r>
            <a:r>
              <a:rPr lang="zh-CN" altLang="en-US"/>
              <a:t>可确定二棵二叉树 </a:t>
            </a:r>
          </a:p>
          <a:p>
            <a:pPr marL="342900" indent="-342900"/>
            <a:r>
              <a:rPr lang="en-US" altLang="zh-CN" sz="3200">
                <a:latin typeface="华文行楷" pitchFamily="2" charset="-122"/>
                <a:ea typeface="华文行楷" pitchFamily="2" charset="-122"/>
              </a:rPr>
              <a:t>4</a:t>
            </a:r>
            <a:r>
              <a:rPr lang="zh-CN" altLang="en-US" sz="3200">
                <a:latin typeface="华文行楷" pitchFamily="2" charset="-122"/>
                <a:ea typeface="华文行楷" pitchFamily="2" charset="-122"/>
              </a:rPr>
              <a:t>、</a:t>
            </a:r>
            <a:r>
              <a:rPr lang="zh-CN" altLang="en-US"/>
              <a:t>已知二叉树的先根遍历顺序和后根遍历顺序，则（     ）</a:t>
            </a:r>
          </a:p>
          <a:p>
            <a:pPr marL="342900" indent="-342900"/>
            <a:r>
              <a:rPr lang="zh-CN" altLang="en-US"/>
              <a:t>          </a:t>
            </a:r>
            <a:r>
              <a:rPr lang="en-US" altLang="zh-CN"/>
              <a:t>A.</a:t>
            </a:r>
            <a:r>
              <a:rPr lang="zh-CN" altLang="en-US"/>
              <a:t>唯一确定一棵二叉树             </a:t>
            </a:r>
            <a:r>
              <a:rPr lang="en-US" altLang="zh-CN"/>
              <a:t>B.</a:t>
            </a:r>
            <a:r>
              <a:rPr lang="zh-CN" altLang="en-US"/>
              <a:t>不能确定二叉树    </a:t>
            </a:r>
          </a:p>
          <a:p>
            <a:pPr marL="342900" indent="-342900"/>
            <a:r>
              <a:rPr lang="zh-CN" altLang="en-US"/>
              <a:t>          </a:t>
            </a:r>
            <a:r>
              <a:rPr lang="en-US" altLang="zh-CN"/>
              <a:t>C.</a:t>
            </a:r>
            <a:r>
              <a:rPr lang="zh-CN" altLang="en-US"/>
              <a:t>不能唯一确定一棵二叉树     </a:t>
            </a:r>
            <a:r>
              <a:rPr lang="en-US" altLang="zh-CN"/>
              <a:t>D.</a:t>
            </a:r>
            <a:r>
              <a:rPr lang="zh-CN" altLang="en-US"/>
              <a:t>可确定二棵二叉树</a:t>
            </a:r>
          </a:p>
          <a:p>
            <a:pPr marL="342900" indent="-342900"/>
            <a:endParaRPr lang="zh-CN" altLang="en-US"/>
          </a:p>
          <a:p>
            <a:pPr marL="342900" indent="-342900"/>
            <a:r>
              <a:rPr lang="zh-CN" altLang="en-US" sz="3200">
                <a:solidFill>
                  <a:srgbClr val="FF3399"/>
                </a:solidFill>
                <a:ea typeface="华文行楷" pitchFamily="2" charset="-122"/>
              </a:rPr>
              <a:t>解答：</a:t>
            </a:r>
            <a:r>
              <a:rPr lang="zh-CN" altLang="en-US">
                <a:solidFill>
                  <a:srgbClr val="FF3399"/>
                </a:solidFill>
              </a:rPr>
              <a:t>先根遍历顺序为：根左右；中根遍历顺序为：左根右；后续遍历顺序为：左右       根；只要知道了中根遍历顺序再加上其余两个遍历顺序的任何一个都可以唯一的确定一颗二叉树。如果不知道中根遍历顺序，则不能确定二叉树。</a:t>
            </a:r>
          </a:p>
          <a:p>
            <a:pPr marL="342900" indent="-342900"/>
            <a:r>
              <a:rPr lang="zh-CN" altLang="en-US">
                <a:solidFill>
                  <a:srgbClr val="FF3399"/>
                </a:solidFill>
              </a:rPr>
              <a:t>      所以</a:t>
            </a:r>
            <a:r>
              <a:rPr lang="en-US" altLang="zh-CN">
                <a:solidFill>
                  <a:srgbClr val="FF3399"/>
                </a:solidFill>
              </a:rPr>
              <a:t>3</a:t>
            </a:r>
            <a:r>
              <a:rPr lang="zh-CN" altLang="en-US">
                <a:solidFill>
                  <a:srgbClr val="FF3399"/>
                </a:solidFill>
              </a:rPr>
              <a:t>题的答案为：</a:t>
            </a:r>
            <a:r>
              <a:rPr lang="en-US" altLang="zh-CN">
                <a:solidFill>
                  <a:srgbClr val="FF3399"/>
                </a:solidFill>
              </a:rPr>
              <a:t>A</a:t>
            </a:r>
            <a:r>
              <a:rPr lang="zh-CN" altLang="en-US">
                <a:solidFill>
                  <a:srgbClr val="FF3399"/>
                </a:solidFill>
              </a:rPr>
              <a:t>。</a:t>
            </a:r>
            <a:r>
              <a:rPr lang="en-US" altLang="zh-CN">
                <a:solidFill>
                  <a:srgbClr val="FF3399"/>
                </a:solidFill>
              </a:rPr>
              <a:t>4</a:t>
            </a:r>
            <a:r>
              <a:rPr lang="zh-CN" altLang="en-US">
                <a:solidFill>
                  <a:srgbClr val="FF3399"/>
                </a:solidFill>
              </a:rPr>
              <a:t>题答案为</a:t>
            </a:r>
            <a:r>
              <a:rPr lang="en-US" altLang="zh-CN">
                <a:solidFill>
                  <a:srgbClr val="FF3399"/>
                </a:solidFill>
              </a:rPr>
              <a:t>B</a:t>
            </a:r>
            <a:r>
              <a:rPr lang="zh-CN" altLang="en-US">
                <a:solidFill>
                  <a:srgbClr val="FF3399"/>
                </a:solidFill>
              </a:rPr>
              <a:t>。</a:t>
            </a:r>
          </a:p>
          <a:p>
            <a:pPr marL="342900" indent="-342900"/>
            <a:r>
              <a:rPr lang="en-US" altLang="zh-CN" sz="3200">
                <a:latin typeface="华文行楷" pitchFamily="2" charset="-122"/>
                <a:ea typeface="华文行楷" pitchFamily="2" charset="-122"/>
              </a:rPr>
              <a:t>5</a:t>
            </a:r>
            <a:r>
              <a:rPr lang="zh-CN" altLang="en-US" sz="3200">
                <a:latin typeface="华文行楷" pitchFamily="2" charset="-122"/>
                <a:ea typeface="华文行楷" pitchFamily="2" charset="-122"/>
              </a:rPr>
              <a:t>、</a:t>
            </a:r>
            <a:r>
              <a:rPr lang="zh-CN" altLang="en-US"/>
              <a:t>一棵二叉树，满足下列条件：对任一结点，存在左右子树，其值都小于右子树上所有结点的值，而大于左</a:t>
            </a:r>
            <a:r>
              <a:rPr lang="en-US" altLang="zh-CN"/>
              <a:t>0</a:t>
            </a:r>
            <a:r>
              <a:rPr lang="zh-CN" altLang="en-US"/>
              <a:t>子树上所有结点的值。采用（      ）方式就可以得到这棵二叉树所有结点的递增序列。</a:t>
            </a:r>
          </a:p>
          <a:p>
            <a:pPr marL="342900" indent="-342900"/>
            <a:r>
              <a:rPr lang="zh-CN" altLang="en-US"/>
              <a:t>     </a:t>
            </a:r>
            <a:r>
              <a:rPr lang="en-US" altLang="zh-CN"/>
              <a:t>A. </a:t>
            </a:r>
            <a:r>
              <a:rPr lang="zh-CN" altLang="en-US"/>
              <a:t>先根遍历    </a:t>
            </a:r>
            <a:r>
              <a:rPr lang="en-US" altLang="zh-CN"/>
              <a:t>B. </a:t>
            </a:r>
            <a:r>
              <a:rPr lang="zh-CN" altLang="en-US"/>
              <a:t>中根遍历    </a:t>
            </a:r>
            <a:r>
              <a:rPr lang="en-US" altLang="zh-CN"/>
              <a:t>C. </a:t>
            </a:r>
            <a:r>
              <a:rPr lang="zh-CN" altLang="en-US"/>
              <a:t>后根遍历    </a:t>
            </a:r>
            <a:r>
              <a:rPr lang="en-US" altLang="zh-CN"/>
              <a:t>D. </a:t>
            </a:r>
            <a:r>
              <a:rPr lang="zh-CN" altLang="en-US"/>
              <a:t>逐层遍历</a:t>
            </a:r>
          </a:p>
          <a:p>
            <a:pPr marL="342900" indent="-342900"/>
            <a:endParaRPr lang="zh-CN" altLang="en-US"/>
          </a:p>
          <a:p>
            <a:pPr marL="342900" indent="-342900"/>
            <a:r>
              <a:rPr lang="zh-CN" altLang="en-US" sz="3200">
                <a:solidFill>
                  <a:srgbClr val="FF3399"/>
                </a:solidFill>
                <a:ea typeface="华文行楷" pitchFamily="2" charset="-122"/>
              </a:rPr>
              <a:t>解答</a:t>
            </a:r>
            <a:r>
              <a:rPr lang="zh-CN" altLang="en-US">
                <a:solidFill>
                  <a:srgbClr val="FF3399"/>
                </a:solidFill>
              </a:rPr>
              <a:t>：有题目可得，该二叉树为最优二叉树，只有最优二叉树才具有这个特点，即：对任一结点，其值都小于右子树上所有结点的值，而大于左</a:t>
            </a:r>
            <a:r>
              <a:rPr lang="en-US" altLang="zh-CN">
                <a:solidFill>
                  <a:srgbClr val="FF3399"/>
                </a:solidFill>
              </a:rPr>
              <a:t>0</a:t>
            </a:r>
            <a:r>
              <a:rPr lang="zh-CN" altLang="en-US">
                <a:solidFill>
                  <a:srgbClr val="FF3399"/>
                </a:solidFill>
              </a:rPr>
              <a:t>子树上所有结点的值。采用中根遍历顺序既可以得到该二叉树所有节点的递增序列。所以答案为：</a:t>
            </a:r>
            <a:r>
              <a:rPr lang="en-US" altLang="zh-CN">
                <a:solidFill>
                  <a:srgbClr val="FF3399"/>
                </a:solidFill>
              </a:rPr>
              <a:t>B</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288925" y="323850"/>
            <a:ext cx="8550275" cy="3016250"/>
          </a:xfrm>
          <a:prstGeom prst="rect">
            <a:avLst/>
          </a:prstGeom>
          <a:noFill/>
          <a:ln w="9525">
            <a:noFill/>
            <a:miter lim="800000"/>
            <a:headEnd/>
            <a:tailEnd/>
          </a:ln>
          <a:effectLst/>
        </p:spPr>
        <p:txBody>
          <a:bodyPr>
            <a:spAutoFit/>
          </a:bodyPr>
          <a:lstStyle/>
          <a:p>
            <a:r>
              <a:rPr lang="en-US" altLang="zh-CN" sz="3200" b="1">
                <a:solidFill>
                  <a:srgbClr val="663300"/>
                </a:solidFill>
              </a:rPr>
              <a:t>void</a:t>
            </a:r>
            <a:r>
              <a:rPr lang="en-US" altLang="zh-CN" sz="3200">
                <a:solidFill>
                  <a:srgbClr val="663300"/>
                </a:solidFill>
              </a:rPr>
              <a:t> union( LinkList</a:t>
            </a:r>
            <a:r>
              <a:rPr lang="en-US" altLang="zh-CN" sz="3200" b="1">
                <a:solidFill>
                  <a:srgbClr val="663300"/>
                </a:solidFill>
              </a:rPr>
              <a:t>&amp;</a:t>
            </a:r>
            <a:r>
              <a:rPr lang="en-US" altLang="zh-CN" sz="3200">
                <a:solidFill>
                  <a:srgbClr val="663300"/>
                </a:solidFill>
              </a:rPr>
              <a:t> Lc, LinkList</a:t>
            </a:r>
            <a:r>
              <a:rPr lang="en-US" altLang="zh-CN" sz="3200" b="1">
                <a:solidFill>
                  <a:srgbClr val="663300"/>
                </a:solidFill>
              </a:rPr>
              <a:t>&amp;</a:t>
            </a:r>
            <a:r>
              <a:rPr lang="en-US" altLang="zh-CN" sz="3200">
                <a:solidFill>
                  <a:srgbClr val="663300"/>
                </a:solidFill>
              </a:rPr>
              <a:t> La,</a:t>
            </a:r>
          </a:p>
          <a:p>
            <a:r>
              <a:rPr lang="en-US" altLang="zh-CN" sz="3200">
                <a:solidFill>
                  <a:srgbClr val="663300"/>
                </a:solidFill>
              </a:rPr>
              <a:t>                                                 LinkList</a:t>
            </a:r>
            <a:r>
              <a:rPr lang="en-US" altLang="zh-CN" sz="3200" b="1">
                <a:solidFill>
                  <a:srgbClr val="663300"/>
                </a:solidFill>
              </a:rPr>
              <a:t>&amp;</a:t>
            </a:r>
            <a:r>
              <a:rPr lang="en-US" altLang="zh-CN" sz="3200">
                <a:solidFill>
                  <a:srgbClr val="663300"/>
                </a:solidFill>
              </a:rPr>
              <a:t> Lb) </a:t>
            </a:r>
            <a:r>
              <a:rPr lang="en-US" altLang="zh-CN" sz="3200" b="1">
                <a:solidFill>
                  <a:srgbClr val="663300"/>
                </a:solidFill>
              </a:rPr>
              <a:t>{</a:t>
            </a:r>
            <a:endParaRPr lang="en-US" altLang="zh-CN" sz="3200">
              <a:solidFill>
                <a:srgbClr val="663300"/>
              </a:solidFill>
            </a:endParaRPr>
          </a:p>
          <a:p>
            <a:r>
              <a:rPr lang="en-US" altLang="zh-CN" sz="3200">
                <a:solidFill>
                  <a:srgbClr val="663300"/>
                </a:solidFill>
              </a:rPr>
              <a:t>  // </a:t>
            </a:r>
            <a:r>
              <a:rPr lang="zh-CN" altLang="en-US" sz="3200">
                <a:solidFill>
                  <a:srgbClr val="663300"/>
                </a:solidFill>
                <a:latin typeface="隶书" pitchFamily="49" charset="-122"/>
                <a:ea typeface="隶书" pitchFamily="49" charset="-122"/>
              </a:rPr>
              <a:t>将非递减的有序表</a:t>
            </a:r>
            <a:r>
              <a:rPr lang="zh-CN" altLang="en-US" sz="3200">
                <a:solidFill>
                  <a:srgbClr val="663300"/>
                </a:solidFill>
                <a:ea typeface="楷体_GB2312" pitchFamily="49" charset="-122"/>
              </a:rPr>
              <a:t> </a:t>
            </a:r>
            <a:r>
              <a:rPr lang="en-US" altLang="zh-CN" sz="3200">
                <a:solidFill>
                  <a:srgbClr val="663300"/>
                </a:solidFill>
                <a:ea typeface="楷体_GB2312" pitchFamily="49" charset="-122"/>
              </a:rPr>
              <a:t>La </a:t>
            </a:r>
            <a:r>
              <a:rPr lang="zh-CN" altLang="en-US" sz="3200">
                <a:solidFill>
                  <a:srgbClr val="663300"/>
                </a:solidFill>
                <a:latin typeface="隶书" pitchFamily="49" charset="-122"/>
                <a:ea typeface="隶书" pitchFamily="49" charset="-122"/>
              </a:rPr>
              <a:t>和</a:t>
            </a:r>
            <a:r>
              <a:rPr lang="en-US" altLang="zh-CN" sz="3200">
                <a:solidFill>
                  <a:srgbClr val="663300"/>
                </a:solidFill>
                <a:ea typeface="隶书" pitchFamily="49" charset="-122"/>
              </a:rPr>
              <a:t>Lb</a:t>
            </a:r>
            <a:r>
              <a:rPr lang="zh-CN" altLang="en-US" sz="3200">
                <a:solidFill>
                  <a:srgbClr val="663300"/>
                </a:solidFill>
                <a:latin typeface="隶书" pitchFamily="49" charset="-122"/>
                <a:ea typeface="隶书" pitchFamily="49" charset="-122"/>
              </a:rPr>
              <a:t>归并为非递增的</a:t>
            </a:r>
            <a:endParaRPr lang="zh-CN" altLang="en-US" sz="3200">
              <a:solidFill>
                <a:srgbClr val="663300"/>
              </a:solidFill>
            </a:endParaRPr>
          </a:p>
          <a:p>
            <a:r>
              <a:rPr lang="zh-CN" altLang="en-US" sz="3200">
                <a:solidFill>
                  <a:srgbClr val="663300"/>
                </a:solidFill>
              </a:rPr>
              <a:t>  </a:t>
            </a:r>
            <a:r>
              <a:rPr lang="en-US" altLang="zh-CN" sz="3200">
                <a:solidFill>
                  <a:srgbClr val="663300"/>
                </a:solidFill>
              </a:rPr>
              <a:t>// </a:t>
            </a:r>
            <a:r>
              <a:rPr lang="zh-CN" altLang="en-US" sz="3200">
                <a:solidFill>
                  <a:srgbClr val="663300"/>
                </a:solidFill>
                <a:latin typeface="隶书" pitchFamily="49" charset="-122"/>
                <a:ea typeface="隶书" pitchFamily="49" charset="-122"/>
              </a:rPr>
              <a:t>有序表</a:t>
            </a:r>
            <a:r>
              <a:rPr lang="en-US" altLang="zh-CN" sz="3200">
                <a:solidFill>
                  <a:srgbClr val="663300"/>
                </a:solidFill>
                <a:ea typeface="隶书" pitchFamily="49" charset="-122"/>
              </a:rPr>
              <a:t>Lc</a:t>
            </a:r>
            <a:r>
              <a:rPr lang="en-US" altLang="zh-CN" sz="3200">
                <a:solidFill>
                  <a:srgbClr val="663300"/>
                </a:solidFill>
                <a:latin typeface="隶书" pitchFamily="49" charset="-122"/>
                <a:ea typeface="隶书" pitchFamily="49" charset="-122"/>
              </a:rPr>
              <a:t>,</a:t>
            </a:r>
            <a:r>
              <a:rPr lang="zh-CN" altLang="en-US" sz="3200">
                <a:solidFill>
                  <a:srgbClr val="663300"/>
                </a:solidFill>
                <a:latin typeface="隶书" pitchFamily="49" charset="-122"/>
                <a:ea typeface="隶书" pitchFamily="49" charset="-122"/>
              </a:rPr>
              <a:t>归并之后，</a:t>
            </a:r>
            <a:r>
              <a:rPr lang="en-US" altLang="zh-CN" sz="3200">
                <a:solidFill>
                  <a:srgbClr val="663300"/>
                </a:solidFill>
                <a:ea typeface="隶书" pitchFamily="49" charset="-122"/>
              </a:rPr>
              <a:t>La</a:t>
            </a:r>
            <a:r>
              <a:rPr lang="zh-CN" altLang="en-US" sz="3200">
                <a:solidFill>
                  <a:srgbClr val="663300"/>
                </a:solidFill>
                <a:latin typeface="隶书" pitchFamily="49" charset="-122"/>
                <a:ea typeface="隶书" pitchFamily="49" charset="-122"/>
              </a:rPr>
              <a:t>和</a:t>
            </a:r>
            <a:r>
              <a:rPr lang="en-US" altLang="zh-CN" sz="3200">
                <a:solidFill>
                  <a:srgbClr val="663300"/>
                </a:solidFill>
                <a:ea typeface="隶书" pitchFamily="49" charset="-122"/>
              </a:rPr>
              <a:t>Lb</a:t>
            </a:r>
            <a:r>
              <a:rPr lang="zh-CN" altLang="en-US" sz="3200">
                <a:solidFill>
                  <a:srgbClr val="663300"/>
                </a:solidFill>
                <a:ea typeface="隶书" pitchFamily="49" charset="-122"/>
              </a:rPr>
              <a:t>表</a:t>
            </a:r>
            <a:r>
              <a:rPr lang="zh-CN" altLang="en-US" sz="3200">
                <a:solidFill>
                  <a:srgbClr val="663300"/>
                </a:solidFill>
                <a:latin typeface="隶书" pitchFamily="49" charset="-122"/>
                <a:ea typeface="隶书" pitchFamily="49" charset="-122"/>
              </a:rPr>
              <a:t>不再存在</a:t>
            </a:r>
            <a:r>
              <a:rPr lang="zh-CN" altLang="en-US" sz="3200">
                <a:solidFill>
                  <a:srgbClr val="663300"/>
                </a:solidFill>
              </a:rPr>
              <a:t>。</a:t>
            </a:r>
          </a:p>
          <a:p>
            <a:r>
              <a:rPr lang="zh-CN" altLang="en-US" sz="3200">
                <a:solidFill>
                  <a:srgbClr val="663300"/>
                </a:solidFill>
              </a:rPr>
              <a:t>  </a:t>
            </a:r>
            <a:r>
              <a:rPr lang="en-US" altLang="zh-CN" sz="3200">
                <a:solidFill>
                  <a:srgbClr val="663300"/>
                </a:solidFill>
              </a:rPr>
              <a:t>// </a:t>
            </a:r>
            <a:r>
              <a:rPr lang="zh-CN" altLang="en-US" sz="3200">
                <a:solidFill>
                  <a:srgbClr val="663300"/>
                </a:solidFill>
                <a:ea typeface="隶书" pitchFamily="49" charset="-122"/>
              </a:rPr>
              <a:t>上述三个表均为带头结点的单链表</a:t>
            </a:r>
            <a:r>
              <a:rPr lang="zh-CN" altLang="en-US" sz="3200">
                <a:solidFill>
                  <a:srgbClr val="663300"/>
                </a:solidFill>
              </a:rPr>
              <a:t>，</a:t>
            </a:r>
            <a:r>
              <a:rPr lang="en-US" altLang="zh-CN" sz="3200">
                <a:solidFill>
                  <a:srgbClr val="663300"/>
                </a:solidFill>
              </a:rPr>
              <a:t>Lc </a:t>
            </a:r>
            <a:r>
              <a:rPr lang="zh-CN" altLang="en-US" sz="3200">
                <a:solidFill>
                  <a:srgbClr val="663300"/>
                </a:solidFill>
                <a:ea typeface="隶书" pitchFamily="49" charset="-122"/>
              </a:rPr>
              <a:t>表</a:t>
            </a:r>
            <a:r>
              <a:rPr lang="zh-CN" altLang="en-US" sz="3200">
                <a:solidFill>
                  <a:srgbClr val="663300"/>
                </a:solidFill>
              </a:rPr>
              <a:t>  </a:t>
            </a:r>
          </a:p>
          <a:p>
            <a:r>
              <a:rPr lang="zh-CN" altLang="en-US" sz="3200">
                <a:solidFill>
                  <a:srgbClr val="663300"/>
                </a:solidFill>
              </a:rPr>
              <a:t>  </a:t>
            </a:r>
            <a:r>
              <a:rPr lang="en-US" altLang="zh-CN" sz="3200">
                <a:solidFill>
                  <a:srgbClr val="663300"/>
                </a:solidFill>
              </a:rPr>
              <a:t>// </a:t>
            </a:r>
            <a:r>
              <a:rPr lang="zh-CN" altLang="en-US" sz="3200">
                <a:solidFill>
                  <a:srgbClr val="663300"/>
                </a:solidFill>
                <a:ea typeface="隶书" pitchFamily="49" charset="-122"/>
              </a:rPr>
              <a:t>中的结点即为原</a:t>
            </a:r>
            <a:r>
              <a:rPr lang="zh-CN" altLang="en-US" sz="3200">
                <a:solidFill>
                  <a:srgbClr val="663300"/>
                </a:solidFill>
              </a:rPr>
              <a:t> </a:t>
            </a:r>
            <a:r>
              <a:rPr lang="en-US" altLang="zh-CN" sz="3200">
                <a:solidFill>
                  <a:srgbClr val="663300"/>
                </a:solidFill>
              </a:rPr>
              <a:t>La </a:t>
            </a:r>
            <a:r>
              <a:rPr lang="zh-CN" altLang="en-US" sz="3200">
                <a:solidFill>
                  <a:srgbClr val="663300"/>
                </a:solidFill>
                <a:ea typeface="隶书" pitchFamily="49" charset="-122"/>
              </a:rPr>
              <a:t>或</a:t>
            </a:r>
            <a:r>
              <a:rPr lang="zh-CN" altLang="en-US" sz="3200">
                <a:solidFill>
                  <a:srgbClr val="663300"/>
                </a:solidFill>
              </a:rPr>
              <a:t> </a:t>
            </a:r>
            <a:r>
              <a:rPr lang="en-US" altLang="zh-CN" sz="3200">
                <a:solidFill>
                  <a:srgbClr val="663300"/>
                </a:solidFill>
              </a:rPr>
              <a:t>Lb </a:t>
            </a:r>
            <a:r>
              <a:rPr lang="zh-CN" altLang="en-US" sz="3200">
                <a:solidFill>
                  <a:srgbClr val="663300"/>
                </a:solidFill>
                <a:ea typeface="隶书" pitchFamily="49" charset="-122"/>
              </a:rPr>
              <a:t>表中的结点。</a:t>
            </a:r>
          </a:p>
        </p:txBody>
      </p:sp>
      <p:sp>
        <p:nvSpPr>
          <p:cNvPr id="110595" name="Text Box 3"/>
          <p:cNvSpPr txBox="1">
            <a:spLocks noChangeArrowheads="1"/>
          </p:cNvSpPr>
          <p:nvPr/>
        </p:nvSpPr>
        <p:spPr bwMode="auto">
          <a:xfrm>
            <a:off x="555625" y="3429000"/>
            <a:ext cx="8435975" cy="1212850"/>
          </a:xfrm>
          <a:prstGeom prst="rect">
            <a:avLst/>
          </a:prstGeom>
          <a:noFill/>
          <a:ln w="9525">
            <a:noFill/>
            <a:miter lim="800000"/>
            <a:headEnd/>
            <a:tailEnd/>
          </a:ln>
          <a:effectLst/>
        </p:spPr>
        <p:txBody>
          <a:bodyPr>
            <a:spAutoFit/>
          </a:bodyPr>
          <a:lstStyle/>
          <a:p>
            <a:pPr>
              <a:spcBef>
                <a:spcPct val="30000"/>
              </a:spcBef>
            </a:pPr>
            <a:r>
              <a:rPr lang="en-US" altLang="zh-CN" sz="3200">
                <a:solidFill>
                  <a:srgbClr val="800000"/>
                </a:solidFill>
              </a:rPr>
              <a:t>Lc = </a:t>
            </a:r>
            <a:r>
              <a:rPr lang="en-US" altLang="zh-CN" sz="3200" b="1">
                <a:solidFill>
                  <a:srgbClr val="800000"/>
                </a:solidFill>
              </a:rPr>
              <a:t>new</a:t>
            </a:r>
            <a:r>
              <a:rPr lang="en-US" altLang="zh-CN" sz="3200">
                <a:solidFill>
                  <a:srgbClr val="800000"/>
                </a:solidFill>
              </a:rPr>
              <a:t> LNode;  Lc-&gt;next = </a:t>
            </a:r>
            <a:r>
              <a:rPr lang="en-US" altLang="zh-CN" sz="3200" b="1">
                <a:solidFill>
                  <a:srgbClr val="800000"/>
                </a:solidFill>
              </a:rPr>
              <a:t>NULL</a:t>
            </a:r>
            <a:r>
              <a:rPr lang="en-US" altLang="zh-CN" sz="3200">
                <a:solidFill>
                  <a:srgbClr val="800000"/>
                </a:solidFill>
              </a:rPr>
              <a:t>;</a:t>
            </a:r>
          </a:p>
          <a:p>
            <a:pPr>
              <a:spcBef>
                <a:spcPct val="30000"/>
              </a:spcBef>
            </a:pPr>
            <a:r>
              <a:rPr lang="en-US" altLang="zh-CN" sz="3200">
                <a:solidFill>
                  <a:srgbClr val="800000"/>
                </a:solidFill>
              </a:rPr>
              <a:t>pa = La-&gt;next;  pb = Lb-&gt;next;              // </a:t>
            </a:r>
            <a:r>
              <a:rPr lang="zh-CN" altLang="zh-CN" sz="3200" b="1">
                <a:solidFill>
                  <a:srgbClr val="800000"/>
                </a:solidFill>
                <a:ea typeface="楷体_GB2312" pitchFamily="49" charset="-122"/>
              </a:rPr>
              <a:t>初始化</a:t>
            </a:r>
            <a:endParaRPr lang="zh-CN" altLang="en-US" sz="3200">
              <a:solidFill>
                <a:srgbClr val="800000"/>
              </a:solidFill>
            </a:endParaRPr>
          </a:p>
        </p:txBody>
      </p:sp>
      <p:sp>
        <p:nvSpPr>
          <p:cNvPr id="110596" name="Text Box 4">
            <a:hlinkClick r:id="" action="ppaction://hlinkshowjump?jump=nextslide"/>
          </p:cNvPr>
          <p:cNvSpPr txBox="1">
            <a:spLocks noChangeArrowheads="1"/>
          </p:cNvSpPr>
          <p:nvPr/>
        </p:nvSpPr>
        <p:spPr bwMode="auto">
          <a:xfrm>
            <a:off x="958850" y="4754563"/>
            <a:ext cx="4784725" cy="579437"/>
          </a:xfrm>
          <a:prstGeom prst="rect">
            <a:avLst/>
          </a:prstGeom>
          <a:noFill/>
          <a:ln w="9525">
            <a:noFill/>
            <a:miter lim="800000"/>
            <a:headEnd/>
            <a:tailEnd/>
          </a:ln>
          <a:effectLst/>
        </p:spPr>
        <p:txBody>
          <a:bodyPr wrap="none">
            <a:spAutoFit/>
          </a:bodyPr>
          <a:lstStyle/>
          <a:p>
            <a:r>
              <a:rPr lang="en-US" altLang="zh-CN" sz="3200" b="1">
                <a:solidFill>
                  <a:srgbClr val="FF0000"/>
                </a:solidFill>
              </a:rPr>
              <a:t>……  ……                // </a:t>
            </a:r>
            <a:r>
              <a:rPr lang="zh-CN" altLang="en-US" sz="3200" b="1">
                <a:solidFill>
                  <a:srgbClr val="FF0000"/>
                </a:solidFill>
                <a:ea typeface="楷体_GB2312" pitchFamily="49" charset="-122"/>
              </a:rPr>
              <a:t>归并</a:t>
            </a:r>
            <a:endParaRPr lang="zh-CN" altLang="en-US" sz="3200"/>
          </a:p>
        </p:txBody>
      </p:sp>
      <p:sp>
        <p:nvSpPr>
          <p:cNvPr id="110597" name="Text Box 5"/>
          <p:cNvSpPr txBox="1">
            <a:spLocks noChangeArrowheads="1"/>
          </p:cNvSpPr>
          <p:nvPr/>
        </p:nvSpPr>
        <p:spPr bwMode="auto">
          <a:xfrm>
            <a:off x="533400" y="5429250"/>
            <a:ext cx="8502650" cy="579438"/>
          </a:xfrm>
          <a:prstGeom prst="rect">
            <a:avLst/>
          </a:prstGeom>
          <a:noFill/>
          <a:ln w="9525">
            <a:noFill/>
            <a:miter lim="800000"/>
            <a:headEnd/>
            <a:tailEnd/>
          </a:ln>
          <a:effectLst/>
        </p:spPr>
        <p:txBody>
          <a:bodyPr wrap="none">
            <a:spAutoFit/>
          </a:bodyPr>
          <a:lstStyle/>
          <a:p>
            <a:r>
              <a:rPr lang="en-US" altLang="zh-CN" sz="3200" b="1">
                <a:solidFill>
                  <a:srgbClr val="800000"/>
                </a:solidFill>
              </a:rPr>
              <a:t>delete</a:t>
            </a:r>
            <a:r>
              <a:rPr lang="en-US" altLang="zh-CN" sz="3200">
                <a:solidFill>
                  <a:srgbClr val="800000"/>
                </a:solidFill>
              </a:rPr>
              <a:t> La;  </a:t>
            </a:r>
            <a:r>
              <a:rPr lang="en-US" altLang="zh-CN" sz="3200" b="1">
                <a:solidFill>
                  <a:srgbClr val="800000"/>
                </a:solidFill>
              </a:rPr>
              <a:t>delete</a:t>
            </a:r>
            <a:r>
              <a:rPr lang="en-US" altLang="zh-CN" sz="3200">
                <a:solidFill>
                  <a:srgbClr val="800000"/>
                </a:solidFill>
              </a:rPr>
              <a:t> Lb;    // </a:t>
            </a:r>
            <a:r>
              <a:rPr lang="zh-CN" altLang="en-US" sz="3200" b="1">
                <a:solidFill>
                  <a:srgbClr val="800000"/>
                </a:solidFill>
                <a:ea typeface="楷体_GB2312" pitchFamily="49" charset="-122"/>
              </a:rPr>
              <a:t>释放</a:t>
            </a:r>
            <a:r>
              <a:rPr lang="en-US" altLang="zh-CN" sz="3200" b="1">
                <a:solidFill>
                  <a:srgbClr val="800000"/>
                </a:solidFill>
              </a:rPr>
              <a:t>La </a:t>
            </a:r>
            <a:r>
              <a:rPr lang="zh-CN" altLang="en-US" sz="3200" b="1">
                <a:solidFill>
                  <a:srgbClr val="800000"/>
                </a:solidFill>
                <a:ea typeface="楷体_GB2312" pitchFamily="49" charset="-122"/>
              </a:rPr>
              <a:t>和</a:t>
            </a:r>
            <a:r>
              <a:rPr lang="zh-CN" altLang="en-US" sz="3200" b="1">
                <a:solidFill>
                  <a:srgbClr val="800000"/>
                </a:solidFill>
              </a:rPr>
              <a:t> </a:t>
            </a:r>
            <a:r>
              <a:rPr lang="en-US" altLang="zh-CN" sz="3200" b="1">
                <a:solidFill>
                  <a:srgbClr val="800000"/>
                </a:solidFill>
              </a:rPr>
              <a:t>Lb</a:t>
            </a:r>
            <a:r>
              <a:rPr lang="zh-CN" altLang="en-US" sz="3200" b="1">
                <a:solidFill>
                  <a:srgbClr val="800000"/>
                </a:solidFill>
                <a:ea typeface="楷体_GB2312" pitchFamily="49" charset="-122"/>
              </a:rPr>
              <a:t>的头结点</a:t>
            </a:r>
            <a:endParaRPr lang="zh-CN" altLang="en-US" sz="3200"/>
          </a:p>
        </p:txBody>
      </p:sp>
      <p:sp>
        <p:nvSpPr>
          <p:cNvPr id="110598" name="Text Box 6"/>
          <p:cNvSpPr txBox="1">
            <a:spLocks noChangeArrowheads="1"/>
          </p:cNvSpPr>
          <p:nvPr/>
        </p:nvSpPr>
        <p:spPr bwMode="auto">
          <a:xfrm>
            <a:off x="304800" y="6096000"/>
            <a:ext cx="1733550" cy="579438"/>
          </a:xfrm>
          <a:prstGeom prst="rect">
            <a:avLst/>
          </a:prstGeom>
          <a:noFill/>
          <a:ln w="9525">
            <a:noFill/>
            <a:miter lim="800000"/>
            <a:headEnd/>
            <a:tailEnd/>
          </a:ln>
          <a:effectLst/>
        </p:spPr>
        <p:txBody>
          <a:bodyPr wrap="none">
            <a:spAutoFit/>
          </a:bodyPr>
          <a:lstStyle/>
          <a:p>
            <a:r>
              <a:rPr lang="en-US" altLang="zh-CN" sz="3200">
                <a:solidFill>
                  <a:srgbClr val="663300"/>
                </a:solidFill>
              </a:rPr>
              <a:t>} // union</a:t>
            </a:r>
            <a:endParaRPr lang="en-US" altLang="zh-CN" sz="3200"/>
          </a:p>
        </p:txBody>
      </p:sp>
      <p:graphicFrame>
        <p:nvGraphicFramePr>
          <p:cNvPr id="110599" name="Object 7">
            <a:hlinkClick r:id="" action="ppaction://hlinkshowjump?jump=firstslide" highlightClick="1"/>
          </p:cNvPr>
          <p:cNvGraphicFramePr>
            <a:graphicFrameLocks noChangeAspect="1"/>
          </p:cNvGraphicFramePr>
          <p:nvPr/>
        </p:nvGraphicFramePr>
        <p:xfrm>
          <a:off x="8153400" y="5943600"/>
          <a:ext cx="701675" cy="762000"/>
        </p:xfrm>
        <a:graphic>
          <a:graphicData uri="http://schemas.openxmlformats.org/presentationml/2006/ole">
            <p:oleObj spid="_x0000_s103426" name="剪辑" r:id="rId3" imgW="790920" imgH="858600" progId="">
              <p:embed/>
            </p:oleObj>
          </a:graphicData>
        </a:graphic>
      </p:graphicFrame>
      <p:sp>
        <p:nvSpPr>
          <p:cNvPr id="110600" name="Text Box 8">
            <a:hlinkClick r:id="" action="ppaction://hlinkshowjump?jump=firstslide"/>
          </p:cNvPr>
          <p:cNvSpPr txBox="1">
            <a:spLocks noChangeArrowheads="1"/>
          </p:cNvSpPr>
          <p:nvPr/>
        </p:nvSpPr>
        <p:spPr bwMode="auto">
          <a:xfrm>
            <a:off x="8137525" y="61166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left)">
                                      <p:cBhvr>
                                        <p:cTn id="7" dur="500"/>
                                        <p:tgtEl>
                                          <p:spTgt spid="110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5"/>
                                        </p:tgtEl>
                                        <p:attrNameLst>
                                          <p:attrName>style.visibility</p:attrName>
                                        </p:attrNameLst>
                                      </p:cBhvr>
                                      <p:to>
                                        <p:strVal val="visible"/>
                                      </p:to>
                                    </p:set>
                                    <p:animEffect transition="in" filter="wipe(left)">
                                      <p:cBhvr>
                                        <p:cTn id="12" dur="500"/>
                                        <p:tgtEl>
                                          <p:spTgt spid="1105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6"/>
                                        </p:tgtEl>
                                        <p:attrNameLst>
                                          <p:attrName>style.visibility</p:attrName>
                                        </p:attrNameLst>
                                      </p:cBhvr>
                                      <p:to>
                                        <p:strVal val="visible"/>
                                      </p:to>
                                    </p:set>
                                    <p:animEffect transition="in" filter="wipe(left)">
                                      <p:cBhvr>
                                        <p:cTn id="17" dur="500"/>
                                        <p:tgtEl>
                                          <p:spTgt spid="1105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597"/>
                                        </p:tgtEl>
                                        <p:attrNameLst>
                                          <p:attrName>style.visibility</p:attrName>
                                        </p:attrNameLst>
                                      </p:cBhvr>
                                      <p:to>
                                        <p:strVal val="visible"/>
                                      </p:to>
                                    </p:set>
                                    <p:animEffect transition="in" filter="wipe(left)">
                                      <p:cBhvr>
                                        <p:cTn id="22" dur="500"/>
                                        <p:tgtEl>
                                          <p:spTgt spid="11059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10598"/>
                                        </p:tgtEl>
                                        <p:attrNameLst>
                                          <p:attrName>style.visibility</p:attrName>
                                        </p:attrNameLst>
                                      </p:cBhvr>
                                      <p:to>
                                        <p:strVal val="visible"/>
                                      </p:to>
                                    </p:set>
                                    <p:animEffect transition="in" filter="wipe(left)">
                                      <p:cBhvr>
                                        <p:cTn id="26" dur="500"/>
                                        <p:tgtEl>
                                          <p:spTgt spid="110598"/>
                                        </p:tgtEl>
                                      </p:cBhvr>
                                    </p:animEffect>
                                  </p:childTnLst>
                                </p:cTn>
                              </p:par>
                            </p:childTnLst>
                          </p:cTn>
                        </p:par>
                        <p:par>
                          <p:cTn id="27" fill="hold">
                            <p:stCondLst>
                              <p:cond delay="1000"/>
                            </p:stCondLst>
                            <p:childTnLst>
                              <p:par>
                                <p:cTn id="28" presetID="2" presetClass="entr" presetSubtype="6" fill="hold" nodeType="afterEffect">
                                  <p:stCondLst>
                                    <p:cond delay="0"/>
                                  </p:stCondLst>
                                  <p:childTnLst>
                                    <p:set>
                                      <p:cBhvr>
                                        <p:cTn id="29" dur="1" fill="hold">
                                          <p:stCondLst>
                                            <p:cond delay="0"/>
                                          </p:stCondLst>
                                        </p:cTn>
                                        <p:tgtEl>
                                          <p:spTgt spid="110599"/>
                                        </p:tgtEl>
                                        <p:attrNameLst>
                                          <p:attrName>style.visibility</p:attrName>
                                        </p:attrNameLst>
                                      </p:cBhvr>
                                      <p:to>
                                        <p:strVal val="visible"/>
                                      </p:to>
                                    </p:set>
                                    <p:anim calcmode="lin" valueType="num">
                                      <p:cBhvr additive="base">
                                        <p:cTn id="30" dur="500" fill="hold"/>
                                        <p:tgtEl>
                                          <p:spTgt spid="110599"/>
                                        </p:tgtEl>
                                        <p:attrNameLst>
                                          <p:attrName>ppt_x</p:attrName>
                                        </p:attrNameLst>
                                      </p:cBhvr>
                                      <p:tavLst>
                                        <p:tav tm="0">
                                          <p:val>
                                            <p:strVal val="1+#ppt_w/2"/>
                                          </p:val>
                                        </p:tav>
                                        <p:tav tm="100000">
                                          <p:val>
                                            <p:strVal val="#ppt_x"/>
                                          </p:val>
                                        </p:tav>
                                      </p:tavLst>
                                    </p:anim>
                                    <p:anim calcmode="lin" valueType="num">
                                      <p:cBhvr additive="base">
                                        <p:cTn id="31" dur="500" fill="hold"/>
                                        <p:tgtEl>
                                          <p:spTgt spid="110599"/>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499"/>
                                          </p:stCondLst>
                                        </p:cTn>
                                        <p:tgtEl>
                                          <p:spTgt spid="11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autoUpdateAnimBg="0"/>
      <p:bldP spid="110596" grpId="0" autoUpdateAnimBg="0"/>
      <p:bldP spid="110597" grpId="0" autoUpdateAnimBg="0"/>
      <p:bldP spid="110598" grpId="0" autoUpdateAnimBg="0"/>
      <p:bldP spid="110600" grpId="0" autoUpdateAnimBg="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323850" y="260350"/>
            <a:ext cx="8569325" cy="2439988"/>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6</a:t>
            </a:r>
            <a:r>
              <a:rPr lang="zh-CN" altLang="en-US" sz="3200">
                <a:latin typeface="华文行楷" pitchFamily="2" charset="-122"/>
                <a:ea typeface="华文行楷" pitchFamily="2" charset="-122"/>
              </a:rPr>
              <a:t>、</a:t>
            </a:r>
            <a:r>
              <a:rPr lang="zh-CN" altLang="en-US"/>
              <a:t>由树转化得到的二叉树是非空的二叉树，则二叉树形状是（     ）</a:t>
            </a:r>
          </a:p>
          <a:p>
            <a:r>
              <a:rPr lang="zh-CN" altLang="en-US"/>
              <a:t>      </a:t>
            </a:r>
            <a:r>
              <a:rPr lang="en-US" altLang="zh-CN"/>
              <a:t>A. </a:t>
            </a:r>
            <a:r>
              <a:rPr lang="zh-CN" altLang="en-US"/>
              <a:t>根结点无右子树的二叉树                   </a:t>
            </a:r>
            <a:r>
              <a:rPr lang="en-US" altLang="zh-CN"/>
              <a:t>B. </a:t>
            </a:r>
            <a:r>
              <a:rPr lang="zh-CN" altLang="en-US"/>
              <a:t>根结点无左子树的二叉树    </a:t>
            </a:r>
          </a:p>
          <a:p>
            <a:r>
              <a:rPr lang="zh-CN" altLang="en-US"/>
              <a:t>      </a:t>
            </a:r>
            <a:r>
              <a:rPr lang="en-US" altLang="zh-CN"/>
              <a:t>C. </a:t>
            </a:r>
            <a:r>
              <a:rPr lang="zh-CN" altLang="en-US"/>
              <a:t>根结点可能有左二叉树和右二叉树    </a:t>
            </a:r>
            <a:r>
              <a:rPr lang="en-US" altLang="zh-CN"/>
              <a:t>D. </a:t>
            </a:r>
            <a:r>
              <a:rPr lang="zh-CN" altLang="en-US"/>
              <a:t>各结点只有一个孩子的二叉树</a:t>
            </a:r>
          </a:p>
          <a:p>
            <a:endParaRPr lang="zh-CN" altLang="en-US"/>
          </a:p>
          <a:p>
            <a:r>
              <a:rPr lang="zh-CN" altLang="en-US" sz="3200">
                <a:solidFill>
                  <a:srgbClr val="FF3399"/>
                </a:solidFill>
                <a:ea typeface="华文行楷" pitchFamily="2" charset="-122"/>
              </a:rPr>
              <a:t>解答：</a:t>
            </a:r>
            <a:r>
              <a:rPr lang="zh-CN" altLang="en-US">
                <a:solidFill>
                  <a:srgbClr val="FF3399"/>
                </a:solidFill>
              </a:rPr>
              <a:t>因为树的根结点是不存在兄弟的，所以由树转化而成的二叉树就不存在右子树（树转化二叉树，只要是孩子就放在左子树上，兄弟就烦在右子树上，举例如图所以），所以，该题答案为：</a:t>
            </a:r>
            <a:r>
              <a:rPr lang="en-US" altLang="zh-CN">
                <a:solidFill>
                  <a:srgbClr val="FF3399"/>
                </a:solidFill>
              </a:rPr>
              <a:t>A</a:t>
            </a:r>
          </a:p>
        </p:txBody>
      </p:sp>
      <p:sp>
        <p:nvSpPr>
          <p:cNvPr id="11267" name="Oval 5"/>
          <p:cNvSpPr>
            <a:spLocks noChangeArrowheads="1"/>
          </p:cNvSpPr>
          <p:nvPr/>
        </p:nvSpPr>
        <p:spPr bwMode="auto">
          <a:xfrm>
            <a:off x="1258888" y="2852738"/>
            <a:ext cx="576262"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68" name="Oval 6"/>
          <p:cNvSpPr>
            <a:spLocks noChangeArrowheads="1"/>
          </p:cNvSpPr>
          <p:nvPr/>
        </p:nvSpPr>
        <p:spPr bwMode="auto">
          <a:xfrm>
            <a:off x="250825" y="41497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69" name="Oval 8"/>
          <p:cNvSpPr>
            <a:spLocks noChangeArrowheads="1"/>
          </p:cNvSpPr>
          <p:nvPr/>
        </p:nvSpPr>
        <p:spPr bwMode="auto">
          <a:xfrm>
            <a:off x="1260475" y="41497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0" name="Oval 9"/>
          <p:cNvSpPr>
            <a:spLocks noChangeArrowheads="1"/>
          </p:cNvSpPr>
          <p:nvPr/>
        </p:nvSpPr>
        <p:spPr bwMode="auto">
          <a:xfrm>
            <a:off x="2268538" y="41497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1" name="Oval 10"/>
          <p:cNvSpPr>
            <a:spLocks noChangeArrowheads="1"/>
          </p:cNvSpPr>
          <p:nvPr/>
        </p:nvSpPr>
        <p:spPr bwMode="auto">
          <a:xfrm>
            <a:off x="5364163" y="2636838"/>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2" name="Oval 11"/>
          <p:cNvSpPr>
            <a:spLocks noChangeArrowheads="1"/>
          </p:cNvSpPr>
          <p:nvPr/>
        </p:nvSpPr>
        <p:spPr bwMode="auto">
          <a:xfrm>
            <a:off x="4572000" y="3573463"/>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3" name="Oval 12"/>
          <p:cNvSpPr>
            <a:spLocks noChangeArrowheads="1"/>
          </p:cNvSpPr>
          <p:nvPr/>
        </p:nvSpPr>
        <p:spPr bwMode="auto">
          <a:xfrm>
            <a:off x="5364163" y="4365625"/>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4" name="Oval 13"/>
          <p:cNvSpPr>
            <a:spLocks noChangeArrowheads="1"/>
          </p:cNvSpPr>
          <p:nvPr/>
        </p:nvSpPr>
        <p:spPr bwMode="auto">
          <a:xfrm>
            <a:off x="6372225" y="5157788"/>
            <a:ext cx="6477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1275" name="Line 15"/>
          <p:cNvSpPr>
            <a:spLocks noChangeShapeType="1"/>
          </p:cNvSpPr>
          <p:nvPr/>
        </p:nvSpPr>
        <p:spPr bwMode="auto">
          <a:xfrm flipH="1">
            <a:off x="755650" y="3357563"/>
            <a:ext cx="647700" cy="863600"/>
          </a:xfrm>
          <a:prstGeom prst="line">
            <a:avLst/>
          </a:prstGeom>
          <a:noFill/>
          <a:ln w="9525">
            <a:solidFill>
              <a:schemeClr val="tx1"/>
            </a:solidFill>
            <a:round/>
            <a:headEnd/>
            <a:tailEnd/>
          </a:ln>
        </p:spPr>
        <p:txBody>
          <a:bodyPr/>
          <a:lstStyle/>
          <a:p>
            <a:endParaRPr lang="zh-CN" altLang="en-US"/>
          </a:p>
        </p:txBody>
      </p:sp>
      <p:sp>
        <p:nvSpPr>
          <p:cNvPr id="11276" name="Line 16"/>
          <p:cNvSpPr>
            <a:spLocks noChangeShapeType="1"/>
          </p:cNvSpPr>
          <p:nvPr/>
        </p:nvSpPr>
        <p:spPr bwMode="auto">
          <a:xfrm>
            <a:off x="1547813" y="3429000"/>
            <a:ext cx="0" cy="720725"/>
          </a:xfrm>
          <a:prstGeom prst="line">
            <a:avLst/>
          </a:prstGeom>
          <a:noFill/>
          <a:ln w="9525">
            <a:solidFill>
              <a:schemeClr val="tx1"/>
            </a:solidFill>
            <a:round/>
            <a:headEnd/>
            <a:tailEnd/>
          </a:ln>
        </p:spPr>
        <p:txBody>
          <a:bodyPr/>
          <a:lstStyle/>
          <a:p>
            <a:endParaRPr lang="zh-CN" altLang="en-US"/>
          </a:p>
        </p:txBody>
      </p:sp>
      <p:sp>
        <p:nvSpPr>
          <p:cNvPr id="11277" name="Line 17"/>
          <p:cNvSpPr>
            <a:spLocks noChangeShapeType="1"/>
          </p:cNvSpPr>
          <p:nvPr/>
        </p:nvSpPr>
        <p:spPr bwMode="auto">
          <a:xfrm>
            <a:off x="1763713" y="3284538"/>
            <a:ext cx="647700" cy="865187"/>
          </a:xfrm>
          <a:prstGeom prst="line">
            <a:avLst/>
          </a:prstGeom>
          <a:noFill/>
          <a:ln w="9525">
            <a:solidFill>
              <a:schemeClr val="tx1"/>
            </a:solidFill>
            <a:round/>
            <a:headEnd/>
            <a:tailEnd/>
          </a:ln>
        </p:spPr>
        <p:txBody>
          <a:bodyPr/>
          <a:lstStyle/>
          <a:p>
            <a:endParaRPr lang="zh-CN" altLang="en-US"/>
          </a:p>
        </p:txBody>
      </p:sp>
      <p:sp>
        <p:nvSpPr>
          <p:cNvPr id="11278" name="Line 18"/>
          <p:cNvSpPr>
            <a:spLocks noChangeShapeType="1"/>
          </p:cNvSpPr>
          <p:nvPr/>
        </p:nvSpPr>
        <p:spPr bwMode="auto">
          <a:xfrm flipH="1">
            <a:off x="5148263" y="3213100"/>
            <a:ext cx="360362" cy="431800"/>
          </a:xfrm>
          <a:prstGeom prst="line">
            <a:avLst/>
          </a:prstGeom>
          <a:noFill/>
          <a:ln w="9525">
            <a:solidFill>
              <a:schemeClr val="tx1"/>
            </a:solidFill>
            <a:round/>
            <a:headEnd/>
            <a:tailEnd/>
          </a:ln>
        </p:spPr>
        <p:txBody>
          <a:bodyPr/>
          <a:lstStyle/>
          <a:p>
            <a:endParaRPr lang="zh-CN" altLang="en-US"/>
          </a:p>
        </p:txBody>
      </p:sp>
      <p:sp>
        <p:nvSpPr>
          <p:cNvPr id="11279" name="Line 19"/>
          <p:cNvSpPr>
            <a:spLocks noChangeShapeType="1"/>
          </p:cNvSpPr>
          <p:nvPr/>
        </p:nvSpPr>
        <p:spPr bwMode="auto">
          <a:xfrm>
            <a:off x="5076825" y="4149725"/>
            <a:ext cx="358775" cy="358775"/>
          </a:xfrm>
          <a:prstGeom prst="line">
            <a:avLst/>
          </a:prstGeom>
          <a:noFill/>
          <a:ln w="9525">
            <a:solidFill>
              <a:schemeClr val="tx1"/>
            </a:solidFill>
            <a:round/>
            <a:headEnd/>
            <a:tailEnd/>
          </a:ln>
        </p:spPr>
        <p:txBody>
          <a:bodyPr/>
          <a:lstStyle/>
          <a:p>
            <a:endParaRPr lang="zh-CN" altLang="en-US"/>
          </a:p>
        </p:txBody>
      </p:sp>
      <p:sp>
        <p:nvSpPr>
          <p:cNvPr id="11280" name="Line 20"/>
          <p:cNvSpPr>
            <a:spLocks noChangeShapeType="1"/>
          </p:cNvSpPr>
          <p:nvPr/>
        </p:nvSpPr>
        <p:spPr bwMode="auto">
          <a:xfrm>
            <a:off x="5940425" y="4868863"/>
            <a:ext cx="503238" cy="431800"/>
          </a:xfrm>
          <a:prstGeom prst="line">
            <a:avLst/>
          </a:prstGeom>
          <a:noFill/>
          <a:ln w="9525">
            <a:solidFill>
              <a:schemeClr val="tx1"/>
            </a:solidFill>
            <a:round/>
            <a:headEnd/>
            <a:tailEnd/>
          </a:ln>
        </p:spPr>
        <p:txBody>
          <a:bodyPr/>
          <a:lstStyle/>
          <a:p>
            <a:endParaRPr lang="zh-CN" altLang="en-US"/>
          </a:p>
        </p:txBody>
      </p:sp>
      <p:sp>
        <p:nvSpPr>
          <p:cNvPr id="11281" name="Text Box 22"/>
          <p:cNvSpPr txBox="1">
            <a:spLocks noChangeArrowheads="1"/>
          </p:cNvSpPr>
          <p:nvPr/>
        </p:nvSpPr>
        <p:spPr bwMode="auto">
          <a:xfrm>
            <a:off x="1331913" y="2936875"/>
            <a:ext cx="288925" cy="779463"/>
          </a:xfrm>
          <a:prstGeom prst="rect">
            <a:avLst/>
          </a:prstGeom>
          <a:noFill/>
          <a:ln w="9525">
            <a:noFill/>
            <a:miter lim="800000"/>
            <a:headEnd/>
            <a:tailEnd/>
          </a:ln>
        </p:spPr>
        <p:txBody>
          <a:bodyPr>
            <a:spAutoFit/>
          </a:bodyPr>
          <a:lstStyle/>
          <a:p>
            <a:pPr>
              <a:spcBef>
                <a:spcPct val="50000"/>
              </a:spcBef>
            </a:pPr>
            <a:r>
              <a:rPr lang="en-US" altLang="zh-CN"/>
              <a:t>A</a:t>
            </a:r>
          </a:p>
          <a:p>
            <a:pPr>
              <a:spcBef>
                <a:spcPct val="50000"/>
              </a:spcBef>
            </a:pPr>
            <a:endParaRPr lang="en-US" altLang="zh-CN"/>
          </a:p>
        </p:txBody>
      </p:sp>
      <p:sp>
        <p:nvSpPr>
          <p:cNvPr id="11282" name="Text Box 23"/>
          <p:cNvSpPr txBox="1">
            <a:spLocks noChangeArrowheads="1"/>
          </p:cNvSpPr>
          <p:nvPr/>
        </p:nvSpPr>
        <p:spPr bwMode="auto">
          <a:xfrm>
            <a:off x="396875" y="4305300"/>
            <a:ext cx="358775" cy="779463"/>
          </a:xfrm>
          <a:prstGeom prst="rect">
            <a:avLst/>
          </a:prstGeom>
          <a:noFill/>
          <a:ln w="9525">
            <a:noFill/>
            <a:miter lim="800000"/>
            <a:headEnd/>
            <a:tailEnd/>
          </a:ln>
        </p:spPr>
        <p:txBody>
          <a:bodyPr>
            <a:spAutoFit/>
          </a:bodyPr>
          <a:lstStyle/>
          <a:p>
            <a:pPr>
              <a:spcBef>
                <a:spcPct val="50000"/>
              </a:spcBef>
            </a:pPr>
            <a:r>
              <a:rPr lang="en-US" altLang="zh-CN"/>
              <a:t>B </a:t>
            </a:r>
          </a:p>
          <a:p>
            <a:pPr>
              <a:spcBef>
                <a:spcPct val="50000"/>
              </a:spcBef>
            </a:pPr>
            <a:endParaRPr lang="en-US" altLang="zh-CN"/>
          </a:p>
        </p:txBody>
      </p:sp>
      <p:sp>
        <p:nvSpPr>
          <p:cNvPr id="11283" name="Text Box 24"/>
          <p:cNvSpPr txBox="1">
            <a:spLocks noChangeArrowheads="1"/>
          </p:cNvSpPr>
          <p:nvPr/>
        </p:nvSpPr>
        <p:spPr bwMode="auto">
          <a:xfrm>
            <a:off x="1403350" y="4305300"/>
            <a:ext cx="576263" cy="779463"/>
          </a:xfrm>
          <a:prstGeom prst="rect">
            <a:avLst/>
          </a:prstGeom>
          <a:noFill/>
          <a:ln w="9525">
            <a:noFill/>
            <a:miter lim="800000"/>
            <a:headEnd/>
            <a:tailEnd/>
          </a:ln>
        </p:spPr>
        <p:txBody>
          <a:bodyPr>
            <a:spAutoFit/>
          </a:bodyPr>
          <a:lstStyle/>
          <a:p>
            <a:pPr>
              <a:spcBef>
                <a:spcPct val="50000"/>
              </a:spcBef>
            </a:pPr>
            <a:r>
              <a:rPr lang="en-US" altLang="zh-CN"/>
              <a:t>C</a:t>
            </a:r>
          </a:p>
          <a:p>
            <a:pPr>
              <a:spcBef>
                <a:spcPct val="50000"/>
              </a:spcBef>
            </a:pPr>
            <a:endParaRPr lang="en-US" altLang="zh-CN"/>
          </a:p>
        </p:txBody>
      </p:sp>
      <p:sp>
        <p:nvSpPr>
          <p:cNvPr id="11284" name="Text Box 25"/>
          <p:cNvSpPr txBox="1">
            <a:spLocks noChangeArrowheads="1"/>
          </p:cNvSpPr>
          <p:nvPr/>
        </p:nvSpPr>
        <p:spPr bwMode="auto">
          <a:xfrm>
            <a:off x="2411413" y="4292600"/>
            <a:ext cx="504825" cy="779463"/>
          </a:xfrm>
          <a:prstGeom prst="rect">
            <a:avLst/>
          </a:prstGeom>
          <a:noFill/>
          <a:ln w="9525">
            <a:noFill/>
            <a:miter lim="800000"/>
            <a:headEnd/>
            <a:tailEnd/>
          </a:ln>
        </p:spPr>
        <p:txBody>
          <a:bodyPr>
            <a:spAutoFit/>
          </a:bodyPr>
          <a:lstStyle/>
          <a:p>
            <a:pPr>
              <a:spcBef>
                <a:spcPct val="50000"/>
              </a:spcBef>
            </a:pPr>
            <a:r>
              <a:rPr lang="en-US" altLang="zh-CN"/>
              <a:t>D</a:t>
            </a:r>
          </a:p>
          <a:p>
            <a:pPr>
              <a:spcBef>
                <a:spcPct val="50000"/>
              </a:spcBef>
            </a:pPr>
            <a:endParaRPr lang="en-US" altLang="zh-CN"/>
          </a:p>
        </p:txBody>
      </p:sp>
      <p:sp>
        <p:nvSpPr>
          <p:cNvPr id="11285" name="Text Box 26"/>
          <p:cNvSpPr txBox="1">
            <a:spLocks noChangeArrowheads="1"/>
          </p:cNvSpPr>
          <p:nvPr/>
        </p:nvSpPr>
        <p:spPr bwMode="auto">
          <a:xfrm>
            <a:off x="5508625" y="2781300"/>
            <a:ext cx="288925" cy="779463"/>
          </a:xfrm>
          <a:prstGeom prst="rect">
            <a:avLst/>
          </a:prstGeom>
          <a:noFill/>
          <a:ln w="9525">
            <a:noFill/>
            <a:miter lim="800000"/>
            <a:headEnd/>
            <a:tailEnd/>
          </a:ln>
        </p:spPr>
        <p:txBody>
          <a:bodyPr>
            <a:spAutoFit/>
          </a:bodyPr>
          <a:lstStyle/>
          <a:p>
            <a:pPr>
              <a:spcBef>
                <a:spcPct val="50000"/>
              </a:spcBef>
            </a:pPr>
            <a:r>
              <a:rPr lang="en-US" altLang="zh-CN"/>
              <a:t>A</a:t>
            </a:r>
          </a:p>
          <a:p>
            <a:pPr>
              <a:spcBef>
                <a:spcPct val="50000"/>
              </a:spcBef>
            </a:pPr>
            <a:endParaRPr lang="en-US" altLang="zh-CN"/>
          </a:p>
        </p:txBody>
      </p:sp>
      <p:sp>
        <p:nvSpPr>
          <p:cNvPr id="11286" name="Text Box 28"/>
          <p:cNvSpPr txBox="1">
            <a:spLocks noChangeArrowheads="1"/>
          </p:cNvSpPr>
          <p:nvPr/>
        </p:nvSpPr>
        <p:spPr bwMode="auto">
          <a:xfrm>
            <a:off x="4718050" y="3716338"/>
            <a:ext cx="358775" cy="779462"/>
          </a:xfrm>
          <a:prstGeom prst="rect">
            <a:avLst/>
          </a:prstGeom>
          <a:noFill/>
          <a:ln w="9525">
            <a:noFill/>
            <a:miter lim="800000"/>
            <a:headEnd/>
            <a:tailEnd/>
          </a:ln>
        </p:spPr>
        <p:txBody>
          <a:bodyPr>
            <a:spAutoFit/>
          </a:bodyPr>
          <a:lstStyle/>
          <a:p>
            <a:pPr>
              <a:spcBef>
                <a:spcPct val="50000"/>
              </a:spcBef>
            </a:pPr>
            <a:r>
              <a:rPr lang="en-US" altLang="zh-CN"/>
              <a:t>B </a:t>
            </a:r>
          </a:p>
          <a:p>
            <a:pPr>
              <a:spcBef>
                <a:spcPct val="50000"/>
              </a:spcBef>
            </a:pPr>
            <a:endParaRPr lang="en-US" altLang="zh-CN"/>
          </a:p>
        </p:txBody>
      </p:sp>
      <p:sp>
        <p:nvSpPr>
          <p:cNvPr id="11287" name="Text Box 30"/>
          <p:cNvSpPr txBox="1">
            <a:spLocks noChangeArrowheads="1"/>
          </p:cNvSpPr>
          <p:nvPr/>
        </p:nvSpPr>
        <p:spPr bwMode="auto">
          <a:xfrm>
            <a:off x="5508625" y="4521200"/>
            <a:ext cx="576263" cy="779463"/>
          </a:xfrm>
          <a:prstGeom prst="rect">
            <a:avLst/>
          </a:prstGeom>
          <a:noFill/>
          <a:ln w="9525">
            <a:noFill/>
            <a:miter lim="800000"/>
            <a:headEnd/>
            <a:tailEnd/>
          </a:ln>
        </p:spPr>
        <p:txBody>
          <a:bodyPr>
            <a:spAutoFit/>
          </a:bodyPr>
          <a:lstStyle/>
          <a:p>
            <a:pPr>
              <a:spcBef>
                <a:spcPct val="50000"/>
              </a:spcBef>
            </a:pPr>
            <a:r>
              <a:rPr lang="en-US" altLang="zh-CN"/>
              <a:t>C</a:t>
            </a:r>
          </a:p>
          <a:p>
            <a:pPr>
              <a:spcBef>
                <a:spcPct val="50000"/>
              </a:spcBef>
            </a:pPr>
            <a:endParaRPr lang="en-US" altLang="zh-CN"/>
          </a:p>
        </p:txBody>
      </p:sp>
      <p:sp>
        <p:nvSpPr>
          <p:cNvPr id="11288" name="Text Box 31"/>
          <p:cNvSpPr txBox="1">
            <a:spLocks noChangeArrowheads="1"/>
          </p:cNvSpPr>
          <p:nvPr/>
        </p:nvSpPr>
        <p:spPr bwMode="auto">
          <a:xfrm>
            <a:off x="6516688" y="5229225"/>
            <a:ext cx="576262" cy="1192213"/>
          </a:xfrm>
          <a:prstGeom prst="rect">
            <a:avLst/>
          </a:prstGeom>
          <a:noFill/>
          <a:ln w="9525">
            <a:noFill/>
            <a:miter lim="800000"/>
            <a:headEnd/>
            <a:tailEnd/>
          </a:ln>
        </p:spPr>
        <p:txBody>
          <a:bodyPr>
            <a:spAutoFit/>
          </a:bodyPr>
          <a:lstStyle/>
          <a:p>
            <a:pPr>
              <a:spcBef>
                <a:spcPct val="50000"/>
              </a:spcBef>
            </a:pPr>
            <a:r>
              <a:rPr lang="en-US" altLang="zh-CN"/>
              <a:t>D</a:t>
            </a:r>
          </a:p>
          <a:p>
            <a:pPr>
              <a:spcBef>
                <a:spcPct val="50000"/>
              </a:spcBef>
            </a:pPr>
            <a:endParaRPr lang="en-US" altLang="zh-CN"/>
          </a:p>
          <a:p>
            <a:pPr>
              <a:spcBef>
                <a:spcPct val="50000"/>
              </a:spcBef>
            </a:pPr>
            <a:endParaRPr lang="en-US" altLang="zh-CN"/>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79388" y="123825"/>
            <a:ext cx="8785225" cy="1890713"/>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7.</a:t>
            </a:r>
            <a:r>
              <a:rPr lang="zh-CN" altLang="en-US"/>
              <a:t>赫夫曼树是访问叶结点的外部路径长（      ）</a:t>
            </a:r>
          </a:p>
          <a:p>
            <a:pPr marL="342900" indent="-342900">
              <a:buFontTx/>
              <a:buAutoNum type="alphaUcPeriod"/>
            </a:pPr>
            <a:r>
              <a:rPr lang="zh-CN" altLang="en-US"/>
              <a:t>最短    </a:t>
            </a:r>
            <a:r>
              <a:rPr lang="en-US" altLang="zh-CN"/>
              <a:t>B. </a:t>
            </a:r>
            <a:r>
              <a:rPr lang="zh-CN" altLang="en-US"/>
              <a:t>最长    </a:t>
            </a:r>
            <a:r>
              <a:rPr lang="en-US" altLang="zh-CN"/>
              <a:t>C. </a:t>
            </a:r>
            <a:r>
              <a:rPr lang="zh-CN" altLang="en-US"/>
              <a:t>可变    </a:t>
            </a:r>
            <a:r>
              <a:rPr lang="en-US" altLang="zh-CN"/>
              <a:t>D. </a:t>
            </a:r>
            <a:r>
              <a:rPr lang="zh-CN" altLang="en-US"/>
              <a:t>不定</a:t>
            </a:r>
          </a:p>
          <a:p>
            <a:pPr marL="342900" indent="-342900">
              <a:buFontTx/>
              <a:buAutoNum type="alphaUcPeriod"/>
            </a:pPr>
            <a:endParaRPr lang="zh-CN" altLang="en-US"/>
          </a:p>
          <a:p>
            <a:pPr marL="342900" indent="-342900"/>
            <a:r>
              <a:rPr lang="zh-CN" altLang="en-US" sz="3200">
                <a:solidFill>
                  <a:srgbClr val="FF3399"/>
                </a:solidFill>
                <a:ea typeface="华文行楷" pitchFamily="2" charset="-122"/>
              </a:rPr>
              <a:t>解答：</a:t>
            </a:r>
            <a:r>
              <a:rPr lang="zh-CN" altLang="en-US">
                <a:solidFill>
                  <a:srgbClr val="FF3399"/>
                </a:solidFill>
              </a:rPr>
              <a:t>赫夫曼树又称最优二叉树，他的一个特点就是带权路径长度最短。所以答案为：</a:t>
            </a:r>
            <a:r>
              <a:rPr lang="en-US" altLang="zh-CN">
                <a:solidFill>
                  <a:srgbClr val="FF3399"/>
                </a:solidFill>
              </a:rPr>
              <a:t>D</a:t>
            </a:r>
          </a:p>
        </p:txBody>
      </p:sp>
      <p:sp>
        <p:nvSpPr>
          <p:cNvPr id="12291" name="Text Box 5"/>
          <p:cNvSpPr txBox="1">
            <a:spLocks noChangeArrowheads="1"/>
          </p:cNvSpPr>
          <p:nvPr/>
        </p:nvSpPr>
        <p:spPr bwMode="auto">
          <a:xfrm>
            <a:off x="107950" y="1981200"/>
            <a:ext cx="8820150" cy="4087813"/>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8.</a:t>
            </a:r>
            <a:r>
              <a:rPr lang="zh-CN" altLang="en-US"/>
              <a:t>以下说法错误的是（        ）</a:t>
            </a:r>
          </a:p>
          <a:p>
            <a:r>
              <a:rPr lang="en-US" altLang="zh-CN"/>
              <a:t>A. </a:t>
            </a:r>
            <a:r>
              <a:rPr lang="zh-CN" altLang="en-US"/>
              <a:t>赫夫曼树是带权路径长度最短的树，路径上的权值较大的结点离根较近    </a:t>
            </a:r>
          </a:p>
          <a:p>
            <a:r>
              <a:rPr lang="en-US" altLang="zh-CN"/>
              <a:t>B. </a:t>
            </a:r>
            <a:r>
              <a:rPr lang="zh-CN" altLang="en-US"/>
              <a:t>已知二叉树的前序遍历和后序遍历不能唯一确定这棵树，因为不能确定树的根结点    </a:t>
            </a:r>
            <a:r>
              <a:rPr lang="en-US" altLang="zh-CN"/>
              <a:t>C. </a:t>
            </a:r>
            <a:r>
              <a:rPr lang="zh-CN" altLang="en-US"/>
              <a:t>在前序遍历二叉树的序列中，任何结点的子树的后继结点都是直接跟在该结点之后    </a:t>
            </a:r>
            <a:r>
              <a:rPr lang="en-US" altLang="zh-CN"/>
              <a:t>D. </a:t>
            </a:r>
            <a:r>
              <a:rPr lang="zh-CN" altLang="en-US"/>
              <a:t>若一个二叉树的树叶是某子树的中序遍历序列中的第一个结点，则它必是该子树的后序遍历序列中的第一个结点</a:t>
            </a:r>
          </a:p>
          <a:p>
            <a:endParaRPr lang="zh-CN" altLang="en-US"/>
          </a:p>
          <a:p>
            <a:r>
              <a:rPr lang="zh-CN" altLang="en-US" sz="3200">
                <a:solidFill>
                  <a:srgbClr val="FF3399"/>
                </a:solidFill>
                <a:ea typeface="华文行楷" pitchFamily="2" charset="-122"/>
              </a:rPr>
              <a:t>解答：</a:t>
            </a:r>
            <a:r>
              <a:rPr lang="en-US" altLang="zh-CN">
                <a:solidFill>
                  <a:srgbClr val="FF3399"/>
                </a:solidFill>
              </a:rPr>
              <a:t>A</a:t>
            </a:r>
            <a:r>
              <a:rPr lang="zh-CN" altLang="en-US">
                <a:solidFill>
                  <a:srgbClr val="FF3399"/>
                </a:solidFill>
              </a:rPr>
              <a:t>，这句话，是最优二叉树的特点，记下来就好。</a:t>
            </a:r>
            <a:r>
              <a:rPr lang="en-US" altLang="zh-CN">
                <a:solidFill>
                  <a:srgbClr val="FF3399"/>
                </a:solidFill>
              </a:rPr>
              <a:t>B</a:t>
            </a:r>
            <a:r>
              <a:rPr lang="zh-CN" altLang="en-US">
                <a:solidFill>
                  <a:srgbClr val="FF3399"/>
                </a:solidFill>
              </a:rPr>
              <a:t>，已知二叉树的前序遍历和后序遍历的确不能确定这棵树，但是却不是因为不能确定根节点，相反的，他只能确定根节点，而左右孩子却不能确定，所以不能确定这个树。</a:t>
            </a:r>
            <a:r>
              <a:rPr lang="en-US" altLang="zh-CN">
                <a:solidFill>
                  <a:srgbClr val="FF3399"/>
                </a:solidFill>
              </a:rPr>
              <a:t>C</a:t>
            </a:r>
            <a:r>
              <a:rPr lang="zh-CN" altLang="en-US">
                <a:solidFill>
                  <a:srgbClr val="FF3399"/>
                </a:solidFill>
              </a:rPr>
              <a:t>，前序遍历是根左右，所以任何结点的子树的后继结点都是直接跟在该结点之后 。</a:t>
            </a:r>
            <a:r>
              <a:rPr lang="en-US" altLang="zh-CN">
                <a:solidFill>
                  <a:srgbClr val="FF3399"/>
                </a:solidFill>
              </a:rPr>
              <a:t>D</a:t>
            </a:r>
            <a:r>
              <a:rPr lang="zh-CN" altLang="en-US">
                <a:solidFill>
                  <a:srgbClr val="FF3399"/>
                </a:solidFill>
              </a:rPr>
              <a:t>，中序遍历是左根右，后序遍历是左右根，他们第一个都是左，所以，该选项也是正确的。所以答案选</a:t>
            </a:r>
            <a:r>
              <a:rPr lang="en-US" altLang="zh-CN">
                <a:solidFill>
                  <a:srgbClr val="FF3399"/>
                </a:solidFill>
              </a:rPr>
              <a:t>:B</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179388" y="209550"/>
            <a:ext cx="8856662" cy="1890713"/>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9.</a:t>
            </a:r>
            <a:r>
              <a:rPr lang="zh-CN" altLang="en-US"/>
              <a:t>设森林中有三棵树，第一、二、三棵树的结点个数分别是</a:t>
            </a:r>
            <a:r>
              <a:rPr lang="en-US" altLang="zh-CN"/>
              <a:t>n1</a:t>
            </a:r>
            <a:r>
              <a:rPr lang="zh-CN" altLang="en-US"/>
              <a:t>，</a:t>
            </a:r>
            <a:r>
              <a:rPr lang="en-US" altLang="zh-CN"/>
              <a:t>n2</a:t>
            </a:r>
            <a:r>
              <a:rPr lang="zh-CN" altLang="en-US"/>
              <a:t>，</a:t>
            </a:r>
            <a:r>
              <a:rPr lang="en-US" altLang="zh-CN"/>
              <a:t>n3</a:t>
            </a:r>
            <a:r>
              <a:rPr lang="zh-CN" altLang="en-US"/>
              <a:t>，那么当把森林转换成一棵二叉树后，其根结点的右子树有（     ）个结点</a:t>
            </a:r>
          </a:p>
          <a:p>
            <a:pPr marL="342900" indent="-342900">
              <a:buFontTx/>
              <a:buAutoNum type="alphaUcPeriod"/>
            </a:pPr>
            <a:r>
              <a:rPr lang="en-US" altLang="zh-CN"/>
              <a:t>n1    B. n1+ n2    C. n1+ n2+n3     D. n2+n3</a:t>
            </a:r>
          </a:p>
          <a:p>
            <a:pPr marL="342900" indent="-342900">
              <a:buFontTx/>
              <a:buAutoNum type="alphaUcPeriod"/>
            </a:pPr>
            <a:endParaRPr lang="en-US" altLang="zh-CN"/>
          </a:p>
          <a:p>
            <a:pPr marL="342900" indent="-342900"/>
            <a:r>
              <a:rPr lang="zh-CN" altLang="en-US" sz="3200">
                <a:solidFill>
                  <a:srgbClr val="FF3399"/>
                </a:solidFill>
                <a:ea typeface="华文行楷" pitchFamily="2" charset="-122"/>
              </a:rPr>
              <a:t>解答：</a:t>
            </a:r>
            <a:r>
              <a:rPr lang="zh-CN" altLang="en-US">
                <a:solidFill>
                  <a:srgbClr val="FF3399"/>
                </a:solidFill>
              </a:rPr>
              <a:t>森林与二叉树的转换对应关系如下例子；</a:t>
            </a:r>
          </a:p>
        </p:txBody>
      </p:sp>
      <p:sp>
        <p:nvSpPr>
          <p:cNvPr id="13315" name="Oval 5"/>
          <p:cNvSpPr>
            <a:spLocks noChangeArrowheads="1"/>
          </p:cNvSpPr>
          <p:nvPr/>
        </p:nvSpPr>
        <p:spPr bwMode="auto">
          <a:xfrm>
            <a:off x="1042988" y="24209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6" name="Oval 6"/>
          <p:cNvSpPr>
            <a:spLocks noChangeArrowheads="1"/>
          </p:cNvSpPr>
          <p:nvPr/>
        </p:nvSpPr>
        <p:spPr bwMode="auto">
          <a:xfrm>
            <a:off x="395288" y="3211513"/>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7" name="Oval 7"/>
          <p:cNvSpPr>
            <a:spLocks noChangeArrowheads="1"/>
          </p:cNvSpPr>
          <p:nvPr/>
        </p:nvSpPr>
        <p:spPr bwMode="auto">
          <a:xfrm>
            <a:off x="971550" y="32131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8" name="Oval 8"/>
          <p:cNvSpPr>
            <a:spLocks noChangeArrowheads="1"/>
          </p:cNvSpPr>
          <p:nvPr/>
        </p:nvSpPr>
        <p:spPr bwMode="auto">
          <a:xfrm>
            <a:off x="1547813" y="3211513"/>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19" name="Oval 9"/>
          <p:cNvSpPr>
            <a:spLocks noChangeArrowheads="1"/>
          </p:cNvSpPr>
          <p:nvPr/>
        </p:nvSpPr>
        <p:spPr bwMode="auto">
          <a:xfrm>
            <a:off x="2409825" y="32131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0" name="Oval 10"/>
          <p:cNvSpPr>
            <a:spLocks noChangeArrowheads="1"/>
          </p:cNvSpPr>
          <p:nvPr/>
        </p:nvSpPr>
        <p:spPr bwMode="auto">
          <a:xfrm>
            <a:off x="2409825" y="241935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1" name="Oval 11"/>
          <p:cNvSpPr>
            <a:spLocks noChangeArrowheads="1"/>
          </p:cNvSpPr>
          <p:nvPr/>
        </p:nvSpPr>
        <p:spPr bwMode="auto">
          <a:xfrm>
            <a:off x="3346450" y="3211513"/>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2" name="Oval 12"/>
          <p:cNvSpPr>
            <a:spLocks noChangeArrowheads="1"/>
          </p:cNvSpPr>
          <p:nvPr/>
        </p:nvSpPr>
        <p:spPr bwMode="auto">
          <a:xfrm>
            <a:off x="4067175" y="32131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3" name="Oval 13"/>
          <p:cNvSpPr>
            <a:spLocks noChangeArrowheads="1"/>
          </p:cNvSpPr>
          <p:nvPr/>
        </p:nvSpPr>
        <p:spPr bwMode="auto">
          <a:xfrm>
            <a:off x="4284663" y="39322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4" name="Oval 14"/>
          <p:cNvSpPr>
            <a:spLocks noChangeArrowheads="1"/>
          </p:cNvSpPr>
          <p:nvPr/>
        </p:nvSpPr>
        <p:spPr bwMode="auto">
          <a:xfrm>
            <a:off x="3708400" y="2492375"/>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5" name="Oval 15"/>
          <p:cNvSpPr>
            <a:spLocks noChangeArrowheads="1"/>
          </p:cNvSpPr>
          <p:nvPr/>
        </p:nvSpPr>
        <p:spPr bwMode="auto">
          <a:xfrm>
            <a:off x="6083300" y="2852738"/>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6" name="Oval 16"/>
          <p:cNvSpPr>
            <a:spLocks noChangeArrowheads="1"/>
          </p:cNvSpPr>
          <p:nvPr/>
        </p:nvSpPr>
        <p:spPr bwMode="auto">
          <a:xfrm>
            <a:off x="6657975" y="3643313"/>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7" name="Oval 17"/>
          <p:cNvSpPr>
            <a:spLocks noChangeArrowheads="1"/>
          </p:cNvSpPr>
          <p:nvPr/>
        </p:nvSpPr>
        <p:spPr bwMode="auto">
          <a:xfrm>
            <a:off x="7234238" y="41481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8" name="Oval 18"/>
          <p:cNvSpPr>
            <a:spLocks noChangeArrowheads="1"/>
          </p:cNvSpPr>
          <p:nvPr/>
        </p:nvSpPr>
        <p:spPr bwMode="auto">
          <a:xfrm>
            <a:off x="8026400" y="4148138"/>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29" name="Oval 19"/>
          <p:cNvSpPr>
            <a:spLocks noChangeArrowheads="1"/>
          </p:cNvSpPr>
          <p:nvPr/>
        </p:nvSpPr>
        <p:spPr bwMode="auto">
          <a:xfrm>
            <a:off x="8458200" y="47244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0" name="Oval 20"/>
          <p:cNvSpPr>
            <a:spLocks noChangeArrowheads="1"/>
          </p:cNvSpPr>
          <p:nvPr/>
        </p:nvSpPr>
        <p:spPr bwMode="auto">
          <a:xfrm>
            <a:off x="8027988" y="5372100"/>
            <a:ext cx="433387"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1" name="Oval 21"/>
          <p:cNvSpPr>
            <a:spLocks noChangeArrowheads="1"/>
          </p:cNvSpPr>
          <p:nvPr/>
        </p:nvSpPr>
        <p:spPr bwMode="auto">
          <a:xfrm>
            <a:off x="8602663" y="3500438"/>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2" name="Oval 22"/>
          <p:cNvSpPr>
            <a:spLocks noChangeArrowheads="1"/>
          </p:cNvSpPr>
          <p:nvPr/>
        </p:nvSpPr>
        <p:spPr bwMode="auto">
          <a:xfrm>
            <a:off x="7594600" y="3500438"/>
            <a:ext cx="433388"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3" name="Oval 23"/>
          <p:cNvSpPr>
            <a:spLocks noChangeArrowheads="1"/>
          </p:cNvSpPr>
          <p:nvPr/>
        </p:nvSpPr>
        <p:spPr bwMode="auto">
          <a:xfrm>
            <a:off x="8097838" y="2779713"/>
            <a:ext cx="433387" cy="43338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4" name="Oval 24"/>
          <p:cNvSpPr>
            <a:spLocks noChangeArrowheads="1"/>
          </p:cNvSpPr>
          <p:nvPr/>
        </p:nvSpPr>
        <p:spPr bwMode="auto">
          <a:xfrm>
            <a:off x="7019925" y="2133600"/>
            <a:ext cx="433388" cy="4333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3335" name="Line 25"/>
          <p:cNvSpPr>
            <a:spLocks noChangeShapeType="1"/>
          </p:cNvSpPr>
          <p:nvPr/>
        </p:nvSpPr>
        <p:spPr bwMode="auto">
          <a:xfrm flipH="1">
            <a:off x="684213" y="2708275"/>
            <a:ext cx="431800" cy="576263"/>
          </a:xfrm>
          <a:prstGeom prst="line">
            <a:avLst/>
          </a:prstGeom>
          <a:noFill/>
          <a:ln w="9525">
            <a:solidFill>
              <a:schemeClr val="tx1"/>
            </a:solidFill>
            <a:round/>
            <a:headEnd/>
            <a:tailEnd/>
          </a:ln>
        </p:spPr>
        <p:txBody>
          <a:bodyPr/>
          <a:lstStyle/>
          <a:p>
            <a:endParaRPr lang="zh-CN" altLang="en-US"/>
          </a:p>
        </p:txBody>
      </p:sp>
      <p:sp>
        <p:nvSpPr>
          <p:cNvPr id="13336" name="Line 26"/>
          <p:cNvSpPr>
            <a:spLocks noChangeShapeType="1"/>
          </p:cNvSpPr>
          <p:nvPr/>
        </p:nvSpPr>
        <p:spPr bwMode="auto">
          <a:xfrm>
            <a:off x="1258888" y="2708275"/>
            <a:ext cx="0" cy="649288"/>
          </a:xfrm>
          <a:prstGeom prst="line">
            <a:avLst/>
          </a:prstGeom>
          <a:noFill/>
          <a:ln w="9525">
            <a:solidFill>
              <a:schemeClr val="tx1"/>
            </a:solidFill>
            <a:round/>
            <a:headEnd/>
            <a:tailEnd/>
          </a:ln>
        </p:spPr>
        <p:txBody>
          <a:bodyPr/>
          <a:lstStyle/>
          <a:p>
            <a:endParaRPr lang="zh-CN" altLang="en-US"/>
          </a:p>
        </p:txBody>
      </p:sp>
      <p:sp>
        <p:nvSpPr>
          <p:cNvPr id="13337" name="Line 27"/>
          <p:cNvSpPr>
            <a:spLocks noChangeShapeType="1"/>
          </p:cNvSpPr>
          <p:nvPr/>
        </p:nvSpPr>
        <p:spPr bwMode="auto">
          <a:xfrm>
            <a:off x="1331913" y="2636838"/>
            <a:ext cx="360362" cy="792162"/>
          </a:xfrm>
          <a:prstGeom prst="line">
            <a:avLst/>
          </a:prstGeom>
          <a:noFill/>
          <a:ln w="9525">
            <a:solidFill>
              <a:schemeClr val="tx1"/>
            </a:solidFill>
            <a:round/>
            <a:headEnd/>
            <a:tailEnd/>
          </a:ln>
        </p:spPr>
        <p:txBody>
          <a:bodyPr/>
          <a:lstStyle/>
          <a:p>
            <a:endParaRPr lang="zh-CN" altLang="en-US"/>
          </a:p>
        </p:txBody>
      </p:sp>
      <p:sp>
        <p:nvSpPr>
          <p:cNvPr id="13338" name="Line 28"/>
          <p:cNvSpPr>
            <a:spLocks noChangeShapeType="1"/>
          </p:cNvSpPr>
          <p:nvPr/>
        </p:nvSpPr>
        <p:spPr bwMode="auto">
          <a:xfrm>
            <a:off x="2627313" y="2708275"/>
            <a:ext cx="0" cy="720725"/>
          </a:xfrm>
          <a:prstGeom prst="line">
            <a:avLst/>
          </a:prstGeom>
          <a:noFill/>
          <a:ln w="9525">
            <a:solidFill>
              <a:schemeClr val="tx1"/>
            </a:solidFill>
            <a:round/>
            <a:headEnd/>
            <a:tailEnd/>
          </a:ln>
        </p:spPr>
        <p:txBody>
          <a:bodyPr/>
          <a:lstStyle/>
          <a:p>
            <a:endParaRPr lang="zh-CN" altLang="en-US"/>
          </a:p>
        </p:txBody>
      </p:sp>
      <p:sp>
        <p:nvSpPr>
          <p:cNvPr id="13339" name="Line 29"/>
          <p:cNvSpPr>
            <a:spLocks noChangeShapeType="1"/>
          </p:cNvSpPr>
          <p:nvPr/>
        </p:nvSpPr>
        <p:spPr bwMode="auto">
          <a:xfrm flipH="1">
            <a:off x="3563938" y="2781300"/>
            <a:ext cx="287337" cy="576263"/>
          </a:xfrm>
          <a:prstGeom prst="line">
            <a:avLst/>
          </a:prstGeom>
          <a:noFill/>
          <a:ln w="9525">
            <a:solidFill>
              <a:schemeClr val="tx1"/>
            </a:solidFill>
            <a:round/>
            <a:headEnd/>
            <a:tailEnd/>
          </a:ln>
        </p:spPr>
        <p:txBody>
          <a:bodyPr/>
          <a:lstStyle/>
          <a:p>
            <a:endParaRPr lang="zh-CN" altLang="en-US"/>
          </a:p>
        </p:txBody>
      </p:sp>
      <p:sp>
        <p:nvSpPr>
          <p:cNvPr id="13340" name="Line 30"/>
          <p:cNvSpPr>
            <a:spLocks noChangeShapeType="1"/>
          </p:cNvSpPr>
          <p:nvPr/>
        </p:nvSpPr>
        <p:spPr bwMode="auto">
          <a:xfrm>
            <a:off x="3924300" y="2781300"/>
            <a:ext cx="360363" cy="576263"/>
          </a:xfrm>
          <a:prstGeom prst="line">
            <a:avLst/>
          </a:prstGeom>
          <a:noFill/>
          <a:ln w="9525">
            <a:solidFill>
              <a:schemeClr val="tx1"/>
            </a:solidFill>
            <a:round/>
            <a:headEnd/>
            <a:tailEnd/>
          </a:ln>
        </p:spPr>
        <p:txBody>
          <a:bodyPr/>
          <a:lstStyle/>
          <a:p>
            <a:endParaRPr lang="zh-CN" altLang="en-US"/>
          </a:p>
        </p:txBody>
      </p:sp>
      <p:sp>
        <p:nvSpPr>
          <p:cNvPr id="13341" name="Line 31"/>
          <p:cNvSpPr>
            <a:spLocks noChangeShapeType="1"/>
          </p:cNvSpPr>
          <p:nvPr/>
        </p:nvSpPr>
        <p:spPr bwMode="auto">
          <a:xfrm>
            <a:off x="4356100" y="3573463"/>
            <a:ext cx="144463" cy="503237"/>
          </a:xfrm>
          <a:prstGeom prst="line">
            <a:avLst/>
          </a:prstGeom>
          <a:noFill/>
          <a:ln w="9525">
            <a:solidFill>
              <a:schemeClr val="tx1"/>
            </a:solidFill>
            <a:round/>
            <a:headEnd/>
            <a:tailEnd/>
          </a:ln>
        </p:spPr>
        <p:txBody>
          <a:bodyPr/>
          <a:lstStyle/>
          <a:p>
            <a:endParaRPr lang="zh-CN" altLang="en-US"/>
          </a:p>
        </p:txBody>
      </p:sp>
      <p:sp>
        <p:nvSpPr>
          <p:cNvPr id="13342" name="Line 32"/>
          <p:cNvSpPr>
            <a:spLocks noChangeShapeType="1"/>
          </p:cNvSpPr>
          <p:nvPr/>
        </p:nvSpPr>
        <p:spPr bwMode="auto">
          <a:xfrm flipH="1">
            <a:off x="6370638" y="2349500"/>
            <a:ext cx="865187" cy="647700"/>
          </a:xfrm>
          <a:prstGeom prst="line">
            <a:avLst/>
          </a:prstGeom>
          <a:noFill/>
          <a:ln w="9525">
            <a:solidFill>
              <a:schemeClr val="tx1"/>
            </a:solidFill>
            <a:round/>
            <a:headEnd/>
            <a:tailEnd/>
          </a:ln>
        </p:spPr>
        <p:txBody>
          <a:bodyPr/>
          <a:lstStyle/>
          <a:p>
            <a:endParaRPr lang="zh-CN" altLang="en-US"/>
          </a:p>
        </p:txBody>
      </p:sp>
      <p:sp>
        <p:nvSpPr>
          <p:cNvPr id="13343" name="Line 33"/>
          <p:cNvSpPr>
            <a:spLocks noChangeShapeType="1"/>
          </p:cNvSpPr>
          <p:nvPr/>
        </p:nvSpPr>
        <p:spPr bwMode="auto">
          <a:xfrm>
            <a:off x="7307263" y="2349500"/>
            <a:ext cx="936625" cy="503238"/>
          </a:xfrm>
          <a:prstGeom prst="line">
            <a:avLst/>
          </a:prstGeom>
          <a:noFill/>
          <a:ln w="9525">
            <a:solidFill>
              <a:schemeClr val="tx1"/>
            </a:solidFill>
            <a:round/>
            <a:headEnd/>
            <a:tailEnd/>
          </a:ln>
        </p:spPr>
        <p:txBody>
          <a:bodyPr/>
          <a:lstStyle/>
          <a:p>
            <a:endParaRPr lang="zh-CN" altLang="en-US"/>
          </a:p>
        </p:txBody>
      </p:sp>
      <p:sp>
        <p:nvSpPr>
          <p:cNvPr id="13344" name="Line 34"/>
          <p:cNvSpPr>
            <a:spLocks noChangeShapeType="1"/>
          </p:cNvSpPr>
          <p:nvPr/>
        </p:nvSpPr>
        <p:spPr bwMode="auto">
          <a:xfrm>
            <a:off x="6443663" y="3141663"/>
            <a:ext cx="360362" cy="647700"/>
          </a:xfrm>
          <a:prstGeom prst="line">
            <a:avLst/>
          </a:prstGeom>
          <a:noFill/>
          <a:ln w="9525">
            <a:solidFill>
              <a:schemeClr val="tx1"/>
            </a:solidFill>
            <a:round/>
            <a:headEnd/>
            <a:tailEnd/>
          </a:ln>
        </p:spPr>
        <p:txBody>
          <a:bodyPr/>
          <a:lstStyle/>
          <a:p>
            <a:endParaRPr lang="zh-CN" altLang="en-US"/>
          </a:p>
        </p:txBody>
      </p:sp>
      <p:sp>
        <p:nvSpPr>
          <p:cNvPr id="13345" name="Line 35"/>
          <p:cNvSpPr>
            <a:spLocks noChangeShapeType="1"/>
          </p:cNvSpPr>
          <p:nvPr/>
        </p:nvSpPr>
        <p:spPr bwMode="auto">
          <a:xfrm>
            <a:off x="6946900" y="3933825"/>
            <a:ext cx="433388" cy="358775"/>
          </a:xfrm>
          <a:prstGeom prst="line">
            <a:avLst/>
          </a:prstGeom>
          <a:noFill/>
          <a:ln w="9525">
            <a:solidFill>
              <a:schemeClr val="tx1"/>
            </a:solidFill>
            <a:round/>
            <a:headEnd/>
            <a:tailEnd/>
          </a:ln>
        </p:spPr>
        <p:txBody>
          <a:bodyPr/>
          <a:lstStyle/>
          <a:p>
            <a:endParaRPr lang="zh-CN" altLang="en-US"/>
          </a:p>
        </p:txBody>
      </p:sp>
      <p:sp>
        <p:nvSpPr>
          <p:cNvPr id="13346" name="Line 36"/>
          <p:cNvSpPr>
            <a:spLocks noChangeShapeType="1"/>
          </p:cNvSpPr>
          <p:nvPr/>
        </p:nvSpPr>
        <p:spPr bwMode="auto">
          <a:xfrm flipH="1">
            <a:off x="7954963" y="3068638"/>
            <a:ext cx="433387" cy="504825"/>
          </a:xfrm>
          <a:prstGeom prst="line">
            <a:avLst/>
          </a:prstGeom>
          <a:noFill/>
          <a:ln w="9525">
            <a:solidFill>
              <a:schemeClr val="tx1"/>
            </a:solidFill>
            <a:round/>
            <a:headEnd/>
            <a:tailEnd/>
          </a:ln>
        </p:spPr>
        <p:txBody>
          <a:bodyPr/>
          <a:lstStyle/>
          <a:p>
            <a:endParaRPr lang="zh-CN" altLang="en-US"/>
          </a:p>
        </p:txBody>
      </p:sp>
      <p:sp>
        <p:nvSpPr>
          <p:cNvPr id="13347" name="Line 37"/>
          <p:cNvSpPr>
            <a:spLocks noChangeShapeType="1"/>
          </p:cNvSpPr>
          <p:nvPr/>
        </p:nvSpPr>
        <p:spPr bwMode="auto">
          <a:xfrm>
            <a:off x="8459788" y="3068638"/>
            <a:ext cx="287337" cy="504825"/>
          </a:xfrm>
          <a:prstGeom prst="line">
            <a:avLst/>
          </a:prstGeom>
          <a:noFill/>
          <a:ln w="9525">
            <a:solidFill>
              <a:schemeClr val="tx1"/>
            </a:solidFill>
            <a:round/>
            <a:headEnd/>
            <a:tailEnd/>
          </a:ln>
        </p:spPr>
        <p:txBody>
          <a:bodyPr/>
          <a:lstStyle/>
          <a:p>
            <a:endParaRPr lang="zh-CN" altLang="en-US"/>
          </a:p>
        </p:txBody>
      </p:sp>
      <p:sp>
        <p:nvSpPr>
          <p:cNvPr id="13348" name="Line 38"/>
          <p:cNvSpPr>
            <a:spLocks noChangeShapeType="1"/>
          </p:cNvSpPr>
          <p:nvPr/>
        </p:nvSpPr>
        <p:spPr bwMode="auto">
          <a:xfrm flipH="1">
            <a:off x="8388350" y="3789363"/>
            <a:ext cx="358775" cy="503237"/>
          </a:xfrm>
          <a:prstGeom prst="line">
            <a:avLst/>
          </a:prstGeom>
          <a:noFill/>
          <a:ln w="9525">
            <a:solidFill>
              <a:schemeClr val="tx1"/>
            </a:solidFill>
            <a:round/>
            <a:headEnd/>
            <a:tailEnd/>
          </a:ln>
        </p:spPr>
        <p:txBody>
          <a:bodyPr/>
          <a:lstStyle/>
          <a:p>
            <a:endParaRPr lang="zh-CN" altLang="en-US"/>
          </a:p>
        </p:txBody>
      </p:sp>
      <p:sp>
        <p:nvSpPr>
          <p:cNvPr id="13349" name="Line 39"/>
          <p:cNvSpPr>
            <a:spLocks noChangeShapeType="1"/>
          </p:cNvSpPr>
          <p:nvPr/>
        </p:nvSpPr>
        <p:spPr bwMode="auto">
          <a:xfrm>
            <a:off x="8388350" y="4508500"/>
            <a:ext cx="215900" cy="288925"/>
          </a:xfrm>
          <a:prstGeom prst="line">
            <a:avLst/>
          </a:prstGeom>
          <a:noFill/>
          <a:ln w="9525">
            <a:solidFill>
              <a:schemeClr val="tx1"/>
            </a:solidFill>
            <a:round/>
            <a:headEnd/>
            <a:tailEnd/>
          </a:ln>
        </p:spPr>
        <p:txBody>
          <a:bodyPr/>
          <a:lstStyle/>
          <a:p>
            <a:endParaRPr lang="zh-CN" altLang="en-US"/>
          </a:p>
        </p:txBody>
      </p:sp>
      <p:sp>
        <p:nvSpPr>
          <p:cNvPr id="13350" name="Line 40"/>
          <p:cNvSpPr>
            <a:spLocks noChangeShapeType="1"/>
          </p:cNvSpPr>
          <p:nvPr/>
        </p:nvSpPr>
        <p:spPr bwMode="auto">
          <a:xfrm flipH="1">
            <a:off x="8388350" y="5157788"/>
            <a:ext cx="215900" cy="287337"/>
          </a:xfrm>
          <a:prstGeom prst="line">
            <a:avLst/>
          </a:prstGeom>
          <a:noFill/>
          <a:ln w="9525">
            <a:solidFill>
              <a:schemeClr val="tx1"/>
            </a:solidFill>
            <a:round/>
            <a:headEnd/>
            <a:tailEnd/>
          </a:ln>
        </p:spPr>
        <p:txBody>
          <a:bodyPr/>
          <a:lstStyle/>
          <a:p>
            <a:endParaRPr lang="zh-CN" altLang="en-US"/>
          </a:p>
        </p:txBody>
      </p:sp>
      <p:sp>
        <p:nvSpPr>
          <p:cNvPr id="13351" name="AutoShape 41"/>
          <p:cNvSpPr>
            <a:spLocks noChangeArrowheads="1"/>
          </p:cNvSpPr>
          <p:nvPr/>
        </p:nvSpPr>
        <p:spPr bwMode="auto">
          <a:xfrm>
            <a:off x="4859338" y="2781300"/>
            <a:ext cx="936625" cy="1079500"/>
          </a:xfrm>
          <a:prstGeom prst="leftRightArrowCallout">
            <a:avLst>
              <a:gd name="adj1" fmla="val 10170"/>
              <a:gd name="adj2" fmla="val 28814"/>
              <a:gd name="adj3" fmla="val 17120"/>
              <a:gd name="adj4" fmla="val 0"/>
            </a:avLst>
          </a:prstGeom>
          <a:solidFill>
            <a:schemeClr val="accent1"/>
          </a:solidFill>
          <a:ln w="9525">
            <a:solidFill>
              <a:schemeClr val="tx1"/>
            </a:solidFill>
            <a:miter lim="800000"/>
            <a:headEnd/>
            <a:tailEnd/>
          </a:ln>
        </p:spPr>
        <p:txBody>
          <a:bodyPr wrap="none" anchor="ctr"/>
          <a:lstStyle/>
          <a:p>
            <a:endParaRPr lang="zh-CN" altLang="en-US"/>
          </a:p>
        </p:txBody>
      </p:sp>
      <p:sp>
        <p:nvSpPr>
          <p:cNvPr id="13352" name="Text Box 42"/>
          <p:cNvSpPr txBox="1">
            <a:spLocks noChangeArrowheads="1"/>
          </p:cNvSpPr>
          <p:nvPr/>
        </p:nvSpPr>
        <p:spPr bwMode="auto">
          <a:xfrm>
            <a:off x="1042988" y="2486025"/>
            <a:ext cx="504825"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3353" name="Text Box 43"/>
          <p:cNvSpPr txBox="1">
            <a:spLocks noChangeArrowheads="1"/>
          </p:cNvSpPr>
          <p:nvPr/>
        </p:nvSpPr>
        <p:spPr bwMode="auto">
          <a:xfrm>
            <a:off x="395288" y="3278188"/>
            <a:ext cx="504825"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3354" name="Text Box 44"/>
          <p:cNvSpPr txBox="1">
            <a:spLocks noChangeArrowheads="1"/>
          </p:cNvSpPr>
          <p:nvPr/>
        </p:nvSpPr>
        <p:spPr bwMode="auto">
          <a:xfrm>
            <a:off x="1044575" y="3278188"/>
            <a:ext cx="431800"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3355" name="Text Box 45"/>
          <p:cNvSpPr txBox="1">
            <a:spLocks noChangeArrowheads="1"/>
          </p:cNvSpPr>
          <p:nvPr/>
        </p:nvSpPr>
        <p:spPr bwMode="auto">
          <a:xfrm>
            <a:off x="1620838" y="3278188"/>
            <a:ext cx="358775"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3356" name="Text Box 46"/>
          <p:cNvSpPr txBox="1">
            <a:spLocks noChangeArrowheads="1"/>
          </p:cNvSpPr>
          <p:nvPr/>
        </p:nvSpPr>
        <p:spPr bwMode="auto">
          <a:xfrm>
            <a:off x="2484438" y="2414588"/>
            <a:ext cx="503237"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3357" name="Text Box 47"/>
          <p:cNvSpPr txBox="1">
            <a:spLocks noChangeArrowheads="1"/>
          </p:cNvSpPr>
          <p:nvPr/>
        </p:nvSpPr>
        <p:spPr bwMode="auto">
          <a:xfrm>
            <a:off x="2484438" y="3284538"/>
            <a:ext cx="431800"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3358" name="Text Box 48"/>
          <p:cNvSpPr txBox="1">
            <a:spLocks noChangeArrowheads="1"/>
          </p:cNvSpPr>
          <p:nvPr/>
        </p:nvSpPr>
        <p:spPr bwMode="auto">
          <a:xfrm>
            <a:off x="3779838" y="2557463"/>
            <a:ext cx="5048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3359" name="Text Box 49"/>
          <p:cNvSpPr txBox="1">
            <a:spLocks noChangeArrowheads="1"/>
          </p:cNvSpPr>
          <p:nvPr/>
        </p:nvSpPr>
        <p:spPr bwMode="auto">
          <a:xfrm>
            <a:off x="3419475" y="3278188"/>
            <a:ext cx="431800"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3360" name="Text Box 50"/>
          <p:cNvSpPr txBox="1">
            <a:spLocks noChangeArrowheads="1"/>
          </p:cNvSpPr>
          <p:nvPr/>
        </p:nvSpPr>
        <p:spPr bwMode="auto">
          <a:xfrm>
            <a:off x="4211638" y="3278188"/>
            <a:ext cx="504825"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3361" name="Text Box 51"/>
          <p:cNvSpPr txBox="1">
            <a:spLocks noChangeArrowheads="1"/>
          </p:cNvSpPr>
          <p:nvPr/>
        </p:nvSpPr>
        <p:spPr bwMode="auto">
          <a:xfrm>
            <a:off x="4356100" y="3998913"/>
            <a:ext cx="576263"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3362" name="Text Box 52"/>
          <p:cNvSpPr txBox="1">
            <a:spLocks noChangeArrowheads="1"/>
          </p:cNvSpPr>
          <p:nvPr/>
        </p:nvSpPr>
        <p:spPr bwMode="auto">
          <a:xfrm>
            <a:off x="7092950" y="2133600"/>
            <a:ext cx="431800"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3363" name="Text Box 53"/>
          <p:cNvSpPr txBox="1">
            <a:spLocks noChangeArrowheads="1"/>
          </p:cNvSpPr>
          <p:nvPr/>
        </p:nvSpPr>
        <p:spPr bwMode="auto">
          <a:xfrm>
            <a:off x="6156325" y="2917825"/>
            <a:ext cx="431800"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3364" name="Text Box 54"/>
          <p:cNvSpPr txBox="1">
            <a:spLocks noChangeArrowheads="1"/>
          </p:cNvSpPr>
          <p:nvPr/>
        </p:nvSpPr>
        <p:spPr bwMode="auto">
          <a:xfrm>
            <a:off x="6659563" y="3709988"/>
            <a:ext cx="433387"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3365" name="Text Box 55"/>
          <p:cNvSpPr txBox="1">
            <a:spLocks noChangeArrowheads="1"/>
          </p:cNvSpPr>
          <p:nvPr/>
        </p:nvSpPr>
        <p:spPr bwMode="auto">
          <a:xfrm>
            <a:off x="7308850" y="4214813"/>
            <a:ext cx="431800"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3366" name="Text Box 56"/>
          <p:cNvSpPr txBox="1">
            <a:spLocks noChangeArrowheads="1"/>
          </p:cNvSpPr>
          <p:nvPr/>
        </p:nvSpPr>
        <p:spPr bwMode="auto">
          <a:xfrm>
            <a:off x="8172450" y="2781300"/>
            <a:ext cx="360363"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3367" name="Text Box 57"/>
          <p:cNvSpPr txBox="1">
            <a:spLocks noChangeArrowheads="1"/>
          </p:cNvSpPr>
          <p:nvPr/>
        </p:nvSpPr>
        <p:spPr bwMode="auto">
          <a:xfrm>
            <a:off x="7669213" y="3567113"/>
            <a:ext cx="431800"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3368" name="Text Box 58"/>
          <p:cNvSpPr txBox="1">
            <a:spLocks noChangeArrowheads="1"/>
          </p:cNvSpPr>
          <p:nvPr/>
        </p:nvSpPr>
        <p:spPr bwMode="auto">
          <a:xfrm>
            <a:off x="8640763" y="3567113"/>
            <a:ext cx="611187"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3369" name="Text Box 59"/>
          <p:cNvSpPr txBox="1">
            <a:spLocks noChangeArrowheads="1"/>
          </p:cNvSpPr>
          <p:nvPr/>
        </p:nvSpPr>
        <p:spPr bwMode="auto">
          <a:xfrm>
            <a:off x="8101013" y="4141788"/>
            <a:ext cx="503237"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3370" name="Text Box 60"/>
          <p:cNvSpPr txBox="1">
            <a:spLocks noChangeArrowheads="1"/>
          </p:cNvSpPr>
          <p:nvPr/>
        </p:nvSpPr>
        <p:spPr bwMode="auto">
          <a:xfrm>
            <a:off x="8532813" y="4791075"/>
            <a:ext cx="503237" cy="366713"/>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3371" name="Text Box 61"/>
          <p:cNvSpPr txBox="1">
            <a:spLocks noChangeArrowheads="1"/>
          </p:cNvSpPr>
          <p:nvPr/>
        </p:nvSpPr>
        <p:spPr bwMode="auto">
          <a:xfrm>
            <a:off x="8099425" y="5438775"/>
            <a:ext cx="504825" cy="366713"/>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3372" name="Text Box 62"/>
          <p:cNvSpPr txBox="1">
            <a:spLocks noChangeArrowheads="1"/>
          </p:cNvSpPr>
          <p:nvPr/>
        </p:nvSpPr>
        <p:spPr bwMode="auto">
          <a:xfrm>
            <a:off x="4714875" y="2846388"/>
            <a:ext cx="1152525" cy="366712"/>
          </a:xfrm>
          <a:prstGeom prst="rect">
            <a:avLst/>
          </a:prstGeom>
          <a:noFill/>
          <a:ln w="9525">
            <a:noFill/>
            <a:miter lim="800000"/>
            <a:headEnd/>
            <a:tailEnd/>
          </a:ln>
        </p:spPr>
        <p:txBody>
          <a:bodyPr>
            <a:spAutoFit/>
          </a:bodyPr>
          <a:lstStyle/>
          <a:p>
            <a:pPr>
              <a:spcBef>
                <a:spcPct val="50000"/>
              </a:spcBef>
            </a:pPr>
            <a:r>
              <a:rPr lang="zh-CN" altLang="en-US"/>
              <a:t>森林   树</a:t>
            </a:r>
          </a:p>
        </p:txBody>
      </p:sp>
      <p:sp>
        <p:nvSpPr>
          <p:cNvPr id="13373" name="Text Box 63"/>
          <p:cNvSpPr txBox="1">
            <a:spLocks noChangeArrowheads="1"/>
          </p:cNvSpPr>
          <p:nvPr/>
        </p:nvSpPr>
        <p:spPr bwMode="auto">
          <a:xfrm>
            <a:off x="539750" y="4941888"/>
            <a:ext cx="6985000" cy="1328737"/>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只要是兄弟就放在右边。只要是孩子就放在左边，图中，</a:t>
            </a:r>
            <a:r>
              <a:rPr lang="en-US" altLang="zh-CN">
                <a:solidFill>
                  <a:srgbClr val="FF3399"/>
                </a:solidFill>
              </a:rPr>
              <a:t>AEG</a:t>
            </a:r>
            <a:r>
              <a:rPr lang="zh-CN" altLang="en-US">
                <a:solidFill>
                  <a:srgbClr val="FF3399"/>
                </a:solidFill>
              </a:rPr>
              <a:t>是兄弟，所以都放在右边，排成一排。其他的也都是如此排列。</a:t>
            </a:r>
          </a:p>
          <a:p>
            <a:pPr>
              <a:spcBef>
                <a:spcPct val="50000"/>
              </a:spcBef>
            </a:pPr>
            <a:r>
              <a:rPr lang="zh-CN" altLang="en-US">
                <a:solidFill>
                  <a:srgbClr val="FF3399"/>
                </a:solidFill>
              </a:rPr>
              <a:t>题中问其根节点的右子树有多少结点，其右子树都是根节点在森林中的兄弟或者兄弟的孩子。所以答案为</a:t>
            </a:r>
            <a:r>
              <a:rPr lang="en-US" altLang="zh-CN">
                <a:solidFill>
                  <a:srgbClr val="FF3399"/>
                </a:solidFill>
              </a:rPr>
              <a:t>n2+n3</a:t>
            </a:r>
            <a:r>
              <a:rPr lang="zh-CN" altLang="en-US">
                <a:solidFill>
                  <a:srgbClr val="FF3399"/>
                </a:solidFill>
              </a:rPr>
              <a:t>，所以选：</a:t>
            </a:r>
            <a:r>
              <a:rPr lang="en-US" altLang="zh-CN">
                <a:solidFill>
                  <a:srgbClr val="FF3399"/>
                </a:solidFill>
              </a:rPr>
              <a:t>D</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250825" y="123825"/>
            <a:ext cx="8713788" cy="2776538"/>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10.</a:t>
            </a:r>
            <a:r>
              <a:rPr lang="zh-CN" altLang="en-US"/>
              <a:t>设有</a:t>
            </a:r>
            <a:r>
              <a:rPr lang="en-US" altLang="zh-CN"/>
              <a:t>13</a:t>
            </a:r>
            <a:r>
              <a:rPr lang="zh-CN" altLang="en-US"/>
              <a:t>个值，用它们组成一棵赫夫曼树，则该赫夫曼树中共有（     ）个结点</a:t>
            </a:r>
          </a:p>
          <a:p>
            <a:r>
              <a:rPr lang="zh-CN" altLang="en-US"/>
              <a:t>    </a:t>
            </a:r>
            <a:r>
              <a:rPr lang="en-US" altLang="zh-CN"/>
              <a:t>A. 13    B.12    C. 26     D. 25</a:t>
            </a:r>
          </a:p>
          <a:p>
            <a:endParaRPr lang="en-US" altLang="zh-CN"/>
          </a:p>
          <a:p>
            <a:r>
              <a:rPr lang="zh-CN" altLang="en-US"/>
              <a:t>解答：该类型的题，也有一个公式：</a:t>
            </a:r>
            <a:r>
              <a:rPr lang="en-US" altLang="zh-CN"/>
              <a:t>2*n-1</a:t>
            </a:r>
            <a:r>
              <a:rPr lang="zh-CN" altLang="en-US"/>
              <a:t>，即</a:t>
            </a:r>
            <a:r>
              <a:rPr lang="en-US" altLang="zh-CN"/>
              <a:t>2*13-1=25</a:t>
            </a:r>
            <a:r>
              <a:rPr lang="zh-CN" altLang="en-US"/>
              <a:t>，所以答案为：</a:t>
            </a:r>
            <a:r>
              <a:rPr lang="en-US" altLang="zh-CN"/>
              <a:t>D</a:t>
            </a:r>
            <a:r>
              <a:rPr lang="zh-CN" altLang="en-US"/>
              <a:t>。</a:t>
            </a:r>
          </a:p>
          <a:p>
            <a:r>
              <a:rPr lang="zh-CN" altLang="en-US"/>
              <a:t>假设：有一组数字为：</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。首先，把</a:t>
            </a:r>
            <a:r>
              <a:rPr lang="en-US" altLang="zh-CN"/>
              <a:t>1</a:t>
            </a:r>
            <a:r>
              <a:rPr lang="zh-CN" altLang="en-US"/>
              <a:t>，</a:t>
            </a:r>
            <a:r>
              <a:rPr lang="en-US" altLang="zh-CN"/>
              <a:t>2</a:t>
            </a:r>
            <a:r>
              <a:rPr lang="zh-CN" altLang="en-US"/>
              <a:t>拿出来做左右孩子，然后把他们的和（</a:t>
            </a:r>
            <a:r>
              <a:rPr lang="en-US" altLang="zh-CN"/>
              <a:t>3</a:t>
            </a:r>
            <a:r>
              <a:rPr lang="zh-CN" altLang="en-US"/>
              <a:t>）作为他们的双亲，然后把他们的和放在数组中，并且替代这两个数字的位置。然后把数组中的最小的两个数字拿出来当做孩子，再把他们的和算出来放在他们的双亲的位置上，再把这个数字放在数组中。取代这两个最小的数字。一次类推</a:t>
            </a:r>
            <a:r>
              <a:rPr lang="en-US" altLang="zh-CN"/>
              <a:t>…</a:t>
            </a:r>
            <a:r>
              <a:rPr lang="zh-CN" altLang="en-US"/>
              <a:t>该题的最终二叉树为：</a:t>
            </a:r>
          </a:p>
        </p:txBody>
      </p:sp>
      <p:sp>
        <p:nvSpPr>
          <p:cNvPr id="14339" name="Oval 5"/>
          <p:cNvSpPr>
            <a:spLocks noChangeArrowheads="1"/>
          </p:cNvSpPr>
          <p:nvPr/>
        </p:nvSpPr>
        <p:spPr bwMode="auto">
          <a:xfrm>
            <a:off x="3203575" y="34290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0" name="Oval 7"/>
          <p:cNvSpPr>
            <a:spLocks noChangeArrowheads="1"/>
          </p:cNvSpPr>
          <p:nvPr/>
        </p:nvSpPr>
        <p:spPr bwMode="auto">
          <a:xfrm>
            <a:off x="3924300" y="40052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1" name="Oval 8"/>
          <p:cNvSpPr>
            <a:spLocks noChangeArrowheads="1"/>
          </p:cNvSpPr>
          <p:nvPr/>
        </p:nvSpPr>
        <p:spPr bwMode="auto">
          <a:xfrm>
            <a:off x="3635375" y="46529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2" name="Oval 9"/>
          <p:cNvSpPr>
            <a:spLocks noChangeArrowheads="1"/>
          </p:cNvSpPr>
          <p:nvPr/>
        </p:nvSpPr>
        <p:spPr bwMode="auto">
          <a:xfrm>
            <a:off x="4284663" y="45815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3" name="Oval 11"/>
          <p:cNvSpPr>
            <a:spLocks noChangeArrowheads="1"/>
          </p:cNvSpPr>
          <p:nvPr/>
        </p:nvSpPr>
        <p:spPr bwMode="auto">
          <a:xfrm>
            <a:off x="2484438" y="41497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4" name="Oval 12"/>
          <p:cNvSpPr>
            <a:spLocks noChangeArrowheads="1"/>
          </p:cNvSpPr>
          <p:nvPr/>
        </p:nvSpPr>
        <p:spPr bwMode="auto">
          <a:xfrm>
            <a:off x="2771775" y="46529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5" name="Oval 13"/>
          <p:cNvSpPr>
            <a:spLocks noChangeArrowheads="1"/>
          </p:cNvSpPr>
          <p:nvPr/>
        </p:nvSpPr>
        <p:spPr bwMode="auto">
          <a:xfrm>
            <a:off x="2124075" y="4652963"/>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6" name="Oval 14"/>
          <p:cNvSpPr>
            <a:spLocks noChangeArrowheads="1"/>
          </p:cNvSpPr>
          <p:nvPr/>
        </p:nvSpPr>
        <p:spPr bwMode="auto">
          <a:xfrm>
            <a:off x="2411413" y="52292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7" name="Oval 15"/>
          <p:cNvSpPr>
            <a:spLocks noChangeArrowheads="1"/>
          </p:cNvSpPr>
          <p:nvPr/>
        </p:nvSpPr>
        <p:spPr bwMode="auto">
          <a:xfrm>
            <a:off x="1763713" y="52292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8" name="Oval 16"/>
          <p:cNvSpPr>
            <a:spLocks noChangeArrowheads="1"/>
          </p:cNvSpPr>
          <p:nvPr/>
        </p:nvSpPr>
        <p:spPr bwMode="auto">
          <a:xfrm>
            <a:off x="2052638" y="58769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49" name="Oval 17"/>
          <p:cNvSpPr>
            <a:spLocks noChangeArrowheads="1"/>
          </p:cNvSpPr>
          <p:nvPr/>
        </p:nvSpPr>
        <p:spPr bwMode="auto">
          <a:xfrm>
            <a:off x="1331913" y="58054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4350" name="Line 18"/>
          <p:cNvSpPr>
            <a:spLocks noChangeShapeType="1"/>
          </p:cNvSpPr>
          <p:nvPr/>
        </p:nvSpPr>
        <p:spPr bwMode="auto">
          <a:xfrm flipH="1">
            <a:off x="1619250" y="5589588"/>
            <a:ext cx="215900" cy="287337"/>
          </a:xfrm>
          <a:prstGeom prst="line">
            <a:avLst/>
          </a:prstGeom>
          <a:noFill/>
          <a:ln w="9525">
            <a:solidFill>
              <a:schemeClr val="tx1"/>
            </a:solidFill>
            <a:round/>
            <a:headEnd/>
            <a:tailEnd/>
          </a:ln>
        </p:spPr>
        <p:txBody>
          <a:bodyPr/>
          <a:lstStyle/>
          <a:p>
            <a:endParaRPr lang="zh-CN" altLang="en-US"/>
          </a:p>
        </p:txBody>
      </p:sp>
      <p:sp>
        <p:nvSpPr>
          <p:cNvPr id="14351" name="Line 19"/>
          <p:cNvSpPr>
            <a:spLocks noChangeShapeType="1"/>
          </p:cNvSpPr>
          <p:nvPr/>
        </p:nvSpPr>
        <p:spPr bwMode="auto">
          <a:xfrm>
            <a:off x="2051050" y="5661025"/>
            <a:ext cx="144463" cy="288925"/>
          </a:xfrm>
          <a:prstGeom prst="line">
            <a:avLst/>
          </a:prstGeom>
          <a:noFill/>
          <a:ln w="9525">
            <a:solidFill>
              <a:schemeClr val="tx1"/>
            </a:solidFill>
            <a:round/>
            <a:headEnd/>
            <a:tailEnd/>
          </a:ln>
        </p:spPr>
        <p:txBody>
          <a:bodyPr/>
          <a:lstStyle/>
          <a:p>
            <a:endParaRPr lang="zh-CN" altLang="en-US"/>
          </a:p>
        </p:txBody>
      </p:sp>
      <p:sp>
        <p:nvSpPr>
          <p:cNvPr id="14352" name="Line 20"/>
          <p:cNvSpPr>
            <a:spLocks noChangeShapeType="1"/>
          </p:cNvSpPr>
          <p:nvPr/>
        </p:nvSpPr>
        <p:spPr bwMode="auto">
          <a:xfrm flipH="1">
            <a:off x="2051050" y="5084763"/>
            <a:ext cx="217488" cy="215900"/>
          </a:xfrm>
          <a:prstGeom prst="line">
            <a:avLst/>
          </a:prstGeom>
          <a:noFill/>
          <a:ln w="9525">
            <a:solidFill>
              <a:schemeClr val="tx1"/>
            </a:solidFill>
            <a:round/>
            <a:headEnd/>
            <a:tailEnd/>
          </a:ln>
        </p:spPr>
        <p:txBody>
          <a:bodyPr/>
          <a:lstStyle/>
          <a:p>
            <a:endParaRPr lang="zh-CN" altLang="en-US"/>
          </a:p>
        </p:txBody>
      </p:sp>
      <p:sp>
        <p:nvSpPr>
          <p:cNvPr id="14353" name="Line 21"/>
          <p:cNvSpPr>
            <a:spLocks noChangeShapeType="1"/>
          </p:cNvSpPr>
          <p:nvPr/>
        </p:nvSpPr>
        <p:spPr bwMode="auto">
          <a:xfrm>
            <a:off x="2484438" y="5084763"/>
            <a:ext cx="71437" cy="215900"/>
          </a:xfrm>
          <a:prstGeom prst="line">
            <a:avLst/>
          </a:prstGeom>
          <a:noFill/>
          <a:ln w="9525">
            <a:solidFill>
              <a:schemeClr val="tx1"/>
            </a:solidFill>
            <a:round/>
            <a:headEnd/>
            <a:tailEnd/>
          </a:ln>
        </p:spPr>
        <p:txBody>
          <a:bodyPr/>
          <a:lstStyle/>
          <a:p>
            <a:endParaRPr lang="zh-CN" altLang="en-US"/>
          </a:p>
        </p:txBody>
      </p:sp>
      <p:sp>
        <p:nvSpPr>
          <p:cNvPr id="14354" name="Line 22"/>
          <p:cNvSpPr>
            <a:spLocks noChangeShapeType="1"/>
          </p:cNvSpPr>
          <p:nvPr/>
        </p:nvSpPr>
        <p:spPr bwMode="auto">
          <a:xfrm flipH="1">
            <a:off x="2411413" y="4508500"/>
            <a:ext cx="144462" cy="215900"/>
          </a:xfrm>
          <a:prstGeom prst="line">
            <a:avLst/>
          </a:prstGeom>
          <a:noFill/>
          <a:ln w="9525">
            <a:solidFill>
              <a:schemeClr val="tx1"/>
            </a:solidFill>
            <a:round/>
            <a:headEnd/>
            <a:tailEnd/>
          </a:ln>
        </p:spPr>
        <p:txBody>
          <a:bodyPr/>
          <a:lstStyle/>
          <a:p>
            <a:endParaRPr lang="zh-CN" altLang="en-US"/>
          </a:p>
        </p:txBody>
      </p:sp>
      <p:sp>
        <p:nvSpPr>
          <p:cNvPr id="14355" name="Line 23"/>
          <p:cNvSpPr>
            <a:spLocks noChangeShapeType="1"/>
          </p:cNvSpPr>
          <p:nvPr/>
        </p:nvSpPr>
        <p:spPr bwMode="auto">
          <a:xfrm>
            <a:off x="2771775" y="4508500"/>
            <a:ext cx="71438" cy="144463"/>
          </a:xfrm>
          <a:prstGeom prst="line">
            <a:avLst/>
          </a:prstGeom>
          <a:noFill/>
          <a:ln w="9525">
            <a:solidFill>
              <a:schemeClr val="tx1"/>
            </a:solidFill>
            <a:round/>
            <a:headEnd/>
            <a:tailEnd/>
          </a:ln>
        </p:spPr>
        <p:txBody>
          <a:bodyPr/>
          <a:lstStyle/>
          <a:p>
            <a:endParaRPr lang="zh-CN" altLang="en-US"/>
          </a:p>
        </p:txBody>
      </p:sp>
      <p:sp>
        <p:nvSpPr>
          <p:cNvPr id="14356" name="Line 28"/>
          <p:cNvSpPr>
            <a:spLocks noChangeShapeType="1"/>
          </p:cNvSpPr>
          <p:nvPr/>
        </p:nvSpPr>
        <p:spPr bwMode="auto">
          <a:xfrm flipH="1">
            <a:off x="3851275" y="4365625"/>
            <a:ext cx="215900" cy="287338"/>
          </a:xfrm>
          <a:prstGeom prst="line">
            <a:avLst/>
          </a:prstGeom>
          <a:noFill/>
          <a:ln w="9525">
            <a:solidFill>
              <a:schemeClr val="tx1"/>
            </a:solidFill>
            <a:round/>
            <a:headEnd/>
            <a:tailEnd/>
          </a:ln>
        </p:spPr>
        <p:txBody>
          <a:bodyPr/>
          <a:lstStyle/>
          <a:p>
            <a:endParaRPr lang="zh-CN" altLang="en-US"/>
          </a:p>
        </p:txBody>
      </p:sp>
      <p:sp>
        <p:nvSpPr>
          <p:cNvPr id="14357" name="Line 29"/>
          <p:cNvSpPr>
            <a:spLocks noChangeShapeType="1"/>
          </p:cNvSpPr>
          <p:nvPr/>
        </p:nvSpPr>
        <p:spPr bwMode="auto">
          <a:xfrm>
            <a:off x="4284663" y="4365625"/>
            <a:ext cx="144462" cy="215900"/>
          </a:xfrm>
          <a:prstGeom prst="line">
            <a:avLst/>
          </a:prstGeom>
          <a:noFill/>
          <a:ln w="9525">
            <a:solidFill>
              <a:schemeClr val="tx1"/>
            </a:solidFill>
            <a:round/>
            <a:headEnd/>
            <a:tailEnd/>
          </a:ln>
        </p:spPr>
        <p:txBody>
          <a:bodyPr/>
          <a:lstStyle/>
          <a:p>
            <a:endParaRPr lang="zh-CN" altLang="en-US"/>
          </a:p>
        </p:txBody>
      </p:sp>
      <p:sp>
        <p:nvSpPr>
          <p:cNvPr id="14358" name="Text Box 30"/>
          <p:cNvSpPr txBox="1">
            <a:spLocks noChangeArrowheads="1"/>
          </p:cNvSpPr>
          <p:nvPr/>
        </p:nvSpPr>
        <p:spPr bwMode="auto">
          <a:xfrm>
            <a:off x="1403350" y="5805488"/>
            <a:ext cx="288925" cy="366712"/>
          </a:xfrm>
          <a:prstGeom prst="rect">
            <a:avLst/>
          </a:prstGeom>
          <a:noFill/>
          <a:ln w="9525">
            <a:noFill/>
            <a:miter lim="800000"/>
            <a:headEnd/>
            <a:tailEnd/>
          </a:ln>
        </p:spPr>
        <p:txBody>
          <a:bodyPr>
            <a:spAutoFit/>
          </a:bodyPr>
          <a:lstStyle/>
          <a:p>
            <a:pPr>
              <a:spcBef>
                <a:spcPct val="50000"/>
              </a:spcBef>
            </a:pPr>
            <a:r>
              <a:rPr lang="en-US" altLang="zh-CN"/>
              <a:t>1</a:t>
            </a:r>
          </a:p>
        </p:txBody>
      </p:sp>
      <p:sp>
        <p:nvSpPr>
          <p:cNvPr id="14359" name="Text Box 31"/>
          <p:cNvSpPr txBox="1">
            <a:spLocks noChangeArrowheads="1"/>
          </p:cNvSpPr>
          <p:nvPr/>
        </p:nvSpPr>
        <p:spPr bwMode="auto">
          <a:xfrm>
            <a:off x="2051050" y="5805488"/>
            <a:ext cx="360363" cy="366712"/>
          </a:xfrm>
          <a:prstGeom prst="rect">
            <a:avLst/>
          </a:prstGeom>
          <a:noFill/>
          <a:ln w="9525">
            <a:noFill/>
            <a:miter lim="800000"/>
            <a:headEnd/>
            <a:tailEnd/>
          </a:ln>
        </p:spPr>
        <p:txBody>
          <a:bodyPr>
            <a:spAutoFit/>
          </a:bodyPr>
          <a:lstStyle/>
          <a:p>
            <a:pPr>
              <a:spcBef>
                <a:spcPct val="50000"/>
              </a:spcBef>
            </a:pPr>
            <a:r>
              <a:rPr lang="en-US" altLang="zh-CN"/>
              <a:t>2</a:t>
            </a:r>
          </a:p>
        </p:txBody>
      </p:sp>
      <p:sp>
        <p:nvSpPr>
          <p:cNvPr id="14360" name="Text Box 32"/>
          <p:cNvSpPr txBox="1">
            <a:spLocks noChangeArrowheads="1"/>
          </p:cNvSpPr>
          <p:nvPr/>
        </p:nvSpPr>
        <p:spPr bwMode="auto">
          <a:xfrm>
            <a:off x="1835150" y="5229225"/>
            <a:ext cx="288925" cy="366713"/>
          </a:xfrm>
          <a:prstGeom prst="rect">
            <a:avLst/>
          </a:prstGeom>
          <a:noFill/>
          <a:ln w="9525">
            <a:noFill/>
            <a:miter lim="800000"/>
            <a:headEnd/>
            <a:tailEnd/>
          </a:ln>
        </p:spPr>
        <p:txBody>
          <a:bodyPr>
            <a:spAutoFit/>
          </a:bodyPr>
          <a:lstStyle/>
          <a:p>
            <a:pPr>
              <a:spcBef>
                <a:spcPct val="50000"/>
              </a:spcBef>
            </a:pPr>
            <a:r>
              <a:rPr lang="en-US" altLang="zh-CN"/>
              <a:t>3</a:t>
            </a:r>
          </a:p>
        </p:txBody>
      </p:sp>
      <p:sp>
        <p:nvSpPr>
          <p:cNvPr id="14361" name="Text Box 33"/>
          <p:cNvSpPr txBox="1">
            <a:spLocks noChangeArrowheads="1"/>
          </p:cNvSpPr>
          <p:nvPr/>
        </p:nvSpPr>
        <p:spPr bwMode="auto">
          <a:xfrm>
            <a:off x="2411413" y="5229225"/>
            <a:ext cx="360362" cy="366713"/>
          </a:xfrm>
          <a:prstGeom prst="rect">
            <a:avLst/>
          </a:prstGeom>
          <a:noFill/>
          <a:ln w="9525">
            <a:noFill/>
            <a:miter lim="800000"/>
            <a:headEnd/>
            <a:tailEnd/>
          </a:ln>
        </p:spPr>
        <p:txBody>
          <a:bodyPr>
            <a:spAutoFit/>
          </a:bodyPr>
          <a:lstStyle/>
          <a:p>
            <a:pPr>
              <a:spcBef>
                <a:spcPct val="50000"/>
              </a:spcBef>
            </a:pPr>
            <a:r>
              <a:rPr lang="en-US" altLang="zh-CN"/>
              <a:t>3</a:t>
            </a:r>
          </a:p>
        </p:txBody>
      </p:sp>
      <p:sp>
        <p:nvSpPr>
          <p:cNvPr id="14362" name="Text Box 34"/>
          <p:cNvSpPr txBox="1">
            <a:spLocks noChangeArrowheads="1"/>
          </p:cNvSpPr>
          <p:nvPr/>
        </p:nvSpPr>
        <p:spPr bwMode="auto">
          <a:xfrm>
            <a:off x="2195513" y="4724400"/>
            <a:ext cx="288925" cy="366713"/>
          </a:xfrm>
          <a:prstGeom prst="rect">
            <a:avLst/>
          </a:prstGeom>
          <a:noFill/>
          <a:ln w="9525">
            <a:noFill/>
            <a:miter lim="800000"/>
            <a:headEnd/>
            <a:tailEnd/>
          </a:ln>
        </p:spPr>
        <p:txBody>
          <a:bodyPr>
            <a:spAutoFit/>
          </a:bodyPr>
          <a:lstStyle/>
          <a:p>
            <a:pPr>
              <a:spcBef>
                <a:spcPct val="50000"/>
              </a:spcBef>
            </a:pPr>
            <a:r>
              <a:rPr lang="en-US" altLang="zh-CN"/>
              <a:t>6</a:t>
            </a:r>
          </a:p>
        </p:txBody>
      </p:sp>
      <p:sp>
        <p:nvSpPr>
          <p:cNvPr id="14363" name="Text Box 35"/>
          <p:cNvSpPr txBox="1">
            <a:spLocks noChangeArrowheads="1"/>
          </p:cNvSpPr>
          <p:nvPr/>
        </p:nvSpPr>
        <p:spPr bwMode="auto">
          <a:xfrm>
            <a:off x="2771775" y="4652963"/>
            <a:ext cx="360363" cy="366712"/>
          </a:xfrm>
          <a:prstGeom prst="rect">
            <a:avLst/>
          </a:prstGeom>
          <a:noFill/>
          <a:ln w="9525">
            <a:noFill/>
            <a:miter lim="800000"/>
            <a:headEnd/>
            <a:tailEnd/>
          </a:ln>
        </p:spPr>
        <p:txBody>
          <a:bodyPr>
            <a:spAutoFit/>
          </a:bodyPr>
          <a:lstStyle/>
          <a:p>
            <a:pPr>
              <a:spcBef>
                <a:spcPct val="50000"/>
              </a:spcBef>
            </a:pPr>
            <a:r>
              <a:rPr lang="en-US" altLang="zh-CN"/>
              <a:t>6</a:t>
            </a:r>
          </a:p>
        </p:txBody>
      </p:sp>
      <p:sp>
        <p:nvSpPr>
          <p:cNvPr id="14364" name="Text Box 36"/>
          <p:cNvSpPr txBox="1">
            <a:spLocks noChangeArrowheads="1"/>
          </p:cNvSpPr>
          <p:nvPr/>
        </p:nvSpPr>
        <p:spPr bwMode="auto">
          <a:xfrm>
            <a:off x="2484438" y="4149725"/>
            <a:ext cx="504825" cy="366713"/>
          </a:xfrm>
          <a:prstGeom prst="rect">
            <a:avLst/>
          </a:prstGeom>
          <a:noFill/>
          <a:ln w="9525">
            <a:noFill/>
            <a:miter lim="800000"/>
            <a:headEnd/>
            <a:tailEnd/>
          </a:ln>
        </p:spPr>
        <p:txBody>
          <a:bodyPr>
            <a:spAutoFit/>
          </a:bodyPr>
          <a:lstStyle/>
          <a:p>
            <a:pPr>
              <a:spcBef>
                <a:spcPct val="50000"/>
              </a:spcBef>
            </a:pPr>
            <a:r>
              <a:rPr lang="en-US" altLang="zh-CN"/>
              <a:t>12</a:t>
            </a:r>
          </a:p>
        </p:txBody>
      </p:sp>
      <p:sp>
        <p:nvSpPr>
          <p:cNvPr id="14365" name="Text Box 38"/>
          <p:cNvSpPr txBox="1">
            <a:spLocks noChangeArrowheads="1"/>
          </p:cNvSpPr>
          <p:nvPr/>
        </p:nvSpPr>
        <p:spPr bwMode="auto">
          <a:xfrm>
            <a:off x="3708400" y="4652963"/>
            <a:ext cx="287338" cy="366712"/>
          </a:xfrm>
          <a:prstGeom prst="rect">
            <a:avLst/>
          </a:prstGeom>
          <a:noFill/>
          <a:ln w="9525">
            <a:noFill/>
            <a:miter lim="800000"/>
            <a:headEnd/>
            <a:tailEnd/>
          </a:ln>
        </p:spPr>
        <p:txBody>
          <a:bodyPr>
            <a:spAutoFit/>
          </a:bodyPr>
          <a:lstStyle/>
          <a:p>
            <a:pPr>
              <a:spcBef>
                <a:spcPct val="50000"/>
              </a:spcBef>
            </a:pPr>
            <a:r>
              <a:rPr lang="en-US" altLang="zh-CN"/>
              <a:t>4</a:t>
            </a:r>
          </a:p>
        </p:txBody>
      </p:sp>
      <p:sp>
        <p:nvSpPr>
          <p:cNvPr id="14366" name="Text Box 39"/>
          <p:cNvSpPr txBox="1">
            <a:spLocks noChangeArrowheads="1"/>
          </p:cNvSpPr>
          <p:nvPr/>
        </p:nvSpPr>
        <p:spPr bwMode="auto">
          <a:xfrm>
            <a:off x="4356100" y="4581525"/>
            <a:ext cx="287338" cy="366713"/>
          </a:xfrm>
          <a:prstGeom prst="rect">
            <a:avLst/>
          </a:prstGeom>
          <a:noFill/>
          <a:ln w="9525">
            <a:noFill/>
            <a:miter lim="800000"/>
            <a:headEnd/>
            <a:tailEnd/>
          </a:ln>
        </p:spPr>
        <p:txBody>
          <a:bodyPr>
            <a:spAutoFit/>
          </a:bodyPr>
          <a:lstStyle/>
          <a:p>
            <a:pPr>
              <a:spcBef>
                <a:spcPct val="50000"/>
              </a:spcBef>
            </a:pPr>
            <a:r>
              <a:rPr lang="en-US" altLang="zh-CN"/>
              <a:t>5</a:t>
            </a:r>
          </a:p>
        </p:txBody>
      </p:sp>
      <p:sp>
        <p:nvSpPr>
          <p:cNvPr id="14367" name="Text Box 40"/>
          <p:cNvSpPr txBox="1">
            <a:spLocks noChangeArrowheads="1"/>
          </p:cNvSpPr>
          <p:nvPr/>
        </p:nvSpPr>
        <p:spPr bwMode="auto">
          <a:xfrm>
            <a:off x="3995738" y="4005263"/>
            <a:ext cx="360362" cy="366712"/>
          </a:xfrm>
          <a:prstGeom prst="rect">
            <a:avLst/>
          </a:prstGeom>
          <a:noFill/>
          <a:ln w="9525">
            <a:noFill/>
            <a:miter lim="800000"/>
            <a:headEnd/>
            <a:tailEnd/>
          </a:ln>
        </p:spPr>
        <p:txBody>
          <a:bodyPr>
            <a:spAutoFit/>
          </a:bodyPr>
          <a:lstStyle/>
          <a:p>
            <a:pPr>
              <a:spcBef>
                <a:spcPct val="50000"/>
              </a:spcBef>
            </a:pPr>
            <a:r>
              <a:rPr lang="en-US" altLang="zh-CN"/>
              <a:t>9</a:t>
            </a:r>
          </a:p>
        </p:txBody>
      </p:sp>
      <p:sp>
        <p:nvSpPr>
          <p:cNvPr id="14368" name="Line 41"/>
          <p:cNvSpPr>
            <a:spLocks noChangeShapeType="1"/>
          </p:cNvSpPr>
          <p:nvPr/>
        </p:nvSpPr>
        <p:spPr bwMode="auto">
          <a:xfrm flipH="1">
            <a:off x="2843213" y="3789363"/>
            <a:ext cx="433387" cy="431800"/>
          </a:xfrm>
          <a:prstGeom prst="line">
            <a:avLst/>
          </a:prstGeom>
          <a:noFill/>
          <a:ln w="9525">
            <a:solidFill>
              <a:schemeClr val="tx1"/>
            </a:solidFill>
            <a:round/>
            <a:headEnd/>
            <a:tailEnd/>
          </a:ln>
        </p:spPr>
        <p:txBody>
          <a:bodyPr/>
          <a:lstStyle/>
          <a:p>
            <a:endParaRPr lang="zh-CN" altLang="en-US"/>
          </a:p>
        </p:txBody>
      </p:sp>
      <p:sp>
        <p:nvSpPr>
          <p:cNvPr id="14369" name="Line 42"/>
          <p:cNvSpPr>
            <a:spLocks noChangeShapeType="1"/>
          </p:cNvSpPr>
          <p:nvPr/>
        </p:nvSpPr>
        <p:spPr bwMode="auto">
          <a:xfrm>
            <a:off x="3563938" y="3789363"/>
            <a:ext cx="431800" cy="360362"/>
          </a:xfrm>
          <a:prstGeom prst="line">
            <a:avLst/>
          </a:prstGeom>
          <a:noFill/>
          <a:ln w="9525">
            <a:solidFill>
              <a:schemeClr val="tx1"/>
            </a:solidFill>
            <a:round/>
            <a:headEnd/>
            <a:tailEnd/>
          </a:ln>
        </p:spPr>
        <p:txBody>
          <a:bodyPr/>
          <a:lstStyle/>
          <a:p>
            <a:endParaRPr lang="zh-CN" altLang="en-US"/>
          </a:p>
        </p:txBody>
      </p:sp>
      <p:sp>
        <p:nvSpPr>
          <p:cNvPr id="14370" name="Text Box 43"/>
          <p:cNvSpPr txBox="1">
            <a:spLocks noChangeArrowheads="1"/>
          </p:cNvSpPr>
          <p:nvPr/>
        </p:nvSpPr>
        <p:spPr bwMode="auto">
          <a:xfrm>
            <a:off x="3276600" y="3429000"/>
            <a:ext cx="574675" cy="366713"/>
          </a:xfrm>
          <a:prstGeom prst="rect">
            <a:avLst/>
          </a:prstGeom>
          <a:noFill/>
          <a:ln w="9525">
            <a:noFill/>
            <a:miter lim="800000"/>
            <a:headEnd/>
            <a:tailEnd/>
          </a:ln>
        </p:spPr>
        <p:txBody>
          <a:bodyPr>
            <a:spAutoFit/>
          </a:bodyPr>
          <a:lstStyle/>
          <a:p>
            <a:pPr>
              <a:spcBef>
                <a:spcPct val="50000"/>
              </a:spcBef>
            </a:pPr>
            <a:r>
              <a:rPr lang="en-US" altLang="zh-CN"/>
              <a:t>21</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179388" y="195263"/>
            <a:ext cx="8785225" cy="6300787"/>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11.</a:t>
            </a:r>
            <a:r>
              <a:rPr lang="zh-CN" altLang="en-US"/>
              <a:t>将一棵二叉树按层次编号，对任一编号为 </a:t>
            </a:r>
            <a:r>
              <a:rPr lang="en-US" altLang="zh-CN"/>
              <a:t>i  </a:t>
            </a:r>
            <a:r>
              <a:rPr lang="zh-CN" altLang="en-US"/>
              <a:t>的结点有：如该结点有左孩子，则其编号为</a:t>
            </a:r>
            <a:r>
              <a:rPr lang="en-US" altLang="zh-CN"/>
              <a:t>_____</a:t>
            </a:r>
            <a:r>
              <a:rPr lang="zh-CN" altLang="en-US"/>
              <a:t>；如该结点有右孩子，则其编号为</a:t>
            </a:r>
            <a:r>
              <a:rPr lang="en-US" altLang="zh-CN"/>
              <a:t>_____</a:t>
            </a:r>
            <a:r>
              <a:rPr lang="zh-CN" altLang="en-US"/>
              <a:t>。</a:t>
            </a:r>
          </a:p>
          <a:p>
            <a:pPr marL="342900" indent="-342900">
              <a:spcBef>
                <a:spcPct val="50000"/>
              </a:spcBef>
            </a:pPr>
            <a:endParaRPr lang="zh-CN" altLang="en-US"/>
          </a:p>
          <a:p>
            <a:pPr marL="342900" indent="-342900">
              <a:spcBef>
                <a:spcPct val="50000"/>
              </a:spcBef>
            </a:pPr>
            <a:r>
              <a:rPr lang="zh-CN" altLang="en-US" sz="3200">
                <a:solidFill>
                  <a:srgbClr val="FF3399"/>
                </a:solidFill>
                <a:ea typeface="华文行楷" pitchFamily="2" charset="-122"/>
              </a:rPr>
              <a:t>解答：</a:t>
            </a:r>
            <a:r>
              <a:rPr lang="zh-CN" altLang="en-US">
                <a:solidFill>
                  <a:srgbClr val="FF3399"/>
                </a:solidFill>
              </a:rPr>
              <a:t>二叉树的编号为，从上到下，从左到右，依次为 </a:t>
            </a:r>
            <a:r>
              <a:rPr lang="en-US" altLang="zh-CN">
                <a:solidFill>
                  <a:srgbClr val="FF3399"/>
                </a:solidFill>
              </a:rPr>
              <a:t>1.2.3.4.5…..</a:t>
            </a:r>
          </a:p>
          <a:p>
            <a:pPr marL="342900" indent="-342900">
              <a:spcBef>
                <a:spcPct val="50000"/>
              </a:spcBef>
            </a:pPr>
            <a:r>
              <a:rPr lang="en-US" altLang="zh-CN">
                <a:solidFill>
                  <a:srgbClr val="FF3399"/>
                </a:solidFill>
              </a:rPr>
              <a:t>         </a:t>
            </a:r>
            <a:r>
              <a:rPr lang="zh-CN" altLang="en-US">
                <a:solidFill>
                  <a:srgbClr val="FF3399"/>
                </a:solidFill>
              </a:rPr>
              <a:t>该题也有一个公式，即，如果他的双亲的编号为</a:t>
            </a:r>
            <a:r>
              <a:rPr lang="en-US" altLang="zh-CN">
                <a:solidFill>
                  <a:srgbClr val="FF3399"/>
                </a:solidFill>
              </a:rPr>
              <a:t>a</a:t>
            </a:r>
            <a:r>
              <a:rPr lang="zh-CN" altLang="en-US">
                <a:solidFill>
                  <a:srgbClr val="FF3399"/>
                </a:solidFill>
              </a:rPr>
              <a:t>，则他的右孩子的编号为：                            </a:t>
            </a:r>
            <a:r>
              <a:rPr lang="en-US" altLang="zh-CN">
                <a:solidFill>
                  <a:srgbClr val="FF3399"/>
                </a:solidFill>
              </a:rPr>
              <a:t>2a</a:t>
            </a:r>
            <a:r>
              <a:rPr lang="zh-CN" altLang="en-US">
                <a:solidFill>
                  <a:srgbClr val="FF3399"/>
                </a:solidFill>
              </a:rPr>
              <a:t>，左孩子为：</a:t>
            </a:r>
            <a:r>
              <a:rPr lang="en-US" altLang="zh-CN">
                <a:solidFill>
                  <a:srgbClr val="FF3399"/>
                </a:solidFill>
              </a:rPr>
              <a:t>2a+1</a:t>
            </a:r>
            <a:r>
              <a:rPr lang="zh-CN" altLang="en-US">
                <a:solidFill>
                  <a:srgbClr val="FF3399"/>
                </a:solidFill>
              </a:rPr>
              <a:t>，所以该题的答案为：</a:t>
            </a:r>
            <a:r>
              <a:rPr lang="en-US" altLang="zh-CN">
                <a:solidFill>
                  <a:srgbClr val="FF3399"/>
                </a:solidFill>
              </a:rPr>
              <a:t>2i</a:t>
            </a:r>
            <a:r>
              <a:rPr lang="zh-CN" altLang="en-US">
                <a:solidFill>
                  <a:srgbClr val="FF3399"/>
                </a:solidFill>
              </a:rPr>
              <a:t>，</a:t>
            </a:r>
            <a:r>
              <a:rPr lang="en-US" altLang="zh-CN">
                <a:solidFill>
                  <a:srgbClr val="FF3399"/>
                </a:solidFill>
              </a:rPr>
              <a:t>2i+1</a:t>
            </a:r>
          </a:p>
          <a:p>
            <a:pPr marL="342900" indent="-342900">
              <a:spcBef>
                <a:spcPct val="50000"/>
              </a:spcBef>
            </a:pPr>
            <a:endParaRPr lang="en-US" altLang="zh-CN">
              <a:solidFill>
                <a:srgbClr val="FF3399"/>
              </a:solidFill>
            </a:endParaRPr>
          </a:p>
          <a:p>
            <a:pPr marL="342900" indent="-342900">
              <a:spcBef>
                <a:spcPct val="50000"/>
              </a:spcBef>
            </a:pPr>
            <a:r>
              <a:rPr lang="en-US" altLang="zh-CN" sz="3200">
                <a:latin typeface="华文行楷" pitchFamily="2" charset="-122"/>
                <a:ea typeface="华文行楷" pitchFamily="2" charset="-122"/>
              </a:rPr>
              <a:t>12.</a:t>
            </a:r>
            <a:r>
              <a:rPr lang="zh-CN" altLang="en-US"/>
              <a:t>二叉树通常有</a:t>
            </a:r>
            <a:r>
              <a:rPr lang="en-US" altLang="zh-CN"/>
              <a:t>_____</a:t>
            </a:r>
            <a:r>
              <a:rPr lang="zh-CN" altLang="en-US"/>
              <a:t>存储结构和</a:t>
            </a:r>
            <a:r>
              <a:rPr lang="en-US" altLang="zh-CN"/>
              <a:t>_____</a:t>
            </a:r>
            <a:r>
              <a:rPr lang="zh-CN" altLang="en-US"/>
              <a:t>存储结构两类存储结构。</a:t>
            </a:r>
          </a:p>
          <a:p>
            <a:pPr marL="342900" indent="-342900">
              <a:spcBef>
                <a:spcPct val="50000"/>
              </a:spcBef>
            </a:pPr>
            <a:r>
              <a:rPr lang="zh-CN" altLang="en-US" sz="3200">
                <a:solidFill>
                  <a:srgbClr val="FF3399"/>
                </a:solidFill>
                <a:ea typeface="华文行楷" pitchFamily="2" charset="-122"/>
              </a:rPr>
              <a:t>解答：</a:t>
            </a:r>
            <a:r>
              <a:rPr lang="zh-CN" altLang="en-US">
                <a:solidFill>
                  <a:srgbClr val="FF3399"/>
                </a:solidFill>
              </a:rPr>
              <a:t>二叉树的存储结构有：顺序存储和链式存储两部分。所以该题的答案是：顺序、链式</a:t>
            </a:r>
          </a:p>
          <a:p>
            <a:pPr marL="342900" indent="-342900">
              <a:spcBef>
                <a:spcPct val="50000"/>
              </a:spcBef>
            </a:pPr>
            <a:r>
              <a:rPr lang="en-US" altLang="zh-CN" sz="3200">
                <a:latin typeface="华文行楷" pitchFamily="2" charset="-122"/>
                <a:ea typeface="华文行楷" pitchFamily="2" charset="-122"/>
              </a:rPr>
              <a:t>13.</a:t>
            </a:r>
            <a:r>
              <a:rPr lang="zh-CN" altLang="en-US"/>
              <a:t>二叉树的先根遍历顺序是</a:t>
            </a:r>
            <a:r>
              <a:rPr lang="en-US" altLang="zh-CN"/>
              <a:t>ABCDHIG,</a:t>
            </a:r>
            <a:r>
              <a:rPr lang="zh-CN" altLang="en-US"/>
              <a:t>则二叉树的根是</a:t>
            </a:r>
            <a:r>
              <a:rPr lang="en-US" altLang="zh-CN"/>
              <a:t>_____</a:t>
            </a:r>
            <a:r>
              <a:rPr lang="zh-CN" altLang="en-US"/>
              <a:t>。</a:t>
            </a:r>
          </a:p>
          <a:p>
            <a:pPr marL="342900" indent="-342900">
              <a:spcBef>
                <a:spcPct val="50000"/>
              </a:spcBef>
            </a:pPr>
            <a:r>
              <a:rPr lang="zh-CN" altLang="en-US" sz="3200">
                <a:solidFill>
                  <a:srgbClr val="FF3399"/>
                </a:solidFill>
                <a:ea typeface="华文行楷" pitchFamily="2" charset="-122"/>
              </a:rPr>
              <a:t>解答</a:t>
            </a:r>
            <a:r>
              <a:rPr lang="zh-CN" altLang="en-US">
                <a:solidFill>
                  <a:srgbClr val="FF3399"/>
                </a:solidFill>
              </a:rPr>
              <a:t>：先跟遍历顺序为根左右。所以该二叉树的根为</a:t>
            </a:r>
            <a:r>
              <a:rPr lang="en-US" altLang="zh-CN">
                <a:solidFill>
                  <a:srgbClr val="FF3399"/>
                </a:solidFill>
              </a:rPr>
              <a:t>A</a:t>
            </a:r>
            <a:r>
              <a:rPr lang="zh-CN" altLang="en-US">
                <a:solidFill>
                  <a:srgbClr val="FF3399"/>
                </a:solidFill>
              </a:rPr>
              <a:t>，所以答案为：</a:t>
            </a:r>
            <a:r>
              <a:rPr lang="en-US" altLang="zh-CN">
                <a:solidFill>
                  <a:srgbClr val="FF3399"/>
                </a:solidFill>
              </a:rPr>
              <a:t>A</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215900" y="50800"/>
            <a:ext cx="8893175" cy="2865438"/>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14.</a:t>
            </a:r>
            <a:r>
              <a:rPr lang="zh-CN" altLang="en-US"/>
              <a:t>二叉树的后根遍历顺序是</a:t>
            </a:r>
            <a:r>
              <a:rPr lang="en-US" altLang="zh-CN"/>
              <a:t>CDGEHW</a:t>
            </a:r>
            <a:r>
              <a:rPr lang="zh-CN" altLang="en-US"/>
              <a:t>，则二叉树的根是</a:t>
            </a:r>
            <a:r>
              <a:rPr lang="en-US" altLang="zh-CN"/>
              <a:t>_____</a:t>
            </a:r>
            <a:r>
              <a:rPr lang="zh-CN" altLang="en-US"/>
              <a:t>。</a:t>
            </a:r>
          </a:p>
          <a:p>
            <a:pPr marL="342900" indent="-342900"/>
            <a:endParaRPr lang="zh-CN" altLang="en-US"/>
          </a:p>
          <a:p>
            <a:pPr marL="342900" indent="-342900"/>
            <a:r>
              <a:rPr lang="zh-CN" altLang="en-US" sz="3200">
                <a:solidFill>
                  <a:srgbClr val="FF3399"/>
                </a:solidFill>
                <a:ea typeface="华文行楷" pitchFamily="2" charset="-122"/>
              </a:rPr>
              <a:t>解答：</a:t>
            </a:r>
            <a:r>
              <a:rPr lang="zh-CN" altLang="en-US">
                <a:solidFill>
                  <a:srgbClr val="FF3399"/>
                </a:solidFill>
              </a:rPr>
              <a:t>后跟遍历顺序为左右根，所以答案为：</a:t>
            </a:r>
            <a:r>
              <a:rPr lang="en-US" altLang="zh-CN">
                <a:solidFill>
                  <a:srgbClr val="FF3399"/>
                </a:solidFill>
              </a:rPr>
              <a:t>W</a:t>
            </a:r>
          </a:p>
          <a:p>
            <a:pPr marL="342900" indent="-342900"/>
            <a:r>
              <a:rPr lang="en-US" altLang="zh-CN" sz="3200">
                <a:latin typeface="华文行楷" pitchFamily="2" charset="-122"/>
                <a:ea typeface="华文行楷" pitchFamily="2" charset="-122"/>
              </a:rPr>
              <a:t>15.</a:t>
            </a:r>
            <a:r>
              <a:rPr lang="zh-CN" altLang="en-US"/>
              <a:t>有</a:t>
            </a:r>
            <a:r>
              <a:rPr lang="en-US" altLang="zh-CN"/>
              <a:t>m</a:t>
            </a:r>
            <a:r>
              <a:rPr lang="zh-CN" altLang="en-US"/>
              <a:t>个叶子结点的赫夫曼树上的结点数是</a:t>
            </a:r>
            <a:r>
              <a:rPr lang="en-US" altLang="zh-CN"/>
              <a:t>_____</a:t>
            </a:r>
            <a:r>
              <a:rPr lang="zh-CN" altLang="en-US"/>
              <a:t>。</a:t>
            </a:r>
          </a:p>
          <a:p>
            <a:pPr marL="342900" indent="-342900"/>
            <a:r>
              <a:rPr lang="zh-CN" altLang="en-US"/>
              <a:t> </a:t>
            </a:r>
          </a:p>
          <a:p>
            <a:pPr marL="342900" indent="-342900"/>
            <a:r>
              <a:rPr lang="zh-CN" altLang="en-US" sz="3200">
                <a:solidFill>
                  <a:srgbClr val="FF3399"/>
                </a:solidFill>
                <a:ea typeface="华文行楷" pitchFamily="2" charset="-122"/>
              </a:rPr>
              <a:t>解答</a:t>
            </a:r>
            <a:r>
              <a:rPr lang="zh-CN" altLang="en-US">
                <a:solidFill>
                  <a:srgbClr val="FF3399"/>
                </a:solidFill>
              </a:rPr>
              <a:t>：因为赫夫曼树中没有深度为</a:t>
            </a:r>
            <a:r>
              <a:rPr lang="en-US" altLang="zh-CN">
                <a:solidFill>
                  <a:srgbClr val="FF3399"/>
                </a:solidFill>
              </a:rPr>
              <a:t>1</a:t>
            </a:r>
            <a:r>
              <a:rPr lang="zh-CN" altLang="en-US">
                <a:solidFill>
                  <a:srgbClr val="FF3399"/>
                </a:solidFill>
              </a:rPr>
              <a:t>的结点，则一颗又</a:t>
            </a:r>
            <a:r>
              <a:rPr lang="en-US" altLang="zh-CN">
                <a:solidFill>
                  <a:srgbClr val="FF3399"/>
                </a:solidFill>
              </a:rPr>
              <a:t>n</a:t>
            </a:r>
            <a:r>
              <a:rPr lang="zh-CN" altLang="en-US">
                <a:solidFill>
                  <a:srgbClr val="FF3399"/>
                </a:solidFill>
              </a:rPr>
              <a:t>个叶子结点的赫夫曼树共有</a:t>
            </a:r>
            <a:r>
              <a:rPr lang="en-US" altLang="zh-CN">
                <a:solidFill>
                  <a:srgbClr val="FF3399"/>
                </a:solidFill>
              </a:rPr>
              <a:t>2n-1</a:t>
            </a:r>
            <a:r>
              <a:rPr lang="zh-CN" altLang="en-US">
                <a:solidFill>
                  <a:srgbClr val="FF3399"/>
                </a:solidFill>
              </a:rPr>
              <a:t>个结点，可以存储在一个大小为</a:t>
            </a:r>
            <a:r>
              <a:rPr lang="en-US" altLang="zh-CN">
                <a:solidFill>
                  <a:srgbClr val="FF3399"/>
                </a:solidFill>
              </a:rPr>
              <a:t>2n-1</a:t>
            </a:r>
            <a:r>
              <a:rPr lang="zh-CN" altLang="en-US">
                <a:solidFill>
                  <a:srgbClr val="FF3399"/>
                </a:solidFill>
              </a:rPr>
              <a:t>的一维数组中。所以该题的答案为：</a:t>
            </a:r>
            <a:r>
              <a:rPr lang="en-US" altLang="zh-CN">
                <a:solidFill>
                  <a:srgbClr val="FF3399"/>
                </a:solidFill>
              </a:rPr>
              <a:t>2m-1</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8"/>
          <p:cNvSpPr txBox="1">
            <a:spLocks noChangeArrowheads="1"/>
          </p:cNvSpPr>
          <p:nvPr/>
        </p:nvSpPr>
        <p:spPr bwMode="auto">
          <a:xfrm>
            <a:off x="107950" y="44450"/>
            <a:ext cx="8893175" cy="2776538"/>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16.</a:t>
            </a:r>
            <a:r>
              <a:rPr lang="zh-CN" altLang="en-US"/>
              <a:t>观察如图所示的树，回答下列问题。</a:t>
            </a:r>
          </a:p>
          <a:p>
            <a:pPr marL="342900" indent="-342900"/>
            <a:r>
              <a:rPr lang="zh-CN" altLang="en-US"/>
              <a:t>    哪个是根结点？   </a:t>
            </a:r>
            <a:r>
              <a:rPr lang="en-US" altLang="zh-CN"/>
              <a:t>//</a:t>
            </a:r>
            <a:r>
              <a:rPr lang="zh-CN" altLang="en-US">
                <a:solidFill>
                  <a:srgbClr val="FF3399"/>
                </a:solidFill>
              </a:rPr>
              <a:t>最上面的就是结点，答案为</a:t>
            </a:r>
            <a:r>
              <a:rPr lang="en-US" altLang="zh-CN">
                <a:solidFill>
                  <a:srgbClr val="FF3399"/>
                </a:solidFill>
              </a:rPr>
              <a:t>:A</a:t>
            </a:r>
          </a:p>
          <a:p>
            <a:pPr marL="342900" indent="-342900"/>
            <a:r>
              <a:rPr lang="en-US" altLang="zh-CN"/>
              <a:t>    </a:t>
            </a:r>
            <a:r>
              <a:rPr lang="zh-CN" altLang="en-US"/>
              <a:t>哪些是叶子结点？ </a:t>
            </a:r>
            <a:r>
              <a:rPr lang="en-US" altLang="zh-CN"/>
              <a:t>//</a:t>
            </a:r>
            <a:r>
              <a:rPr lang="zh-CN" altLang="en-US">
                <a:solidFill>
                  <a:srgbClr val="FF3399"/>
                </a:solidFill>
              </a:rPr>
              <a:t>没有孩子的就是叶子，答案为：</a:t>
            </a:r>
            <a:r>
              <a:rPr lang="en-US" altLang="zh-CN">
                <a:solidFill>
                  <a:srgbClr val="FF3399"/>
                </a:solidFill>
              </a:rPr>
              <a:t>D,H,I,F,G,J</a:t>
            </a:r>
          </a:p>
          <a:p>
            <a:pPr marL="342900" indent="-342900"/>
            <a:r>
              <a:rPr lang="en-US" altLang="zh-CN"/>
              <a:t>    </a:t>
            </a:r>
            <a:r>
              <a:rPr lang="zh-CN" altLang="en-US"/>
              <a:t>哪个结点是</a:t>
            </a:r>
            <a:r>
              <a:rPr lang="en-US" altLang="zh-CN"/>
              <a:t>H</a:t>
            </a:r>
            <a:r>
              <a:rPr lang="zh-CN" altLang="en-US"/>
              <a:t>的双亲？  </a:t>
            </a:r>
            <a:r>
              <a:rPr lang="en-US" altLang="zh-CN"/>
              <a:t>//</a:t>
            </a:r>
            <a:r>
              <a:rPr lang="zh-CN" altLang="en-US">
                <a:solidFill>
                  <a:srgbClr val="FF3399"/>
                </a:solidFill>
              </a:rPr>
              <a:t>答案为：</a:t>
            </a:r>
            <a:r>
              <a:rPr lang="en-US" altLang="zh-CN">
                <a:solidFill>
                  <a:srgbClr val="FF3399"/>
                </a:solidFill>
              </a:rPr>
              <a:t>E</a:t>
            </a:r>
          </a:p>
          <a:p>
            <a:pPr marL="342900" indent="-342900"/>
            <a:r>
              <a:rPr lang="en-US" altLang="zh-CN"/>
              <a:t>    </a:t>
            </a:r>
            <a:r>
              <a:rPr lang="zh-CN" altLang="en-US"/>
              <a:t>哪些是</a:t>
            </a:r>
            <a:r>
              <a:rPr lang="en-US" altLang="zh-CN"/>
              <a:t>H</a:t>
            </a:r>
            <a:r>
              <a:rPr lang="zh-CN" altLang="en-US"/>
              <a:t>的祖先？  </a:t>
            </a:r>
            <a:r>
              <a:rPr lang="en-US" altLang="zh-CN"/>
              <a:t>//</a:t>
            </a:r>
            <a:r>
              <a:rPr lang="zh-CN" altLang="en-US">
                <a:solidFill>
                  <a:srgbClr val="FF3399"/>
                </a:solidFill>
              </a:rPr>
              <a:t>沿</a:t>
            </a:r>
            <a:r>
              <a:rPr lang="en-US" altLang="zh-CN">
                <a:solidFill>
                  <a:srgbClr val="FF3399"/>
                </a:solidFill>
              </a:rPr>
              <a:t>H</a:t>
            </a:r>
            <a:r>
              <a:rPr lang="zh-CN" altLang="en-US">
                <a:solidFill>
                  <a:srgbClr val="FF3399"/>
                </a:solidFill>
              </a:rPr>
              <a:t>往上走到根节点所经过的结点都是他的祖先，答案：</a:t>
            </a:r>
            <a:r>
              <a:rPr lang="en-US" altLang="zh-CN">
                <a:solidFill>
                  <a:srgbClr val="FF3399"/>
                </a:solidFill>
              </a:rPr>
              <a:t>E,B,A</a:t>
            </a:r>
          </a:p>
          <a:p>
            <a:pPr marL="342900" indent="-342900"/>
            <a:r>
              <a:rPr lang="en-US" altLang="zh-CN"/>
              <a:t>    </a:t>
            </a:r>
            <a:r>
              <a:rPr lang="zh-CN" altLang="en-US"/>
              <a:t>结点</a:t>
            </a:r>
            <a:r>
              <a:rPr lang="en-US" altLang="zh-CN"/>
              <a:t>J</a:t>
            </a:r>
            <a:r>
              <a:rPr lang="zh-CN" altLang="en-US"/>
              <a:t>的兄弟是那些？ </a:t>
            </a:r>
            <a:r>
              <a:rPr lang="en-US" altLang="zh-CN"/>
              <a:t>//</a:t>
            </a:r>
            <a:r>
              <a:rPr lang="zh-CN" altLang="en-US">
                <a:solidFill>
                  <a:srgbClr val="FF3399"/>
                </a:solidFill>
              </a:rPr>
              <a:t>和她同一个双亲的都是兄弟，答案： </a:t>
            </a:r>
            <a:r>
              <a:rPr lang="en-US" altLang="zh-CN">
                <a:solidFill>
                  <a:srgbClr val="FF3399"/>
                </a:solidFill>
              </a:rPr>
              <a:t>F,G</a:t>
            </a:r>
          </a:p>
          <a:p>
            <a:pPr marL="342900" indent="-342900"/>
            <a:r>
              <a:rPr lang="en-US" altLang="zh-CN"/>
              <a:t>    </a:t>
            </a:r>
            <a:r>
              <a:rPr lang="zh-CN" altLang="en-US"/>
              <a:t>树的深度是多少？</a:t>
            </a:r>
            <a:r>
              <a:rPr lang="en-US" altLang="zh-CN">
                <a:solidFill>
                  <a:srgbClr val="FF3399"/>
                </a:solidFill>
              </a:rPr>
              <a:t>//</a:t>
            </a:r>
            <a:r>
              <a:rPr lang="zh-CN" altLang="en-US">
                <a:solidFill>
                  <a:srgbClr val="FF3399"/>
                </a:solidFill>
              </a:rPr>
              <a:t>就是他的层次 ，答案： </a:t>
            </a:r>
            <a:r>
              <a:rPr lang="en-US" altLang="zh-CN">
                <a:solidFill>
                  <a:srgbClr val="FF3399"/>
                </a:solidFill>
              </a:rPr>
              <a:t>4</a:t>
            </a:r>
          </a:p>
          <a:p>
            <a:pPr marL="342900" indent="-342900"/>
            <a:r>
              <a:rPr lang="en-US" altLang="zh-CN"/>
              <a:t>    </a:t>
            </a:r>
            <a:r>
              <a:rPr lang="zh-CN" altLang="en-US"/>
              <a:t>树的度是多少？ </a:t>
            </a:r>
            <a:r>
              <a:rPr lang="en-US" altLang="zh-CN"/>
              <a:t>//</a:t>
            </a:r>
            <a:r>
              <a:rPr lang="zh-CN" altLang="en-US">
                <a:solidFill>
                  <a:srgbClr val="FF3399"/>
                </a:solidFill>
              </a:rPr>
              <a:t>某个结点最多有几个孩子，那个数字就是度，答案： </a:t>
            </a:r>
            <a:r>
              <a:rPr lang="en-US" altLang="zh-CN">
                <a:solidFill>
                  <a:srgbClr val="FF3399"/>
                </a:solidFill>
              </a:rPr>
              <a:t>3</a:t>
            </a:r>
          </a:p>
          <a:p>
            <a:pPr marL="342900" indent="-342900"/>
            <a:r>
              <a:rPr lang="en-US" altLang="zh-CN"/>
              <a:t>    </a:t>
            </a:r>
            <a:r>
              <a:rPr lang="zh-CN" altLang="en-US"/>
              <a:t>结点</a:t>
            </a:r>
            <a:r>
              <a:rPr lang="en-US" altLang="zh-CN"/>
              <a:t>H</a:t>
            </a:r>
            <a:r>
              <a:rPr lang="zh-CN" altLang="en-US"/>
              <a:t>和结点</a:t>
            </a:r>
            <a:r>
              <a:rPr lang="en-US" altLang="zh-CN"/>
              <a:t>J</a:t>
            </a:r>
            <a:r>
              <a:rPr lang="zh-CN" altLang="en-US"/>
              <a:t>的层次分别是多少？  </a:t>
            </a:r>
            <a:r>
              <a:rPr lang="en-US" altLang="zh-CN"/>
              <a:t>//</a:t>
            </a:r>
            <a:r>
              <a:rPr lang="zh-CN" altLang="en-US">
                <a:solidFill>
                  <a:srgbClr val="FF3399"/>
                </a:solidFill>
              </a:rPr>
              <a:t>答案：</a:t>
            </a:r>
            <a:r>
              <a:rPr lang="en-US" altLang="zh-CN">
                <a:solidFill>
                  <a:srgbClr val="FF3399"/>
                </a:solidFill>
              </a:rPr>
              <a:t>4 ,3</a:t>
            </a:r>
          </a:p>
        </p:txBody>
      </p:sp>
      <p:sp>
        <p:nvSpPr>
          <p:cNvPr id="17411" name="Oval 9"/>
          <p:cNvSpPr>
            <a:spLocks noChangeArrowheads="1"/>
          </p:cNvSpPr>
          <p:nvPr/>
        </p:nvSpPr>
        <p:spPr bwMode="auto">
          <a:xfrm>
            <a:off x="1546225" y="314166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2" name="Oval 10"/>
          <p:cNvSpPr>
            <a:spLocks noChangeArrowheads="1"/>
          </p:cNvSpPr>
          <p:nvPr/>
        </p:nvSpPr>
        <p:spPr bwMode="auto">
          <a:xfrm>
            <a:off x="755650" y="378936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3" name="Oval 11"/>
          <p:cNvSpPr>
            <a:spLocks noChangeArrowheads="1"/>
          </p:cNvSpPr>
          <p:nvPr/>
        </p:nvSpPr>
        <p:spPr bwMode="auto">
          <a:xfrm>
            <a:off x="2195513" y="378936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4" name="Oval 12"/>
          <p:cNvSpPr>
            <a:spLocks noChangeArrowheads="1"/>
          </p:cNvSpPr>
          <p:nvPr/>
        </p:nvSpPr>
        <p:spPr bwMode="auto">
          <a:xfrm>
            <a:off x="179388" y="443706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5" name="Oval 13"/>
          <p:cNvSpPr>
            <a:spLocks noChangeArrowheads="1"/>
          </p:cNvSpPr>
          <p:nvPr/>
        </p:nvSpPr>
        <p:spPr bwMode="auto">
          <a:xfrm>
            <a:off x="971550" y="450850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6" name="Oval 14"/>
          <p:cNvSpPr>
            <a:spLocks noChangeArrowheads="1"/>
          </p:cNvSpPr>
          <p:nvPr/>
        </p:nvSpPr>
        <p:spPr bwMode="auto">
          <a:xfrm>
            <a:off x="539750" y="522922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7" name="Oval 15"/>
          <p:cNvSpPr>
            <a:spLocks noChangeArrowheads="1"/>
          </p:cNvSpPr>
          <p:nvPr/>
        </p:nvSpPr>
        <p:spPr bwMode="auto">
          <a:xfrm>
            <a:off x="1331913" y="522922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8" name="Oval 16"/>
          <p:cNvSpPr>
            <a:spLocks noChangeArrowheads="1"/>
          </p:cNvSpPr>
          <p:nvPr/>
        </p:nvSpPr>
        <p:spPr bwMode="auto">
          <a:xfrm>
            <a:off x="1619250" y="450850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19" name="Oval 17"/>
          <p:cNvSpPr>
            <a:spLocks noChangeArrowheads="1"/>
          </p:cNvSpPr>
          <p:nvPr/>
        </p:nvSpPr>
        <p:spPr bwMode="auto">
          <a:xfrm>
            <a:off x="2268538" y="450850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20" name="Oval 18"/>
          <p:cNvSpPr>
            <a:spLocks noChangeArrowheads="1"/>
          </p:cNvSpPr>
          <p:nvPr/>
        </p:nvSpPr>
        <p:spPr bwMode="auto">
          <a:xfrm>
            <a:off x="2843213" y="4579938"/>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7421" name="Line 19"/>
          <p:cNvSpPr>
            <a:spLocks noChangeShapeType="1"/>
          </p:cNvSpPr>
          <p:nvPr/>
        </p:nvSpPr>
        <p:spPr bwMode="auto">
          <a:xfrm flipH="1">
            <a:off x="1187450" y="3573463"/>
            <a:ext cx="431800" cy="287337"/>
          </a:xfrm>
          <a:prstGeom prst="line">
            <a:avLst/>
          </a:prstGeom>
          <a:noFill/>
          <a:ln w="9525">
            <a:solidFill>
              <a:schemeClr val="tx1"/>
            </a:solidFill>
            <a:round/>
            <a:headEnd/>
            <a:tailEnd/>
          </a:ln>
        </p:spPr>
        <p:txBody>
          <a:bodyPr/>
          <a:lstStyle/>
          <a:p>
            <a:endParaRPr lang="zh-CN" altLang="en-US"/>
          </a:p>
        </p:txBody>
      </p:sp>
      <p:sp>
        <p:nvSpPr>
          <p:cNvPr id="17422" name="Line 20"/>
          <p:cNvSpPr>
            <a:spLocks noChangeShapeType="1"/>
          </p:cNvSpPr>
          <p:nvPr/>
        </p:nvSpPr>
        <p:spPr bwMode="auto">
          <a:xfrm flipH="1">
            <a:off x="611188" y="4221163"/>
            <a:ext cx="215900" cy="215900"/>
          </a:xfrm>
          <a:prstGeom prst="line">
            <a:avLst/>
          </a:prstGeom>
          <a:noFill/>
          <a:ln w="9525">
            <a:solidFill>
              <a:schemeClr val="tx1"/>
            </a:solidFill>
            <a:round/>
            <a:headEnd/>
            <a:tailEnd/>
          </a:ln>
        </p:spPr>
        <p:txBody>
          <a:bodyPr/>
          <a:lstStyle/>
          <a:p>
            <a:endParaRPr lang="zh-CN" altLang="en-US"/>
          </a:p>
        </p:txBody>
      </p:sp>
      <p:sp>
        <p:nvSpPr>
          <p:cNvPr id="17423" name="Line 21"/>
          <p:cNvSpPr>
            <a:spLocks noChangeShapeType="1"/>
          </p:cNvSpPr>
          <p:nvPr/>
        </p:nvSpPr>
        <p:spPr bwMode="auto">
          <a:xfrm flipH="1">
            <a:off x="900113" y="5013325"/>
            <a:ext cx="215900" cy="287338"/>
          </a:xfrm>
          <a:prstGeom prst="line">
            <a:avLst/>
          </a:prstGeom>
          <a:noFill/>
          <a:ln w="9525">
            <a:solidFill>
              <a:schemeClr val="tx1"/>
            </a:solidFill>
            <a:round/>
            <a:headEnd/>
            <a:tailEnd/>
          </a:ln>
        </p:spPr>
        <p:txBody>
          <a:bodyPr/>
          <a:lstStyle/>
          <a:p>
            <a:endParaRPr lang="zh-CN" altLang="en-US"/>
          </a:p>
        </p:txBody>
      </p:sp>
      <p:sp>
        <p:nvSpPr>
          <p:cNvPr id="17424" name="Line 22"/>
          <p:cNvSpPr>
            <a:spLocks noChangeShapeType="1"/>
          </p:cNvSpPr>
          <p:nvPr/>
        </p:nvSpPr>
        <p:spPr bwMode="auto">
          <a:xfrm>
            <a:off x="1331913" y="5013325"/>
            <a:ext cx="144462" cy="215900"/>
          </a:xfrm>
          <a:prstGeom prst="line">
            <a:avLst/>
          </a:prstGeom>
          <a:noFill/>
          <a:ln w="9525">
            <a:solidFill>
              <a:schemeClr val="tx1"/>
            </a:solidFill>
            <a:round/>
            <a:headEnd/>
            <a:tailEnd/>
          </a:ln>
        </p:spPr>
        <p:txBody>
          <a:bodyPr/>
          <a:lstStyle/>
          <a:p>
            <a:endParaRPr lang="zh-CN" altLang="en-US"/>
          </a:p>
        </p:txBody>
      </p:sp>
      <p:sp>
        <p:nvSpPr>
          <p:cNvPr id="17425" name="Line 23"/>
          <p:cNvSpPr>
            <a:spLocks noChangeShapeType="1"/>
          </p:cNvSpPr>
          <p:nvPr/>
        </p:nvSpPr>
        <p:spPr bwMode="auto">
          <a:xfrm>
            <a:off x="1979613" y="3573463"/>
            <a:ext cx="288925" cy="287337"/>
          </a:xfrm>
          <a:prstGeom prst="line">
            <a:avLst/>
          </a:prstGeom>
          <a:noFill/>
          <a:ln w="9525">
            <a:solidFill>
              <a:schemeClr val="tx1"/>
            </a:solidFill>
            <a:round/>
            <a:headEnd/>
            <a:tailEnd/>
          </a:ln>
        </p:spPr>
        <p:txBody>
          <a:bodyPr/>
          <a:lstStyle/>
          <a:p>
            <a:endParaRPr lang="zh-CN" altLang="en-US"/>
          </a:p>
        </p:txBody>
      </p:sp>
      <p:sp>
        <p:nvSpPr>
          <p:cNvPr id="17426" name="Line 24"/>
          <p:cNvSpPr>
            <a:spLocks noChangeShapeType="1"/>
          </p:cNvSpPr>
          <p:nvPr/>
        </p:nvSpPr>
        <p:spPr bwMode="auto">
          <a:xfrm flipH="1">
            <a:off x="1979613" y="4221163"/>
            <a:ext cx="288925" cy="360362"/>
          </a:xfrm>
          <a:prstGeom prst="line">
            <a:avLst/>
          </a:prstGeom>
          <a:noFill/>
          <a:ln w="9525">
            <a:solidFill>
              <a:schemeClr val="tx1"/>
            </a:solidFill>
            <a:round/>
            <a:headEnd/>
            <a:tailEnd/>
          </a:ln>
        </p:spPr>
        <p:txBody>
          <a:bodyPr/>
          <a:lstStyle/>
          <a:p>
            <a:endParaRPr lang="zh-CN" altLang="en-US"/>
          </a:p>
        </p:txBody>
      </p:sp>
      <p:sp>
        <p:nvSpPr>
          <p:cNvPr id="17427" name="Line 25"/>
          <p:cNvSpPr>
            <a:spLocks noChangeShapeType="1"/>
          </p:cNvSpPr>
          <p:nvPr/>
        </p:nvSpPr>
        <p:spPr bwMode="auto">
          <a:xfrm>
            <a:off x="2484438" y="4292600"/>
            <a:ext cx="0" cy="215900"/>
          </a:xfrm>
          <a:prstGeom prst="line">
            <a:avLst/>
          </a:prstGeom>
          <a:noFill/>
          <a:ln w="9525">
            <a:solidFill>
              <a:schemeClr val="tx1"/>
            </a:solidFill>
            <a:round/>
            <a:headEnd/>
            <a:tailEnd/>
          </a:ln>
        </p:spPr>
        <p:txBody>
          <a:bodyPr/>
          <a:lstStyle/>
          <a:p>
            <a:endParaRPr lang="zh-CN" altLang="en-US"/>
          </a:p>
        </p:txBody>
      </p:sp>
      <p:sp>
        <p:nvSpPr>
          <p:cNvPr id="17428" name="Line 26"/>
          <p:cNvSpPr>
            <a:spLocks noChangeShapeType="1"/>
          </p:cNvSpPr>
          <p:nvPr/>
        </p:nvSpPr>
        <p:spPr bwMode="auto">
          <a:xfrm>
            <a:off x="2627313" y="4149725"/>
            <a:ext cx="360362" cy="431800"/>
          </a:xfrm>
          <a:prstGeom prst="line">
            <a:avLst/>
          </a:prstGeom>
          <a:noFill/>
          <a:ln w="9525">
            <a:solidFill>
              <a:schemeClr val="tx1"/>
            </a:solidFill>
            <a:round/>
            <a:headEnd/>
            <a:tailEnd/>
          </a:ln>
        </p:spPr>
        <p:txBody>
          <a:bodyPr/>
          <a:lstStyle/>
          <a:p>
            <a:endParaRPr lang="zh-CN" altLang="en-US"/>
          </a:p>
        </p:txBody>
      </p:sp>
      <p:sp>
        <p:nvSpPr>
          <p:cNvPr id="17429" name="Line 28"/>
          <p:cNvSpPr>
            <a:spLocks noChangeShapeType="1"/>
          </p:cNvSpPr>
          <p:nvPr/>
        </p:nvSpPr>
        <p:spPr bwMode="auto">
          <a:xfrm>
            <a:off x="1042988" y="4221163"/>
            <a:ext cx="73025" cy="360362"/>
          </a:xfrm>
          <a:prstGeom prst="line">
            <a:avLst/>
          </a:prstGeom>
          <a:noFill/>
          <a:ln w="9525">
            <a:solidFill>
              <a:schemeClr val="tx1"/>
            </a:solidFill>
            <a:round/>
            <a:headEnd/>
            <a:tailEnd/>
          </a:ln>
        </p:spPr>
        <p:txBody>
          <a:bodyPr/>
          <a:lstStyle/>
          <a:p>
            <a:endParaRPr lang="zh-CN" altLang="en-US"/>
          </a:p>
        </p:txBody>
      </p:sp>
      <p:sp>
        <p:nvSpPr>
          <p:cNvPr id="17430" name="Text Box 29"/>
          <p:cNvSpPr txBox="1">
            <a:spLocks noChangeArrowheads="1"/>
          </p:cNvSpPr>
          <p:nvPr/>
        </p:nvSpPr>
        <p:spPr bwMode="auto">
          <a:xfrm>
            <a:off x="1692275" y="3284538"/>
            <a:ext cx="358775"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7431" name="Text Box 30"/>
          <p:cNvSpPr txBox="1">
            <a:spLocks noChangeArrowheads="1"/>
          </p:cNvSpPr>
          <p:nvPr/>
        </p:nvSpPr>
        <p:spPr bwMode="auto">
          <a:xfrm>
            <a:off x="827088" y="3789363"/>
            <a:ext cx="360362"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7432" name="Text Box 31"/>
          <p:cNvSpPr txBox="1">
            <a:spLocks noChangeArrowheads="1"/>
          </p:cNvSpPr>
          <p:nvPr/>
        </p:nvSpPr>
        <p:spPr bwMode="auto">
          <a:xfrm>
            <a:off x="2339975" y="3789363"/>
            <a:ext cx="503238"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7433" name="Text Box 32"/>
          <p:cNvSpPr txBox="1">
            <a:spLocks noChangeArrowheads="1"/>
          </p:cNvSpPr>
          <p:nvPr/>
        </p:nvSpPr>
        <p:spPr bwMode="auto">
          <a:xfrm>
            <a:off x="250825" y="4437063"/>
            <a:ext cx="433388"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7434" name="Text Box 33"/>
          <p:cNvSpPr txBox="1">
            <a:spLocks noChangeArrowheads="1"/>
          </p:cNvSpPr>
          <p:nvPr/>
        </p:nvSpPr>
        <p:spPr bwMode="auto">
          <a:xfrm>
            <a:off x="1042988" y="4508500"/>
            <a:ext cx="360362"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7435" name="Text Box 34"/>
          <p:cNvSpPr txBox="1">
            <a:spLocks noChangeArrowheads="1"/>
          </p:cNvSpPr>
          <p:nvPr/>
        </p:nvSpPr>
        <p:spPr bwMode="auto">
          <a:xfrm>
            <a:off x="1692275" y="4508500"/>
            <a:ext cx="358775"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7436" name="Text Box 35"/>
          <p:cNvSpPr txBox="1">
            <a:spLocks noChangeArrowheads="1"/>
          </p:cNvSpPr>
          <p:nvPr/>
        </p:nvSpPr>
        <p:spPr bwMode="auto">
          <a:xfrm>
            <a:off x="2339975" y="4508500"/>
            <a:ext cx="360363" cy="366713"/>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7437" name="Text Box 36"/>
          <p:cNvSpPr txBox="1">
            <a:spLocks noChangeArrowheads="1"/>
          </p:cNvSpPr>
          <p:nvPr/>
        </p:nvSpPr>
        <p:spPr bwMode="auto">
          <a:xfrm>
            <a:off x="2916238" y="4652963"/>
            <a:ext cx="431800"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7438" name="Text Box 37"/>
          <p:cNvSpPr txBox="1">
            <a:spLocks noChangeArrowheads="1"/>
          </p:cNvSpPr>
          <p:nvPr/>
        </p:nvSpPr>
        <p:spPr bwMode="auto">
          <a:xfrm>
            <a:off x="611188" y="5300663"/>
            <a:ext cx="360362"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7439" name="Text Box 38"/>
          <p:cNvSpPr txBox="1">
            <a:spLocks noChangeArrowheads="1"/>
          </p:cNvSpPr>
          <p:nvPr/>
        </p:nvSpPr>
        <p:spPr bwMode="auto">
          <a:xfrm>
            <a:off x="1403350" y="5229225"/>
            <a:ext cx="431800" cy="366713"/>
          </a:xfrm>
          <a:prstGeom prst="rect">
            <a:avLst/>
          </a:prstGeom>
          <a:noFill/>
          <a:ln w="9525">
            <a:noFill/>
            <a:miter lim="800000"/>
            <a:headEnd/>
            <a:tailEnd/>
          </a:ln>
        </p:spPr>
        <p:txBody>
          <a:bodyPr>
            <a:spAutoFit/>
          </a:bodyPr>
          <a:lstStyle/>
          <a:p>
            <a:pPr>
              <a:spcBef>
                <a:spcPct val="50000"/>
              </a:spcBef>
            </a:pPr>
            <a:r>
              <a:rPr lang="en-US" altLang="zh-CN"/>
              <a:t>I</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250825" y="0"/>
            <a:ext cx="8713788" cy="579438"/>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17</a:t>
            </a:r>
            <a:r>
              <a:rPr lang="en-US" altLang="zh-CN"/>
              <a:t>.</a:t>
            </a:r>
            <a:r>
              <a:rPr lang="zh-CN" altLang="en-US"/>
              <a:t>写出图所示二叉树的先根、中根、后根遍历顺序 </a:t>
            </a:r>
          </a:p>
        </p:txBody>
      </p:sp>
      <p:sp>
        <p:nvSpPr>
          <p:cNvPr id="18435" name="Oval 5"/>
          <p:cNvSpPr>
            <a:spLocks noChangeArrowheads="1"/>
          </p:cNvSpPr>
          <p:nvPr/>
        </p:nvSpPr>
        <p:spPr bwMode="auto">
          <a:xfrm>
            <a:off x="1979613" y="170021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6" name="Oval 6"/>
          <p:cNvSpPr>
            <a:spLocks noChangeArrowheads="1"/>
          </p:cNvSpPr>
          <p:nvPr/>
        </p:nvSpPr>
        <p:spPr bwMode="auto">
          <a:xfrm>
            <a:off x="971550" y="256381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7" name="Oval 7"/>
          <p:cNvSpPr>
            <a:spLocks noChangeArrowheads="1"/>
          </p:cNvSpPr>
          <p:nvPr/>
        </p:nvSpPr>
        <p:spPr bwMode="auto">
          <a:xfrm>
            <a:off x="2843213" y="256540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8" name="Oval 8"/>
          <p:cNvSpPr>
            <a:spLocks noChangeArrowheads="1"/>
          </p:cNvSpPr>
          <p:nvPr/>
        </p:nvSpPr>
        <p:spPr bwMode="auto">
          <a:xfrm>
            <a:off x="2268538" y="335597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39" name="Oval 9"/>
          <p:cNvSpPr>
            <a:spLocks noChangeArrowheads="1"/>
          </p:cNvSpPr>
          <p:nvPr/>
        </p:nvSpPr>
        <p:spPr bwMode="auto">
          <a:xfrm>
            <a:off x="3346450" y="335597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0" name="Oval 10"/>
          <p:cNvSpPr>
            <a:spLocks noChangeArrowheads="1"/>
          </p:cNvSpPr>
          <p:nvPr/>
        </p:nvSpPr>
        <p:spPr bwMode="auto">
          <a:xfrm>
            <a:off x="2771775" y="421957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1" name="Oval 11"/>
          <p:cNvSpPr>
            <a:spLocks noChangeArrowheads="1"/>
          </p:cNvSpPr>
          <p:nvPr/>
        </p:nvSpPr>
        <p:spPr bwMode="auto">
          <a:xfrm>
            <a:off x="3490913" y="5011738"/>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2" name="Oval 12"/>
          <p:cNvSpPr>
            <a:spLocks noChangeArrowheads="1"/>
          </p:cNvSpPr>
          <p:nvPr/>
        </p:nvSpPr>
        <p:spPr bwMode="auto">
          <a:xfrm>
            <a:off x="2771775" y="5949950"/>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3" name="Oval 13"/>
          <p:cNvSpPr>
            <a:spLocks noChangeArrowheads="1"/>
          </p:cNvSpPr>
          <p:nvPr/>
        </p:nvSpPr>
        <p:spPr bwMode="auto">
          <a:xfrm>
            <a:off x="1546225" y="3357563"/>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4" name="Oval 14"/>
          <p:cNvSpPr>
            <a:spLocks noChangeArrowheads="1"/>
          </p:cNvSpPr>
          <p:nvPr/>
        </p:nvSpPr>
        <p:spPr bwMode="auto">
          <a:xfrm>
            <a:off x="1979613" y="4149725"/>
            <a:ext cx="504825"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8445" name="Line 15"/>
          <p:cNvSpPr>
            <a:spLocks noChangeShapeType="1"/>
          </p:cNvSpPr>
          <p:nvPr/>
        </p:nvSpPr>
        <p:spPr bwMode="auto">
          <a:xfrm flipH="1">
            <a:off x="1403350" y="2060575"/>
            <a:ext cx="647700" cy="576263"/>
          </a:xfrm>
          <a:prstGeom prst="line">
            <a:avLst/>
          </a:prstGeom>
          <a:noFill/>
          <a:ln w="9525">
            <a:solidFill>
              <a:schemeClr val="tx1"/>
            </a:solidFill>
            <a:round/>
            <a:headEnd/>
            <a:tailEnd/>
          </a:ln>
        </p:spPr>
        <p:txBody>
          <a:bodyPr/>
          <a:lstStyle/>
          <a:p>
            <a:endParaRPr lang="zh-CN" altLang="en-US"/>
          </a:p>
        </p:txBody>
      </p:sp>
      <p:sp>
        <p:nvSpPr>
          <p:cNvPr id="18446" name="Line 16"/>
          <p:cNvSpPr>
            <a:spLocks noChangeShapeType="1"/>
          </p:cNvSpPr>
          <p:nvPr/>
        </p:nvSpPr>
        <p:spPr bwMode="auto">
          <a:xfrm>
            <a:off x="2411413" y="2133600"/>
            <a:ext cx="504825" cy="503238"/>
          </a:xfrm>
          <a:prstGeom prst="line">
            <a:avLst/>
          </a:prstGeom>
          <a:noFill/>
          <a:ln w="9525">
            <a:solidFill>
              <a:schemeClr val="tx1"/>
            </a:solidFill>
            <a:round/>
            <a:headEnd/>
            <a:tailEnd/>
          </a:ln>
        </p:spPr>
        <p:txBody>
          <a:bodyPr/>
          <a:lstStyle/>
          <a:p>
            <a:endParaRPr lang="zh-CN" altLang="en-US"/>
          </a:p>
        </p:txBody>
      </p:sp>
      <p:sp>
        <p:nvSpPr>
          <p:cNvPr id="18447" name="Line 17"/>
          <p:cNvSpPr>
            <a:spLocks noChangeShapeType="1"/>
          </p:cNvSpPr>
          <p:nvPr/>
        </p:nvSpPr>
        <p:spPr bwMode="auto">
          <a:xfrm>
            <a:off x="1331913" y="2997200"/>
            <a:ext cx="287337" cy="431800"/>
          </a:xfrm>
          <a:prstGeom prst="line">
            <a:avLst/>
          </a:prstGeom>
          <a:noFill/>
          <a:ln w="9525">
            <a:solidFill>
              <a:schemeClr val="tx1"/>
            </a:solidFill>
            <a:round/>
            <a:headEnd/>
            <a:tailEnd/>
          </a:ln>
        </p:spPr>
        <p:txBody>
          <a:bodyPr/>
          <a:lstStyle/>
          <a:p>
            <a:endParaRPr lang="zh-CN" altLang="en-US"/>
          </a:p>
        </p:txBody>
      </p:sp>
      <p:sp>
        <p:nvSpPr>
          <p:cNvPr id="18448" name="Line 18"/>
          <p:cNvSpPr>
            <a:spLocks noChangeShapeType="1"/>
          </p:cNvSpPr>
          <p:nvPr/>
        </p:nvSpPr>
        <p:spPr bwMode="auto">
          <a:xfrm>
            <a:off x="1908175" y="3789363"/>
            <a:ext cx="215900" cy="431800"/>
          </a:xfrm>
          <a:prstGeom prst="line">
            <a:avLst/>
          </a:prstGeom>
          <a:noFill/>
          <a:ln w="9525">
            <a:solidFill>
              <a:schemeClr val="tx1"/>
            </a:solidFill>
            <a:round/>
            <a:headEnd/>
            <a:tailEnd/>
          </a:ln>
        </p:spPr>
        <p:txBody>
          <a:bodyPr/>
          <a:lstStyle/>
          <a:p>
            <a:endParaRPr lang="zh-CN" altLang="en-US"/>
          </a:p>
        </p:txBody>
      </p:sp>
      <p:sp>
        <p:nvSpPr>
          <p:cNvPr id="18449" name="Line 19"/>
          <p:cNvSpPr>
            <a:spLocks noChangeShapeType="1"/>
          </p:cNvSpPr>
          <p:nvPr/>
        </p:nvSpPr>
        <p:spPr bwMode="auto">
          <a:xfrm flipH="1">
            <a:off x="2627313" y="2997200"/>
            <a:ext cx="360362" cy="431800"/>
          </a:xfrm>
          <a:prstGeom prst="line">
            <a:avLst/>
          </a:prstGeom>
          <a:noFill/>
          <a:ln w="9525">
            <a:solidFill>
              <a:schemeClr val="tx1"/>
            </a:solidFill>
            <a:round/>
            <a:headEnd/>
            <a:tailEnd/>
          </a:ln>
        </p:spPr>
        <p:txBody>
          <a:bodyPr/>
          <a:lstStyle/>
          <a:p>
            <a:endParaRPr lang="zh-CN" altLang="en-US"/>
          </a:p>
        </p:txBody>
      </p:sp>
      <p:sp>
        <p:nvSpPr>
          <p:cNvPr id="18450" name="Line 20"/>
          <p:cNvSpPr>
            <a:spLocks noChangeShapeType="1"/>
          </p:cNvSpPr>
          <p:nvPr/>
        </p:nvSpPr>
        <p:spPr bwMode="auto">
          <a:xfrm>
            <a:off x="3203575" y="2997200"/>
            <a:ext cx="288925" cy="431800"/>
          </a:xfrm>
          <a:prstGeom prst="line">
            <a:avLst/>
          </a:prstGeom>
          <a:noFill/>
          <a:ln w="9525">
            <a:solidFill>
              <a:schemeClr val="tx1"/>
            </a:solidFill>
            <a:round/>
            <a:headEnd/>
            <a:tailEnd/>
          </a:ln>
        </p:spPr>
        <p:txBody>
          <a:bodyPr/>
          <a:lstStyle/>
          <a:p>
            <a:endParaRPr lang="zh-CN" altLang="en-US"/>
          </a:p>
        </p:txBody>
      </p:sp>
      <p:sp>
        <p:nvSpPr>
          <p:cNvPr id="18451" name="Line 21"/>
          <p:cNvSpPr>
            <a:spLocks noChangeShapeType="1"/>
          </p:cNvSpPr>
          <p:nvPr/>
        </p:nvSpPr>
        <p:spPr bwMode="auto">
          <a:xfrm flipH="1">
            <a:off x="3132138" y="3789363"/>
            <a:ext cx="431800" cy="503237"/>
          </a:xfrm>
          <a:prstGeom prst="line">
            <a:avLst/>
          </a:prstGeom>
          <a:noFill/>
          <a:ln w="9525">
            <a:solidFill>
              <a:schemeClr val="tx1"/>
            </a:solidFill>
            <a:round/>
            <a:headEnd/>
            <a:tailEnd/>
          </a:ln>
        </p:spPr>
        <p:txBody>
          <a:bodyPr/>
          <a:lstStyle/>
          <a:p>
            <a:endParaRPr lang="zh-CN" altLang="en-US"/>
          </a:p>
        </p:txBody>
      </p:sp>
      <p:sp>
        <p:nvSpPr>
          <p:cNvPr id="18452" name="Line 22"/>
          <p:cNvSpPr>
            <a:spLocks noChangeShapeType="1"/>
          </p:cNvSpPr>
          <p:nvPr/>
        </p:nvSpPr>
        <p:spPr bwMode="auto">
          <a:xfrm>
            <a:off x="3132138" y="4652963"/>
            <a:ext cx="431800" cy="431800"/>
          </a:xfrm>
          <a:prstGeom prst="line">
            <a:avLst/>
          </a:prstGeom>
          <a:noFill/>
          <a:ln w="9525">
            <a:solidFill>
              <a:schemeClr val="tx1"/>
            </a:solidFill>
            <a:round/>
            <a:headEnd/>
            <a:tailEnd/>
          </a:ln>
        </p:spPr>
        <p:txBody>
          <a:bodyPr/>
          <a:lstStyle/>
          <a:p>
            <a:endParaRPr lang="zh-CN" altLang="en-US"/>
          </a:p>
        </p:txBody>
      </p:sp>
      <p:sp>
        <p:nvSpPr>
          <p:cNvPr id="18453" name="Line 23"/>
          <p:cNvSpPr>
            <a:spLocks noChangeShapeType="1"/>
          </p:cNvSpPr>
          <p:nvPr/>
        </p:nvSpPr>
        <p:spPr bwMode="auto">
          <a:xfrm flipH="1">
            <a:off x="3132138" y="5445125"/>
            <a:ext cx="503237" cy="504825"/>
          </a:xfrm>
          <a:prstGeom prst="line">
            <a:avLst/>
          </a:prstGeom>
          <a:noFill/>
          <a:ln w="9525">
            <a:solidFill>
              <a:schemeClr val="tx1"/>
            </a:solidFill>
            <a:round/>
            <a:headEnd/>
            <a:tailEnd/>
          </a:ln>
        </p:spPr>
        <p:txBody>
          <a:bodyPr/>
          <a:lstStyle/>
          <a:p>
            <a:endParaRPr lang="zh-CN" altLang="en-US"/>
          </a:p>
        </p:txBody>
      </p:sp>
      <p:sp>
        <p:nvSpPr>
          <p:cNvPr id="18454" name="Text Box 24"/>
          <p:cNvSpPr txBox="1">
            <a:spLocks noChangeArrowheads="1"/>
          </p:cNvSpPr>
          <p:nvPr/>
        </p:nvSpPr>
        <p:spPr bwMode="auto">
          <a:xfrm>
            <a:off x="2051050" y="1700213"/>
            <a:ext cx="433388"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8455" name="Text Box 25"/>
          <p:cNvSpPr txBox="1">
            <a:spLocks noChangeArrowheads="1"/>
          </p:cNvSpPr>
          <p:nvPr/>
        </p:nvSpPr>
        <p:spPr bwMode="auto">
          <a:xfrm>
            <a:off x="1042988" y="2492375"/>
            <a:ext cx="360362"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8456" name="Text Box 26"/>
          <p:cNvSpPr txBox="1">
            <a:spLocks noChangeArrowheads="1"/>
          </p:cNvSpPr>
          <p:nvPr/>
        </p:nvSpPr>
        <p:spPr bwMode="auto">
          <a:xfrm>
            <a:off x="1692275" y="3429000"/>
            <a:ext cx="287338"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8457" name="Text Box 27"/>
          <p:cNvSpPr txBox="1">
            <a:spLocks noChangeArrowheads="1"/>
          </p:cNvSpPr>
          <p:nvPr/>
        </p:nvSpPr>
        <p:spPr bwMode="auto">
          <a:xfrm>
            <a:off x="2051050" y="4221163"/>
            <a:ext cx="433388"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8458" name="Text Box 28"/>
          <p:cNvSpPr txBox="1">
            <a:spLocks noChangeArrowheads="1"/>
          </p:cNvSpPr>
          <p:nvPr/>
        </p:nvSpPr>
        <p:spPr bwMode="auto">
          <a:xfrm>
            <a:off x="2916238" y="2492375"/>
            <a:ext cx="431800"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8459" name="Text Box 29"/>
          <p:cNvSpPr txBox="1">
            <a:spLocks noChangeArrowheads="1"/>
          </p:cNvSpPr>
          <p:nvPr/>
        </p:nvSpPr>
        <p:spPr bwMode="auto">
          <a:xfrm>
            <a:off x="2411413" y="3357563"/>
            <a:ext cx="360362"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8460" name="Text Box 30"/>
          <p:cNvSpPr txBox="1">
            <a:spLocks noChangeArrowheads="1"/>
          </p:cNvSpPr>
          <p:nvPr/>
        </p:nvSpPr>
        <p:spPr bwMode="auto">
          <a:xfrm>
            <a:off x="3492500" y="3357563"/>
            <a:ext cx="287338"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8461" name="Text Box 31"/>
          <p:cNvSpPr txBox="1">
            <a:spLocks noChangeArrowheads="1"/>
          </p:cNvSpPr>
          <p:nvPr/>
        </p:nvSpPr>
        <p:spPr bwMode="auto">
          <a:xfrm>
            <a:off x="2771775" y="4365625"/>
            <a:ext cx="431800"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8462" name="Text Box 32"/>
          <p:cNvSpPr txBox="1">
            <a:spLocks noChangeArrowheads="1"/>
          </p:cNvSpPr>
          <p:nvPr/>
        </p:nvSpPr>
        <p:spPr bwMode="auto">
          <a:xfrm>
            <a:off x="3563938" y="5013325"/>
            <a:ext cx="431800" cy="366713"/>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8463" name="Text Box 33"/>
          <p:cNvSpPr txBox="1">
            <a:spLocks noChangeArrowheads="1"/>
          </p:cNvSpPr>
          <p:nvPr/>
        </p:nvSpPr>
        <p:spPr bwMode="auto">
          <a:xfrm>
            <a:off x="2771775" y="6021388"/>
            <a:ext cx="504825"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8464" name="Text Box 34"/>
          <p:cNvSpPr txBox="1">
            <a:spLocks noChangeArrowheads="1"/>
          </p:cNvSpPr>
          <p:nvPr/>
        </p:nvSpPr>
        <p:spPr bwMode="auto">
          <a:xfrm>
            <a:off x="3995738" y="1341438"/>
            <a:ext cx="5148262" cy="2230437"/>
          </a:xfrm>
          <a:prstGeom prst="rect">
            <a:avLst/>
          </a:prstGeom>
          <a:noFill/>
          <a:ln w="9525">
            <a:noFill/>
            <a:miter lim="800000"/>
            <a:headEnd/>
            <a:tailEnd/>
          </a:ln>
        </p:spPr>
        <p:txBody>
          <a:bodyPr>
            <a:spAutoFit/>
          </a:bodyPr>
          <a:lstStyle/>
          <a:p>
            <a:pPr>
              <a:spcBef>
                <a:spcPct val="50000"/>
              </a:spcBef>
            </a:pPr>
            <a:r>
              <a:rPr lang="zh-CN" altLang="en-US" sz="3200">
                <a:ea typeface="华文行楷" pitchFamily="2" charset="-122"/>
              </a:rPr>
              <a:t>解答</a:t>
            </a:r>
            <a:r>
              <a:rPr lang="zh-CN" altLang="en-US"/>
              <a:t>：</a:t>
            </a:r>
          </a:p>
          <a:p>
            <a:pPr>
              <a:spcBef>
                <a:spcPct val="50000"/>
              </a:spcBef>
            </a:pPr>
            <a:r>
              <a:rPr lang="zh-CN" altLang="en-US">
                <a:solidFill>
                  <a:srgbClr val="FF3399"/>
                </a:solidFill>
              </a:rPr>
              <a:t>先根顺序：根左右， </a:t>
            </a:r>
            <a:r>
              <a:rPr lang="en-US" altLang="zh-CN">
                <a:solidFill>
                  <a:srgbClr val="FF3399"/>
                </a:solidFill>
              </a:rPr>
              <a:t>A B C D E F G H I J </a:t>
            </a:r>
          </a:p>
          <a:p>
            <a:pPr>
              <a:spcBef>
                <a:spcPct val="50000"/>
              </a:spcBef>
            </a:pPr>
            <a:r>
              <a:rPr lang="zh-CN" altLang="en-US">
                <a:solidFill>
                  <a:srgbClr val="FF3399"/>
                </a:solidFill>
              </a:rPr>
              <a:t>中根顺序：左根右， </a:t>
            </a:r>
            <a:r>
              <a:rPr lang="en-US" altLang="zh-CN">
                <a:solidFill>
                  <a:srgbClr val="FF3399"/>
                </a:solidFill>
              </a:rPr>
              <a:t>B C D A F E H J I G</a:t>
            </a:r>
          </a:p>
          <a:p>
            <a:pPr>
              <a:spcBef>
                <a:spcPct val="50000"/>
              </a:spcBef>
            </a:pPr>
            <a:r>
              <a:rPr lang="zh-CN" altLang="en-US">
                <a:solidFill>
                  <a:srgbClr val="FF3399"/>
                </a:solidFill>
              </a:rPr>
              <a:t>后跟循序：左右根，</a:t>
            </a:r>
            <a:r>
              <a:rPr lang="en-US" altLang="zh-CN">
                <a:solidFill>
                  <a:srgbClr val="FF3399"/>
                </a:solidFill>
              </a:rPr>
              <a:t>D C B F J I H G E A</a:t>
            </a:r>
          </a:p>
          <a:p>
            <a:pPr>
              <a:spcBef>
                <a:spcPct val="50000"/>
              </a:spcBef>
            </a:pPr>
            <a:endParaRPr lang="en-US" altLang="zh-CN">
              <a:solidFill>
                <a:srgbClr val="FF3399"/>
              </a:solidFill>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50825" y="260350"/>
            <a:ext cx="8642350" cy="854075"/>
          </a:xfrm>
          <a:prstGeom prst="rect">
            <a:avLst/>
          </a:prstGeom>
          <a:noFill/>
          <a:ln w="9525">
            <a:noFill/>
            <a:miter lim="800000"/>
            <a:headEnd/>
            <a:tailEnd/>
          </a:ln>
        </p:spPr>
        <p:txBody>
          <a:bodyPr>
            <a:spAutoFit/>
          </a:bodyPr>
          <a:lstStyle/>
          <a:p>
            <a:pPr>
              <a:spcBef>
                <a:spcPct val="50000"/>
              </a:spcBef>
            </a:pPr>
            <a:r>
              <a:rPr lang="en-US" altLang="zh-CN" sz="3200">
                <a:latin typeface="华文行楷" pitchFamily="2" charset="-122"/>
                <a:ea typeface="华文行楷" pitchFamily="2" charset="-122"/>
              </a:rPr>
              <a:t>18.</a:t>
            </a:r>
            <a:r>
              <a:rPr lang="zh-CN" altLang="en-US"/>
              <a:t>已知一棵二叉树的先根遍历和中根遍历分别是</a:t>
            </a:r>
            <a:r>
              <a:rPr lang="en-US" altLang="zh-CN"/>
              <a:t>ABDGHECFIJ</a:t>
            </a:r>
            <a:r>
              <a:rPr lang="zh-CN" altLang="en-US"/>
              <a:t>及</a:t>
            </a:r>
            <a:r>
              <a:rPr lang="en-US" altLang="zh-CN"/>
              <a:t>GDHBEACIJF,</a:t>
            </a:r>
            <a:r>
              <a:rPr lang="zh-CN" altLang="en-US"/>
              <a:t>请画出这棵二叉树 </a:t>
            </a:r>
          </a:p>
        </p:txBody>
      </p:sp>
      <p:sp>
        <p:nvSpPr>
          <p:cNvPr id="19459" name="Oval 5"/>
          <p:cNvSpPr>
            <a:spLocks noChangeArrowheads="1"/>
          </p:cNvSpPr>
          <p:nvPr/>
        </p:nvSpPr>
        <p:spPr bwMode="auto">
          <a:xfrm>
            <a:off x="2484438" y="1844675"/>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0" name="Oval 6"/>
          <p:cNvSpPr>
            <a:spLocks noChangeArrowheads="1"/>
          </p:cNvSpPr>
          <p:nvPr/>
        </p:nvSpPr>
        <p:spPr bwMode="auto">
          <a:xfrm>
            <a:off x="1692275" y="2638425"/>
            <a:ext cx="5032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1" name="Oval 7"/>
          <p:cNvSpPr>
            <a:spLocks noChangeArrowheads="1"/>
          </p:cNvSpPr>
          <p:nvPr/>
        </p:nvSpPr>
        <p:spPr bwMode="auto">
          <a:xfrm>
            <a:off x="3132138" y="2638425"/>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2" name="Oval 8"/>
          <p:cNvSpPr>
            <a:spLocks noChangeArrowheads="1"/>
          </p:cNvSpPr>
          <p:nvPr/>
        </p:nvSpPr>
        <p:spPr bwMode="auto">
          <a:xfrm>
            <a:off x="1044575" y="3357563"/>
            <a:ext cx="5032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3" name="Oval 9"/>
          <p:cNvSpPr>
            <a:spLocks noChangeArrowheads="1"/>
          </p:cNvSpPr>
          <p:nvPr/>
        </p:nvSpPr>
        <p:spPr bwMode="auto">
          <a:xfrm>
            <a:off x="2051050" y="3429000"/>
            <a:ext cx="5032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4" name="Oval 10"/>
          <p:cNvSpPr>
            <a:spLocks noChangeArrowheads="1"/>
          </p:cNvSpPr>
          <p:nvPr/>
        </p:nvSpPr>
        <p:spPr bwMode="auto">
          <a:xfrm>
            <a:off x="468313" y="4149725"/>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5" name="Oval 11"/>
          <p:cNvSpPr>
            <a:spLocks noChangeArrowheads="1"/>
          </p:cNvSpPr>
          <p:nvPr/>
        </p:nvSpPr>
        <p:spPr bwMode="auto">
          <a:xfrm>
            <a:off x="2989263" y="4292600"/>
            <a:ext cx="5032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6" name="Oval 12"/>
          <p:cNvSpPr>
            <a:spLocks noChangeArrowheads="1"/>
          </p:cNvSpPr>
          <p:nvPr/>
        </p:nvSpPr>
        <p:spPr bwMode="auto">
          <a:xfrm>
            <a:off x="3779838" y="3430588"/>
            <a:ext cx="503237"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7" name="Oval 13"/>
          <p:cNvSpPr>
            <a:spLocks noChangeArrowheads="1"/>
          </p:cNvSpPr>
          <p:nvPr/>
        </p:nvSpPr>
        <p:spPr bwMode="auto">
          <a:xfrm>
            <a:off x="1476375" y="4221163"/>
            <a:ext cx="5032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8" name="Oval 14"/>
          <p:cNvSpPr>
            <a:spLocks noChangeArrowheads="1"/>
          </p:cNvSpPr>
          <p:nvPr/>
        </p:nvSpPr>
        <p:spPr bwMode="auto">
          <a:xfrm>
            <a:off x="3851275" y="4870450"/>
            <a:ext cx="5032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19469" name="Line 15"/>
          <p:cNvSpPr>
            <a:spLocks noChangeShapeType="1"/>
          </p:cNvSpPr>
          <p:nvPr/>
        </p:nvSpPr>
        <p:spPr bwMode="auto">
          <a:xfrm flipH="1">
            <a:off x="2124075" y="2276475"/>
            <a:ext cx="431800" cy="431800"/>
          </a:xfrm>
          <a:prstGeom prst="line">
            <a:avLst/>
          </a:prstGeom>
          <a:noFill/>
          <a:ln w="9525">
            <a:solidFill>
              <a:schemeClr val="tx1"/>
            </a:solidFill>
            <a:round/>
            <a:headEnd/>
            <a:tailEnd/>
          </a:ln>
        </p:spPr>
        <p:txBody>
          <a:bodyPr/>
          <a:lstStyle/>
          <a:p>
            <a:endParaRPr lang="zh-CN" altLang="en-US"/>
          </a:p>
        </p:txBody>
      </p:sp>
      <p:sp>
        <p:nvSpPr>
          <p:cNvPr id="19470" name="Line 16"/>
          <p:cNvSpPr>
            <a:spLocks noChangeShapeType="1"/>
          </p:cNvSpPr>
          <p:nvPr/>
        </p:nvSpPr>
        <p:spPr bwMode="auto">
          <a:xfrm flipH="1">
            <a:off x="1476375" y="3068638"/>
            <a:ext cx="287338" cy="360362"/>
          </a:xfrm>
          <a:prstGeom prst="line">
            <a:avLst/>
          </a:prstGeom>
          <a:noFill/>
          <a:ln w="9525">
            <a:solidFill>
              <a:schemeClr val="tx1"/>
            </a:solidFill>
            <a:round/>
            <a:headEnd/>
            <a:tailEnd/>
          </a:ln>
        </p:spPr>
        <p:txBody>
          <a:bodyPr/>
          <a:lstStyle/>
          <a:p>
            <a:endParaRPr lang="zh-CN" altLang="en-US"/>
          </a:p>
        </p:txBody>
      </p:sp>
      <p:sp>
        <p:nvSpPr>
          <p:cNvPr id="19471" name="Line 17"/>
          <p:cNvSpPr>
            <a:spLocks noChangeShapeType="1"/>
          </p:cNvSpPr>
          <p:nvPr/>
        </p:nvSpPr>
        <p:spPr bwMode="auto">
          <a:xfrm flipH="1">
            <a:off x="755650" y="3789363"/>
            <a:ext cx="431800" cy="503237"/>
          </a:xfrm>
          <a:prstGeom prst="line">
            <a:avLst/>
          </a:prstGeom>
          <a:noFill/>
          <a:ln w="9525">
            <a:solidFill>
              <a:schemeClr val="tx1"/>
            </a:solidFill>
            <a:round/>
            <a:headEnd/>
            <a:tailEnd/>
          </a:ln>
        </p:spPr>
        <p:txBody>
          <a:bodyPr/>
          <a:lstStyle/>
          <a:p>
            <a:endParaRPr lang="zh-CN" altLang="en-US"/>
          </a:p>
        </p:txBody>
      </p:sp>
      <p:sp>
        <p:nvSpPr>
          <p:cNvPr id="19472" name="Line 18"/>
          <p:cNvSpPr>
            <a:spLocks noChangeShapeType="1"/>
          </p:cNvSpPr>
          <p:nvPr/>
        </p:nvSpPr>
        <p:spPr bwMode="auto">
          <a:xfrm>
            <a:off x="1979613" y="3141663"/>
            <a:ext cx="215900" cy="358775"/>
          </a:xfrm>
          <a:prstGeom prst="line">
            <a:avLst/>
          </a:prstGeom>
          <a:noFill/>
          <a:ln w="9525">
            <a:solidFill>
              <a:schemeClr val="tx1"/>
            </a:solidFill>
            <a:round/>
            <a:headEnd/>
            <a:tailEnd/>
          </a:ln>
        </p:spPr>
        <p:txBody>
          <a:bodyPr/>
          <a:lstStyle/>
          <a:p>
            <a:endParaRPr lang="zh-CN" altLang="en-US"/>
          </a:p>
        </p:txBody>
      </p:sp>
      <p:sp>
        <p:nvSpPr>
          <p:cNvPr id="19473" name="Line 19"/>
          <p:cNvSpPr>
            <a:spLocks noChangeShapeType="1"/>
          </p:cNvSpPr>
          <p:nvPr/>
        </p:nvSpPr>
        <p:spPr bwMode="auto">
          <a:xfrm>
            <a:off x="1403350" y="3789363"/>
            <a:ext cx="215900" cy="503237"/>
          </a:xfrm>
          <a:prstGeom prst="line">
            <a:avLst/>
          </a:prstGeom>
          <a:noFill/>
          <a:ln w="9525">
            <a:solidFill>
              <a:schemeClr val="tx1"/>
            </a:solidFill>
            <a:round/>
            <a:headEnd/>
            <a:tailEnd/>
          </a:ln>
        </p:spPr>
        <p:txBody>
          <a:bodyPr/>
          <a:lstStyle/>
          <a:p>
            <a:endParaRPr lang="zh-CN" altLang="en-US"/>
          </a:p>
        </p:txBody>
      </p:sp>
      <p:sp>
        <p:nvSpPr>
          <p:cNvPr id="19474" name="Line 20"/>
          <p:cNvSpPr>
            <a:spLocks noChangeShapeType="1"/>
          </p:cNvSpPr>
          <p:nvPr/>
        </p:nvSpPr>
        <p:spPr bwMode="auto">
          <a:xfrm>
            <a:off x="2843213" y="2276475"/>
            <a:ext cx="433387" cy="431800"/>
          </a:xfrm>
          <a:prstGeom prst="line">
            <a:avLst/>
          </a:prstGeom>
          <a:noFill/>
          <a:ln w="9525">
            <a:solidFill>
              <a:schemeClr val="tx1"/>
            </a:solidFill>
            <a:round/>
            <a:headEnd/>
            <a:tailEnd/>
          </a:ln>
        </p:spPr>
        <p:txBody>
          <a:bodyPr/>
          <a:lstStyle/>
          <a:p>
            <a:endParaRPr lang="zh-CN" altLang="en-US"/>
          </a:p>
        </p:txBody>
      </p:sp>
      <p:sp>
        <p:nvSpPr>
          <p:cNvPr id="19475" name="Line 21"/>
          <p:cNvSpPr>
            <a:spLocks noChangeShapeType="1"/>
          </p:cNvSpPr>
          <p:nvPr/>
        </p:nvSpPr>
        <p:spPr bwMode="auto">
          <a:xfrm>
            <a:off x="3563938" y="3068638"/>
            <a:ext cx="360362" cy="431800"/>
          </a:xfrm>
          <a:prstGeom prst="line">
            <a:avLst/>
          </a:prstGeom>
          <a:noFill/>
          <a:ln w="9525">
            <a:solidFill>
              <a:schemeClr val="tx1"/>
            </a:solidFill>
            <a:round/>
            <a:headEnd/>
            <a:tailEnd/>
          </a:ln>
        </p:spPr>
        <p:txBody>
          <a:bodyPr/>
          <a:lstStyle/>
          <a:p>
            <a:endParaRPr lang="zh-CN" altLang="en-US"/>
          </a:p>
        </p:txBody>
      </p:sp>
      <p:sp>
        <p:nvSpPr>
          <p:cNvPr id="19476" name="Line 22"/>
          <p:cNvSpPr>
            <a:spLocks noChangeShapeType="1"/>
          </p:cNvSpPr>
          <p:nvPr/>
        </p:nvSpPr>
        <p:spPr bwMode="auto">
          <a:xfrm flipH="1">
            <a:off x="3348038" y="3789363"/>
            <a:ext cx="576262" cy="647700"/>
          </a:xfrm>
          <a:prstGeom prst="line">
            <a:avLst/>
          </a:prstGeom>
          <a:noFill/>
          <a:ln w="9525">
            <a:solidFill>
              <a:schemeClr val="tx1"/>
            </a:solidFill>
            <a:round/>
            <a:headEnd/>
            <a:tailEnd/>
          </a:ln>
        </p:spPr>
        <p:txBody>
          <a:bodyPr/>
          <a:lstStyle/>
          <a:p>
            <a:endParaRPr lang="zh-CN" altLang="en-US"/>
          </a:p>
        </p:txBody>
      </p:sp>
      <p:sp>
        <p:nvSpPr>
          <p:cNvPr id="19477" name="Line 23"/>
          <p:cNvSpPr>
            <a:spLocks noChangeShapeType="1"/>
          </p:cNvSpPr>
          <p:nvPr/>
        </p:nvSpPr>
        <p:spPr bwMode="auto">
          <a:xfrm>
            <a:off x="3276600" y="4652963"/>
            <a:ext cx="574675" cy="431800"/>
          </a:xfrm>
          <a:prstGeom prst="line">
            <a:avLst/>
          </a:prstGeom>
          <a:noFill/>
          <a:ln w="9525">
            <a:solidFill>
              <a:schemeClr val="tx1"/>
            </a:solidFill>
            <a:round/>
            <a:headEnd/>
            <a:tailEnd/>
          </a:ln>
        </p:spPr>
        <p:txBody>
          <a:bodyPr/>
          <a:lstStyle/>
          <a:p>
            <a:endParaRPr lang="zh-CN" altLang="en-US"/>
          </a:p>
        </p:txBody>
      </p:sp>
      <p:sp>
        <p:nvSpPr>
          <p:cNvPr id="19478" name="Text Box 24"/>
          <p:cNvSpPr txBox="1">
            <a:spLocks noChangeArrowheads="1"/>
          </p:cNvSpPr>
          <p:nvPr/>
        </p:nvSpPr>
        <p:spPr bwMode="auto">
          <a:xfrm>
            <a:off x="2555875" y="1916113"/>
            <a:ext cx="287338"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19479" name="Text Box 25"/>
          <p:cNvSpPr txBox="1">
            <a:spLocks noChangeArrowheads="1"/>
          </p:cNvSpPr>
          <p:nvPr/>
        </p:nvSpPr>
        <p:spPr bwMode="auto">
          <a:xfrm>
            <a:off x="1763713" y="2636838"/>
            <a:ext cx="360362"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19480" name="Text Box 26"/>
          <p:cNvSpPr txBox="1">
            <a:spLocks noChangeArrowheads="1"/>
          </p:cNvSpPr>
          <p:nvPr/>
        </p:nvSpPr>
        <p:spPr bwMode="auto">
          <a:xfrm>
            <a:off x="1116013" y="3357563"/>
            <a:ext cx="503237"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19481" name="Text Box 27"/>
          <p:cNvSpPr txBox="1">
            <a:spLocks noChangeArrowheads="1"/>
          </p:cNvSpPr>
          <p:nvPr/>
        </p:nvSpPr>
        <p:spPr bwMode="auto">
          <a:xfrm>
            <a:off x="2124075" y="3429000"/>
            <a:ext cx="360363"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19482" name="Text Box 28"/>
          <p:cNvSpPr txBox="1">
            <a:spLocks noChangeArrowheads="1"/>
          </p:cNvSpPr>
          <p:nvPr/>
        </p:nvSpPr>
        <p:spPr bwMode="auto">
          <a:xfrm>
            <a:off x="539750" y="4149725"/>
            <a:ext cx="431800" cy="366713"/>
          </a:xfrm>
          <a:prstGeom prst="rect">
            <a:avLst/>
          </a:prstGeom>
          <a:noFill/>
          <a:ln w="9525">
            <a:noFill/>
            <a:miter lim="800000"/>
            <a:headEnd/>
            <a:tailEnd/>
          </a:ln>
        </p:spPr>
        <p:txBody>
          <a:bodyPr>
            <a:spAutoFit/>
          </a:bodyPr>
          <a:lstStyle/>
          <a:p>
            <a:pPr>
              <a:spcBef>
                <a:spcPct val="50000"/>
              </a:spcBef>
            </a:pPr>
            <a:r>
              <a:rPr lang="en-US" altLang="zh-CN"/>
              <a:t>G</a:t>
            </a:r>
          </a:p>
        </p:txBody>
      </p:sp>
      <p:sp>
        <p:nvSpPr>
          <p:cNvPr id="19483" name="Text Box 29"/>
          <p:cNvSpPr txBox="1">
            <a:spLocks noChangeArrowheads="1"/>
          </p:cNvSpPr>
          <p:nvPr/>
        </p:nvSpPr>
        <p:spPr bwMode="auto">
          <a:xfrm>
            <a:off x="1476375" y="4292600"/>
            <a:ext cx="431800"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19484" name="Text Box 30"/>
          <p:cNvSpPr txBox="1">
            <a:spLocks noChangeArrowheads="1"/>
          </p:cNvSpPr>
          <p:nvPr/>
        </p:nvSpPr>
        <p:spPr bwMode="auto">
          <a:xfrm>
            <a:off x="3276600" y="2636838"/>
            <a:ext cx="215900"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19485" name="Text Box 31"/>
          <p:cNvSpPr txBox="1">
            <a:spLocks noChangeArrowheads="1"/>
          </p:cNvSpPr>
          <p:nvPr/>
        </p:nvSpPr>
        <p:spPr bwMode="auto">
          <a:xfrm>
            <a:off x="3851275" y="3494088"/>
            <a:ext cx="504825"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19486" name="Text Box 32"/>
          <p:cNvSpPr txBox="1">
            <a:spLocks noChangeArrowheads="1"/>
          </p:cNvSpPr>
          <p:nvPr/>
        </p:nvSpPr>
        <p:spPr bwMode="auto">
          <a:xfrm>
            <a:off x="3130550" y="4357688"/>
            <a:ext cx="433388"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19487" name="Text Box 33"/>
          <p:cNvSpPr txBox="1">
            <a:spLocks noChangeArrowheads="1"/>
          </p:cNvSpPr>
          <p:nvPr/>
        </p:nvSpPr>
        <p:spPr bwMode="auto">
          <a:xfrm>
            <a:off x="3924300" y="4868863"/>
            <a:ext cx="360363"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19488" name="Text Box 34"/>
          <p:cNvSpPr txBox="1">
            <a:spLocks noChangeArrowheads="1"/>
          </p:cNvSpPr>
          <p:nvPr/>
        </p:nvSpPr>
        <p:spPr bwMode="auto">
          <a:xfrm>
            <a:off x="4500563" y="1557338"/>
            <a:ext cx="3167062" cy="1403350"/>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：答案如图，首先要确定根节点，然后再从两个遍历中分别确定根节点，左右结点</a:t>
            </a:r>
            <a:r>
              <a:rPr lang="en-US" altLang="zh-CN">
                <a:solidFill>
                  <a:srgbClr val="FF3399"/>
                </a:solidFill>
              </a:rPr>
              <a:t>….</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79388" y="0"/>
            <a:ext cx="8964612" cy="579438"/>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19.</a:t>
            </a:r>
            <a:r>
              <a:rPr lang="zh-CN" altLang="en-US"/>
              <a:t>画出图所示的孩子兄弟链表图</a:t>
            </a:r>
          </a:p>
        </p:txBody>
      </p:sp>
      <p:sp>
        <p:nvSpPr>
          <p:cNvPr id="20483" name="Oval 5"/>
          <p:cNvSpPr>
            <a:spLocks noChangeArrowheads="1"/>
          </p:cNvSpPr>
          <p:nvPr/>
        </p:nvSpPr>
        <p:spPr bwMode="auto">
          <a:xfrm>
            <a:off x="1835150" y="908050"/>
            <a:ext cx="360363"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4" name="Oval 6"/>
          <p:cNvSpPr>
            <a:spLocks noChangeArrowheads="1"/>
          </p:cNvSpPr>
          <p:nvPr/>
        </p:nvSpPr>
        <p:spPr bwMode="auto">
          <a:xfrm>
            <a:off x="1187450" y="1773238"/>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5" name="Oval 7"/>
          <p:cNvSpPr>
            <a:spLocks noChangeArrowheads="1"/>
          </p:cNvSpPr>
          <p:nvPr/>
        </p:nvSpPr>
        <p:spPr bwMode="auto">
          <a:xfrm>
            <a:off x="2555875" y="1773238"/>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6" name="Oval 8"/>
          <p:cNvSpPr>
            <a:spLocks noChangeArrowheads="1"/>
          </p:cNvSpPr>
          <p:nvPr/>
        </p:nvSpPr>
        <p:spPr bwMode="auto">
          <a:xfrm>
            <a:off x="3059113" y="2708275"/>
            <a:ext cx="360362"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7" name="Oval 9"/>
          <p:cNvSpPr>
            <a:spLocks noChangeArrowheads="1"/>
          </p:cNvSpPr>
          <p:nvPr/>
        </p:nvSpPr>
        <p:spPr bwMode="auto">
          <a:xfrm>
            <a:off x="2124075" y="2708275"/>
            <a:ext cx="360363"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8" name="Oval 10"/>
          <p:cNvSpPr>
            <a:spLocks noChangeArrowheads="1"/>
          </p:cNvSpPr>
          <p:nvPr/>
        </p:nvSpPr>
        <p:spPr bwMode="auto">
          <a:xfrm>
            <a:off x="1547813" y="2708275"/>
            <a:ext cx="360362"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89" name="Oval 11"/>
          <p:cNvSpPr>
            <a:spLocks noChangeArrowheads="1"/>
          </p:cNvSpPr>
          <p:nvPr/>
        </p:nvSpPr>
        <p:spPr bwMode="auto">
          <a:xfrm>
            <a:off x="682625" y="2708275"/>
            <a:ext cx="360363"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90" name="Oval 12"/>
          <p:cNvSpPr>
            <a:spLocks noChangeArrowheads="1"/>
          </p:cNvSpPr>
          <p:nvPr/>
        </p:nvSpPr>
        <p:spPr bwMode="auto">
          <a:xfrm>
            <a:off x="179388" y="3644900"/>
            <a:ext cx="360362" cy="5762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0491" name="Line 13"/>
          <p:cNvSpPr>
            <a:spLocks noChangeShapeType="1"/>
          </p:cNvSpPr>
          <p:nvPr/>
        </p:nvSpPr>
        <p:spPr bwMode="auto">
          <a:xfrm flipH="1">
            <a:off x="1476375" y="1412875"/>
            <a:ext cx="431800" cy="503238"/>
          </a:xfrm>
          <a:prstGeom prst="line">
            <a:avLst/>
          </a:prstGeom>
          <a:noFill/>
          <a:ln w="9525">
            <a:solidFill>
              <a:schemeClr val="tx1"/>
            </a:solidFill>
            <a:round/>
            <a:headEnd/>
            <a:tailEnd/>
          </a:ln>
        </p:spPr>
        <p:txBody>
          <a:bodyPr/>
          <a:lstStyle/>
          <a:p>
            <a:endParaRPr lang="zh-CN" altLang="en-US"/>
          </a:p>
        </p:txBody>
      </p:sp>
      <p:sp>
        <p:nvSpPr>
          <p:cNvPr id="20492" name="Line 14"/>
          <p:cNvSpPr>
            <a:spLocks noChangeShapeType="1"/>
          </p:cNvSpPr>
          <p:nvPr/>
        </p:nvSpPr>
        <p:spPr bwMode="auto">
          <a:xfrm>
            <a:off x="2124075" y="1412875"/>
            <a:ext cx="503238" cy="503238"/>
          </a:xfrm>
          <a:prstGeom prst="line">
            <a:avLst/>
          </a:prstGeom>
          <a:noFill/>
          <a:ln w="9525">
            <a:solidFill>
              <a:schemeClr val="tx1"/>
            </a:solidFill>
            <a:round/>
            <a:headEnd/>
            <a:tailEnd/>
          </a:ln>
        </p:spPr>
        <p:txBody>
          <a:bodyPr/>
          <a:lstStyle/>
          <a:p>
            <a:endParaRPr lang="zh-CN" altLang="en-US"/>
          </a:p>
        </p:txBody>
      </p:sp>
      <p:sp>
        <p:nvSpPr>
          <p:cNvPr id="20493" name="Line 15"/>
          <p:cNvSpPr>
            <a:spLocks noChangeShapeType="1"/>
          </p:cNvSpPr>
          <p:nvPr/>
        </p:nvSpPr>
        <p:spPr bwMode="auto">
          <a:xfrm flipH="1">
            <a:off x="900113" y="2205038"/>
            <a:ext cx="358775" cy="576262"/>
          </a:xfrm>
          <a:prstGeom prst="line">
            <a:avLst/>
          </a:prstGeom>
          <a:noFill/>
          <a:ln w="9525">
            <a:solidFill>
              <a:schemeClr val="tx1"/>
            </a:solidFill>
            <a:round/>
            <a:headEnd/>
            <a:tailEnd/>
          </a:ln>
        </p:spPr>
        <p:txBody>
          <a:bodyPr/>
          <a:lstStyle/>
          <a:p>
            <a:endParaRPr lang="zh-CN" altLang="en-US"/>
          </a:p>
        </p:txBody>
      </p:sp>
      <p:sp>
        <p:nvSpPr>
          <p:cNvPr id="20494" name="Line 16"/>
          <p:cNvSpPr>
            <a:spLocks noChangeShapeType="1"/>
          </p:cNvSpPr>
          <p:nvPr/>
        </p:nvSpPr>
        <p:spPr bwMode="auto">
          <a:xfrm>
            <a:off x="1476375" y="2276475"/>
            <a:ext cx="142875" cy="504825"/>
          </a:xfrm>
          <a:prstGeom prst="line">
            <a:avLst/>
          </a:prstGeom>
          <a:noFill/>
          <a:ln w="9525">
            <a:solidFill>
              <a:schemeClr val="tx1"/>
            </a:solidFill>
            <a:round/>
            <a:headEnd/>
            <a:tailEnd/>
          </a:ln>
        </p:spPr>
        <p:txBody>
          <a:bodyPr/>
          <a:lstStyle/>
          <a:p>
            <a:endParaRPr lang="zh-CN" altLang="en-US"/>
          </a:p>
        </p:txBody>
      </p:sp>
      <p:sp>
        <p:nvSpPr>
          <p:cNvPr id="20495" name="Line 17"/>
          <p:cNvSpPr>
            <a:spLocks noChangeShapeType="1"/>
          </p:cNvSpPr>
          <p:nvPr/>
        </p:nvSpPr>
        <p:spPr bwMode="auto">
          <a:xfrm flipH="1">
            <a:off x="468313" y="3213100"/>
            <a:ext cx="287337" cy="576263"/>
          </a:xfrm>
          <a:prstGeom prst="line">
            <a:avLst/>
          </a:prstGeom>
          <a:noFill/>
          <a:ln w="9525">
            <a:solidFill>
              <a:schemeClr val="tx1"/>
            </a:solidFill>
            <a:round/>
            <a:headEnd/>
            <a:tailEnd/>
          </a:ln>
        </p:spPr>
        <p:txBody>
          <a:bodyPr/>
          <a:lstStyle/>
          <a:p>
            <a:endParaRPr lang="zh-CN" altLang="en-US"/>
          </a:p>
        </p:txBody>
      </p:sp>
      <p:sp>
        <p:nvSpPr>
          <p:cNvPr id="20496" name="Line 18"/>
          <p:cNvSpPr>
            <a:spLocks noChangeShapeType="1"/>
          </p:cNvSpPr>
          <p:nvPr/>
        </p:nvSpPr>
        <p:spPr bwMode="auto">
          <a:xfrm flipH="1">
            <a:off x="2411413" y="2349500"/>
            <a:ext cx="288925" cy="503238"/>
          </a:xfrm>
          <a:prstGeom prst="line">
            <a:avLst/>
          </a:prstGeom>
          <a:noFill/>
          <a:ln w="9525">
            <a:solidFill>
              <a:schemeClr val="tx1"/>
            </a:solidFill>
            <a:round/>
            <a:headEnd/>
            <a:tailEnd/>
          </a:ln>
        </p:spPr>
        <p:txBody>
          <a:bodyPr/>
          <a:lstStyle/>
          <a:p>
            <a:endParaRPr lang="zh-CN" altLang="en-US"/>
          </a:p>
        </p:txBody>
      </p:sp>
      <p:sp>
        <p:nvSpPr>
          <p:cNvPr id="20497" name="Line 19"/>
          <p:cNvSpPr>
            <a:spLocks noChangeShapeType="1"/>
          </p:cNvSpPr>
          <p:nvPr/>
        </p:nvSpPr>
        <p:spPr bwMode="auto">
          <a:xfrm>
            <a:off x="2843213" y="2276475"/>
            <a:ext cx="288925" cy="504825"/>
          </a:xfrm>
          <a:prstGeom prst="line">
            <a:avLst/>
          </a:prstGeom>
          <a:noFill/>
          <a:ln w="9525">
            <a:solidFill>
              <a:schemeClr val="tx1"/>
            </a:solidFill>
            <a:round/>
            <a:headEnd/>
            <a:tailEnd/>
          </a:ln>
        </p:spPr>
        <p:txBody>
          <a:bodyPr/>
          <a:lstStyle/>
          <a:p>
            <a:endParaRPr lang="zh-CN" altLang="en-US"/>
          </a:p>
        </p:txBody>
      </p:sp>
      <p:sp>
        <p:nvSpPr>
          <p:cNvPr id="20498" name="Text Box 20"/>
          <p:cNvSpPr txBox="1">
            <a:spLocks noChangeArrowheads="1"/>
          </p:cNvSpPr>
          <p:nvPr/>
        </p:nvSpPr>
        <p:spPr bwMode="auto">
          <a:xfrm>
            <a:off x="1836738" y="974725"/>
            <a:ext cx="287337"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0499" name="Text Box 21"/>
          <p:cNvSpPr txBox="1">
            <a:spLocks noChangeArrowheads="1"/>
          </p:cNvSpPr>
          <p:nvPr/>
        </p:nvSpPr>
        <p:spPr bwMode="auto">
          <a:xfrm>
            <a:off x="1187450" y="1838325"/>
            <a:ext cx="288925"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0500" name="Text Box 22"/>
          <p:cNvSpPr txBox="1">
            <a:spLocks noChangeArrowheads="1"/>
          </p:cNvSpPr>
          <p:nvPr/>
        </p:nvSpPr>
        <p:spPr bwMode="auto">
          <a:xfrm>
            <a:off x="2555875" y="1838325"/>
            <a:ext cx="288925"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0501" name="Text Box 23"/>
          <p:cNvSpPr txBox="1">
            <a:spLocks noChangeArrowheads="1"/>
          </p:cNvSpPr>
          <p:nvPr/>
        </p:nvSpPr>
        <p:spPr bwMode="auto">
          <a:xfrm>
            <a:off x="684213" y="2774950"/>
            <a:ext cx="35877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0502" name="Text Box 24"/>
          <p:cNvSpPr txBox="1">
            <a:spLocks noChangeArrowheads="1"/>
          </p:cNvSpPr>
          <p:nvPr/>
        </p:nvSpPr>
        <p:spPr bwMode="auto">
          <a:xfrm>
            <a:off x="179388" y="3783013"/>
            <a:ext cx="288925"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0503" name="Text Box 25"/>
          <p:cNvSpPr txBox="1">
            <a:spLocks noChangeArrowheads="1"/>
          </p:cNvSpPr>
          <p:nvPr/>
        </p:nvSpPr>
        <p:spPr bwMode="auto">
          <a:xfrm>
            <a:off x="1547813" y="2781300"/>
            <a:ext cx="360362"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0504" name="Text Box 26"/>
          <p:cNvSpPr txBox="1">
            <a:spLocks noChangeArrowheads="1"/>
          </p:cNvSpPr>
          <p:nvPr/>
        </p:nvSpPr>
        <p:spPr bwMode="auto">
          <a:xfrm>
            <a:off x="2124075" y="2846388"/>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0505" name="Text Box 27"/>
          <p:cNvSpPr txBox="1">
            <a:spLocks noChangeArrowheads="1"/>
          </p:cNvSpPr>
          <p:nvPr/>
        </p:nvSpPr>
        <p:spPr bwMode="auto">
          <a:xfrm>
            <a:off x="3059113" y="2774950"/>
            <a:ext cx="360362"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0506" name="Rectangle 28"/>
          <p:cNvSpPr>
            <a:spLocks noChangeArrowheads="1"/>
          </p:cNvSpPr>
          <p:nvPr/>
        </p:nvSpPr>
        <p:spPr bwMode="auto">
          <a:xfrm>
            <a:off x="5580063" y="981075"/>
            <a:ext cx="10795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07" name="Rectangle 29"/>
          <p:cNvSpPr>
            <a:spLocks noChangeArrowheads="1"/>
          </p:cNvSpPr>
          <p:nvPr/>
        </p:nvSpPr>
        <p:spPr bwMode="auto">
          <a:xfrm>
            <a:off x="4572000" y="1916113"/>
            <a:ext cx="1008063" cy="4333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08" name="Rectangle 30"/>
          <p:cNvSpPr>
            <a:spLocks noChangeArrowheads="1"/>
          </p:cNvSpPr>
          <p:nvPr/>
        </p:nvSpPr>
        <p:spPr bwMode="auto">
          <a:xfrm>
            <a:off x="6804025" y="1916113"/>
            <a:ext cx="1008063" cy="43338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09" name="Rectangle 31"/>
          <p:cNvSpPr>
            <a:spLocks noChangeArrowheads="1"/>
          </p:cNvSpPr>
          <p:nvPr/>
        </p:nvSpPr>
        <p:spPr bwMode="auto">
          <a:xfrm>
            <a:off x="3995738" y="2781300"/>
            <a:ext cx="936625"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0" name="Rectangle 32"/>
          <p:cNvSpPr>
            <a:spLocks noChangeArrowheads="1"/>
          </p:cNvSpPr>
          <p:nvPr/>
        </p:nvSpPr>
        <p:spPr bwMode="auto">
          <a:xfrm>
            <a:off x="5219700" y="2781300"/>
            <a:ext cx="865188"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1" name="Rectangle 34"/>
          <p:cNvSpPr>
            <a:spLocks noChangeArrowheads="1"/>
          </p:cNvSpPr>
          <p:nvPr/>
        </p:nvSpPr>
        <p:spPr bwMode="auto">
          <a:xfrm>
            <a:off x="6370638" y="2781300"/>
            <a:ext cx="865187"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2" name="Rectangle 35"/>
          <p:cNvSpPr>
            <a:spLocks noChangeArrowheads="1"/>
          </p:cNvSpPr>
          <p:nvPr/>
        </p:nvSpPr>
        <p:spPr bwMode="auto">
          <a:xfrm>
            <a:off x="7451725" y="2781300"/>
            <a:ext cx="865188"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3" name="Rectangle 36"/>
          <p:cNvSpPr>
            <a:spLocks noChangeArrowheads="1"/>
          </p:cNvSpPr>
          <p:nvPr/>
        </p:nvSpPr>
        <p:spPr bwMode="auto">
          <a:xfrm>
            <a:off x="3563938" y="3644900"/>
            <a:ext cx="936625"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0514" name="Line 37"/>
          <p:cNvSpPr>
            <a:spLocks noChangeShapeType="1"/>
          </p:cNvSpPr>
          <p:nvPr/>
        </p:nvSpPr>
        <p:spPr bwMode="auto">
          <a:xfrm>
            <a:off x="5940425" y="981075"/>
            <a:ext cx="0" cy="431800"/>
          </a:xfrm>
          <a:prstGeom prst="line">
            <a:avLst/>
          </a:prstGeom>
          <a:noFill/>
          <a:ln w="9525">
            <a:solidFill>
              <a:schemeClr val="tx1"/>
            </a:solidFill>
            <a:round/>
            <a:headEnd/>
            <a:tailEnd/>
          </a:ln>
        </p:spPr>
        <p:txBody>
          <a:bodyPr/>
          <a:lstStyle/>
          <a:p>
            <a:endParaRPr lang="zh-CN" altLang="en-US"/>
          </a:p>
        </p:txBody>
      </p:sp>
      <p:sp>
        <p:nvSpPr>
          <p:cNvPr id="20515" name="Line 38"/>
          <p:cNvSpPr>
            <a:spLocks noChangeShapeType="1"/>
          </p:cNvSpPr>
          <p:nvPr/>
        </p:nvSpPr>
        <p:spPr bwMode="auto">
          <a:xfrm>
            <a:off x="6300788" y="981075"/>
            <a:ext cx="0" cy="431800"/>
          </a:xfrm>
          <a:prstGeom prst="line">
            <a:avLst/>
          </a:prstGeom>
          <a:noFill/>
          <a:ln w="9525">
            <a:solidFill>
              <a:schemeClr val="tx1"/>
            </a:solidFill>
            <a:round/>
            <a:headEnd/>
            <a:tailEnd/>
          </a:ln>
        </p:spPr>
        <p:txBody>
          <a:bodyPr/>
          <a:lstStyle/>
          <a:p>
            <a:endParaRPr lang="zh-CN" altLang="en-US"/>
          </a:p>
        </p:txBody>
      </p:sp>
      <p:sp>
        <p:nvSpPr>
          <p:cNvPr id="20516" name="Line 39"/>
          <p:cNvSpPr>
            <a:spLocks noChangeShapeType="1"/>
          </p:cNvSpPr>
          <p:nvPr/>
        </p:nvSpPr>
        <p:spPr bwMode="auto">
          <a:xfrm>
            <a:off x="4859338" y="1916113"/>
            <a:ext cx="0" cy="433387"/>
          </a:xfrm>
          <a:prstGeom prst="line">
            <a:avLst/>
          </a:prstGeom>
          <a:noFill/>
          <a:ln w="9525">
            <a:solidFill>
              <a:schemeClr val="tx1"/>
            </a:solidFill>
            <a:round/>
            <a:headEnd/>
            <a:tailEnd/>
          </a:ln>
        </p:spPr>
        <p:txBody>
          <a:bodyPr/>
          <a:lstStyle/>
          <a:p>
            <a:endParaRPr lang="zh-CN" altLang="en-US"/>
          </a:p>
        </p:txBody>
      </p:sp>
      <p:sp>
        <p:nvSpPr>
          <p:cNvPr id="20517" name="Line 40"/>
          <p:cNvSpPr>
            <a:spLocks noChangeShapeType="1"/>
          </p:cNvSpPr>
          <p:nvPr/>
        </p:nvSpPr>
        <p:spPr bwMode="auto">
          <a:xfrm>
            <a:off x="5219700" y="1916113"/>
            <a:ext cx="0" cy="433387"/>
          </a:xfrm>
          <a:prstGeom prst="line">
            <a:avLst/>
          </a:prstGeom>
          <a:noFill/>
          <a:ln w="9525">
            <a:solidFill>
              <a:schemeClr val="tx1"/>
            </a:solidFill>
            <a:round/>
            <a:headEnd/>
            <a:tailEnd/>
          </a:ln>
        </p:spPr>
        <p:txBody>
          <a:bodyPr/>
          <a:lstStyle/>
          <a:p>
            <a:endParaRPr lang="zh-CN" altLang="en-US"/>
          </a:p>
        </p:txBody>
      </p:sp>
      <p:sp>
        <p:nvSpPr>
          <p:cNvPr id="20518" name="Line 41"/>
          <p:cNvSpPr>
            <a:spLocks noChangeShapeType="1"/>
          </p:cNvSpPr>
          <p:nvPr/>
        </p:nvSpPr>
        <p:spPr bwMode="auto">
          <a:xfrm>
            <a:off x="7092950" y="1916113"/>
            <a:ext cx="0" cy="433387"/>
          </a:xfrm>
          <a:prstGeom prst="line">
            <a:avLst/>
          </a:prstGeom>
          <a:noFill/>
          <a:ln w="9525">
            <a:solidFill>
              <a:schemeClr val="tx1"/>
            </a:solidFill>
            <a:round/>
            <a:headEnd/>
            <a:tailEnd/>
          </a:ln>
        </p:spPr>
        <p:txBody>
          <a:bodyPr/>
          <a:lstStyle/>
          <a:p>
            <a:endParaRPr lang="zh-CN" altLang="en-US"/>
          </a:p>
        </p:txBody>
      </p:sp>
      <p:sp>
        <p:nvSpPr>
          <p:cNvPr id="20519" name="Line 42"/>
          <p:cNvSpPr>
            <a:spLocks noChangeShapeType="1"/>
          </p:cNvSpPr>
          <p:nvPr/>
        </p:nvSpPr>
        <p:spPr bwMode="auto">
          <a:xfrm>
            <a:off x="7451725" y="1916113"/>
            <a:ext cx="0" cy="433387"/>
          </a:xfrm>
          <a:prstGeom prst="line">
            <a:avLst/>
          </a:prstGeom>
          <a:noFill/>
          <a:ln w="9525">
            <a:solidFill>
              <a:schemeClr val="tx1"/>
            </a:solidFill>
            <a:round/>
            <a:headEnd/>
            <a:tailEnd/>
          </a:ln>
        </p:spPr>
        <p:txBody>
          <a:bodyPr/>
          <a:lstStyle/>
          <a:p>
            <a:endParaRPr lang="zh-CN" altLang="en-US"/>
          </a:p>
        </p:txBody>
      </p:sp>
      <p:sp>
        <p:nvSpPr>
          <p:cNvPr id="20520" name="Line 43"/>
          <p:cNvSpPr>
            <a:spLocks noChangeShapeType="1"/>
          </p:cNvSpPr>
          <p:nvPr/>
        </p:nvSpPr>
        <p:spPr bwMode="auto">
          <a:xfrm>
            <a:off x="4284663" y="2781300"/>
            <a:ext cx="0" cy="431800"/>
          </a:xfrm>
          <a:prstGeom prst="line">
            <a:avLst/>
          </a:prstGeom>
          <a:noFill/>
          <a:ln w="9525">
            <a:solidFill>
              <a:schemeClr val="tx1"/>
            </a:solidFill>
            <a:round/>
            <a:headEnd/>
            <a:tailEnd/>
          </a:ln>
        </p:spPr>
        <p:txBody>
          <a:bodyPr/>
          <a:lstStyle/>
          <a:p>
            <a:endParaRPr lang="zh-CN" altLang="en-US"/>
          </a:p>
        </p:txBody>
      </p:sp>
      <p:sp>
        <p:nvSpPr>
          <p:cNvPr id="20521" name="Line 44"/>
          <p:cNvSpPr>
            <a:spLocks noChangeShapeType="1"/>
          </p:cNvSpPr>
          <p:nvPr/>
        </p:nvSpPr>
        <p:spPr bwMode="auto">
          <a:xfrm>
            <a:off x="4572000" y="2781300"/>
            <a:ext cx="0" cy="431800"/>
          </a:xfrm>
          <a:prstGeom prst="line">
            <a:avLst/>
          </a:prstGeom>
          <a:noFill/>
          <a:ln w="9525">
            <a:solidFill>
              <a:schemeClr val="tx1"/>
            </a:solidFill>
            <a:round/>
            <a:headEnd/>
            <a:tailEnd/>
          </a:ln>
        </p:spPr>
        <p:txBody>
          <a:bodyPr/>
          <a:lstStyle/>
          <a:p>
            <a:endParaRPr lang="zh-CN" altLang="en-US"/>
          </a:p>
        </p:txBody>
      </p:sp>
      <p:sp>
        <p:nvSpPr>
          <p:cNvPr id="20522" name="Line 45"/>
          <p:cNvSpPr>
            <a:spLocks noChangeShapeType="1"/>
          </p:cNvSpPr>
          <p:nvPr/>
        </p:nvSpPr>
        <p:spPr bwMode="auto">
          <a:xfrm>
            <a:off x="5508625" y="2781300"/>
            <a:ext cx="0" cy="431800"/>
          </a:xfrm>
          <a:prstGeom prst="line">
            <a:avLst/>
          </a:prstGeom>
          <a:noFill/>
          <a:ln w="9525">
            <a:solidFill>
              <a:schemeClr val="tx1"/>
            </a:solidFill>
            <a:round/>
            <a:headEnd/>
            <a:tailEnd/>
          </a:ln>
        </p:spPr>
        <p:txBody>
          <a:bodyPr/>
          <a:lstStyle/>
          <a:p>
            <a:endParaRPr lang="zh-CN" altLang="en-US"/>
          </a:p>
        </p:txBody>
      </p:sp>
      <p:sp>
        <p:nvSpPr>
          <p:cNvPr id="20523" name="Line 46"/>
          <p:cNvSpPr>
            <a:spLocks noChangeShapeType="1"/>
          </p:cNvSpPr>
          <p:nvPr/>
        </p:nvSpPr>
        <p:spPr bwMode="auto">
          <a:xfrm>
            <a:off x="5795963" y="2781300"/>
            <a:ext cx="0" cy="431800"/>
          </a:xfrm>
          <a:prstGeom prst="line">
            <a:avLst/>
          </a:prstGeom>
          <a:noFill/>
          <a:ln w="9525">
            <a:solidFill>
              <a:schemeClr val="tx1"/>
            </a:solidFill>
            <a:round/>
            <a:headEnd/>
            <a:tailEnd/>
          </a:ln>
        </p:spPr>
        <p:txBody>
          <a:bodyPr/>
          <a:lstStyle/>
          <a:p>
            <a:endParaRPr lang="zh-CN" altLang="en-US"/>
          </a:p>
        </p:txBody>
      </p:sp>
      <p:sp>
        <p:nvSpPr>
          <p:cNvPr id="20524" name="Line 47"/>
          <p:cNvSpPr>
            <a:spLocks noChangeShapeType="1"/>
          </p:cNvSpPr>
          <p:nvPr/>
        </p:nvSpPr>
        <p:spPr bwMode="auto">
          <a:xfrm>
            <a:off x="6659563" y="2781300"/>
            <a:ext cx="0" cy="431800"/>
          </a:xfrm>
          <a:prstGeom prst="line">
            <a:avLst/>
          </a:prstGeom>
          <a:noFill/>
          <a:ln w="9525">
            <a:solidFill>
              <a:schemeClr val="tx1"/>
            </a:solidFill>
            <a:round/>
            <a:headEnd/>
            <a:tailEnd/>
          </a:ln>
        </p:spPr>
        <p:txBody>
          <a:bodyPr/>
          <a:lstStyle/>
          <a:p>
            <a:endParaRPr lang="zh-CN" altLang="en-US"/>
          </a:p>
        </p:txBody>
      </p:sp>
      <p:sp>
        <p:nvSpPr>
          <p:cNvPr id="20525" name="Line 48"/>
          <p:cNvSpPr>
            <a:spLocks noChangeShapeType="1"/>
          </p:cNvSpPr>
          <p:nvPr/>
        </p:nvSpPr>
        <p:spPr bwMode="auto">
          <a:xfrm>
            <a:off x="6948488" y="2781300"/>
            <a:ext cx="0" cy="431800"/>
          </a:xfrm>
          <a:prstGeom prst="line">
            <a:avLst/>
          </a:prstGeom>
          <a:noFill/>
          <a:ln w="9525">
            <a:solidFill>
              <a:schemeClr val="tx1"/>
            </a:solidFill>
            <a:round/>
            <a:headEnd/>
            <a:tailEnd/>
          </a:ln>
        </p:spPr>
        <p:txBody>
          <a:bodyPr/>
          <a:lstStyle/>
          <a:p>
            <a:endParaRPr lang="zh-CN" altLang="en-US"/>
          </a:p>
        </p:txBody>
      </p:sp>
      <p:sp>
        <p:nvSpPr>
          <p:cNvPr id="20526" name="Line 49"/>
          <p:cNvSpPr>
            <a:spLocks noChangeShapeType="1"/>
          </p:cNvSpPr>
          <p:nvPr/>
        </p:nvSpPr>
        <p:spPr bwMode="auto">
          <a:xfrm>
            <a:off x="7740650" y="2781300"/>
            <a:ext cx="0" cy="431800"/>
          </a:xfrm>
          <a:prstGeom prst="line">
            <a:avLst/>
          </a:prstGeom>
          <a:noFill/>
          <a:ln w="9525">
            <a:solidFill>
              <a:schemeClr val="tx1"/>
            </a:solidFill>
            <a:round/>
            <a:headEnd/>
            <a:tailEnd/>
          </a:ln>
        </p:spPr>
        <p:txBody>
          <a:bodyPr/>
          <a:lstStyle/>
          <a:p>
            <a:endParaRPr lang="zh-CN" altLang="en-US"/>
          </a:p>
        </p:txBody>
      </p:sp>
      <p:sp>
        <p:nvSpPr>
          <p:cNvPr id="20527" name="Line 50"/>
          <p:cNvSpPr>
            <a:spLocks noChangeShapeType="1"/>
          </p:cNvSpPr>
          <p:nvPr/>
        </p:nvSpPr>
        <p:spPr bwMode="auto">
          <a:xfrm>
            <a:off x="8027988" y="2781300"/>
            <a:ext cx="0" cy="431800"/>
          </a:xfrm>
          <a:prstGeom prst="line">
            <a:avLst/>
          </a:prstGeom>
          <a:noFill/>
          <a:ln w="9525">
            <a:solidFill>
              <a:schemeClr val="tx1"/>
            </a:solidFill>
            <a:round/>
            <a:headEnd/>
            <a:tailEnd/>
          </a:ln>
        </p:spPr>
        <p:txBody>
          <a:bodyPr/>
          <a:lstStyle/>
          <a:p>
            <a:endParaRPr lang="zh-CN" altLang="en-US"/>
          </a:p>
        </p:txBody>
      </p:sp>
      <p:sp>
        <p:nvSpPr>
          <p:cNvPr id="20528" name="Line 51"/>
          <p:cNvSpPr>
            <a:spLocks noChangeShapeType="1"/>
          </p:cNvSpPr>
          <p:nvPr/>
        </p:nvSpPr>
        <p:spPr bwMode="auto">
          <a:xfrm>
            <a:off x="3851275" y="3644900"/>
            <a:ext cx="0" cy="431800"/>
          </a:xfrm>
          <a:prstGeom prst="line">
            <a:avLst/>
          </a:prstGeom>
          <a:noFill/>
          <a:ln w="9525">
            <a:solidFill>
              <a:schemeClr val="tx1"/>
            </a:solidFill>
            <a:round/>
            <a:headEnd/>
            <a:tailEnd/>
          </a:ln>
        </p:spPr>
        <p:txBody>
          <a:bodyPr/>
          <a:lstStyle/>
          <a:p>
            <a:endParaRPr lang="zh-CN" altLang="en-US"/>
          </a:p>
        </p:txBody>
      </p:sp>
      <p:sp>
        <p:nvSpPr>
          <p:cNvPr id="20529" name="Line 52"/>
          <p:cNvSpPr>
            <a:spLocks noChangeShapeType="1"/>
          </p:cNvSpPr>
          <p:nvPr/>
        </p:nvSpPr>
        <p:spPr bwMode="auto">
          <a:xfrm>
            <a:off x="4140200" y="3644900"/>
            <a:ext cx="0" cy="431800"/>
          </a:xfrm>
          <a:prstGeom prst="line">
            <a:avLst/>
          </a:prstGeom>
          <a:noFill/>
          <a:ln w="9525">
            <a:solidFill>
              <a:schemeClr val="tx1"/>
            </a:solidFill>
            <a:round/>
            <a:headEnd/>
            <a:tailEnd/>
          </a:ln>
        </p:spPr>
        <p:txBody>
          <a:bodyPr/>
          <a:lstStyle/>
          <a:p>
            <a:endParaRPr lang="zh-CN" altLang="en-US"/>
          </a:p>
        </p:txBody>
      </p:sp>
      <p:sp>
        <p:nvSpPr>
          <p:cNvPr id="20530" name="Line 53"/>
          <p:cNvSpPr>
            <a:spLocks noChangeShapeType="1"/>
          </p:cNvSpPr>
          <p:nvPr/>
        </p:nvSpPr>
        <p:spPr bwMode="auto">
          <a:xfrm flipH="1">
            <a:off x="5868988" y="2924175"/>
            <a:ext cx="71437" cy="144463"/>
          </a:xfrm>
          <a:prstGeom prst="line">
            <a:avLst/>
          </a:prstGeom>
          <a:noFill/>
          <a:ln w="9525">
            <a:solidFill>
              <a:schemeClr val="tx1"/>
            </a:solidFill>
            <a:round/>
            <a:headEnd/>
            <a:tailEnd/>
          </a:ln>
        </p:spPr>
        <p:txBody>
          <a:bodyPr/>
          <a:lstStyle/>
          <a:p>
            <a:endParaRPr lang="zh-CN" altLang="en-US"/>
          </a:p>
        </p:txBody>
      </p:sp>
      <p:sp>
        <p:nvSpPr>
          <p:cNvPr id="20531" name="Line 54"/>
          <p:cNvSpPr>
            <a:spLocks noChangeShapeType="1"/>
          </p:cNvSpPr>
          <p:nvPr/>
        </p:nvSpPr>
        <p:spPr bwMode="auto">
          <a:xfrm>
            <a:off x="5940425" y="2924175"/>
            <a:ext cx="71438" cy="144463"/>
          </a:xfrm>
          <a:prstGeom prst="line">
            <a:avLst/>
          </a:prstGeom>
          <a:noFill/>
          <a:ln w="9525">
            <a:solidFill>
              <a:schemeClr val="tx1"/>
            </a:solidFill>
            <a:round/>
            <a:headEnd/>
            <a:tailEnd/>
          </a:ln>
        </p:spPr>
        <p:txBody>
          <a:bodyPr/>
          <a:lstStyle/>
          <a:p>
            <a:endParaRPr lang="zh-CN" altLang="en-US"/>
          </a:p>
        </p:txBody>
      </p:sp>
      <p:sp>
        <p:nvSpPr>
          <p:cNvPr id="20532" name="Line 55"/>
          <p:cNvSpPr>
            <a:spLocks noChangeShapeType="1"/>
          </p:cNvSpPr>
          <p:nvPr/>
        </p:nvSpPr>
        <p:spPr bwMode="auto">
          <a:xfrm flipH="1">
            <a:off x="7524750" y="2924175"/>
            <a:ext cx="71438" cy="144463"/>
          </a:xfrm>
          <a:prstGeom prst="line">
            <a:avLst/>
          </a:prstGeom>
          <a:noFill/>
          <a:ln w="9525">
            <a:solidFill>
              <a:schemeClr val="tx1"/>
            </a:solidFill>
            <a:round/>
            <a:headEnd/>
            <a:tailEnd/>
          </a:ln>
        </p:spPr>
        <p:txBody>
          <a:bodyPr/>
          <a:lstStyle/>
          <a:p>
            <a:endParaRPr lang="zh-CN" altLang="en-US"/>
          </a:p>
        </p:txBody>
      </p:sp>
      <p:sp>
        <p:nvSpPr>
          <p:cNvPr id="20533" name="Line 56"/>
          <p:cNvSpPr>
            <a:spLocks noChangeShapeType="1"/>
          </p:cNvSpPr>
          <p:nvPr/>
        </p:nvSpPr>
        <p:spPr bwMode="auto">
          <a:xfrm>
            <a:off x="7596188" y="2924175"/>
            <a:ext cx="71437" cy="144463"/>
          </a:xfrm>
          <a:prstGeom prst="line">
            <a:avLst/>
          </a:prstGeom>
          <a:noFill/>
          <a:ln w="9525">
            <a:solidFill>
              <a:schemeClr val="tx1"/>
            </a:solidFill>
            <a:round/>
            <a:headEnd/>
            <a:tailEnd/>
          </a:ln>
        </p:spPr>
        <p:txBody>
          <a:bodyPr/>
          <a:lstStyle/>
          <a:p>
            <a:endParaRPr lang="zh-CN" altLang="en-US"/>
          </a:p>
        </p:txBody>
      </p:sp>
      <p:sp>
        <p:nvSpPr>
          <p:cNvPr id="20534" name="Line 57"/>
          <p:cNvSpPr>
            <a:spLocks noChangeShapeType="1"/>
          </p:cNvSpPr>
          <p:nvPr/>
        </p:nvSpPr>
        <p:spPr bwMode="auto">
          <a:xfrm flipH="1">
            <a:off x="7021513" y="2924175"/>
            <a:ext cx="71437" cy="144463"/>
          </a:xfrm>
          <a:prstGeom prst="line">
            <a:avLst/>
          </a:prstGeom>
          <a:noFill/>
          <a:ln w="9525">
            <a:solidFill>
              <a:schemeClr val="tx1"/>
            </a:solidFill>
            <a:round/>
            <a:headEnd/>
            <a:tailEnd/>
          </a:ln>
        </p:spPr>
        <p:txBody>
          <a:bodyPr/>
          <a:lstStyle/>
          <a:p>
            <a:endParaRPr lang="zh-CN" altLang="en-US"/>
          </a:p>
        </p:txBody>
      </p:sp>
      <p:sp>
        <p:nvSpPr>
          <p:cNvPr id="20535" name="Line 58"/>
          <p:cNvSpPr>
            <a:spLocks noChangeShapeType="1"/>
          </p:cNvSpPr>
          <p:nvPr/>
        </p:nvSpPr>
        <p:spPr bwMode="auto">
          <a:xfrm>
            <a:off x="7092950" y="2924175"/>
            <a:ext cx="71438" cy="144463"/>
          </a:xfrm>
          <a:prstGeom prst="line">
            <a:avLst/>
          </a:prstGeom>
          <a:noFill/>
          <a:ln w="9525">
            <a:solidFill>
              <a:schemeClr val="tx1"/>
            </a:solidFill>
            <a:round/>
            <a:headEnd/>
            <a:tailEnd/>
          </a:ln>
        </p:spPr>
        <p:txBody>
          <a:bodyPr/>
          <a:lstStyle/>
          <a:p>
            <a:endParaRPr lang="zh-CN" altLang="en-US"/>
          </a:p>
        </p:txBody>
      </p:sp>
      <p:sp>
        <p:nvSpPr>
          <p:cNvPr id="20536" name="Line 59"/>
          <p:cNvSpPr>
            <a:spLocks noChangeShapeType="1"/>
          </p:cNvSpPr>
          <p:nvPr/>
        </p:nvSpPr>
        <p:spPr bwMode="auto">
          <a:xfrm flipH="1">
            <a:off x="6443663" y="2924175"/>
            <a:ext cx="71437" cy="144463"/>
          </a:xfrm>
          <a:prstGeom prst="line">
            <a:avLst/>
          </a:prstGeom>
          <a:noFill/>
          <a:ln w="9525">
            <a:solidFill>
              <a:schemeClr val="tx1"/>
            </a:solidFill>
            <a:round/>
            <a:headEnd/>
            <a:tailEnd/>
          </a:ln>
        </p:spPr>
        <p:txBody>
          <a:bodyPr/>
          <a:lstStyle/>
          <a:p>
            <a:endParaRPr lang="zh-CN" altLang="en-US"/>
          </a:p>
        </p:txBody>
      </p:sp>
      <p:sp>
        <p:nvSpPr>
          <p:cNvPr id="20537" name="Line 60"/>
          <p:cNvSpPr>
            <a:spLocks noChangeShapeType="1"/>
          </p:cNvSpPr>
          <p:nvPr/>
        </p:nvSpPr>
        <p:spPr bwMode="auto">
          <a:xfrm>
            <a:off x="6515100" y="2924175"/>
            <a:ext cx="71438" cy="144463"/>
          </a:xfrm>
          <a:prstGeom prst="line">
            <a:avLst/>
          </a:prstGeom>
          <a:noFill/>
          <a:ln w="9525">
            <a:solidFill>
              <a:schemeClr val="tx1"/>
            </a:solidFill>
            <a:round/>
            <a:headEnd/>
            <a:tailEnd/>
          </a:ln>
        </p:spPr>
        <p:txBody>
          <a:bodyPr/>
          <a:lstStyle/>
          <a:p>
            <a:endParaRPr lang="zh-CN" altLang="en-US"/>
          </a:p>
        </p:txBody>
      </p:sp>
      <p:sp>
        <p:nvSpPr>
          <p:cNvPr id="20538" name="Line 61"/>
          <p:cNvSpPr>
            <a:spLocks noChangeShapeType="1"/>
          </p:cNvSpPr>
          <p:nvPr/>
        </p:nvSpPr>
        <p:spPr bwMode="auto">
          <a:xfrm flipH="1">
            <a:off x="4284663" y="3789363"/>
            <a:ext cx="71437" cy="144462"/>
          </a:xfrm>
          <a:prstGeom prst="line">
            <a:avLst/>
          </a:prstGeom>
          <a:noFill/>
          <a:ln w="9525">
            <a:solidFill>
              <a:schemeClr val="tx1"/>
            </a:solidFill>
            <a:round/>
            <a:headEnd/>
            <a:tailEnd/>
          </a:ln>
        </p:spPr>
        <p:txBody>
          <a:bodyPr/>
          <a:lstStyle/>
          <a:p>
            <a:endParaRPr lang="zh-CN" altLang="en-US"/>
          </a:p>
        </p:txBody>
      </p:sp>
      <p:sp>
        <p:nvSpPr>
          <p:cNvPr id="20539" name="Line 62"/>
          <p:cNvSpPr>
            <a:spLocks noChangeShapeType="1"/>
          </p:cNvSpPr>
          <p:nvPr/>
        </p:nvSpPr>
        <p:spPr bwMode="auto">
          <a:xfrm>
            <a:off x="4356100" y="3789363"/>
            <a:ext cx="71438" cy="144462"/>
          </a:xfrm>
          <a:prstGeom prst="line">
            <a:avLst/>
          </a:prstGeom>
          <a:noFill/>
          <a:ln w="9525">
            <a:solidFill>
              <a:schemeClr val="tx1"/>
            </a:solidFill>
            <a:round/>
            <a:headEnd/>
            <a:tailEnd/>
          </a:ln>
        </p:spPr>
        <p:txBody>
          <a:bodyPr/>
          <a:lstStyle/>
          <a:p>
            <a:endParaRPr lang="zh-CN" altLang="en-US"/>
          </a:p>
        </p:txBody>
      </p:sp>
      <p:sp>
        <p:nvSpPr>
          <p:cNvPr id="20540" name="Line 63"/>
          <p:cNvSpPr>
            <a:spLocks noChangeShapeType="1"/>
          </p:cNvSpPr>
          <p:nvPr/>
        </p:nvSpPr>
        <p:spPr bwMode="auto">
          <a:xfrm flipH="1">
            <a:off x="3636963" y="3789363"/>
            <a:ext cx="71437" cy="144462"/>
          </a:xfrm>
          <a:prstGeom prst="line">
            <a:avLst/>
          </a:prstGeom>
          <a:noFill/>
          <a:ln w="9525">
            <a:solidFill>
              <a:schemeClr val="tx1"/>
            </a:solidFill>
            <a:round/>
            <a:headEnd/>
            <a:tailEnd/>
          </a:ln>
        </p:spPr>
        <p:txBody>
          <a:bodyPr/>
          <a:lstStyle/>
          <a:p>
            <a:endParaRPr lang="zh-CN" altLang="en-US"/>
          </a:p>
        </p:txBody>
      </p:sp>
      <p:sp>
        <p:nvSpPr>
          <p:cNvPr id="20541" name="Line 64"/>
          <p:cNvSpPr>
            <a:spLocks noChangeShapeType="1"/>
          </p:cNvSpPr>
          <p:nvPr/>
        </p:nvSpPr>
        <p:spPr bwMode="auto">
          <a:xfrm>
            <a:off x="3708400" y="3789363"/>
            <a:ext cx="71438" cy="144462"/>
          </a:xfrm>
          <a:prstGeom prst="line">
            <a:avLst/>
          </a:prstGeom>
          <a:noFill/>
          <a:ln w="9525">
            <a:solidFill>
              <a:schemeClr val="tx1"/>
            </a:solidFill>
            <a:round/>
            <a:headEnd/>
            <a:tailEnd/>
          </a:ln>
        </p:spPr>
        <p:txBody>
          <a:bodyPr/>
          <a:lstStyle/>
          <a:p>
            <a:endParaRPr lang="zh-CN" altLang="en-US"/>
          </a:p>
        </p:txBody>
      </p:sp>
      <p:sp>
        <p:nvSpPr>
          <p:cNvPr id="20542" name="Line 65"/>
          <p:cNvSpPr>
            <a:spLocks noChangeShapeType="1"/>
          </p:cNvSpPr>
          <p:nvPr/>
        </p:nvSpPr>
        <p:spPr bwMode="auto">
          <a:xfrm flipH="1">
            <a:off x="5292725" y="2924175"/>
            <a:ext cx="71438" cy="144463"/>
          </a:xfrm>
          <a:prstGeom prst="line">
            <a:avLst/>
          </a:prstGeom>
          <a:noFill/>
          <a:ln w="9525">
            <a:solidFill>
              <a:schemeClr val="tx1"/>
            </a:solidFill>
            <a:round/>
            <a:headEnd/>
            <a:tailEnd/>
          </a:ln>
        </p:spPr>
        <p:txBody>
          <a:bodyPr/>
          <a:lstStyle/>
          <a:p>
            <a:endParaRPr lang="zh-CN" altLang="en-US"/>
          </a:p>
        </p:txBody>
      </p:sp>
      <p:sp>
        <p:nvSpPr>
          <p:cNvPr id="20543" name="Line 66"/>
          <p:cNvSpPr>
            <a:spLocks noChangeShapeType="1"/>
          </p:cNvSpPr>
          <p:nvPr/>
        </p:nvSpPr>
        <p:spPr bwMode="auto">
          <a:xfrm>
            <a:off x="5364163" y="2924175"/>
            <a:ext cx="71437" cy="144463"/>
          </a:xfrm>
          <a:prstGeom prst="line">
            <a:avLst/>
          </a:prstGeom>
          <a:noFill/>
          <a:ln w="9525">
            <a:solidFill>
              <a:schemeClr val="tx1"/>
            </a:solidFill>
            <a:round/>
            <a:headEnd/>
            <a:tailEnd/>
          </a:ln>
        </p:spPr>
        <p:txBody>
          <a:bodyPr/>
          <a:lstStyle/>
          <a:p>
            <a:endParaRPr lang="zh-CN" altLang="en-US"/>
          </a:p>
        </p:txBody>
      </p:sp>
      <p:sp>
        <p:nvSpPr>
          <p:cNvPr id="20544" name="Line 67"/>
          <p:cNvSpPr>
            <a:spLocks noChangeShapeType="1"/>
          </p:cNvSpPr>
          <p:nvPr/>
        </p:nvSpPr>
        <p:spPr bwMode="auto">
          <a:xfrm flipH="1">
            <a:off x="4716463" y="2924175"/>
            <a:ext cx="71437" cy="144463"/>
          </a:xfrm>
          <a:prstGeom prst="line">
            <a:avLst/>
          </a:prstGeom>
          <a:noFill/>
          <a:ln w="9525">
            <a:solidFill>
              <a:schemeClr val="tx1"/>
            </a:solidFill>
            <a:round/>
            <a:headEnd/>
            <a:tailEnd/>
          </a:ln>
        </p:spPr>
        <p:txBody>
          <a:bodyPr/>
          <a:lstStyle/>
          <a:p>
            <a:endParaRPr lang="zh-CN" altLang="en-US"/>
          </a:p>
        </p:txBody>
      </p:sp>
      <p:sp>
        <p:nvSpPr>
          <p:cNvPr id="20545" name="Line 68"/>
          <p:cNvSpPr>
            <a:spLocks noChangeShapeType="1"/>
          </p:cNvSpPr>
          <p:nvPr/>
        </p:nvSpPr>
        <p:spPr bwMode="auto">
          <a:xfrm>
            <a:off x="4787900" y="2924175"/>
            <a:ext cx="71438" cy="144463"/>
          </a:xfrm>
          <a:prstGeom prst="line">
            <a:avLst/>
          </a:prstGeom>
          <a:noFill/>
          <a:ln w="9525">
            <a:solidFill>
              <a:schemeClr val="tx1"/>
            </a:solidFill>
            <a:round/>
            <a:headEnd/>
            <a:tailEnd/>
          </a:ln>
        </p:spPr>
        <p:txBody>
          <a:bodyPr/>
          <a:lstStyle/>
          <a:p>
            <a:endParaRPr lang="zh-CN" altLang="en-US"/>
          </a:p>
        </p:txBody>
      </p:sp>
      <p:sp>
        <p:nvSpPr>
          <p:cNvPr id="20546" name="Line 69"/>
          <p:cNvSpPr>
            <a:spLocks noChangeShapeType="1"/>
          </p:cNvSpPr>
          <p:nvPr/>
        </p:nvSpPr>
        <p:spPr bwMode="auto">
          <a:xfrm flipH="1">
            <a:off x="8101013" y="2924175"/>
            <a:ext cx="71437" cy="144463"/>
          </a:xfrm>
          <a:prstGeom prst="line">
            <a:avLst/>
          </a:prstGeom>
          <a:noFill/>
          <a:ln w="9525">
            <a:solidFill>
              <a:schemeClr val="tx1"/>
            </a:solidFill>
            <a:round/>
            <a:headEnd/>
            <a:tailEnd/>
          </a:ln>
        </p:spPr>
        <p:txBody>
          <a:bodyPr/>
          <a:lstStyle/>
          <a:p>
            <a:endParaRPr lang="zh-CN" altLang="en-US"/>
          </a:p>
        </p:txBody>
      </p:sp>
      <p:sp>
        <p:nvSpPr>
          <p:cNvPr id="20547" name="Line 70"/>
          <p:cNvSpPr>
            <a:spLocks noChangeShapeType="1"/>
          </p:cNvSpPr>
          <p:nvPr/>
        </p:nvSpPr>
        <p:spPr bwMode="auto">
          <a:xfrm>
            <a:off x="8172450" y="2924175"/>
            <a:ext cx="71438" cy="144463"/>
          </a:xfrm>
          <a:prstGeom prst="line">
            <a:avLst/>
          </a:prstGeom>
          <a:noFill/>
          <a:ln w="9525">
            <a:solidFill>
              <a:schemeClr val="tx1"/>
            </a:solidFill>
            <a:round/>
            <a:headEnd/>
            <a:tailEnd/>
          </a:ln>
        </p:spPr>
        <p:txBody>
          <a:bodyPr/>
          <a:lstStyle/>
          <a:p>
            <a:endParaRPr lang="zh-CN" altLang="en-US"/>
          </a:p>
        </p:txBody>
      </p:sp>
      <p:sp>
        <p:nvSpPr>
          <p:cNvPr id="20548" name="Line 71"/>
          <p:cNvSpPr>
            <a:spLocks noChangeShapeType="1"/>
          </p:cNvSpPr>
          <p:nvPr/>
        </p:nvSpPr>
        <p:spPr bwMode="auto">
          <a:xfrm flipH="1">
            <a:off x="5076825" y="1196975"/>
            <a:ext cx="719138" cy="719138"/>
          </a:xfrm>
          <a:prstGeom prst="line">
            <a:avLst/>
          </a:prstGeom>
          <a:noFill/>
          <a:ln w="9525">
            <a:solidFill>
              <a:schemeClr val="tx1"/>
            </a:solidFill>
            <a:round/>
            <a:headEnd/>
            <a:tailEnd type="triangle" w="med" len="med"/>
          </a:ln>
        </p:spPr>
        <p:txBody>
          <a:bodyPr/>
          <a:lstStyle/>
          <a:p>
            <a:endParaRPr lang="zh-CN" altLang="en-US"/>
          </a:p>
        </p:txBody>
      </p:sp>
      <p:sp>
        <p:nvSpPr>
          <p:cNvPr id="20549" name="Line 78"/>
          <p:cNvSpPr>
            <a:spLocks noChangeShapeType="1"/>
          </p:cNvSpPr>
          <p:nvPr/>
        </p:nvSpPr>
        <p:spPr bwMode="auto">
          <a:xfrm flipH="1">
            <a:off x="4500563" y="2133600"/>
            <a:ext cx="215900" cy="647700"/>
          </a:xfrm>
          <a:prstGeom prst="line">
            <a:avLst/>
          </a:prstGeom>
          <a:noFill/>
          <a:ln w="9525">
            <a:solidFill>
              <a:schemeClr val="tx1"/>
            </a:solidFill>
            <a:round/>
            <a:headEnd/>
            <a:tailEnd type="triangle" w="med" len="med"/>
          </a:ln>
        </p:spPr>
        <p:txBody>
          <a:bodyPr/>
          <a:lstStyle/>
          <a:p>
            <a:endParaRPr lang="zh-CN" altLang="en-US"/>
          </a:p>
        </p:txBody>
      </p:sp>
      <p:sp>
        <p:nvSpPr>
          <p:cNvPr id="20550" name="Line 79"/>
          <p:cNvSpPr>
            <a:spLocks noChangeShapeType="1"/>
          </p:cNvSpPr>
          <p:nvPr/>
        </p:nvSpPr>
        <p:spPr bwMode="auto">
          <a:xfrm flipH="1">
            <a:off x="3995738" y="2997200"/>
            <a:ext cx="144462" cy="647700"/>
          </a:xfrm>
          <a:prstGeom prst="line">
            <a:avLst/>
          </a:prstGeom>
          <a:noFill/>
          <a:ln w="9525">
            <a:solidFill>
              <a:schemeClr val="tx1"/>
            </a:solidFill>
            <a:round/>
            <a:headEnd/>
            <a:tailEnd type="triangle" w="med" len="med"/>
          </a:ln>
        </p:spPr>
        <p:txBody>
          <a:bodyPr/>
          <a:lstStyle/>
          <a:p>
            <a:endParaRPr lang="zh-CN" altLang="en-US"/>
          </a:p>
        </p:txBody>
      </p:sp>
      <p:sp>
        <p:nvSpPr>
          <p:cNvPr id="20551" name="Line 80"/>
          <p:cNvSpPr>
            <a:spLocks noChangeShapeType="1"/>
          </p:cNvSpPr>
          <p:nvPr/>
        </p:nvSpPr>
        <p:spPr bwMode="auto">
          <a:xfrm>
            <a:off x="6443663" y="1196975"/>
            <a:ext cx="865187" cy="719138"/>
          </a:xfrm>
          <a:prstGeom prst="line">
            <a:avLst/>
          </a:prstGeom>
          <a:noFill/>
          <a:ln w="9525">
            <a:solidFill>
              <a:schemeClr val="tx1"/>
            </a:solidFill>
            <a:round/>
            <a:headEnd/>
            <a:tailEnd type="triangle" w="med" len="med"/>
          </a:ln>
        </p:spPr>
        <p:txBody>
          <a:bodyPr/>
          <a:lstStyle/>
          <a:p>
            <a:endParaRPr lang="zh-CN" altLang="en-US"/>
          </a:p>
        </p:txBody>
      </p:sp>
      <p:sp>
        <p:nvSpPr>
          <p:cNvPr id="20552" name="Line 81"/>
          <p:cNvSpPr>
            <a:spLocks noChangeShapeType="1"/>
          </p:cNvSpPr>
          <p:nvPr/>
        </p:nvSpPr>
        <p:spPr bwMode="auto">
          <a:xfrm flipH="1">
            <a:off x="6804025" y="2205038"/>
            <a:ext cx="144463" cy="576262"/>
          </a:xfrm>
          <a:prstGeom prst="line">
            <a:avLst/>
          </a:prstGeom>
          <a:noFill/>
          <a:ln w="9525">
            <a:solidFill>
              <a:schemeClr val="tx1"/>
            </a:solidFill>
            <a:round/>
            <a:headEnd/>
            <a:tailEnd type="triangle" w="med" len="med"/>
          </a:ln>
        </p:spPr>
        <p:txBody>
          <a:bodyPr/>
          <a:lstStyle/>
          <a:p>
            <a:endParaRPr lang="zh-CN" altLang="en-US"/>
          </a:p>
        </p:txBody>
      </p:sp>
      <p:sp>
        <p:nvSpPr>
          <p:cNvPr id="20553" name="Line 82"/>
          <p:cNvSpPr>
            <a:spLocks noChangeShapeType="1"/>
          </p:cNvSpPr>
          <p:nvPr/>
        </p:nvSpPr>
        <p:spPr bwMode="auto">
          <a:xfrm>
            <a:off x="5364163" y="2133600"/>
            <a:ext cx="287337" cy="647700"/>
          </a:xfrm>
          <a:prstGeom prst="line">
            <a:avLst/>
          </a:prstGeom>
          <a:noFill/>
          <a:ln w="9525">
            <a:solidFill>
              <a:schemeClr val="tx1"/>
            </a:solidFill>
            <a:round/>
            <a:headEnd/>
            <a:tailEnd type="triangle" w="med" len="med"/>
          </a:ln>
        </p:spPr>
        <p:txBody>
          <a:bodyPr/>
          <a:lstStyle/>
          <a:p>
            <a:endParaRPr lang="zh-CN" altLang="en-US"/>
          </a:p>
        </p:txBody>
      </p:sp>
      <p:sp>
        <p:nvSpPr>
          <p:cNvPr id="20554" name="Line 83"/>
          <p:cNvSpPr>
            <a:spLocks noChangeShapeType="1"/>
          </p:cNvSpPr>
          <p:nvPr/>
        </p:nvSpPr>
        <p:spPr bwMode="auto">
          <a:xfrm>
            <a:off x="7667625" y="2133600"/>
            <a:ext cx="217488" cy="647700"/>
          </a:xfrm>
          <a:prstGeom prst="line">
            <a:avLst/>
          </a:prstGeom>
          <a:noFill/>
          <a:ln w="9525">
            <a:solidFill>
              <a:schemeClr val="tx1"/>
            </a:solidFill>
            <a:round/>
            <a:headEnd/>
            <a:tailEnd type="triangle" w="med" len="med"/>
          </a:ln>
        </p:spPr>
        <p:txBody>
          <a:bodyPr/>
          <a:lstStyle/>
          <a:p>
            <a:endParaRPr lang="zh-CN" altLang="en-US"/>
          </a:p>
        </p:txBody>
      </p:sp>
      <p:sp>
        <p:nvSpPr>
          <p:cNvPr id="20555" name="Text Box 84"/>
          <p:cNvSpPr txBox="1">
            <a:spLocks noChangeArrowheads="1"/>
          </p:cNvSpPr>
          <p:nvPr/>
        </p:nvSpPr>
        <p:spPr bwMode="auto">
          <a:xfrm>
            <a:off x="5940425" y="1052513"/>
            <a:ext cx="287338"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0556" name="Text Box 85"/>
          <p:cNvSpPr txBox="1">
            <a:spLocks noChangeArrowheads="1"/>
          </p:cNvSpPr>
          <p:nvPr/>
        </p:nvSpPr>
        <p:spPr bwMode="auto">
          <a:xfrm>
            <a:off x="4859338" y="1989138"/>
            <a:ext cx="288925"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0557" name="Text Box 86"/>
          <p:cNvSpPr txBox="1">
            <a:spLocks noChangeArrowheads="1"/>
          </p:cNvSpPr>
          <p:nvPr/>
        </p:nvSpPr>
        <p:spPr bwMode="auto">
          <a:xfrm>
            <a:off x="7091363" y="1982788"/>
            <a:ext cx="288925"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0558" name="Text Box 87"/>
          <p:cNvSpPr txBox="1">
            <a:spLocks noChangeArrowheads="1"/>
          </p:cNvSpPr>
          <p:nvPr/>
        </p:nvSpPr>
        <p:spPr bwMode="auto">
          <a:xfrm>
            <a:off x="4211638" y="2781300"/>
            <a:ext cx="35877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0559" name="Text Box 88"/>
          <p:cNvSpPr txBox="1">
            <a:spLocks noChangeArrowheads="1"/>
          </p:cNvSpPr>
          <p:nvPr/>
        </p:nvSpPr>
        <p:spPr bwMode="auto">
          <a:xfrm>
            <a:off x="5507038" y="2852738"/>
            <a:ext cx="360362"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0560" name="Text Box 89"/>
          <p:cNvSpPr txBox="1">
            <a:spLocks noChangeArrowheads="1"/>
          </p:cNvSpPr>
          <p:nvPr/>
        </p:nvSpPr>
        <p:spPr bwMode="auto">
          <a:xfrm>
            <a:off x="6659563" y="2852738"/>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0561" name="Text Box 90"/>
          <p:cNvSpPr txBox="1">
            <a:spLocks noChangeArrowheads="1"/>
          </p:cNvSpPr>
          <p:nvPr/>
        </p:nvSpPr>
        <p:spPr bwMode="auto">
          <a:xfrm>
            <a:off x="7740650" y="2852738"/>
            <a:ext cx="360363"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0562" name="Text Box 91"/>
          <p:cNvSpPr txBox="1">
            <a:spLocks noChangeArrowheads="1"/>
          </p:cNvSpPr>
          <p:nvPr/>
        </p:nvSpPr>
        <p:spPr bwMode="auto">
          <a:xfrm>
            <a:off x="3779838" y="3716338"/>
            <a:ext cx="288925"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0563" name="Text Box 92"/>
          <p:cNvSpPr txBox="1">
            <a:spLocks noChangeArrowheads="1"/>
          </p:cNvSpPr>
          <p:nvPr/>
        </p:nvSpPr>
        <p:spPr bwMode="auto">
          <a:xfrm>
            <a:off x="3708400" y="765175"/>
            <a:ext cx="1008063" cy="579438"/>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A16B27B-DDC3-4126-A38B-B51256E520DE}" type="slidenum">
              <a:rPr lang="en-GB" smtClean="0"/>
              <a:pPr>
                <a:defRPr/>
              </a:pPr>
              <a:t>2</a:t>
            </a:fld>
            <a:endParaRPr lang="en-GB" dirty="0"/>
          </a:p>
        </p:txBody>
      </p:sp>
      <p:sp>
        <p:nvSpPr>
          <p:cNvPr id="21511" name="Rectangle 4"/>
          <p:cNvSpPr>
            <a:spLocks noChangeArrowheads="1"/>
          </p:cNvSpPr>
          <p:nvPr/>
        </p:nvSpPr>
        <p:spPr bwMode="auto">
          <a:xfrm>
            <a:off x="500063" y="1214438"/>
            <a:ext cx="8207375" cy="4449762"/>
          </a:xfrm>
          <a:prstGeom prst="rect">
            <a:avLst/>
          </a:prstGeom>
          <a:noFill/>
          <a:ln w="9525">
            <a:noFill/>
            <a:miter lim="800000"/>
            <a:headEnd/>
            <a:tailEnd/>
          </a:ln>
        </p:spPr>
        <p:txBody>
          <a:bodyPr lIns="0" rIns="0">
            <a:spAutoFit/>
          </a:bodyPr>
          <a:lstStyle/>
          <a:p>
            <a:pPr eaLnBrk="0" hangingPunct="0">
              <a:lnSpc>
                <a:spcPct val="120000"/>
              </a:lnSpc>
              <a:spcBef>
                <a:spcPct val="50000"/>
              </a:spcBef>
              <a:buFont typeface="Wingdings" pitchFamily="2" charset="2"/>
              <a:buChar char="p"/>
            </a:pPr>
            <a:r>
              <a:rPr lang="zh-CN" altLang="en-US" sz="2400" b="1" dirty="0">
                <a:latin typeface="Courier New" pitchFamily="49" charset="0"/>
                <a:ea typeface="新宋体" pitchFamily="49" charset="-122"/>
                <a:cs typeface="Arial" pitchFamily="34" charset="0"/>
              </a:rPr>
              <a:t>在进行算法分析时，语句的总执行次数 </a:t>
            </a:r>
            <a:r>
              <a:rPr lang="en-US" altLang="zh-CN" sz="2400" b="1" dirty="0">
                <a:latin typeface="Courier New" pitchFamily="49" charset="0"/>
                <a:ea typeface="新宋体" pitchFamily="49" charset="-122"/>
                <a:cs typeface="Arial" pitchFamily="34" charset="0"/>
              </a:rPr>
              <a:t>T(n)</a:t>
            </a:r>
            <a:r>
              <a:rPr lang="zh-CN" altLang="en-US" sz="2400" b="1" dirty="0">
                <a:latin typeface="Courier New" pitchFamily="49" charset="0"/>
                <a:ea typeface="新宋体" pitchFamily="49" charset="-122"/>
                <a:cs typeface="Arial" pitchFamily="34" charset="0"/>
              </a:rPr>
              <a:t>是关于问题规模 </a:t>
            </a:r>
            <a:r>
              <a:rPr lang="en-US" altLang="zh-CN" sz="2400" b="1" dirty="0">
                <a:latin typeface="Courier New" pitchFamily="49" charset="0"/>
                <a:ea typeface="新宋体" pitchFamily="49" charset="-122"/>
                <a:cs typeface="Arial" pitchFamily="34" charset="0"/>
              </a:rPr>
              <a:t>n </a:t>
            </a:r>
            <a:r>
              <a:rPr lang="zh-CN" altLang="en-US" sz="2400" b="1" dirty="0">
                <a:latin typeface="Courier New" pitchFamily="49" charset="0"/>
                <a:ea typeface="新宋体" pitchFamily="49" charset="-122"/>
                <a:cs typeface="Arial" pitchFamily="34" charset="0"/>
              </a:rPr>
              <a:t>的函数，进而分析 </a:t>
            </a:r>
            <a:r>
              <a:rPr lang="en-US" altLang="zh-CN" sz="2400" b="1" dirty="0">
                <a:latin typeface="Courier New" pitchFamily="49" charset="0"/>
                <a:ea typeface="新宋体" pitchFamily="49" charset="-122"/>
                <a:cs typeface="Arial" pitchFamily="34" charset="0"/>
              </a:rPr>
              <a:t>T(n) </a:t>
            </a:r>
            <a:r>
              <a:rPr lang="zh-CN" altLang="en-US" sz="2400" b="1" dirty="0">
                <a:latin typeface="Courier New" pitchFamily="49" charset="0"/>
                <a:ea typeface="新宋体" pitchFamily="49" charset="-122"/>
                <a:cs typeface="Arial" pitchFamily="34" charset="0"/>
              </a:rPr>
              <a:t>随 </a:t>
            </a:r>
            <a:r>
              <a:rPr lang="en-US" altLang="zh-CN" sz="2400" b="1" dirty="0">
                <a:latin typeface="Courier New" pitchFamily="49" charset="0"/>
                <a:ea typeface="新宋体" pitchFamily="49" charset="-122"/>
                <a:cs typeface="Arial" pitchFamily="34" charset="0"/>
              </a:rPr>
              <a:t>n </a:t>
            </a:r>
            <a:r>
              <a:rPr lang="zh-CN" altLang="en-US" sz="2400" b="1" dirty="0">
                <a:latin typeface="Courier New" pitchFamily="49" charset="0"/>
                <a:ea typeface="新宋体" pitchFamily="49" charset="-122"/>
                <a:cs typeface="Arial" pitchFamily="34" charset="0"/>
              </a:rPr>
              <a:t>的</a:t>
            </a:r>
            <a:r>
              <a:rPr lang="zh-CN" altLang="en-US" sz="2400" b="1" dirty="0">
                <a:solidFill>
                  <a:srgbClr val="FF0000"/>
                </a:solidFill>
                <a:latin typeface="Courier New" pitchFamily="49" charset="0"/>
                <a:ea typeface="新宋体" pitchFamily="49" charset="-122"/>
                <a:cs typeface="Arial" pitchFamily="34" charset="0"/>
              </a:rPr>
              <a:t>变化情况</a:t>
            </a:r>
            <a:r>
              <a:rPr lang="zh-CN" altLang="en-US" sz="2400" b="1" dirty="0">
                <a:latin typeface="Courier New" pitchFamily="49" charset="0"/>
                <a:ea typeface="新宋体" pitchFamily="49" charset="-122"/>
                <a:cs typeface="Arial" pitchFamily="34" charset="0"/>
              </a:rPr>
              <a:t>并确定 </a:t>
            </a:r>
            <a:r>
              <a:rPr lang="en-US" altLang="zh-CN" sz="2400" b="1" dirty="0">
                <a:latin typeface="Courier New" pitchFamily="49" charset="0"/>
                <a:ea typeface="新宋体" pitchFamily="49" charset="-122"/>
                <a:cs typeface="Arial" pitchFamily="34" charset="0"/>
              </a:rPr>
              <a:t>T(n) </a:t>
            </a:r>
            <a:r>
              <a:rPr lang="zh-CN" altLang="en-US" sz="2400" b="1" dirty="0">
                <a:latin typeface="Courier New" pitchFamily="49" charset="0"/>
                <a:ea typeface="新宋体" pitchFamily="49" charset="-122"/>
                <a:cs typeface="Arial" pitchFamily="34" charset="0"/>
              </a:rPr>
              <a:t>的</a:t>
            </a:r>
            <a:r>
              <a:rPr lang="zh-CN" altLang="en-US" sz="2400" b="1" dirty="0">
                <a:solidFill>
                  <a:srgbClr val="FF0000"/>
                </a:solidFill>
                <a:latin typeface="Courier New" pitchFamily="49" charset="0"/>
                <a:ea typeface="新宋体" pitchFamily="49" charset="-122"/>
                <a:cs typeface="Arial" pitchFamily="34" charset="0"/>
              </a:rPr>
              <a:t>数量级</a:t>
            </a:r>
            <a:r>
              <a:rPr lang="zh-CN" altLang="en-US" sz="2400" b="1" dirty="0">
                <a:latin typeface="Courier New" pitchFamily="49" charset="0"/>
                <a:ea typeface="新宋体" pitchFamily="49" charset="-122"/>
                <a:cs typeface="Arial" pitchFamily="34" charset="0"/>
              </a:rPr>
              <a:t>。</a:t>
            </a:r>
            <a:endParaRPr lang="en-US" altLang="zh-CN" sz="2400" b="1" dirty="0">
              <a:latin typeface="Courier New" pitchFamily="49" charset="0"/>
              <a:ea typeface="新宋体" pitchFamily="49" charset="-122"/>
              <a:cs typeface="Arial" pitchFamily="34" charset="0"/>
            </a:endParaRPr>
          </a:p>
          <a:p>
            <a:pPr eaLnBrk="0" hangingPunct="0">
              <a:lnSpc>
                <a:spcPct val="120000"/>
              </a:lnSpc>
              <a:spcBef>
                <a:spcPct val="50000"/>
              </a:spcBef>
              <a:buFont typeface="Wingdings" pitchFamily="2" charset="2"/>
              <a:buChar char="p"/>
            </a:pPr>
            <a:r>
              <a:rPr lang="zh-CN" altLang="en-US" sz="2400" b="1" dirty="0">
                <a:latin typeface="Courier New" pitchFamily="49" charset="0"/>
                <a:ea typeface="新宋体" pitchFamily="49" charset="-122"/>
                <a:cs typeface="Arial" pitchFamily="34" charset="0"/>
              </a:rPr>
              <a:t>算法的时间复杂度，也就是算法的时间量度，用“</a:t>
            </a:r>
            <a:r>
              <a:rPr lang="zh-CN" altLang="en-US" sz="2400" b="1" dirty="0">
                <a:solidFill>
                  <a:srgbClr val="FF0000"/>
                </a:solidFill>
                <a:latin typeface="Courier New" pitchFamily="49" charset="0"/>
                <a:ea typeface="新宋体" pitchFamily="49" charset="-122"/>
                <a:cs typeface="Arial" pitchFamily="34" charset="0"/>
              </a:rPr>
              <a:t>大</a:t>
            </a:r>
            <a:r>
              <a:rPr lang="en-US" altLang="zh-CN" sz="2400" b="1" dirty="0">
                <a:solidFill>
                  <a:srgbClr val="FF0000"/>
                </a:solidFill>
                <a:latin typeface="Courier New" pitchFamily="49" charset="0"/>
                <a:ea typeface="新宋体" pitchFamily="49" charset="-122"/>
                <a:cs typeface="Arial" pitchFamily="34" charset="0"/>
              </a:rPr>
              <a:t>O</a:t>
            </a:r>
            <a:r>
              <a:rPr lang="zh-CN" altLang="en-US" sz="2400" b="1" dirty="0">
                <a:solidFill>
                  <a:srgbClr val="FF0000"/>
                </a:solidFill>
                <a:latin typeface="Courier New" pitchFamily="49" charset="0"/>
                <a:ea typeface="新宋体" pitchFamily="49" charset="-122"/>
                <a:cs typeface="Arial" pitchFamily="34" charset="0"/>
              </a:rPr>
              <a:t>记法</a:t>
            </a:r>
            <a:r>
              <a:rPr lang="zh-CN" altLang="en-US" sz="2400" b="1" dirty="0">
                <a:latin typeface="Courier New" pitchFamily="49" charset="0"/>
                <a:ea typeface="新宋体" pitchFamily="49" charset="-122"/>
                <a:cs typeface="Arial" pitchFamily="34" charset="0"/>
              </a:rPr>
              <a:t>”记作：</a:t>
            </a:r>
            <a:r>
              <a:rPr lang="en-US" altLang="zh-CN" sz="2400" b="1" dirty="0">
                <a:solidFill>
                  <a:srgbClr val="FF0000"/>
                </a:solidFill>
                <a:latin typeface="Courier New" pitchFamily="49" charset="0"/>
                <a:ea typeface="新宋体" pitchFamily="49" charset="-122"/>
                <a:cs typeface="Arial" pitchFamily="34" charset="0"/>
              </a:rPr>
              <a:t>T(n)=O(f(n))</a:t>
            </a:r>
            <a:r>
              <a:rPr lang="zh-CN" altLang="en-US" sz="2400" b="1" dirty="0">
                <a:latin typeface="Courier New" pitchFamily="49" charset="0"/>
                <a:ea typeface="新宋体" pitchFamily="49" charset="-122"/>
                <a:cs typeface="Arial" pitchFamily="34" charset="0"/>
              </a:rPr>
              <a:t>。由此得到的 </a:t>
            </a:r>
            <a:r>
              <a:rPr lang="en-US" altLang="zh-CN" sz="2400" b="1" dirty="0">
                <a:latin typeface="Courier New" pitchFamily="49" charset="0"/>
                <a:ea typeface="新宋体" pitchFamily="49" charset="-122"/>
                <a:cs typeface="Arial" pitchFamily="34" charset="0"/>
              </a:rPr>
              <a:t>T(n) </a:t>
            </a:r>
            <a:r>
              <a:rPr lang="zh-CN" altLang="en-US" sz="2400" b="1" dirty="0">
                <a:latin typeface="Courier New" pitchFamily="49" charset="0"/>
                <a:ea typeface="新宋体" pitchFamily="49" charset="-122"/>
                <a:cs typeface="Arial" pitchFamily="34" charset="0"/>
              </a:rPr>
              <a:t>的数量级叫“</a:t>
            </a:r>
            <a:r>
              <a:rPr lang="zh-CN" altLang="en-US" sz="2400" b="1" dirty="0">
                <a:solidFill>
                  <a:srgbClr val="FF0000"/>
                </a:solidFill>
                <a:latin typeface="Courier New" pitchFamily="49" charset="0"/>
                <a:ea typeface="新宋体" pitchFamily="49" charset="-122"/>
                <a:cs typeface="Arial" pitchFamily="34" charset="0"/>
              </a:rPr>
              <a:t>大</a:t>
            </a:r>
            <a:r>
              <a:rPr lang="en-US" altLang="zh-CN" sz="2400" b="1" dirty="0">
                <a:solidFill>
                  <a:srgbClr val="FF0000"/>
                </a:solidFill>
                <a:latin typeface="Courier New" pitchFamily="49" charset="0"/>
                <a:ea typeface="新宋体" pitchFamily="49" charset="-122"/>
                <a:cs typeface="Arial" pitchFamily="34" charset="0"/>
              </a:rPr>
              <a:t>O</a:t>
            </a:r>
            <a:r>
              <a:rPr lang="zh-CN" altLang="en-US" sz="2400" b="1" dirty="0">
                <a:solidFill>
                  <a:srgbClr val="FF0000"/>
                </a:solidFill>
                <a:latin typeface="Courier New" pitchFamily="49" charset="0"/>
                <a:ea typeface="新宋体" pitchFamily="49" charset="-122"/>
                <a:cs typeface="Arial" pitchFamily="34" charset="0"/>
              </a:rPr>
              <a:t>阶</a:t>
            </a:r>
            <a:r>
              <a:rPr lang="zh-CN" altLang="en-US" sz="2400" b="1" dirty="0">
                <a:latin typeface="Courier New" pitchFamily="49" charset="0"/>
                <a:ea typeface="新宋体" pitchFamily="49" charset="-122"/>
                <a:cs typeface="Arial" pitchFamily="34" charset="0"/>
              </a:rPr>
              <a:t>”。它表示随问题规模 </a:t>
            </a:r>
            <a:r>
              <a:rPr lang="en-US" altLang="zh-CN" sz="2400" b="1" dirty="0">
                <a:latin typeface="Courier New" pitchFamily="49" charset="0"/>
                <a:ea typeface="新宋体" pitchFamily="49" charset="-122"/>
                <a:cs typeface="Arial" pitchFamily="34" charset="0"/>
              </a:rPr>
              <a:t>n </a:t>
            </a:r>
            <a:r>
              <a:rPr lang="zh-CN" altLang="en-US" sz="2400" b="1" dirty="0">
                <a:latin typeface="Courier New" pitchFamily="49" charset="0"/>
                <a:ea typeface="新宋体" pitchFamily="49" charset="-122"/>
                <a:cs typeface="Arial" pitchFamily="34" charset="0"/>
              </a:rPr>
              <a:t>的增大，算法执行时间增长率和 </a:t>
            </a:r>
            <a:r>
              <a:rPr lang="en-US" altLang="zh-CN" sz="2400" b="1" dirty="0">
                <a:latin typeface="Courier New" pitchFamily="49" charset="0"/>
                <a:ea typeface="新宋体" pitchFamily="49" charset="-122"/>
                <a:cs typeface="Arial" pitchFamily="34" charset="0"/>
              </a:rPr>
              <a:t>f(n)</a:t>
            </a:r>
            <a:r>
              <a:rPr lang="zh-CN" altLang="en-US" sz="2400" b="1" dirty="0">
                <a:latin typeface="Courier New" pitchFamily="49" charset="0"/>
                <a:ea typeface="新宋体" pitchFamily="49" charset="-122"/>
                <a:cs typeface="Arial" pitchFamily="34" charset="0"/>
              </a:rPr>
              <a:t>的</a:t>
            </a:r>
            <a:r>
              <a:rPr lang="zh-CN" altLang="en-US" sz="2400" b="1" dirty="0">
                <a:solidFill>
                  <a:srgbClr val="FF0000"/>
                </a:solidFill>
                <a:latin typeface="Courier New" pitchFamily="49" charset="0"/>
                <a:ea typeface="新宋体" pitchFamily="49" charset="-122"/>
                <a:cs typeface="Arial" pitchFamily="34" charset="0"/>
              </a:rPr>
              <a:t>增长率相同</a:t>
            </a:r>
            <a:r>
              <a:rPr lang="zh-CN" altLang="en-US" sz="2400" b="1" dirty="0">
                <a:latin typeface="Courier New" pitchFamily="49" charset="0"/>
                <a:ea typeface="新宋体" pitchFamily="49" charset="-122"/>
                <a:cs typeface="Arial" pitchFamily="34" charset="0"/>
              </a:rPr>
              <a:t>，称作算法的</a:t>
            </a:r>
            <a:r>
              <a:rPr lang="zh-CN" altLang="en-US" sz="2400" b="1" dirty="0">
                <a:solidFill>
                  <a:srgbClr val="FF0000"/>
                </a:solidFill>
                <a:latin typeface="Courier New" pitchFamily="49" charset="0"/>
                <a:ea typeface="新宋体" pitchFamily="49" charset="-122"/>
                <a:cs typeface="Arial" pitchFamily="34" charset="0"/>
              </a:rPr>
              <a:t>渐进时间复杂度</a:t>
            </a:r>
            <a:r>
              <a:rPr lang="zh-CN" altLang="en-US" sz="2400" b="1" dirty="0">
                <a:latin typeface="Courier New" pitchFamily="49" charset="0"/>
                <a:ea typeface="新宋体" pitchFamily="49" charset="-122"/>
                <a:cs typeface="Arial" pitchFamily="34" charset="0"/>
              </a:rPr>
              <a:t>，简称时间复杂度。其中 </a:t>
            </a:r>
            <a:r>
              <a:rPr lang="en-US" altLang="zh-CN" sz="2400" b="1" dirty="0">
                <a:latin typeface="Courier New" pitchFamily="49" charset="0"/>
                <a:ea typeface="新宋体" pitchFamily="49" charset="-122"/>
                <a:cs typeface="Arial" pitchFamily="34" charset="0"/>
              </a:rPr>
              <a:t>f(n) </a:t>
            </a:r>
            <a:r>
              <a:rPr lang="zh-CN" altLang="en-US" sz="2400" b="1" dirty="0">
                <a:latin typeface="Courier New" pitchFamily="49" charset="0"/>
                <a:ea typeface="新宋体" pitchFamily="49" charset="-122"/>
                <a:cs typeface="Arial" pitchFamily="34" charset="0"/>
              </a:rPr>
              <a:t>是问题规模 </a:t>
            </a:r>
            <a:r>
              <a:rPr lang="en-US" altLang="zh-CN" sz="2400" b="1" dirty="0">
                <a:latin typeface="Courier New" pitchFamily="49" charset="0"/>
                <a:ea typeface="新宋体" pitchFamily="49" charset="-122"/>
                <a:cs typeface="Arial" pitchFamily="34" charset="0"/>
              </a:rPr>
              <a:t>n </a:t>
            </a:r>
            <a:r>
              <a:rPr lang="zh-CN" altLang="en-US" sz="2400" b="1" dirty="0">
                <a:latin typeface="Courier New" pitchFamily="49" charset="0"/>
                <a:ea typeface="新宋体" pitchFamily="49" charset="-122"/>
                <a:cs typeface="Arial" pitchFamily="34" charset="0"/>
              </a:rPr>
              <a:t>的</a:t>
            </a:r>
            <a:r>
              <a:rPr lang="zh-CN" altLang="en-US" sz="2400" b="1" dirty="0">
                <a:solidFill>
                  <a:srgbClr val="FF0000"/>
                </a:solidFill>
                <a:latin typeface="Courier New" pitchFamily="49" charset="0"/>
                <a:ea typeface="新宋体" pitchFamily="49" charset="-122"/>
                <a:cs typeface="Arial" pitchFamily="34" charset="0"/>
              </a:rPr>
              <a:t>某个函数</a:t>
            </a:r>
            <a:r>
              <a:rPr lang="zh-CN" altLang="en-US" sz="2400" b="1" dirty="0">
                <a:latin typeface="Courier New" pitchFamily="49" charset="0"/>
                <a:ea typeface="新宋体" pitchFamily="49" charset="-122"/>
                <a:cs typeface="Arial" pitchFamily="34" charset="0"/>
              </a:rPr>
              <a:t>。</a:t>
            </a:r>
            <a:endParaRPr lang="en-US" altLang="zh-CN" sz="2400" b="1" dirty="0">
              <a:latin typeface="Courier New" pitchFamily="49" charset="0"/>
              <a:ea typeface="新宋体" pitchFamily="49" charset="-122"/>
              <a:cs typeface="Arial" pitchFamily="34" charset="0"/>
            </a:endParaRPr>
          </a:p>
          <a:p>
            <a:pPr eaLnBrk="0" hangingPunct="0">
              <a:lnSpc>
                <a:spcPct val="120000"/>
              </a:lnSpc>
              <a:spcBef>
                <a:spcPct val="50000"/>
              </a:spcBef>
              <a:buFont typeface="Wingdings" pitchFamily="2" charset="2"/>
              <a:buChar char="p"/>
            </a:pPr>
            <a:r>
              <a:rPr lang="zh-CN" altLang="en-US" sz="2400" b="1" dirty="0">
                <a:latin typeface="Courier New" pitchFamily="49" charset="0"/>
                <a:ea typeface="新宋体" pitchFamily="49" charset="-122"/>
                <a:cs typeface="Arial" pitchFamily="34" charset="0"/>
              </a:rPr>
              <a:t>一般情况下，</a:t>
            </a:r>
            <a:r>
              <a:rPr lang="en-US" altLang="zh-CN" sz="2400" b="1" dirty="0">
                <a:latin typeface="Courier New" pitchFamily="49" charset="0"/>
                <a:ea typeface="新宋体" pitchFamily="49" charset="-122"/>
                <a:cs typeface="Arial" pitchFamily="34" charset="0"/>
              </a:rPr>
              <a:t>T(n)</a:t>
            </a:r>
            <a:r>
              <a:rPr lang="zh-CN" altLang="en-US" sz="2400" b="1" dirty="0">
                <a:latin typeface="Courier New" pitchFamily="49" charset="0"/>
                <a:ea typeface="新宋体" pitchFamily="49" charset="-122"/>
                <a:cs typeface="Arial" pitchFamily="34" charset="0"/>
              </a:rPr>
              <a:t>增长</a:t>
            </a:r>
            <a:r>
              <a:rPr lang="zh-CN" altLang="en-US" sz="2400" b="1" dirty="0">
                <a:solidFill>
                  <a:srgbClr val="FF0000"/>
                </a:solidFill>
                <a:latin typeface="Courier New" pitchFamily="49" charset="0"/>
                <a:ea typeface="新宋体" pitchFamily="49" charset="-122"/>
                <a:cs typeface="Arial" pitchFamily="34" charset="0"/>
              </a:rPr>
              <a:t>越慢</a:t>
            </a:r>
            <a:r>
              <a:rPr lang="zh-CN" altLang="en-US" sz="2400" b="1" dirty="0">
                <a:latin typeface="Courier New" pitchFamily="49" charset="0"/>
                <a:ea typeface="新宋体" pitchFamily="49" charset="-122"/>
                <a:cs typeface="Arial" pitchFamily="34" charset="0"/>
              </a:rPr>
              <a:t>，算法</a:t>
            </a:r>
            <a:r>
              <a:rPr lang="zh-CN" altLang="en-US" sz="2400" b="1" dirty="0">
                <a:solidFill>
                  <a:srgbClr val="FF0000"/>
                </a:solidFill>
                <a:latin typeface="Courier New" pitchFamily="49" charset="0"/>
                <a:ea typeface="新宋体" pitchFamily="49" charset="-122"/>
                <a:cs typeface="Arial" pitchFamily="34" charset="0"/>
              </a:rPr>
              <a:t>越优</a:t>
            </a:r>
            <a:r>
              <a:rPr lang="zh-CN" altLang="en-US" sz="2400" b="1" dirty="0">
                <a:latin typeface="Courier New" pitchFamily="49" charset="0"/>
                <a:ea typeface="新宋体" pitchFamily="49" charset="-122"/>
                <a:cs typeface="Arial" pitchFamily="34" charset="0"/>
              </a:rPr>
              <a:t>。</a:t>
            </a:r>
            <a:endParaRPr lang="en-US" altLang="zh-CN" sz="2400" b="1" dirty="0">
              <a:latin typeface="Courier New" pitchFamily="49" charset="0"/>
              <a:ea typeface="新宋体" pitchFamily="49" charset="-122"/>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546100" y="777875"/>
            <a:ext cx="7788275" cy="5013325"/>
          </a:xfrm>
          <a:prstGeom prst="rect">
            <a:avLst/>
          </a:prstGeom>
          <a:noFill/>
          <a:ln w="9525">
            <a:noFill/>
            <a:miter lim="800000"/>
            <a:headEnd/>
            <a:tailEnd/>
          </a:ln>
          <a:effectLst/>
        </p:spPr>
        <p:txBody>
          <a:bodyPr wrap="none">
            <a:spAutoFit/>
          </a:bodyPr>
          <a:lstStyle/>
          <a:p>
            <a:pPr>
              <a:spcBef>
                <a:spcPct val="30000"/>
              </a:spcBef>
            </a:pPr>
            <a:r>
              <a:rPr lang="en-US" altLang="zh-CN" sz="3200" b="1">
                <a:solidFill>
                  <a:srgbClr val="990033"/>
                </a:solidFill>
              </a:rPr>
              <a:t>while</a:t>
            </a:r>
            <a:r>
              <a:rPr lang="en-US" altLang="zh-CN" sz="3200">
                <a:solidFill>
                  <a:srgbClr val="990033"/>
                </a:solidFill>
              </a:rPr>
              <a:t> ( pa </a:t>
            </a:r>
            <a:r>
              <a:rPr lang="en-US" altLang="zh-CN" sz="3200" b="1">
                <a:solidFill>
                  <a:srgbClr val="990033"/>
                </a:solidFill>
              </a:rPr>
              <a:t>||</a:t>
            </a:r>
            <a:r>
              <a:rPr lang="en-US" altLang="zh-CN" sz="3200">
                <a:solidFill>
                  <a:srgbClr val="990033"/>
                </a:solidFill>
              </a:rPr>
              <a:t> pb ) </a:t>
            </a:r>
            <a:r>
              <a:rPr lang="en-US" altLang="zh-CN" sz="3200" b="1">
                <a:solidFill>
                  <a:srgbClr val="990033"/>
                </a:solidFill>
              </a:rPr>
              <a:t>{</a:t>
            </a:r>
          </a:p>
          <a:p>
            <a:pPr>
              <a:spcBef>
                <a:spcPct val="30000"/>
              </a:spcBef>
            </a:pPr>
            <a:r>
              <a:rPr lang="en-US" altLang="zh-CN" sz="3200" b="1">
                <a:solidFill>
                  <a:srgbClr val="990033"/>
                </a:solidFill>
              </a:rPr>
              <a:t>   if  </a:t>
            </a:r>
            <a:r>
              <a:rPr lang="en-US" altLang="zh-CN" sz="3200">
                <a:solidFill>
                  <a:srgbClr val="990033"/>
                </a:solidFill>
              </a:rPr>
              <a:t>( !pa )  { q = pb;  pb = pb-&gt;next; }</a:t>
            </a:r>
          </a:p>
          <a:p>
            <a:pPr>
              <a:spcBef>
                <a:spcPct val="30000"/>
              </a:spcBef>
            </a:pPr>
            <a:r>
              <a:rPr lang="en-US" altLang="zh-CN" sz="3200">
                <a:solidFill>
                  <a:srgbClr val="990033"/>
                </a:solidFill>
              </a:rPr>
              <a:t>   </a:t>
            </a:r>
            <a:r>
              <a:rPr lang="en-US" altLang="zh-CN" sz="3200" b="1">
                <a:solidFill>
                  <a:srgbClr val="990033"/>
                </a:solidFill>
              </a:rPr>
              <a:t>else if</a:t>
            </a:r>
            <a:r>
              <a:rPr lang="en-US" altLang="zh-CN" sz="3200">
                <a:solidFill>
                  <a:srgbClr val="990033"/>
                </a:solidFill>
              </a:rPr>
              <a:t>  ( !pb )  { q = pa;  pa = pa-&gt;next; } </a:t>
            </a:r>
          </a:p>
          <a:p>
            <a:pPr>
              <a:spcBef>
                <a:spcPct val="30000"/>
              </a:spcBef>
            </a:pPr>
            <a:r>
              <a:rPr lang="en-US" altLang="zh-CN" sz="3200">
                <a:solidFill>
                  <a:srgbClr val="990033"/>
                </a:solidFill>
              </a:rPr>
              <a:t>   </a:t>
            </a:r>
            <a:r>
              <a:rPr lang="en-US" altLang="zh-CN" sz="3200" b="1">
                <a:solidFill>
                  <a:srgbClr val="990033"/>
                </a:solidFill>
              </a:rPr>
              <a:t>else </a:t>
            </a:r>
            <a:r>
              <a:rPr lang="en-US" altLang="zh-CN" sz="3200">
                <a:solidFill>
                  <a:srgbClr val="990033"/>
                </a:solidFill>
              </a:rPr>
              <a:t> (pa-&gt;data &lt;= pb-&gt;data ) </a:t>
            </a:r>
          </a:p>
          <a:p>
            <a:pPr>
              <a:spcBef>
                <a:spcPct val="30000"/>
              </a:spcBef>
            </a:pPr>
            <a:r>
              <a:rPr lang="en-US" altLang="zh-CN" sz="3200">
                <a:solidFill>
                  <a:srgbClr val="990033"/>
                </a:solidFill>
              </a:rPr>
              <a:t>      { q = pa;  pa = pa-&gt;next; }</a:t>
            </a:r>
          </a:p>
          <a:p>
            <a:pPr>
              <a:spcBef>
                <a:spcPct val="30000"/>
              </a:spcBef>
            </a:pPr>
            <a:r>
              <a:rPr lang="en-US" altLang="zh-CN" sz="3200">
                <a:solidFill>
                  <a:srgbClr val="990033"/>
                </a:solidFill>
              </a:rPr>
              <a:t>  </a:t>
            </a:r>
            <a:r>
              <a:rPr lang="en-US" altLang="zh-CN" sz="3200" b="1">
                <a:solidFill>
                  <a:srgbClr val="990033"/>
                </a:solidFill>
              </a:rPr>
              <a:t> else</a:t>
            </a:r>
            <a:r>
              <a:rPr lang="en-US" altLang="zh-CN" sz="3200">
                <a:solidFill>
                  <a:srgbClr val="990033"/>
                </a:solidFill>
              </a:rPr>
              <a:t>  { q = pb;  pb = pb-&gt;next; }</a:t>
            </a:r>
          </a:p>
          <a:p>
            <a:pPr>
              <a:spcBef>
                <a:spcPct val="30000"/>
              </a:spcBef>
            </a:pPr>
            <a:r>
              <a:rPr lang="en-US" altLang="zh-CN" sz="3200">
                <a:solidFill>
                  <a:srgbClr val="990033"/>
                </a:solidFill>
              </a:rPr>
              <a:t>   </a:t>
            </a:r>
            <a:r>
              <a:rPr lang="en-US" altLang="zh-CN" sz="3200">
                <a:solidFill>
                  <a:srgbClr val="FF0000"/>
                </a:solidFill>
              </a:rPr>
              <a:t>q-&gt;next = Lc-&gt;next;  Lc-&gt;next = q;    // </a:t>
            </a:r>
            <a:r>
              <a:rPr lang="zh-CN" altLang="en-US" sz="3200" b="1">
                <a:solidFill>
                  <a:srgbClr val="FF0000"/>
                </a:solidFill>
              </a:rPr>
              <a:t>插入</a:t>
            </a:r>
            <a:endParaRPr lang="zh-CN" altLang="en-US" sz="3200">
              <a:solidFill>
                <a:srgbClr val="FF0000"/>
              </a:solidFill>
            </a:endParaRPr>
          </a:p>
          <a:p>
            <a:pPr>
              <a:spcBef>
                <a:spcPct val="30000"/>
              </a:spcBef>
            </a:pPr>
            <a:r>
              <a:rPr lang="en-US" altLang="zh-CN" sz="3200">
                <a:solidFill>
                  <a:srgbClr val="990033"/>
                </a:solidFill>
              </a:rPr>
              <a:t>}</a:t>
            </a:r>
          </a:p>
        </p:txBody>
      </p:sp>
      <p:sp>
        <p:nvSpPr>
          <p:cNvPr id="111619" name="AutoShape 3">
            <a:hlinkClick r:id="" action="ppaction://hlinkshowjump?jump=previousslide" highlightClick="1"/>
          </p:cNvPr>
          <p:cNvSpPr>
            <a:spLocks noChangeArrowheads="1"/>
          </p:cNvSpPr>
          <p:nvPr/>
        </p:nvSpPr>
        <p:spPr bwMode="auto">
          <a:xfrm>
            <a:off x="7924800" y="6172200"/>
            <a:ext cx="838200" cy="457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99">
              <a:alpha val="50000"/>
            </a:srgbClr>
          </a:solidFill>
          <a:ln w="9525">
            <a:solidFill>
              <a:srgbClr val="FF99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strips(downRight)">
                                      <p:cBhvr>
                                        <p:cTn id="7" dur="500"/>
                                        <p:tgtEl>
                                          <p:spTgt spid="111618"/>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11619"/>
                                        </p:tgtEl>
                                        <p:attrNameLst>
                                          <p:attrName>style.visibility</p:attrName>
                                        </p:attrNameLst>
                                      </p:cBhvr>
                                      <p:to>
                                        <p:strVal val="visible"/>
                                      </p:to>
                                    </p:set>
                                    <p:animEffect transition="in" filter="strips(downRight)">
                                      <p:cBhvr>
                                        <p:cTn id="11"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P spid="111619"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179388" y="109538"/>
            <a:ext cx="8713787" cy="579437"/>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20.</a:t>
            </a:r>
            <a:r>
              <a:rPr lang="zh-CN" altLang="en-US"/>
              <a:t>画出如图所示二叉树对应的森林</a:t>
            </a:r>
          </a:p>
        </p:txBody>
      </p:sp>
      <p:pic>
        <p:nvPicPr>
          <p:cNvPr id="21507" name="Picture 6"/>
          <p:cNvPicPr>
            <a:picLocks noChangeAspect="1" noChangeArrowheads="1"/>
          </p:cNvPicPr>
          <p:nvPr/>
        </p:nvPicPr>
        <p:blipFill>
          <a:blip r:embed="rId2"/>
          <a:srcRect/>
          <a:stretch>
            <a:fillRect/>
          </a:stretch>
        </p:blipFill>
        <p:spPr bwMode="auto">
          <a:xfrm>
            <a:off x="539750" y="1125538"/>
            <a:ext cx="3086100" cy="2952750"/>
          </a:xfrm>
          <a:prstGeom prst="rect">
            <a:avLst/>
          </a:prstGeom>
          <a:noFill/>
          <a:ln w="9525">
            <a:noFill/>
            <a:miter lim="800000"/>
            <a:headEnd/>
            <a:tailEnd/>
          </a:ln>
        </p:spPr>
      </p:pic>
      <p:sp>
        <p:nvSpPr>
          <p:cNvPr id="21508" name="Text Box 7"/>
          <p:cNvSpPr txBox="1">
            <a:spLocks noChangeArrowheads="1"/>
          </p:cNvSpPr>
          <p:nvPr/>
        </p:nvSpPr>
        <p:spPr bwMode="auto">
          <a:xfrm>
            <a:off x="3995738" y="981075"/>
            <a:ext cx="1871662" cy="854075"/>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如图所示</a:t>
            </a:r>
          </a:p>
        </p:txBody>
      </p:sp>
      <p:sp>
        <p:nvSpPr>
          <p:cNvPr id="21509" name="Oval 8"/>
          <p:cNvSpPr>
            <a:spLocks noChangeArrowheads="1"/>
          </p:cNvSpPr>
          <p:nvPr/>
        </p:nvSpPr>
        <p:spPr bwMode="auto">
          <a:xfrm>
            <a:off x="5435600" y="1700213"/>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0" name="Oval 9"/>
          <p:cNvSpPr>
            <a:spLocks noChangeArrowheads="1"/>
          </p:cNvSpPr>
          <p:nvPr/>
        </p:nvSpPr>
        <p:spPr bwMode="auto">
          <a:xfrm>
            <a:off x="4932363" y="2420938"/>
            <a:ext cx="360362"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1" name="Oval 10"/>
          <p:cNvSpPr>
            <a:spLocks noChangeArrowheads="1"/>
          </p:cNvSpPr>
          <p:nvPr/>
        </p:nvSpPr>
        <p:spPr bwMode="auto">
          <a:xfrm>
            <a:off x="5867400" y="2420938"/>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2" name="Oval 11"/>
          <p:cNvSpPr>
            <a:spLocks noChangeArrowheads="1"/>
          </p:cNvSpPr>
          <p:nvPr/>
        </p:nvSpPr>
        <p:spPr bwMode="auto">
          <a:xfrm>
            <a:off x="4356100" y="3213100"/>
            <a:ext cx="360363"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3" name="Oval 12"/>
          <p:cNvSpPr>
            <a:spLocks noChangeArrowheads="1"/>
          </p:cNvSpPr>
          <p:nvPr/>
        </p:nvSpPr>
        <p:spPr bwMode="auto">
          <a:xfrm>
            <a:off x="5292725" y="3213100"/>
            <a:ext cx="360363" cy="64928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4" name="Oval 13"/>
          <p:cNvSpPr>
            <a:spLocks noChangeArrowheads="1"/>
          </p:cNvSpPr>
          <p:nvPr/>
        </p:nvSpPr>
        <p:spPr bwMode="auto">
          <a:xfrm>
            <a:off x="3851275" y="4076700"/>
            <a:ext cx="360363"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5" name="Oval 14"/>
          <p:cNvSpPr>
            <a:spLocks noChangeArrowheads="1"/>
          </p:cNvSpPr>
          <p:nvPr/>
        </p:nvSpPr>
        <p:spPr bwMode="auto">
          <a:xfrm>
            <a:off x="6948488" y="1628775"/>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6" name="Oval 15"/>
          <p:cNvSpPr>
            <a:spLocks noChangeArrowheads="1"/>
          </p:cNvSpPr>
          <p:nvPr/>
        </p:nvSpPr>
        <p:spPr bwMode="auto">
          <a:xfrm>
            <a:off x="8172450" y="1700213"/>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7" name="Oval 16"/>
          <p:cNvSpPr>
            <a:spLocks noChangeArrowheads="1"/>
          </p:cNvSpPr>
          <p:nvPr/>
        </p:nvSpPr>
        <p:spPr bwMode="auto">
          <a:xfrm>
            <a:off x="7596188" y="2636838"/>
            <a:ext cx="360362" cy="7207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8" name="Oval 17"/>
          <p:cNvSpPr>
            <a:spLocks noChangeArrowheads="1"/>
          </p:cNvSpPr>
          <p:nvPr/>
        </p:nvSpPr>
        <p:spPr bwMode="auto">
          <a:xfrm>
            <a:off x="8532813" y="2636838"/>
            <a:ext cx="360362" cy="7207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1519" name="Text Box 18"/>
          <p:cNvSpPr txBox="1">
            <a:spLocks noChangeArrowheads="1"/>
          </p:cNvSpPr>
          <p:nvPr/>
        </p:nvSpPr>
        <p:spPr bwMode="auto">
          <a:xfrm>
            <a:off x="5508625" y="1773238"/>
            <a:ext cx="358775"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1520" name="Text Box 19"/>
          <p:cNvSpPr txBox="1">
            <a:spLocks noChangeArrowheads="1"/>
          </p:cNvSpPr>
          <p:nvPr/>
        </p:nvSpPr>
        <p:spPr bwMode="auto">
          <a:xfrm>
            <a:off x="5003800" y="2492375"/>
            <a:ext cx="288925"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1521" name="Text Box 20"/>
          <p:cNvSpPr txBox="1">
            <a:spLocks noChangeArrowheads="1"/>
          </p:cNvSpPr>
          <p:nvPr/>
        </p:nvSpPr>
        <p:spPr bwMode="auto">
          <a:xfrm>
            <a:off x="5867400" y="2486025"/>
            <a:ext cx="215900"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1522" name="Text Box 21"/>
          <p:cNvSpPr txBox="1">
            <a:spLocks noChangeArrowheads="1"/>
          </p:cNvSpPr>
          <p:nvPr/>
        </p:nvSpPr>
        <p:spPr bwMode="auto">
          <a:xfrm>
            <a:off x="4356100" y="3349625"/>
            <a:ext cx="28892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1523" name="Text Box 22"/>
          <p:cNvSpPr txBox="1">
            <a:spLocks noChangeArrowheads="1"/>
          </p:cNvSpPr>
          <p:nvPr/>
        </p:nvSpPr>
        <p:spPr bwMode="auto">
          <a:xfrm>
            <a:off x="5292725" y="3349625"/>
            <a:ext cx="358775"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1524" name="Text Box 23"/>
          <p:cNvSpPr txBox="1">
            <a:spLocks noChangeArrowheads="1"/>
          </p:cNvSpPr>
          <p:nvPr/>
        </p:nvSpPr>
        <p:spPr bwMode="auto">
          <a:xfrm>
            <a:off x="3851275" y="4214813"/>
            <a:ext cx="215900"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1525" name="Text Box 24"/>
          <p:cNvSpPr txBox="1">
            <a:spLocks noChangeArrowheads="1"/>
          </p:cNvSpPr>
          <p:nvPr/>
        </p:nvSpPr>
        <p:spPr bwMode="auto">
          <a:xfrm>
            <a:off x="7019925" y="1766888"/>
            <a:ext cx="288925"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1526" name="Text Box 25"/>
          <p:cNvSpPr txBox="1">
            <a:spLocks noChangeArrowheads="1"/>
          </p:cNvSpPr>
          <p:nvPr/>
        </p:nvSpPr>
        <p:spPr bwMode="auto">
          <a:xfrm>
            <a:off x="8243888" y="1838325"/>
            <a:ext cx="288925"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1527" name="Text Box 26"/>
          <p:cNvSpPr txBox="1">
            <a:spLocks noChangeArrowheads="1"/>
          </p:cNvSpPr>
          <p:nvPr/>
        </p:nvSpPr>
        <p:spPr bwMode="auto">
          <a:xfrm>
            <a:off x="7667625" y="2846388"/>
            <a:ext cx="287338"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21528" name="Text Box 27"/>
          <p:cNvSpPr txBox="1">
            <a:spLocks noChangeArrowheads="1"/>
          </p:cNvSpPr>
          <p:nvPr/>
        </p:nvSpPr>
        <p:spPr bwMode="auto">
          <a:xfrm>
            <a:off x="8532813" y="2774950"/>
            <a:ext cx="288925" cy="366713"/>
          </a:xfrm>
          <a:prstGeom prst="rect">
            <a:avLst/>
          </a:prstGeom>
          <a:noFill/>
          <a:ln w="9525">
            <a:noFill/>
            <a:miter lim="800000"/>
            <a:headEnd/>
            <a:tailEnd/>
          </a:ln>
        </p:spPr>
        <p:txBody>
          <a:bodyPr>
            <a:spAutoFit/>
          </a:bodyPr>
          <a:lstStyle/>
          <a:p>
            <a:pPr>
              <a:spcBef>
                <a:spcPct val="50000"/>
              </a:spcBef>
            </a:pPr>
            <a:r>
              <a:rPr lang="en-US" altLang="zh-CN"/>
              <a:t>J</a:t>
            </a:r>
          </a:p>
        </p:txBody>
      </p:sp>
      <p:sp>
        <p:nvSpPr>
          <p:cNvPr id="21529" name="Line 28"/>
          <p:cNvSpPr>
            <a:spLocks noChangeShapeType="1"/>
          </p:cNvSpPr>
          <p:nvPr/>
        </p:nvSpPr>
        <p:spPr bwMode="auto">
          <a:xfrm>
            <a:off x="1547813" y="2636838"/>
            <a:ext cx="71437" cy="0"/>
          </a:xfrm>
          <a:prstGeom prst="line">
            <a:avLst/>
          </a:prstGeom>
          <a:noFill/>
          <a:ln w="9525">
            <a:solidFill>
              <a:schemeClr val="tx1"/>
            </a:solidFill>
            <a:round/>
            <a:headEnd/>
            <a:tailEnd/>
          </a:ln>
        </p:spPr>
        <p:txBody>
          <a:bodyPr/>
          <a:lstStyle/>
          <a:p>
            <a:endParaRPr lang="zh-CN" altLang="en-US"/>
          </a:p>
        </p:txBody>
      </p:sp>
      <p:sp>
        <p:nvSpPr>
          <p:cNvPr id="21530" name="Line 29"/>
          <p:cNvSpPr>
            <a:spLocks noChangeShapeType="1"/>
          </p:cNvSpPr>
          <p:nvPr/>
        </p:nvSpPr>
        <p:spPr bwMode="auto">
          <a:xfrm flipH="1">
            <a:off x="5219700" y="2133600"/>
            <a:ext cx="288925" cy="358775"/>
          </a:xfrm>
          <a:prstGeom prst="line">
            <a:avLst/>
          </a:prstGeom>
          <a:noFill/>
          <a:ln w="9525">
            <a:solidFill>
              <a:schemeClr val="tx1"/>
            </a:solidFill>
            <a:round/>
            <a:headEnd/>
            <a:tailEnd/>
          </a:ln>
        </p:spPr>
        <p:txBody>
          <a:bodyPr/>
          <a:lstStyle/>
          <a:p>
            <a:endParaRPr lang="zh-CN" altLang="en-US"/>
          </a:p>
        </p:txBody>
      </p:sp>
      <p:sp>
        <p:nvSpPr>
          <p:cNvPr id="21531" name="Line 30"/>
          <p:cNvSpPr>
            <a:spLocks noChangeShapeType="1"/>
          </p:cNvSpPr>
          <p:nvPr/>
        </p:nvSpPr>
        <p:spPr bwMode="auto">
          <a:xfrm>
            <a:off x="5724525" y="2205038"/>
            <a:ext cx="287338" cy="287337"/>
          </a:xfrm>
          <a:prstGeom prst="line">
            <a:avLst/>
          </a:prstGeom>
          <a:noFill/>
          <a:ln w="9525">
            <a:solidFill>
              <a:schemeClr val="tx1"/>
            </a:solidFill>
            <a:round/>
            <a:headEnd/>
            <a:tailEnd/>
          </a:ln>
        </p:spPr>
        <p:txBody>
          <a:bodyPr/>
          <a:lstStyle/>
          <a:p>
            <a:endParaRPr lang="zh-CN" altLang="en-US"/>
          </a:p>
        </p:txBody>
      </p:sp>
      <p:sp>
        <p:nvSpPr>
          <p:cNvPr id="21532" name="Line 31"/>
          <p:cNvSpPr>
            <a:spLocks noChangeShapeType="1"/>
          </p:cNvSpPr>
          <p:nvPr/>
        </p:nvSpPr>
        <p:spPr bwMode="auto">
          <a:xfrm flipH="1">
            <a:off x="4643438" y="2852738"/>
            <a:ext cx="360362" cy="504825"/>
          </a:xfrm>
          <a:prstGeom prst="line">
            <a:avLst/>
          </a:prstGeom>
          <a:noFill/>
          <a:ln w="9525">
            <a:solidFill>
              <a:schemeClr val="tx1"/>
            </a:solidFill>
            <a:round/>
            <a:headEnd/>
            <a:tailEnd/>
          </a:ln>
        </p:spPr>
        <p:txBody>
          <a:bodyPr/>
          <a:lstStyle/>
          <a:p>
            <a:endParaRPr lang="zh-CN" altLang="en-US"/>
          </a:p>
        </p:txBody>
      </p:sp>
      <p:sp>
        <p:nvSpPr>
          <p:cNvPr id="21533" name="Line 32"/>
          <p:cNvSpPr>
            <a:spLocks noChangeShapeType="1"/>
          </p:cNvSpPr>
          <p:nvPr/>
        </p:nvSpPr>
        <p:spPr bwMode="auto">
          <a:xfrm>
            <a:off x="5148263" y="2924175"/>
            <a:ext cx="215900" cy="433388"/>
          </a:xfrm>
          <a:prstGeom prst="line">
            <a:avLst/>
          </a:prstGeom>
          <a:noFill/>
          <a:ln w="9525">
            <a:solidFill>
              <a:schemeClr val="tx1"/>
            </a:solidFill>
            <a:round/>
            <a:headEnd/>
            <a:tailEnd/>
          </a:ln>
        </p:spPr>
        <p:txBody>
          <a:bodyPr/>
          <a:lstStyle/>
          <a:p>
            <a:endParaRPr lang="zh-CN" altLang="en-US"/>
          </a:p>
        </p:txBody>
      </p:sp>
      <p:sp>
        <p:nvSpPr>
          <p:cNvPr id="21534" name="Line 33"/>
          <p:cNvSpPr>
            <a:spLocks noChangeShapeType="1"/>
          </p:cNvSpPr>
          <p:nvPr/>
        </p:nvSpPr>
        <p:spPr bwMode="auto">
          <a:xfrm flipH="1">
            <a:off x="4140200" y="3860800"/>
            <a:ext cx="287338" cy="288925"/>
          </a:xfrm>
          <a:prstGeom prst="line">
            <a:avLst/>
          </a:prstGeom>
          <a:noFill/>
          <a:ln w="9525">
            <a:solidFill>
              <a:schemeClr val="tx1"/>
            </a:solidFill>
            <a:round/>
            <a:headEnd/>
            <a:tailEnd/>
          </a:ln>
        </p:spPr>
        <p:txBody>
          <a:bodyPr/>
          <a:lstStyle/>
          <a:p>
            <a:endParaRPr lang="zh-CN" altLang="en-US"/>
          </a:p>
        </p:txBody>
      </p:sp>
      <p:sp>
        <p:nvSpPr>
          <p:cNvPr id="21535" name="Line 34"/>
          <p:cNvSpPr>
            <a:spLocks noChangeShapeType="1"/>
          </p:cNvSpPr>
          <p:nvPr/>
        </p:nvSpPr>
        <p:spPr bwMode="auto">
          <a:xfrm flipH="1">
            <a:off x="7812088" y="2205038"/>
            <a:ext cx="431800" cy="503237"/>
          </a:xfrm>
          <a:prstGeom prst="line">
            <a:avLst/>
          </a:prstGeom>
          <a:noFill/>
          <a:ln w="9525">
            <a:solidFill>
              <a:schemeClr val="tx1"/>
            </a:solidFill>
            <a:round/>
            <a:headEnd/>
            <a:tailEnd/>
          </a:ln>
        </p:spPr>
        <p:txBody>
          <a:bodyPr/>
          <a:lstStyle/>
          <a:p>
            <a:endParaRPr lang="zh-CN" altLang="en-US"/>
          </a:p>
        </p:txBody>
      </p:sp>
      <p:sp>
        <p:nvSpPr>
          <p:cNvPr id="21536" name="Line 35"/>
          <p:cNvSpPr>
            <a:spLocks noChangeShapeType="1"/>
          </p:cNvSpPr>
          <p:nvPr/>
        </p:nvSpPr>
        <p:spPr bwMode="auto">
          <a:xfrm>
            <a:off x="8459788" y="2205038"/>
            <a:ext cx="215900" cy="503237"/>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179388" y="115888"/>
            <a:ext cx="8713787" cy="579437"/>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21.</a:t>
            </a:r>
            <a:r>
              <a:rPr lang="zh-CN" altLang="en-US"/>
              <a:t>画出图所示森林对应的二叉树</a:t>
            </a:r>
          </a:p>
        </p:txBody>
      </p:sp>
      <p:pic>
        <p:nvPicPr>
          <p:cNvPr id="22531" name="Picture 5"/>
          <p:cNvPicPr>
            <a:picLocks noChangeAspect="1" noChangeArrowheads="1"/>
          </p:cNvPicPr>
          <p:nvPr/>
        </p:nvPicPr>
        <p:blipFill>
          <a:blip r:embed="rId2"/>
          <a:srcRect/>
          <a:stretch>
            <a:fillRect/>
          </a:stretch>
        </p:blipFill>
        <p:spPr bwMode="auto">
          <a:xfrm>
            <a:off x="-36513" y="1125538"/>
            <a:ext cx="4679951" cy="3097212"/>
          </a:xfrm>
          <a:prstGeom prst="rect">
            <a:avLst/>
          </a:prstGeom>
          <a:noFill/>
          <a:ln w="9525">
            <a:noFill/>
            <a:miter lim="800000"/>
            <a:headEnd/>
            <a:tailEnd/>
          </a:ln>
        </p:spPr>
      </p:pic>
      <p:sp>
        <p:nvSpPr>
          <p:cNvPr id="22532" name="Oval 6"/>
          <p:cNvSpPr>
            <a:spLocks noChangeArrowheads="1"/>
          </p:cNvSpPr>
          <p:nvPr/>
        </p:nvSpPr>
        <p:spPr bwMode="auto">
          <a:xfrm>
            <a:off x="1828800" y="6567488"/>
            <a:ext cx="228600" cy="298450"/>
          </a:xfrm>
          <a:prstGeom prst="ellipse">
            <a:avLst/>
          </a:prstGeom>
          <a:solidFill>
            <a:srgbClr val="FFFFFF"/>
          </a:solidFill>
          <a:ln w="9525">
            <a:solidFill>
              <a:srgbClr val="000000"/>
            </a:solidFill>
            <a:round/>
            <a:headEnd/>
            <a:tailEnd/>
          </a:ln>
        </p:spPr>
        <p:txBody>
          <a:bodyPr/>
          <a:lstStyle/>
          <a:p>
            <a:pPr algn="just"/>
            <a:r>
              <a:rPr lang="en-US" altLang="zh-CN" sz="1000">
                <a:latin typeface="Times New Roman" pitchFamily="18" charset="0"/>
              </a:rPr>
              <a:t>A</a:t>
            </a:r>
            <a:endParaRPr lang="en-US" altLang="zh-CN"/>
          </a:p>
        </p:txBody>
      </p:sp>
      <p:sp>
        <p:nvSpPr>
          <p:cNvPr id="22533" name="Oval 7"/>
          <p:cNvSpPr>
            <a:spLocks noChangeArrowheads="1"/>
          </p:cNvSpPr>
          <p:nvPr/>
        </p:nvSpPr>
        <p:spPr bwMode="auto">
          <a:xfrm>
            <a:off x="1828800" y="6567488"/>
            <a:ext cx="228600" cy="298450"/>
          </a:xfrm>
          <a:prstGeom prst="ellipse">
            <a:avLst/>
          </a:prstGeom>
          <a:solidFill>
            <a:srgbClr val="FFFFFF"/>
          </a:solidFill>
          <a:ln w="9525">
            <a:solidFill>
              <a:srgbClr val="000000"/>
            </a:solidFill>
            <a:round/>
            <a:headEnd/>
            <a:tailEnd/>
          </a:ln>
        </p:spPr>
        <p:txBody>
          <a:bodyPr/>
          <a:lstStyle/>
          <a:p>
            <a:pPr algn="just"/>
            <a:r>
              <a:rPr lang="en-US" altLang="zh-CN" sz="1000">
                <a:latin typeface="Times New Roman" pitchFamily="18" charset="0"/>
              </a:rPr>
              <a:t>A</a:t>
            </a:r>
            <a:endParaRPr lang="en-US" altLang="zh-CN"/>
          </a:p>
        </p:txBody>
      </p:sp>
      <p:sp>
        <p:nvSpPr>
          <p:cNvPr id="22534" name="Oval 8"/>
          <p:cNvSpPr>
            <a:spLocks noChangeArrowheads="1"/>
          </p:cNvSpPr>
          <p:nvPr/>
        </p:nvSpPr>
        <p:spPr bwMode="auto">
          <a:xfrm>
            <a:off x="1828800" y="6567488"/>
            <a:ext cx="228600" cy="298450"/>
          </a:xfrm>
          <a:prstGeom prst="ellipse">
            <a:avLst/>
          </a:prstGeom>
          <a:solidFill>
            <a:srgbClr val="FFFFFF"/>
          </a:solidFill>
          <a:ln w="9525">
            <a:solidFill>
              <a:srgbClr val="000000"/>
            </a:solidFill>
            <a:round/>
            <a:headEnd/>
            <a:tailEnd/>
          </a:ln>
        </p:spPr>
        <p:txBody>
          <a:bodyPr/>
          <a:lstStyle/>
          <a:p>
            <a:pPr algn="just"/>
            <a:r>
              <a:rPr lang="en-US" altLang="zh-CN" sz="1000">
                <a:latin typeface="Times New Roman" pitchFamily="18" charset="0"/>
              </a:rPr>
              <a:t>A</a:t>
            </a:r>
            <a:endParaRPr lang="en-US" altLang="zh-CN"/>
          </a:p>
        </p:txBody>
      </p:sp>
      <p:sp>
        <p:nvSpPr>
          <p:cNvPr id="22535" name="Oval 9"/>
          <p:cNvSpPr>
            <a:spLocks noChangeArrowheads="1"/>
          </p:cNvSpPr>
          <p:nvPr/>
        </p:nvSpPr>
        <p:spPr bwMode="auto">
          <a:xfrm>
            <a:off x="6588125" y="1052513"/>
            <a:ext cx="360363"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6" name="Oval 10"/>
          <p:cNvSpPr>
            <a:spLocks noChangeArrowheads="1"/>
          </p:cNvSpPr>
          <p:nvPr/>
        </p:nvSpPr>
        <p:spPr bwMode="auto">
          <a:xfrm>
            <a:off x="7956550" y="2133600"/>
            <a:ext cx="360363"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7" name="Oval 11"/>
          <p:cNvSpPr>
            <a:spLocks noChangeArrowheads="1"/>
          </p:cNvSpPr>
          <p:nvPr/>
        </p:nvSpPr>
        <p:spPr bwMode="auto">
          <a:xfrm>
            <a:off x="8820150" y="3068638"/>
            <a:ext cx="288925"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8" name="Oval 12"/>
          <p:cNvSpPr>
            <a:spLocks noChangeArrowheads="1"/>
          </p:cNvSpPr>
          <p:nvPr/>
        </p:nvSpPr>
        <p:spPr bwMode="auto">
          <a:xfrm>
            <a:off x="5435600" y="2133600"/>
            <a:ext cx="358775"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39" name="Oval 13"/>
          <p:cNvSpPr>
            <a:spLocks noChangeArrowheads="1"/>
          </p:cNvSpPr>
          <p:nvPr/>
        </p:nvSpPr>
        <p:spPr bwMode="auto">
          <a:xfrm>
            <a:off x="5795963" y="2997200"/>
            <a:ext cx="360362" cy="719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0" name="Oval 14"/>
          <p:cNvSpPr>
            <a:spLocks noChangeArrowheads="1"/>
          </p:cNvSpPr>
          <p:nvPr/>
        </p:nvSpPr>
        <p:spPr bwMode="auto">
          <a:xfrm>
            <a:off x="6084888" y="3933825"/>
            <a:ext cx="360362" cy="7191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1" name="Oval 15"/>
          <p:cNvSpPr>
            <a:spLocks noChangeArrowheads="1"/>
          </p:cNvSpPr>
          <p:nvPr/>
        </p:nvSpPr>
        <p:spPr bwMode="auto">
          <a:xfrm>
            <a:off x="7164388" y="2997200"/>
            <a:ext cx="288925"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2" name="Oval 16"/>
          <p:cNvSpPr>
            <a:spLocks noChangeArrowheads="1"/>
          </p:cNvSpPr>
          <p:nvPr/>
        </p:nvSpPr>
        <p:spPr bwMode="auto">
          <a:xfrm>
            <a:off x="7596188" y="3933825"/>
            <a:ext cx="360362"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3" name="Oval 17"/>
          <p:cNvSpPr>
            <a:spLocks noChangeArrowheads="1"/>
          </p:cNvSpPr>
          <p:nvPr/>
        </p:nvSpPr>
        <p:spPr bwMode="auto">
          <a:xfrm>
            <a:off x="8388350" y="3933825"/>
            <a:ext cx="287338" cy="57467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4" name="Oval 18"/>
          <p:cNvSpPr>
            <a:spLocks noChangeArrowheads="1"/>
          </p:cNvSpPr>
          <p:nvPr/>
        </p:nvSpPr>
        <p:spPr bwMode="auto">
          <a:xfrm>
            <a:off x="8027988" y="4868863"/>
            <a:ext cx="288925" cy="576262"/>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2545" name="Line 19"/>
          <p:cNvSpPr>
            <a:spLocks noChangeShapeType="1"/>
          </p:cNvSpPr>
          <p:nvPr/>
        </p:nvSpPr>
        <p:spPr bwMode="auto">
          <a:xfrm flipH="1">
            <a:off x="5724525" y="1557338"/>
            <a:ext cx="935038" cy="719137"/>
          </a:xfrm>
          <a:prstGeom prst="line">
            <a:avLst/>
          </a:prstGeom>
          <a:noFill/>
          <a:ln w="9525">
            <a:solidFill>
              <a:schemeClr val="tx1"/>
            </a:solidFill>
            <a:round/>
            <a:headEnd/>
            <a:tailEnd/>
          </a:ln>
        </p:spPr>
        <p:txBody>
          <a:bodyPr/>
          <a:lstStyle/>
          <a:p>
            <a:endParaRPr lang="zh-CN" altLang="en-US"/>
          </a:p>
        </p:txBody>
      </p:sp>
      <p:sp>
        <p:nvSpPr>
          <p:cNvPr id="22546" name="Line 20"/>
          <p:cNvSpPr>
            <a:spLocks noChangeShapeType="1"/>
          </p:cNvSpPr>
          <p:nvPr/>
        </p:nvSpPr>
        <p:spPr bwMode="auto">
          <a:xfrm>
            <a:off x="6948488" y="1557338"/>
            <a:ext cx="1008062" cy="792162"/>
          </a:xfrm>
          <a:prstGeom prst="line">
            <a:avLst/>
          </a:prstGeom>
          <a:noFill/>
          <a:ln w="9525">
            <a:solidFill>
              <a:schemeClr val="tx1"/>
            </a:solidFill>
            <a:round/>
            <a:headEnd/>
            <a:tailEnd/>
          </a:ln>
        </p:spPr>
        <p:txBody>
          <a:bodyPr/>
          <a:lstStyle/>
          <a:p>
            <a:endParaRPr lang="zh-CN" altLang="en-US"/>
          </a:p>
        </p:txBody>
      </p:sp>
      <p:sp>
        <p:nvSpPr>
          <p:cNvPr id="22547" name="Line 21"/>
          <p:cNvSpPr>
            <a:spLocks noChangeShapeType="1"/>
          </p:cNvSpPr>
          <p:nvPr/>
        </p:nvSpPr>
        <p:spPr bwMode="auto">
          <a:xfrm>
            <a:off x="5724525" y="2708275"/>
            <a:ext cx="142875" cy="360363"/>
          </a:xfrm>
          <a:prstGeom prst="line">
            <a:avLst/>
          </a:prstGeom>
          <a:noFill/>
          <a:ln w="9525">
            <a:solidFill>
              <a:schemeClr val="tx1"/>
            </a:solidFill>
            <a:round/>
            <a:headEnd/>
            <a:tailEnd/>
          </a:ln>
        </p:spPr>
        <p:txBody>
          <a:bodyPr/>
          <a:lstStyle/>
          <a:p>
            <a:endParaRPr lang="zh-CN" altLang="en-US"/>
          </a:p>
        </p:txBody>
      </p:sp>
      <p:sp>
        <p:nvSpPr>
          <p:cNvPr id="22548" name="Line 22"/>
          <p:cNvSpPr>
            <a:spLocks noChangeShapeType="1"/>
          </p:cNvSpPr>
          <p:nvPr/>
        </p:nvSpPr>
        <p:spPr bwMode="auto">
          <a:xfrm>
            <a:off x="6011863" y="3644900"/>
            <a:ext cx="144462" cy="360363"/>
          </a:xfrm>
          <a:prstGeom prst="line">
            <a:avLst/>
          </a:prstGeom>
          <a:noFill/>
          <a:ln w="9525">
            <a:solidFill>
              <a:schemeClr val="tx1"/>
            </a:solidFill>
            <a:round/>
            <a:headEnd/>
            <a:tailEnd/>
          </a:ln>
        </p:spPr>
        <p:txBody>
          <a:bodyPr/>
          <a:lstStyle/>
          <a:p>
            <a:endParaRPr lang="zh-CN" altLang="en-US"/>
          </a:p>
        </p:txBody>
      </p:sp>
      <p:sp>
        <p:nvSpPr>
          <p:cNvPr id="22549" name="Line 23"/>
          <p:cNvSpPr>
            <a:spLocks noChangeShapeType="1"/>
          </p:cNvSpPr>
          <p:nvPr/>
        </p:nvSpPr>
        <p:spPr bwMode="auto">
          <a:xfrm flipH="1">
            <a:off x="7451725" y="2708275"/>
            <a:ext cx="576263" cy="433388"/>
          </a:xfrm>
          <a:prstGeom prst="line">
            <a:avLst/>
          </a:prstGeom>
          <a:noFill/>
          <a:ln w="9525">
            <a:solidFill>
              <a:schemeClr val="tx1"/>
            </a:solidFill>
            <a:round/>
            <a:headEnd/>
            <a:tailEnd/>
          </a:ln>
        </p:spPr>
        <p:txBody>
          <a:bodyPr/>
          <a:lstStyle/>
          <a:p>
            <a:endParaRPr lang="zh-CN" altLang="en-US"/>
          </a:p>
        </p:txBody>
      </p:sp>
      <p:sp>
        <p:nvSpPr>
          <p:cNvPr id="22550" name="Line 24"/>
          <p:cNvSpPr>
            <a:spLocks noChangeShapeType="1"/>
          </p:cNvSpPr>
          <p:nvPr/>
        </p:nvSpPr>
        <p:spPr bwMode="auto">
          <a:xfrm>
            <a:off x="8243888" y="2636838"/>
            <a:ext cx="576262" cy="504825"/>
          </a:xfrm>
          <a:prstGeom prst="line">
            <a:avLst/>
          </a:prstGeom>
          <a:noFill/>
          <a:ln w="9525">
            <a:solidFill>
              <a:schemeClr val="tx1"/>
            </a:solidFill>
            <a:round/>
            <a:headEnd/>
            <a:tailEnd/>
          </a:ln>
        </p:spPr>
        <p:txBody>
          <a:bodyPr/>
          <a:lstStyle/>
          <a:p>
            <a:endParaRPr lang="zh-CN" altLang="en-US"/>
          </a:p>
        </p:txBody>
      </p:sp>
      <p:sp>
        <p:nvSpPr>
          <p:cNvPr id="22551" name="Line 25"/>
          <p:cNvSpPr>
            <a:spLocks noChangeShapeType="1"/>
          </p:cNvSpPr>
          <p:nvPr/>
        </p:nvSpPr>
        <p:spPr bwMode="auto">
          <a:xfrm>
            <a:off x="7380288" y="3573463"/>
            <a:ext cx="287337" cy="503237"/>
          </a:xfrm>
          <a:prstGeom prst="line">
            <a:avLst/>
          </a:prstGeom>
          <a:noFill/>
          <a:ln w="9525">
            <a:solidFill>
              <a:schemeClr val="tx1"/>
            </a:solidFill>
            <a:round/>
            <a:headEnd/>
            <a:tailEnd/>
          </a:ln>
        </p:spPr>
        <p:txBody>
          <a:bodyPr/>
          <a:lstStyle/>
          <a:p>
            <a:endParaRPr lang="zh-CN" altLang="en-US"/>
          </a:p>
        </p:txBody>
      </p:sp>
      <p:sp>
        <p:nvSpPr>
          <p:cNvPr id="22552" name="Line 26"/>
          <p:cNvSpPr>
            <a:spLocks noChangeShapeType="1"/>
          </p:cNvSpPr>
          <p:nvPr/>
        </p:nvSpPr>
        <p:spPr bwMode="auto">
          <a:xfrm flipH="1">
            <a:off x="8675688" y="3644900"/>
            <a:ext cx="217487" cy="431800"/>
          </a:xfrm>
          <a:prstGeom prst="line">
            <a:avLst/>
          </a:prstGeom>
          <a:noFill/>
          <a:ln w="9525">
            <a:solidFill>
              <a:schemeClr val="tx1"/>
            </a:solidFill>
            <a:round/>
            <a:headEnd/>
            <a:tailEnd/>
          </a:ln>
        </p:spPr>
        <p:txBody>
          <a:bodyPr/>
          <a:lstStyle/>
          <a:p>
            <a:endParaRPr lang="zh-CN" altLang="en-US"/>
          </a:p>
        </p:txBody>
      </p:sp>
      <p:sp>
        <p:nvSpPr>
          <p:cNvPr id="22553" name="Line 27"/>
          <p:cNvSpPr>
            <a:spLocks noChangeShapeType="1"/>
          </p:cNvSpPr>
          <p:nvPr/>
        </p:nvSpPr>
        <p:spPr bwMode="auto">
          <a:xfrm flipH="1">
            <a:off x="8243888" y="4508500"/>
            <a:ext cx="215900" cy="433388"/>
          </a:xfrm>
          <a:prstGeom prst="line">
            <a:avLst/>
          </a:prstGeom>
          <a:noFill/>
          <a:ln w="9525">
            <a:solidFill>
              <a:schemeClr val="tx1"/>
            </a:solidFill>
            <a:round/>
            <a:headEnd/>
            <a:tailEnd/>
          </a:ln>
        </p:spPr>
        <p:txBody>
          <a:bodyPr/>
          <a:lstStyle/>
          <a:p>
            <a:endParaRPr lang="zh-CN" altLang="en-US"/>
          </a:p>
        </p:txBody>
      </p:sp>
      <p:sp>
        <p:nvSpPr>
          <p:cNvPr id="22554" name="Text Box 28"/>
          <p:cNvSpPr txBox="1">
            <a:spLocks noChangeArrowheads="1"/>
          </p:cNvSpPr>
          <p:nvPr/>
        </p:nvSpPr>
        <p:spPr bwMode="auto">
          <a:xfrm>
            <a:off x="6588125" y="1125538"/>
            <a:ext cx="288925"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22555" name="Text Box 29"/>
          <p:cNvSpPr txBox="1">
            <a:spLocks noChangeArrowheads="1"/>
          </p:cNvSpPr>
          <p:nvPr/>
        </p:nvSpPr>
        <p:spPr bwMode="auto">
          <a:xfrm>
            <a:off x="5508625" y="2205038"/>
            <a:ext cx="215900"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22556" name="Text Box 30"/>
          <p:cNvSpPr txBox="1">
            <a:spLocks noChangeArrowheads="1"/>
          </p:cNvSpPr>
          <p:nvPr/>
        </p:nvSpPr>
        <p:spPr bwMode="auto">
          <a:xfrm>
            <a:off x="5795963" y="2997200"/>
            <a:ext cx="360362"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22557" name="Text Box 31"/>
          <p:cNvSpPr txBox="1">
            <a:spLocks noChangeArrowheads="1"/>
          </p:cNvSpPr>
          <p:nvPr/>
        </p:nvSpPr>
        <p:spPr bwMode="auto">
          <a:xfrm>
            <a:off x="6156325" y="4076700"/>
            <a:ext cx="287338"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22558" name="Text Box 32"/>
          <p:cNvSpPr txBox="1">
            <a:spLocks noChangeArrowheads="1"/>
          </p:cNvSpPr>
          <p:nvPr/>
        </p:nvSpPr>
        <p:spPr bwMode="auto">
          <a:xfrm>
            <a:off x="8027988" y="2205038"/>
            <a:ext cx="288925"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22559" name="Text Box 33"/>
          <p:cNvSpPr txBox="1">
            <a:spLocks noChangeArrowheads="1"/>
          </p:cNvSpPr>
          <p:nvPr/>
        </p:nvSpPr>
        <p:spPr bwMode="auto">
          <a:xfrm>
            <a:off x="7164388" y="3068638"/>
            <a:ext cx="287337"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22560" name="Text Box 34"/>
          <p:cNvSpPr txBox="1">
            <a:spLocks noChangeArrowheads="1"/>
          </p:cNvSpPr>
          <p:nvPr/>
        </p:nvSpPr>
        <p:spPr bwMode="auto">
          <a:xfrm>
            <a:off x="8820150" y="3141663"/>
            <a:ext cx="323850"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22561" name="Text Box 35"/>
          <p:cNvSpPr txBox="1">
            <a:spLocks noChangeArrowheads="1"/>
          </p:cNvSpPr>
          <p:nvPr/>
        </p:nvSpPr>
        <p:spPr bwMode="auto">
          <a:xfrm>
            <a:off x="7667625" y="4005263"/>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22562" name="Text Box 36"/>
          <p:cNvSpPr txBox="1">
            <a:spLocks noChangeArrowheads="1"/>
          </p:cNvSpPr>
          <p:nvPr/>
        </p:nvSpPr>
        <p:spPr bwMode="auto">
          <a:xfrm>
            <a:off x="8388350" y="4005263"/>
            <a:ext cx="287338"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22563" name="Text Box 37"/>
          <p:cNvSpPr txBox="1">
            <a:spLocks noChangeArrowheads="1"/>
          </p:cNvSpPr>
          <p:nvPr/>
        </p:nvSpPr>
        <p:spPr bwMode="auto">
          <a:xfrm>
            <a:off x="8027988" y="4868863"/>
            <a:ext cx="288925"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22564" name="Text Box 38"/>
          <p:cNvSpPr txBox="1">
            <a:spLocks noChangeArrowheads="1"/>
          </p:cNvSpPr>
          <p:nvPr/>
        </p:nvSpPr>
        <p:spPr bwMode="auto">
          <a:xfrm>
            <a:off x="3995738" y="836613"/>
            <a:ext cx="1871662" cy="579437"/>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如图：</a:t>
            </a:r>
          </a:p>
        </p:txBody>
      </p:sp>
      <p:sp>
        <p:nvSpPr>
          <p:cNvPr id="22565" name="Line 39"/>
          <p:cNvSpPr>
            <a:spLocks noChangeShapeType="1"/>
          </p:cNvSpPr>
          <p:nvPr/>
        </p:nvSpPr>
        <p:spPr bwMode="auto">
          <a:xfrm>
            <a:off x="5003800" y="1341438"/>
            <a:ext cx="0" cy="5111750"/>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250825" y="182563"/>
            <a:ext cx="8569325" cy="579437"/>
          </a:xfrm>
          <a:prstGeom prst="rect">
            <a:avLst/>
          </a:prstGeom>
          <a:noFill/>
          <a:ln w="9525">
            <a:noFill/>
            <a:miter lim="800000"/>
            <a:headEnd/>
            <a:tailEnd/>
          </a:ln>
        </p:spPr>
        <p:txBody>
          <a:bodyPr>
            <a:spAutoFit/>
          </a:bodyPr>
          <a:lstStyle/>
          <a:p>
            <a:pPr>
              <a:spcBef>
                <a:spcPct val="50000"/>
              </a:spcBef>
            </a:pPr>
            <a:r>
              <a:rPr lang="en-US" altLang="zh-CN" sz="3200">
                <a:latin typeface="华文行楷" pitchFamily="2" charset="-122"/>
                <a:ea typeface="华文行楷" pitchFamily="2" charset="-122"/>
              </a:rPr>
              <a:t>22.</a:t>
            </a:r>
            <a:r>
              <a:rPr lang="zh-CN" altLang="en-US"/>
              <a:t>给定权值</a:t>
            </a:r>
            <a:r>
              <a:rPr lang="en-US" altLang="zh-CN"/>
              <a:t>3</a:t>
            </a:r>
            <a:r>
              <a:rPr lang="zh-CN" altLang="en-US"/>
              <a:t>，</a:t>
            </a:r>
            <a:r>
              <a:rPr lang="en-US" altLang="zh-CN"/>
              <a:t>5</a:t>
            </a:r>
            <a:r>
              <a:rPr lang="zh-CN" altLang="en-US"/>
              <a:t>，</a:t>
            </a:r>
            <a:r>
              <a:rPr lang="en-US" altLang="zh-CN"/>
              <a:t>7</a:t>
            </a:r>
            <a:r>
              <a:rPr lang="zh-CN" altLang="en-US"/>
              <a:t>，</a:t>
            </a:r>
            <a:r>
              <a:rPr lang="en-US" altLang="zh-CN"/>
              <a:t>12</a:t>
            </a:r>
            <a:r>
              <a:rPr lang="zh-CN" altLang="en-US"/>
              <a:t>，</a:t>
            </a:r>
            <a:r>
              <a:rPr lang="en-US" altLang="zh-CN"/>
              <a:t>18</a:t>
            </a:r>
            <a:r>
              <a:rPr lang="zh-CN" altLang="en-US"/>
              <a:t>，</a:t>
            </a:r>
            <a:r>
              <a:rPr lang="en-US" altLang="zh-CN"/>
              <a:t>20</a:t>
            </a:r>
            <a:r>
              <a:rPr lang="zh-CN" altLang="en-US"/>
              <a:t>，</a:t>
            </a:r>
            <a:r>
              <a:rPr lang="en-US" altLang="zh-CN"/>
              <a:t>26</a:t>
            </a:r>
            <a:r>
              <a:rPr lang="zh-CN" altLang="en-US"/>
              <a:t>，</a:t>
            </a:r>
            <a:r>
              <a:rPr lang="en-US" altLang="zh-CN"/>
              <a:t>32</a:t>
            </a:r>
            <a:r>
              <a:rPr lang="zh-CN" altLang="en-US"/>
              <a:t>，构造相应的赫夫曼树 </a:t>
            </a:r>
          </a:p>
        </p:txBody>
      </p:sp>
      <p:sp>
        <p:nvSpPr>
          <p:cNvPr id="23555" name="Oval 5"/>
          <p:cNvSpPr>
            <a:spLocks noChangeArrowheads="1"/>
          </p:cNvSpPr>
          <p:nvPr/>
        </p:nvSpPr>
        <p:spPr bwMode="auto">
          <a:xfrm>
            <a:off x="971550" y="60213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56" name="Oval 7"/>
          <p:cNvSpPr>
            <a:spLocks noChangeArrowheads="1"/>
          </p:cNvSpPr>
          <p:nvPr/>
        </p:nvSpPr>
        <p:spPr bwMode="auto">
          <a:xfrm>
            <a:off x="1763713" y="60213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57" name="Rectangle 8"/>
          <p:cNvSpPr>
            <a:spLocks noChangeArrowheads="1"/>
          </p:cNvSpPr>
          <p:nvPr/>
        </p:nvSpPr>
        <p:spPr bwMode="auto">
          <a:xfrm>
            <a:off x="1331913" y="5446713"/>
            <a:ext cx="576262"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58" name="Oval 9"/>
          <p:cNvSpPr>
            <a:spLocks noChangeArrowheads="1"/>
          </p:cNvSpPr>
          <p:nvPr/>
        </p:nvSpPr>
        <p:spPr bwMode="auto">
          <a:xfrm>
            <a:off x="2411413" y="5373688"/>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59" name="Rectangle 10"/>
          <p:cNvSpPr>
            <a:spLocks noChangeArrowheads="1"/>
          </p:cNvSpPr>
          <p:nvPr/>
        </p:nvSpPr>
        <p:spPr bwMode="auto">
          <a:xfrm>
            <a:off x="1908175" y="4654550"/>
            <a:ext cx="576263" cy="2873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0" name="Rectangle 11"/>
          <p:cNvSpPr>
            <a:spLocks noChangeArrowheads="1"/>
          </p:cNvSpPr>
          <p:nvPr/>
        </p:nvSpPr>
        <p:spPr bwMode="auto">
          <a:xfrm>
            <a:off x="2627313" y="3933825"/>
            <a:ext cx="576262" cy="28733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1" name="Oval 12"/>
          <p:cNvSpPr>
            <a:spLocks noChangeArrowheads="1"/>
          </p:cNvSpPr>
          <p:nvPr/>
        </p:nvSpPr>
        <p:spPr bwMode="auto">
          <a:xfrm>
            <a:off x="3276600" y="4581525"/>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2" name="Rectangle 13"/>
          <p:cNvSpPr>
            <a:spLocks noChangeArrowheads="1"/>
          </p:cNvSpPr>
          <p:nvPr/>
        </p:nvSpPr>
        <p:spPr bwMode="auto">
          <a:xfrm>
            <a:off x="3203575" y="3141663"/>
            <a:ext cx="576263"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3" name="Oval 14"/>
          <p:cNvSpPr>
            <a:spLocks noChangeArrowheads="1"/>
          </p:cNvSpPr>
          <p:nvPr/>
        </p:nvSpPr>
        <p:spPr bwMode="auto">
          <a:xfrm>
            <a:off x="3924300" y="38608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4" name="Oval 15"/>
          <p:cNvSpPr>
            <a:spLocks noChangeArrowheads="1"/>
          </p:cNvSpPr>
          <p:nvPr/>
        </p:nvSpPr>
        <p:spPr bwMode="auto">
          <a:xfrm>
            <a:off x="5003800" y="38608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5" name="Oval 16"/>
          <p:cNvSpPr>
            <a:spLocks noChangeArrowheads="1"/>
          </p:cNvSpPr>
          <p:nvPr/>
        </p:nvSpPr>
        <p:spPr bwMode="auto">
          <a:xfrm>
            <a:off x="5940425" y="3860800"/>
            <a:ext cx="431800"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3566" name="Rectangle 17"/>
          <p:cNvSpPr>
            <a:spLocks noChangeArrowheads="1"/>
          </p:cNvSpPr>
          <p:nvPr/>
        </p:nvSpPr>
        <p:spPr bwMode="auto">
          <a:xfrm>
            <a:off x="5435600" y="3141663"/>
            <a:ext cx="576263"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7" name="Rectangle 18"/>
          <p:cNvSpPr>
            <a:spLocks noChangeArrowheads="1"/>
          </p:cNvSpPr>
          <p:nvPr/>
        </p:nvSpPr>
        <p:spPr bwMode="auto">
          <a:xfrm>
            <a:off x="4356100" y="2420938"/>
            <a:ext cx="576263" cy="28733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3568" name="Text Box 19"/>
          <p:cNvSpPr txBox="1">
            <a:spLocks noChangeArrowheads="1"/>
          </p:cNvSpPr>
          <p:nvPr/>
        </p:nvSpPr>
        <p:spPr bwMode="auto">
          <a:xfrm>
            <a:off x="1042988" y="6021388"/>
            <a:ext cx="288925" cy="366712"/>
          </a:xfrm>
          <a:prstGeom prst="rect">
            <a:avLst/>
          </a:prstGeom>
          <a:noFill/>
          <a:ln w="9525">
            <a:noFill/>
            <a:miter lim="800000"/>
            <a:headEnd/>
            <a:tailEnd/>
          </a:ln>
        </p:spPr>
        <p:txBody>
          <a:bodyPr>
            <a:spAutoFit/>
          </a:bodyPr>
          <a:lstStyle/>
          <a:p>
            <a:pPr>
              <a:spcBef>
                <a:spcPct val="50000"/>
              </a:spcBef>
            </a:pPr>
            <a:r>
              <a:rPr lang="en-US" altLang="zh-CN"/>
              <a:t>3</a:t>
            </a:r>
          </a:p>
        </p:txBody>
      </p:sp>
      <p:sp>
        <p:nvSpPr>
          <p:cNvPr id="23569" name="Text Box 20"/>
          <p:cNvSpPr txBox="1">
            <a:spLocks noChangeArrowheads="1"/>
          </p:cNvSpPr>
          <p:nvPr/>
        </p:nvSpPr>
        <p:spPr bwMode="auto">
          <a:xfrm>
            <a:off x="1835150" y="6092825"/>
            <a:ext cx="288925" cy="366713"/>
          </a:xfrm>
          <a:prstGeom prst="rect">
            <a:avLst/>
          </a:prstGeom>
          <a:noFill/>
          <a:ln w="9525">
            <a:noFill/>
            <a:miter lim="800000"/>
            <a:headEnd/>
            <a:tailEnd/>
          </a:ln>
        </p:spPr>
        <p:txBody>
          <a:bodyPr>
            <a:spAutoFit/>
          </a:bodyPr>
          <a:lstStyle/>
          <a:p>
            <a:pPr>
              <a:spcBef>
                <a:spcPct val="50000"/>
              </a:spcBef>
            </a:pPr>
            <a:r>
              <a:rPr lang="en-US" altLang="zh-CN"/>
              <a:t>5</a:t>
            </a:r>
          </a:p>
        </p:txBody>
      </p:sp>
      <p:sp>
        <p:nvSpPr>
          <p:cNvPr id="23570" name="Text Box 21"/>
          <p:cNvSpPr txBox="1">
            <a:spLocks noChangeArrowheads="1"/>
          </p:cNvSpPr>
          <p:nvPr/>
        </p:nvSpPr>
        <p:spPr bwMode="auto">
          <a:xfrm>
            <a:off x="1331913" y="5445125"/>
            <a:ext cx="576262" cy="366713"/>
          </a:xfrm>
          <a:prstGeom prst="rect">
            <a:avLst/>
          </a:prstGeom>
          <a:noFill/>
          <a:ln w="9525">
            <a:noFill/>
            <a:miter lim="800000"/>
            <a:headEnd/>
            <a:tailEnd/>
          </a:ln>
        </p:spPr>
        <p:txBody>
          <a:bodyPr>
            <a:spAutoFit/>
          </a:bodyPr>
          <a:lstStyle/>
          <a:p>
            <a:pPr>
              <a:spcBef>
                <a:spcPct val="50000"/>
              </a:spcBef>
            </a:pPr>
            <a:r>
              <a:rPr lang="en-US" altLang="zh-CN"/>
              <a:t>8</a:t>
            </a:r>
          </a:p>
        </p:txBody>
      </p:sp>
      <p:sp>
        <p:nvSpPr>
          <p:cNvPr id="23571" name="Text Box 22"/>
          <p:cNvSpPr txBox="1">
            <a:spLocks noChangeArrowheads="1"/>
          </p:cNvSpPr>
          <p:nvPr/>
        </p:nvSpPr>
        <p:spPr bwMode="auto">
          <a:xfrm>
            <a:off x="2484438" y="5373688"/>
            <a:ext cx="287337" cy="366712"/>
          </a:xfrm>
          <a:prstGeom prst="rect">
            <a:avLst/>
          </a:prstGeom>
          <a:noFill/>
          <a:ln w="9525">
            <a:noFill/>
            <a:miter lim="800000"/>
            <a:headEnd/>
            <a:tailEnd/>
          </a:ln>
        </p:spPr>
        <p:txBody>
          <a:bodyPr>
            <a:spAutoFit/>
          </a:bodyPr>
          <a:lstStyle/>
          <a:p>
            <a:pPr>
              <a:spcBef>
                <a:spcPct val="50000"/>
              </a:spcBef>
            </a:pPr>
            <a:r>
              <a:rPr lang="en-US" altLang="zh-CN"/>
              <a:t>7</a:t>
            </a:r>
          </a:p>
        </p:txBody>
      </p:sp>
      <p:sp>
        <p:nvSpPr>
          <p:cNvPr id="23572" name="Text Box 23"/>
          <p:cNvSpPr txBox="1">
            <a:spLocks noChangeArrowheads="1"/>
          </p:cNvSpPr>
          <p:nvPr/>
        </p:nvSpPr>
        <p:spPr bwMode="auto">
          <a:xfrm>
            <a:off x="1979613" y="4581525"/>
            <a:ext cx="647700" cy="366713"/>
          </a:xfrm>
          <a:prstGeom prst="rect">
            <a:avLst/>
          </a:prstGeom>
          <a:noFill/>
          <a:ln w="9525">
            <a:noFill/>
            <a:miter lim="800000"/>
            <a:headEnd/>
            <a:tailEnd/>
          </a:ln>
        </p:spPr>
        <p:txBody>
          <a:bodyPr>
            <a:spAutoFit/>
          </a:bodyPr>
          <a:lstStyle/>
          <a:p>
            <a:pPr>
              <a:spcBef>
                <a:spcPct val="50000"/>
              </a:spcBef>
            </a:pPr>
            <a:r>
              <a:rPr lang="en-US" altLang="zh-CN"/>
              <a:t>15</a:t>
            </a:r>
          </a:p>
        </p:txBody>
      </p:sp>
      <p:sp>
        <p:nvSpPr>
          <p:cNvPr id="23573" name="Text Box 24"/>
          <p:cNvSpPr txBox="1">
            <a:spLocks noChangeArrowheads="1"/>
          </p:cNvSpPr>
          <p:nvPr/>
        </p:nvSpPr>
        <p:spPr bwMode="auto">
          <a:xfrm>
            <a:off x="3276600" y="4581525"/>
            <a:ext cx="576263" cy="366713"/>
          </a:xfrm>
          <a:prstGeom prst="rect">
            <a:avLst/>
          </a:prstGeom>
          <a:noFill/>
          <a:ln w="9525">
            <a:noFill/>
            <a:miter lim="800000"/>
            <a:headEnd/>
            <a:tailEnd/>
          </a:ln>
        </p:spPr>
        <p:txBody>
          <a:bodyPr>
            <a:spAutoFit/>
          </a:bodyPr>
          <a:lstStyle/>
          <a:p>
            <a:pPr>
              <a:spcBef>
                <a:spcPct val="50000"/>
              </a:spcBef>
            </a:pPr>
            <a:r>
              <a:rPr lang="en-US" altLang="zh-CN"/>
              <a:t>12</a:t>
            </a:r>
          </a:p>
        </p:txBody>
      </p:sp>
      <p:sp>
        <p:nvSpPr>
          <p:cNvPr id="23574" name="Text Box 25"/>
          <p:cNvSpPr txBox="1">
            <a:spLocks noChangeArrowheads="1"/>
          </p:cNvSpPr>
          <p:nvPr/>
        </p:nvSpPr>
        <p:spPr bwMode="auto">
          <a:xfrm>
            <a:off x="2700338" y="3925888"/>
            <a:ext cx="647700" cy="366712"/>
          </a:xfrm>
          <a:prstGeom prst="rect">
            <a:avLst/>
          </a:prstGeom>
          <a:noFill/>
          <a:ln w="9525">
            <a:noFill/>
            <a:miter lim="800000"/>
            <a:headEnd/>
            <a:tailEnd/>
          </a:ln>
        </p:spPr>
        <p:txBody>
          <a:bodyPr>
            <a:spAutoFit/>
          </a:bodyPr>
          <a:lstStyle/>
          <a:p>
            <a:pPr>
              <a:spcBef>
                <a:spcPct val="50000"/>
              </a:spcBef>
            </a:pPr>
            <a:r>
              <a:rPr lang="en-US" altLang="zh-CN"/>
              <a:t>27</a:t>
            </a:r>
          </a:p>
        </p:txBody>
      </p:sp>
      <p:sp>
        <p:nvSpPr>
          <p:cNvPr id="23575" name="Text Box 26"/>
          <p:cNvSpPr txBox="1">
            <a:spLocks noChangeArrowheads="1"/>
          </p:cNvSpPr>
          <p:nvPr/>
        </p:nvSpPr>
        <p:spPr bwMode="auto">
          <a:xfrm>
            <a:off x="3924300" y="3860800"/>
            <a:ext cx="503238" cy="366713"/>
          </a:xfrm>
          <a:prstGeom prst="rect">
            <a:avLst/>
          </a:prstGeom>
          <a:noFill/>
          <a:ln w="9525">
            <a:noFill/>
            <a:miter lim="800000"/>
            <a:headEnd/>
            <a:tailEnd/>
          </a:ln>
        </p:spPr>
        <p:txBody>
          <a:bodyPr>
            <a:spAutoFit/>
          </a:bodyPr>
          <a:lstStyle/>
          <a:p>
            <a:pPr>
              <a:spcBef>
                <a:spcPct val="50000"/>
              </a:spcBef>
            </a:pPr>
            <a:r>
              <a:rPr lang="en-US" altLang="zh-CN"/>
              <a:t>32</a:t>
            </a:r>
          </a:p>
        </p:txBody>
      </p:sp>
      <p:sp>
        <p:nvSpPr>
          <p:cNvPr id="23576" name="Text Box 27"/>
          <p:cNvSpPr txBox="1">
            <a:spLocks noChangeArrowheads="1"/>
          </p:cNvSpPr>
          <p:nvPr/>
        </p:nvSpPr>
        <p:spPr bwMode="auto">
          <a:xfrm>
            <a:off x="3276600" y="3068638"/>
            <a:ext cx="503238" cy="366712"/>
          </a:xfrm>
          <a:prstGeom prst="rect">
            <a:avLst/>
          </a:prstGeom>
          <a:noFill/>
          <a:ln w="9525">
            <a:noFill/>
            <a:miter lim="800000"/>
            <a:headEnd/>
            <a:tailEnd/>
          </a:ln>
        </p:spPr>
        <p:txBody>
          <a:bodyPr>
            <a:spAutoFit/>
          </a:bodyPr>
          <a:lstStyle/>
          <a:p>
            <a:pPr>
              <a:spcBef>
                <a:spcPct val="50000"/>
              </a:spcBef>
            </a:pPr>
            <a:r>
              <a:rPr lang="en-US" altLang="zh-CN"/>
              <a:t>59</a:t>
            </a:r>
          </a:p>
        </p:txBody>
      </p:sp>
      <p:sp>
        <p:nvSpPr>
          <p:cNvPr id="23577" name="Text Box 28"/>
          <p:cNvSpPr txBox="1">
            <a:spLocks noChangeArrowheads="1"/>
          </p:cNvSpPr>
          <p:nvPr/>
        </p:nvSpPr>
        <p:spPr bwMode="auto">
          <a:xfrm>
            <a:off x="4932363" y="3933825"/>
            <a:ext cx="576262" cy="366713"/>
          </a:xfrm>
          <a:prstGeom prst="rect">
            <a:avLst/>
          </a:prstGeom>
          <a:noFill/>
          <a:ln w="9525">
            <a:noFill/>
            <a:miter lim="800000"/>
            <a:headEnd/>
            <a:tailEnd/>
          </a:ln>
        </p:spPr>
        <p:txBody>
          <a:bodyPr>
            <a:spAutoFit/>
          </a:bodyPr>
          <a:lstStyle/>
          <a:p>
            <a:pPr>
              <a:spcBef>
                <a:spcPct val="50000"/>
              </a:spcBef>
            </a:pPr>
            <a:r>
              <a:rPr lang="en-US" altLang="zh-CN"/>
              <a:t>20</a:t>
            </a:r>
          </a:p>
        </p:txBody>
      </p:sp>
      <p:sp>
        <p:nvSpPr>
          <p:cNvPr id="23578" name="Text Box 29"/>
          <p:cNvSpPr txBox="1">
            <a:spLocks noChangeArrowheads="1"/>
          </p:cNvSpPr>
          <p:nvPr/>
        </p:nvSpPr>
        <p:spPr bwMode="auto">
          <a:xfrm>
            <a:off x="5867400" y="3789363"/>
            <a:ext cx="576263" cy="366712"/>
          </a:xfrm>
          <a:prstGeom prst="rect">
            <a:avLst/>
          </a:prstGeom>
          <a:noFill/>
          <a:ln w="9525">
            <a:noFill/>
            <a:miter lim="800000"/>
            <a:headEnd/>
            <a:tailEnd/>
          </a:ln>
        </p:spPr>
        <p:txBody>
          <a:bodyPr>
            <a:spAutoFit/>
          </a:bodyPr>
          <a:lstStyle/>
          <a:p>
            <a:pPr>
              <a:spcBef>
                <a:spcPct val="50000"/>
              </a:spcBef>
            </a:pPr>
            <a:r>
              <a:rPr lang="en-US" altLang="zh-CN"/>
              <a:t>26</a:t>
            </a:r>
          </a:p>
        </p:txBody>
      </p:sp>
      <p:sp>
        <p:nvSpPr>
          <p:cNvPr id="23579" name="Text Box 30"/>
          <p:cNvSpPr txBox="1">
            <a:spLocks noChangeArrowheads="1"/>
          </p:cNvSpPr>
          <p:nvPr/>
        </p:nvSpPr>
        <p:spPr bwMode="auto">
          <a:xfrm>
            <a:off x="5435600" y="3068638"/>
            <a:ext cx="576263" cy="366712"/>
          </a:xfrm>
          <a:prstGeom prst="rect">
            <a:avLst/>
          </a:prstGeom>
          <a:noFill/>
          <a:ln w="9525">
            <a:noFill/>
            <a:miter lim="800000"/>
            <a:headEnd/>
            <a:tailEnd/>
          </a:ln>
        </p:spPr>
        <p:txBody>
          <a:bodyPr>
            <a:spAutoFit/>
          </a:bodyPr>
          <a:lstStyle/>
          <a:p>
            <a:pPr>
              <a:spcBef>
                <a:spcPct val="50000"/>
              </a:spcBef>
            </a:pPr>
            <a:r>
              <a:rPr lang="en-US" altLang="zh-CN"/>
              <a:t>46</a:t>
            </a:r>
          </a:p>
        </p:txBody>
      </p:sp>
      <p:sp>
        <p:nvSpPr>
          <p:cNvPr id="23580" name="Text Box 31"/>
          <p:cNvSpPr txBox="1">
            <a:spLocks noChangeArrowheads="1"/>
          </p:cNvSpPr>
          <p:nvPr/>
        </p:nvSpPr>
        <p:spPr bwMode="auto">
          <a:xfrm>
            <a:off x="4427538" y="2349500"/>
            <a:ext cx="576262" cy="366713"/>
          </a:xfrm>
          <a:prstGeom prst="rect">
            <a:avLst/>
          </a:prstGeom>
          <a:noFill/>
          <a:ln w="9525">
            <a:noFill/>
            <a:miter lim="800000"/>
            <a:headEnd/>
            <a:tailEnd/>
          </a:ln>
        </p:spPr>
        <p:txBody>
          <a:bodyPr>
            <a:spAutoFit/>
          </a:bodyPr>
          <a:lstStyle/>
          <a:p>
            <a:pPr>
              <a:spcBef>
                <a:spcPct val="50000"/>
              </a:spcBef>
            </a:pPr>
            <a:r>
              <a:rPr lang="en-US" altLang="zh-CN"/>
              <a:t>105</a:t>
            </a:r>
          </a:p>
        </p:txBody>
      </p:sp>
      <p:sp>
        <p:nvSpPr>
          <p:cNvPr id="23581" name="Line 32"/>
          <p:cNvSpPr>
            <a:spLocks noChangeShapeType="1"/>
          </p:cNvSpPr>
          <p:nvPr/>
        </p:nvSpPr>
        <p:spPr bwMode="auto">
          <a:xfrm flipH="1">
            <a:off x="1258888" y="5734050"/>
            <a:ext cx="360362" cy="358775"/>
          </a:xfrm>
          <a:prstGeom prst="line">
            <a:avLst/>
          </a:prstGeom>
          <a:noFill/>
          <a:ln w="9525">
            <a:solidFill>
              <a:schemeClr val="tx1"/>
            </a:solidFill>
            <a:round/>
            <a:headEnd/>
            <a:tailEnd/>
          </a:ln>
        </p:spPr>
        <p:txBody>
          <a:bodyPr/>
          <a:lstStyle/>
          <a:p>
            <a:endParaRPr lang="zh-CN" altLang="en-US"/>
          </a:p>
        </p:txBody>
      </p:sp>
      <p:sp>
        <p:nvSpPr>
          <p:cNvPr id="23582" name="Line 33"/>
          <p:cNvSpPr>
            <a:spLocks noChangeShapeType="1"/>
          </p:cNvSpPr>
          <p:nvPr/>
        </p:nvSpPr>
        <p:spPr bwMode="auto">
          <a:xfrm>
            <a:off x="1692275" y="5734050"/>
            <a:ext cx="215900" cy="287338"/>
          </a:xfrm>
          <a:prstGeom prst="line">
            <a:avLst/>
          </a:prstGeom>
          <a:noFill/>
          <a:ln w="9525">
            <a:solidFill>
              <a:schemeClr val="tx1"/>
            </a:solidFill>
            <a:round/>
            <a:headEnd/>
            <a:tailEnd/>
          </a:ln>
        </p:spPr>
        <p:txBody>
          <a:bodyPr/>
          <a:lstStyle/>
          <a:p>
            <a:endParaRPr lang="zh-CN" altLang="en-US"/>
          </a:p>
        </p:txBody>
      </p:sp>
      <p:sp>
        <p:nvSpPr>
          <p:cNvPr id="23583" name="Line 34"/>
          <p:cNvSpPr>
            <a:spLocks noChangeShapeType="1"/>
          </p:cNvSpPr>
          <p:nvPr/>
        </p:nvSpPr>
        <p:spPr bwMode="auto">
          <a:xfrm flipH="1">
            <a:off x="1763713" y="4941888"/>
            <a:ext cx="360362" cy="503237"/>
          </a:xfrm>
          <a:prstGeom prst="line">
            <a:avLst/>
          </a:prstGeom>
          <a:noFill/>
          <a:ln w="9525">
            <a:solidFill>
              <a:schemeClr val="tx1"/>
            </a:solidFill>
            <a:round/>
            <a:headEnd/>
            <a:tailEnd/>
          </a:ln>
        </p:spPr>
        <p:txBody>
          <a:bodyPr/>
          <a:lstStyle/>
          <a:p>
            <a:endParaRPr lang="zh-CN" altLang="en-US"/>
          </a:p>
        </p:txBody>
      </p:sp>
      <p:sp>
        <p:nvSpPr>
          <p:cNvPr id="23584" name="Line 35"/>
          <p:cNvSpPr>
            <a:spLocks noChangeShapeType="1"/>
          </p:cNvSpPr>
          <p:nvPr/>
        </p:nvSpPr>
        <p:spPr bwMode="auto">
          <a:xfrm>
            <a:off x="2339975" y="4941888"/>
            <a:ext cx="215900" cy="431800"/>
          </a:xfrm>
          <a:prstGeom prst="line">
            <a:avLst/>
          </a:prstGeom>
          <a:noFill/>
          <a:ln w="9525">
            <a:solidFill>
              <a:schemeClr val="tx1"/>
            </a:solidFill>
            <a:round/>
            <a:headEnd/>
            <a:tailEnd/>
          </a:ln>
        </p:spPr>
        <p:txBody>
          <a:bodyPr/>
          <a:lstStyle/>
          <a:p>
            <a:endParaRPr lang="zh-CN" altLang="en-US"/>
          </a:p>
        </p:txBody>
      </p:sp>
      <p:sp>
        <p:nvSpPr>
          <p:cNvPr id="23585" name="Line 36"/>
          <p:cNvSpPr>
            <a:spLocks noChangeShapeType="1"/>
          </p:cNvSpPr>
          <p:nvPr/>
        </p:nvSpPr>
        <p:spPr bwMode="auto">
          <a:xfrm flipH="1">
            <a:off x="2411413" y="4221163"/>
            <a:ext cx="360362" cy="431800"/>
          </a:xfrm>
          <a:prstGeom prst="line">
            <a:avLst/>
          </a:prstGeom>
          <a:noFill/>
          <a:ln w="9525">
            <a:solidFill>
              <a:schemeClr val="tx1"/>
            </a:solidFill>
            <a:round/>
            <a:headEnd/>
            <a:tailEnd/>
          </a:ln>
        </p:spPr>
        <p:txBody>
          <a:bodyPr/>
          <a:lstStyle/>
          <a:p>
            <a:endParaRPr lang="zh-CN" altLang="en-US"/>
          </a:p>
        </p:txBody>
      </p:sp>
      <p:sp>
        <p:nvSpPr>
          <p:cNvPr id="23586" name="Line 37"/>
          <p:cNvSpPr>
            <a:spLocks noChangeShapeType="1"/>
          </p:cNvSpPr>
          <p:nvPr/>
        </p:nvSpPr>
        <p:spPr bwMode="auto">
          <a:xfrm>
            <a:off x="2987675" y="4221163"/>
            <a:ext cx="360363" cy="431800"/>
          </a:xfrm>
          <a:prstGeom prst="line">
            <a:avLst/>
          </a:prstGeom>
          <a:noFill/>
          <a:ln w="9525">
            <a:solidFill>
              <a:schemeClr val="tx1"/>
            </a:solidFill>
            <a:round/>
            <a:headEnd/>
            <a:tailEnd/>
          </a:ln>
        </p:spPr>
        <p:txBody>
          <a:bodyPr/>
          <a:lstStyle/>
          <a:p>
            <a:endParaRPr lang="zh-CN" altLang="en-US"/>
          </a:p>
        </p:txBody>
      </p:sp>
      <p:sp>
        <p:nvSpPr>
          <p:cNvPr id="23587" name="Line 38"/>
          <p:cNvSpPr>
            <a:spLocks noChangeShapeType="1"/>
          </p:cNvSpPr>
          <p:nvPr/>
        </p:nvSpPr>
        <p:spPr bwMode="auto">
          <a:xfrm flipH="1">
            <a:off x="3059113" y="3429000"/>
            <a:ext cx="433387" cy="504825"/>
          </a:xfrm>
          <a:prstGeom prst="line">
            <a:avLst/>
          </a:prstGeom>
          <a:noFill/>
          <a:ln w="9525">
            <a:solidFill>
              <a:schemeClr val="tx1"/>
            </a:solidFill>
            <a:round/>
            <a:headEnd/>
            <a:tailEnd/>
          </a:ln>
        </p:spPr>
        <p:txBody>
          <a:bodyPr/>
          <a:lstStyle/>
          <a:p>
            <a:endParaRPr lang="zh-CN" altLang="en-US"/>
          </a:p>
        </p:txBody>
      </p:sp>
      <p:sp>
        <p:nvSpPr>
          <p:cNvPr id="23588" name="Line 39"/>
          <p:cNvSpPr>
            <a:spLocks noChangeShapeType="1"/>
          </p:cNvSpPr>
          <p:nvPr/>
        </p:nvSpPr>
        <p:spPr bwMode="auto">
          <a:xfrm>
            <a:off x="3635375" y="3429000"/>
            <a:ext cx="360363" cy="504825"/>
          </a:xfrm>
          <a:prstGeom prst="line">
            <a:avLst/>
          </a:prstGeom>
          <a:noFill/>
          <a:ln w="9525">
            <a:solidFill>
              <a:schemeClr val="tx1"/>
            </a:solidFill>
            <a:round/>
            <a:headEnd/>
            <a:tailEnd/>
          </a:ln>
        </p:spPr>
        <p:txBody>
          <a:bodyPr/>
          <a:lstStyle/>
          <a:p>
            <a:endParaRPr lang="zh-CN" altLang="en-US"/>
          </a:p>
        </p:txBody>
      </p:sp>
      <p:sp>
        <p:nvSpPr>
          <p:cNvPr id="23589" name="Line 40"/>
          <p:cNvSpPr>
            <a:spLocks noChangeShapeType="1"/>
          </p:cNvSpPr>
          <p:nvPr/>
        </p:nvSpPr>
        <p:spPr bwMode="auto">
          <a:xfrm flipH="1">
            <a:off x="3635375" y="2708275"/>
            <a:ext cx="1008063" cy="433388"/>
          </a:xfrm>
          <a:prstGeom prst="line">
            <a:avLst/>
          </a:prstGeom>
          <a:noFill/>
          <a:ln w="9525">
            <a:solidFill>
              <a:schemeClr val="tx1"/>
            </a:solidFill>
            <a:round/>
            <a:headEnd/>
            <a:tailEnd/>
          </a:ln>
        </p:spPr>
        <p:txBody>
          <a:bodyPr/>
          <a:lstStyle/>
          <a:p>
            <a:endParaRPr lang="zh-CN" altLang="en-US"/>
          </a:p>
        </p:txBody>
      </p:sp>
      <p:sp>
        <p:nvSpPr>
          <p:cNvPr id="23590" name="Line 41"/>
          <p:cNvSpPr>
            <a:spLocks noChangeShapeType="1"/>
          </p:cNvSpPr>
          <p:nvPr/>
        </p:nvSpPr>
        <p:spPr bwMode="auto">
          <a:xfrm>
            <a:off x="4787900" y="2708275"/>
            <a:ext cx="863600" cy="433388"/>
          </a:xfrm>
          <a:prstGeom prst="line">
            <a:avLst/>
          </a:prstGeom>
          <a:noFill/>
          <a:ln w="9525">
            <a:solidFill>
              <a:schemeClr val="tx1"/>
            </a:solidFill>
            <a:round/>
            <a:headEnd/>
            <a:tailEnd/>
          </a:ln>
        </p:spPr>
        <p:txBody>
          <a:bodyPr/>
          <a:lstStyle/>
          <a:p>
            <a:endParaRPr lang="zh-CN" altLang="en-US"/>
          </a:p>
        </p:txBody>
      </p:sp>
      <p:sp>
        <p:nvSpPr>
          <p:cNvPr id="23591" name="Line 42"/>
          <p:cNvSpPr>
            <a:spLocks noChangeShapeType="1"/>
          </p:cNvSpPr>
          <p:nvPr/>
        </p:nvSpPr>
        <p:spPr bwMode="auto">
          <a:xfrm flipH="1">
            <a:off x="5292725" y="3429000"/>
            <a:ext cx="431800" cy="504825"/>
          </a:xfrm>
          <a:prstGeom prst="line">
            <a:avLst/>
          </a:prstGeom>
          <a:noFill/>
          <a:ln w="9525">
            <a:solidFill>
              <a:schemeClr val="tx1"/>
            </a:solidFill>
            <a:round/>
            <a:headEnd/>
            <a:tailEnd/>
          </a:ln>
        </p:spPr>
        <p:txBody>
          <a:bodyPr/>
          <a:lstStyle/>
          <a:p>
            <a:endParaRPr lang="zh-CN" altLang="en-US"/>
          </a:p>
        </p:txBody>
      </p:sp>
      <p:sp>
        <p:nvSpPr>
          <p:cNvPr id="23592" name="Line 43"/>
          <p:cNvSpPr>
            <a:spLocks noChangeShapeType="1"/>
          </p:cNvSpPr>
          <p:nvPr/>
        </p:nvSpPr>
        <p:spPr bwMode="auto">
          <a:xfrm>
            <a:off x="5795963" y="3429000"/>
            <a:ext cx="288925" cy="504825"/>
          </a:xfrm>
          <a:prstGeom prst="line">
            <a:avLst/>
          </a:prstGeom>
          <a:noFill/>
          <a:ln w="9525">
            <a:solidFill>
              <a:schemeClr val="tx1"/>
            </a:solidFill>
            <a:round/>
            <a:headEnd/>
            <a:tailEnd/>
          </a:ln>
        </p:spPr>
        <p:txBody>
          <a:bodyPr/>
          <a:lstStyle/>
          <a:p>
            <a:endParaRPr lang="zh-CN" altLang="en-US"/>
          </a:p>
        </p:txBody>
      </p:sp>
      <p:sp>
        <p:nvSpPr>
          <p:cNvPr id="23593" name="Text Box 44"/>
          <p:cNvSpPr txBox="1">
            <a:spLocks noChangeArrowheads="1"/>
          </p:cNvSpPr>
          <p:nvPr/>
        </p:nvSpPr>
        <p:spPr bwMode="auto">
          <a:xfrm>
            <a:off x="1042988" y="692150"/>
            <a:ext cx="6985000" cy="1677988"/>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ea typeface="华文行楷" pitchFamily="2" charset="-122"/>
              </a:rPr>
              <a:t>解答：</a:t>
            </a:r>
            <a:r>
              <a:rPr lang="zh-CN" altLang="en-US">
                <a:solidFill>
                  <a:srgbClr val="FF3399"/>
                </a:solidFill>
              </a:rPr>
              <a:t>从该数组中选出两个最小的数字，将其放在最下层，作为左右孩子，他的双亲即为他们之和，然后把他们的和放在该数组中并且取代他们的位置。然后再从该新的数组中选出两个数字来作为左右孩子，他们的双亲为他们之和，在把这个和放在该数组中并且放在他们的位置，以此类推，最终答案如图</a:t>
            </a:r>
            <a:r>
              <a:rPr lang="en-US" altLang="zh-CN">
                <a:solidFill>
                  <a:srgbClr val="FF3399"/>
                </a:solidFill>
              </a:rPr>
              <a:t>…</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179388" y="0"/>
            <a:ext cx="8640762" cy="2739211"/>
          </a:xfrm>
          <a:prstGeom prst="rect">
            <a:avLst/>
          </a:prstGeom>
          <a:noFill/>
          <a:ln w="9525">
            <a:noFill/>
            <a:miter lim="800000"/>
            <a:headEnd/>
            <a:tailEnd/>
          </a:ln>
        </p:spPr>
        <p:txBody>
          <a:bodyPr>
            <a:spAutoFit/>
          </a:bodyPr>
          <a:lstStyle/>
          <a:p>
            <a:pPr marL="342900" indent="-342900"/>
            <a:r>
              <a:rPr lang="en-US" altLang="zh-CN" sz="3200" dirty="0" smtClean="0">
                <a:latin typeface="华文行楷" pitchFamily="2" charset="-122"/>
                <a:ea typeface="华文行楷" pitchFamily="2" charset="-122"/>
              </a:rPr>
              <a:t>3</a:t>
            </a:r>
            <a:r>
              <a:rPr lang="en-US" altLang="zh-CN" sz="3200" dirty="0">
                <a:latin typeface="华文行楷" pitchFamily="2" charset="-122"/>
                <a:ea typeface="华文行楷" pitchFamily="2" charset="-122"/>
              </a:rPr>
              <a:t>.</a:t>
            </a:r>
            <a:r>
              <a:rPr lang="zh-CN" altLang="en-US" dirty="0"/>
              <a:t>一个栈的入栈序列是</a:t>
            </a:r>
            <a:r>
              <a:rPr lang="en-US" altLang="zh-CN" dirty="0" err="1"/>
              <a:t>a,b,c,d,e</a:t>
            </a:r>
            <a:r>
              <a:rPr lang="zh-CN" altLang="en-US" dirty="0"/>
              <a:t>，则栈的不可能的输出序列是（     ）</a:t>
            </a:r>
          </a:p>
          <a:p>
            <a:pPr marL="342900" indent="-342900"/>
            <a:r>
              <a:rPr lang="en-US" altLang="zh-CN" dirty="0"/>
              <a:t>A</a:t>
            </a:r>
            <a:r>
              <a:rPr lang="zh-CN" altLang="en-US" dirty="0"/>
              <a:t>．</a:t>
            </a:r>
            <a:r>
              <a:rPr lang="en-US" altLang="zh-CN" dirty="0" err="1"/>
              <a:t>edcba</a:t>
            </a:r>
            <a:r>
              <a:rPr lang="en-US" altLang="zh-CN" dirty="0"/>
              <a:t>    B</a:t>
            </a:r>
            <a:r>
              <a:rPr lang="zh-CN" altLang="en-US" dirty="0"/>
              <a:t>．</a:t>
            </a:r>
            <a:r>
              <a:rPr lang="en-US" altLang="zh-CN" dirty="0" err="1"/>
              <a:t>decba</a:t>
            </a:r>
            <a:r>
              <a:rPr lang="en-US" altLang="zh-CN" dirty="0"/>
              <a:t>   C</a:t>
            </a:r>
            <a:r>
              <a:rPr lang="zh-CN" altLang="en-US" dirty="0"/>
              <a:t>．</a:t>
            </a:r>
            <a:r>
              <a:rPr lang="en-US" altLang="zh-CN" dirty="0" err="1"/>
              <a:t>dceab</a:t>
            </a:r>
            <a:r>
              <a:rPr lang="en-US" altLang="zh-CN" dirty="0"/>
              <a:t>   D</a:t>
            </a:r>
            <a:r>
              <a:rPr lang="zh-CN" altLang="en-US" dirty="0"/>
              <a:t>．</a:t>
            </a:r>
            <a:r>
              <a:rPr lang="en-US" altLang="zh-CN" dirty="0" err="1"/>
              <a:t>abcde</a:t>
            </a:r>
            <a:endParaRPr lang="en-US" altLang="zh-CN" dirty="0"/>
          </a:p>
          <a:p>
            <a:pPr marL="342900" indent="-342900"/>
            <a:r>
              <a:rPr lang="zh-CN" altLang="en-US" sz="3200" dirty="0">
                <a:solidFill>
                  <a:srgbClr val="FF3399"/>
                </a:solidFill>
                <a:ea typeface="华文行楷" pitchFamily="2" charset="-122"/>
              </a:rPr>
              <a:t>解答：</a:t>
            </a:r>
            <a:r>
              <a:rPr lang="zh-CN" altLang="en-US" dirty="0">
                <a:solidFill>
                  <a:srgbClr val="FF3399"/>
                </a:solidFill>
              </a:rPr>
              <a:t>因为栈的进出栈顺序为：先进后出。做这种题最好是做排除法。如果把可能的出栈顺序写出来，太浪费时间。</a:t>
            </a:r>
            <a:r>
              <a:rPr lang="en-US" altLang="zh-CN" dirty="0">
                <a:solidFill>
                  <a:srgbClr val="FF3399"/>
                </a:solidFill>
              </a:rPr>
              <a:t>A</a:t>
            </a:r>
            <a:r>
              <a:rPr lang="zh-CN" altLang="en-US" dirty="0">
                <a:solidFill>
                  <a:srgbClr val="FF3399"/>
                </a:solidFill>
              </a:rPr>
              <a:t>的情况是将</a:t>
            </a:r>
            <a:r>
              <a:rPr lang="en-US" altLang="zh-CN" dirty="0" err="1">
                <a:solidFill>
                  <a:srgbClr val="FF3399"/>
                </a:solidFill>
              </a:rPr>
              <a:t>a,b,c,d,e</a:t>
            </a:r>
            <a:r>
              <a:rPr lang="zh-CN" altLang="en-US" dirty="0">
                <a:solidFill>
                  <a:srgbClr val="FF3399"/>
                </a:solidFill>
              </a:rPr>
              <a:t>五个数字依次进栈，最后再一次性依次出栈得到。</a:t>
            </a:r>
            <a:r>
              <a:rPr lang="en-US" altLang="zh-CN" dirty="0">
                <a:solidFill>
                  <a:srgbClr val="FF3399"/>
                </a:solidFill>
              </a:rPr>
              <a:t>B</a:t>
            </a:r>
            <a:r>
              <a:rPr lang="zh-CN" altLang="en-US" dirty="0">
                <a:solidFill>
                  <a:srgbClr val="FF3399"/>
                </a:solidFill>
              </a:rPr>
              <a:t>的情况是</a:t>
            </a:r>
            <a:r>
              <a:rPr lang="en-US" altLang="zh-CN" dirty="0" err="1">
                <a:solidFill>
                  <a:srgbClr val="FF3399"/>
                </a:solidFill>
              </a:rPr>
              <a:t>a,b,c</a:t>
            </a:r>
            <a:r>
              <a:rPr lang="zh-CN" altLang="en-US" dirty="0">
                <a:solidFill>
                  <a:srgbClr val="FF3399"/>
                </a:solidFill>
              </a:rPr>
              <a:t>先一次性依次进栈，然后</a:t>
            </a:r>
            <a:r>
              <a:rPr lang="en-US" altLang="zh-CN" dirty="0">
                <a:solidFill>
                  <a:srgbClr val="FF3399"/>
                </a:solidFill>
              </a:rPr>
              <a:t>d</a:t>
            </a:r>
            <a:r>
              <a:rPr lang="zh-CN" altLang="en-US" dirty="0">
                <a:solidFill>
                  <a:srgbClr val="FF3399"/>
                </a:solidFill>
              </a:rPr>
              <a:t>进栈，</a:t>
            </a:r>
            <a:r>
              <a:rPr lang="en-US" altLang="zh-CN" dirty="0">
                <a:solidFill>
                  <a:srgbClr val="FF3399"/>
                </a:solidFill>
              </a:rPr>
              <a:t>d</a:t>
            </a:r>
            <a:r>
              <a:rPr lang="zh-CN" altLang="en-US" dirty="0">
                <a:solidFill>
                  <a:srgbClr val="FF3399"/>
                </a:solidFill>
              </a:rPr>
              <a:t>出栈，</a:t>
            </a:r>
            <a:r>
              <a:rPr lang="en-US" altLang="zh-CN" dirty="0">
                <a:solidFill>
                  <a:srgbClr val="FF3399"/>
                </a:solidFill>
              </a:rPr>
              <a:t>e</a:t>
            </a:r>
            <a:r>
              <a:rPr lang="zh-CN" altLang="en-US" dirty="0">
                <a:solidFill>
                  <a:srgbClr val="FF3399"/>
                </a:solidFill>
              </a:rPr>
              <a:t>进栈，</a:t>
            </a:r>
            <a:r>
              <a:rPr lang="en-US" altLang="zh-CN" dirty="0">
                <a:solidFill>
                  <a:srgbClr val="FF3399"/>
                </a:solidFill>
              </a:rPr>
              <a:t>e</a:t>
            </a:r>
            <a:r>
              <a:rPr lang="zh-CN" altLang="en-US" dirty="0">
                <a:solidFill>
                  <a:srgbClr val="FF3399"/>
                </a:solidFill>
              </a:rPr>
              <a:t>出站，</a:t>
            </a:r>
            <a:r>
              <a:rPr lang="en-US" altLang="zh-CN" dirty="0" err="1">
                <a:solidFill>
                  <a:srgbClr val="FF3399"/>
                </a:solidFill>
              </a:rPr>
              <a:t>a,b,c</a:t>
            </a:r>
            <a:r>
              <a:rPr lang="zh-CN" altLang="en-US" dirty="0">
                <a:solidFill>
                  <a:srgbClr val="FF3399"/>
                </a:solidFill>
              </a:rPr>
              <a:t>一次性依次出栈。</a:t>
            </a:r>
            <a:r>
              <a:rPr lang="en-US" altLang="zh-CN" dirty="0">
                <a:solidFill>
                  <a:srgbClr val="FF3399"/>
                </a:solidFill>
              </a:rPr>
              <a:t>D</a:t>
            </a:r>
            <a:r>
              <a:rPr lang="zh-CN" altLang="en-US" dirty="0">
                <a:solidFill>
                  <a:srgbClr val="FF3399"/>
                </a:solidFill>
              </a:rPr>
              <a:t>的情况是</a:t>
            </a:r>
            <a:r>
              <a:rPr lang="en-US" altLang="zh-CN" dirty="0">
                <a:solidFill>
                  <a:srgbClr val="FF3399"/>
                </a:solidFill>
              </a:rPr>
              <a:t>a</a:t>
            </a:r>
            <a:r>
              <a:rPr lang="zh-CN" altLang="en-US" dirty="0">
                <a:solidFill>
                  <a:srgbClr val="FF3399"/>
                </a:solidFill>
              </a:rPr>
              <a:t>进栈，</a:t>
            </a:r>
            <a:r>
              <a:rPr lang="en-US" altLang="zh-CN" dirty="0">
                <a:solidFill>
                  <a:srgbClr val="FF3399"/>
                </a:solidFill>
              </a:rPr>
              <a:t>a</a:t>
            </a:r>
            <a:r>
              <a:rPr lang="zh-CN" altLang="en-US" dirty="0">
                <a:solidFill>
                  <a:srgbClr val="FF3399"/>
                </a:solidFill>
              </a:rPr>
              <a:t>出栈，</a:t>
            </a:r>
            <a:r>
              <a:rPr lang="en-US" altLang="zh-CN" dirty="0">
                <a:solidFill>
                  <a:srgbClr val="FF3399"/>
                </a:solidFill>
              </a:rPr>
              <a:t>b</a:t>
            </a:r>
            <a:r>
              <a:rPr lang="zh-CN" altLang="en-US" dirty="0">
                <a:solidFill>
                  <a:srgbClr val="FF3399"/>
                </a:solidFill>
              </a:rPr>
              <a:t>进栈，</a:t>
            </a:r>
            <a:r>
              <a:rPr lang="en-US" altLang="zh-CN" dirty="0">
                <a:solidFill>
                  <a:srgbClr val="FF3399"/>
                </a:solidFill>
              </a:rPr>
              <a:t>b</a:t>
            </a:r>
            <a:r>
              <a:rPr lang="zh-CN" altLang="en-US" dirty="0">
                <a:solidFill>
                  <a:srgbClr val="FF3399"/>
                </a:solidFill>
              </a:rPr>
              <a:t>出栈，</a:t>
            </a:r>
            <a:r>
              <a:rPr lang="en-US" altLang="zh-CN" dirty="0">
                <a:solidFill>
                  <a:srgbClr val="FF3399"/>
                </a:solidFill>
              </a:rPr>
              <a:t>c</a:t>
            </a:r>
            <a:r>
              <a:rPr lang="zh-CN" altLang="en-US" dirty="0">
                <a:solidFill>
                  <a:srgbClr val="FF3399"/>
                </a:solidFill>
              </a:rPr>
              <a:t>进栈，</a:t>
            </a:r>
            <a:r>
              <a:rPr lang="en-US" altLang="zh-CN" dirty="0">
                <a:solidFill>
                  <a:srgbClr val="FF3399"/>
                </a:solidFill>
              </a:rPr>
              <a:t>c</a:t>
            </a:r>
            <a:r>
              <a:rPr lang="zh-CN" altLang="en-US" dirty="0">
                <a:solidFill>
                  <a:srgbClr val="FF3399"/>
                </a:solidFill>
              </a:rPr>
              <a:t>出栈，</a:t>
            </a:r>
            <a:r>
              <a:rPr lang="en-US" altLang="zh-CN" dirty="0">
                <a:solidFill>
                  <a:srgbClr val="FF3399"/>
                </a:solidFill>
              </a:rPr>
              <a:t>d</a:t>
            </a:r>
            <a:r>
              <a:rPr lang="zh-CN" altLang="en-US" dirty="0">
                <a:solidFill>
                  <a:srgbClr val="FF3399"/>
                </a:solidFill>
              </a:rPr>
              <a:t>进栈，</a:t>
            </a:r>
            <a:r>
              <a:rPr lang="en-US" altLang="zh-CN" dirty="0">
                <a:solidFill>
                  <a:srgbClr val="FF3399"/>
                </a:solidFill>
              </a:rPr>
              <a:t>d</a:t>
            </a:r>
            <a:r>
              <a:rPr lang="zh-CN" altLang="en-US" dirty="0">
                <a:solidFill>
                  <a:srgbClr val="FF3399"/>
                </a:solidFill>
              </a:rPr>
              <a:t>出栈，</a:t>
            </a:r>
            <a:r>
              <a:rPr lang="en-US" altLang="zh-CN" dirty="0">
                <a:solidFill>
                  <a:srgbClr val="FF3399"/>
                </a:solidFill>
              </a:rPr>
              <a:t>e</a:t>
            </a:r>
            <a:r>
              <a:rPr lang="zh-CN" altLang="en-US" dirty="0">
                <a:solidFill>
                  <a:srgbClr val="FF3399"/>
                </a:solidFill>
              </a:rPr>
              <a:t>进栈，</a:t>
            </a:r>
            <a:r>
              <a:rPr lang="en-US" altLang="zh-CN" dirty="0">
                <a:solidFill>
                  <a:srgbClr val="FF3399"/>
                </a:solidFill>
              </a:rPr>
              <a:t>e</a:t>
            </a:r>
            <a:r>
              <a:rPr lang="zh-CN" altLang="en-US" dirty="0">
                <a:solidFill>
                  <a:srgbClr val="FF3399"/>
                </a:solidFill>
              </a:rPr>
              <a:t>出栈。所以答案为：</a:t>
            </a:r>
            <a:r>
              <a:rPr lang="en-US" altLang="zh-CN" dirty="0">
                <a:solidFill>
                  <a:srgbClr val="FF3399"/>
                </a:solidFill>
              </a:rPr>
              <a:t>C</a:t>
            </a:r>
          </a:p>
          <a:p>
            <a:pPr marL="342900" indent="-342900"/>
            <a:endParaRPr lang="en-US" altLang="zh-CN" dirty="0">
              <a:solidFill>
                <a:srgbClr val="FF3399"/>
              </a:solidFill>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250825" y="-100013"/>
            <a:ext cx="8642350" cy="7011988"/>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4.</a:t>
            </a:r>
            <a:r>
              <a:rPr lang="zh-CN" altLang="en-US"/>
              <a:t>栈和队列的共同特点是（      ）</a:t>
            </a:r>
          </a:p>
          <a:p>
            <a:r>
              <a:rPr lang="en-US" altLang="zh-CN"/>
              <a:t>A</a:t>
            </a:r>
            <a:r>
              <a:rPr lang="zh-CN" altLang="en-US"/>
              <a:t>．都是先进后出                    </a:t>
            </a:r>
            <a:r>
              <a:rPr lang="en-US" altLang="zh-CN"/>
              <a:t>B</a:t>
            </a:r>
            <a:r>
              <a:rPr lang="zh-CN" altLang="en-US"/>
              <a:t>．都是先进先出   </a:t>
            </a:r>
          </a:p>
          <a:p>
            <a:r>
              <a:rPr lang="en-US" altLang="zh-CN"/>
              <a:t>C</a:t>
            </a:r>
            <a:r>
              <a:rPr lang="zh-CN" altLang="en-US"/>
              <a:t>．只允许在端点处插入和删除元素    </a:t>
            </a:r>
            <a:r>
              <a:rPr lang="en-US" altLang="zh-CN"/>
              <a:t>D</a:t>
            </a:r>
            <a:r>
              <a:rPr lang="zh-CN" altLang="en-US"/>
              <a:t>．没有共同特点</a:t>
            </a:r>
          </a:p>
          <a:p>
            <a:r>
              <a:rPr lang="zh-CN" altLang="en-US" sz="3200">
                <a:solidFill>
                  <a:srgbClr val="FF3399"/>
                </a:solidFill>
                <a:ea typeface="华文行楷" pitchFamily="2" charset="-122"/>
              </a:rPr>
              <a:t>解答：</a:t>
            </a:r>
            <a:r>
              <a:rPr lang="zh-CN" altLang="en-US">
                <a:solidFill>
                  <a:srgbClr val="FF3399"/>
                </a:solidFill>
              </a:rPr>
              <a:t>栈是先进后出，队列是先进先出。栈只能从栈顶插入或者删除元素，队列是只能从队尾插入元素，从对头删除元素，所以两者都是从端点插入或者删除元素。所以答案为：</a:t>
            </a:r>
            <a:r>
              <a:rPr lang="en-US" altLang="zh-CN">
                <a:solidFill>
                  <a:srgbClr val="FF3399"/>
                </a:solidFill>
              </a:rPr>
              <a:t>C</a:t>
            </a:r>
          </a:p>
          <a:p>
            <a:r>
              <a:rPr lang="en-US" altLang="zh-CN" sz="3200">
                <a:latin typeface="华文行楷" pitchFamily="2" charset="-122"/>
                <a:ea typeface="华文行楷" pitchFamily="2" charset="-122"/>
              </a:rPr>
              <a:t>5.</a:t>
            </a:r>
            <a:r>
              <a:rPr lang="zh-CN" altLang="en-US"/>
              <a:t>栈是限定在（     ）处进行插入或删除操作的线性表</a:t>
            </a:r>
          </a:p>
          <a:p>
            <a:r>
              <a:rPr lang="en-US" altLang="zh-CN"/>
              <a:t>A</a:t>
            </a:r>
            <a:r>
              <a:rPr lang="zh-CN" altLang="en-US"/>
              <a:t>．端点    </a:t>
            </a:r>
            <a:r>
              <a:rPr lang="en-US" altLang="zh-CN"/>
              <a:t>B</a:t>
            </a:r>
            <a:r>
              <a:rPr lang="zh-CN" altLang="en-US"/>
              <a:t>．栈底    </a:t>
            </a:r>
            <a:r>
              <a:rPr lang="en-US" altLang="zh-CN"/>
              <a:t>C</a:t>
            </a:r>
            <a:r>
              <a:rPr lang="zh-CN" altLang="en-US"/>
              <a:t>．栈顶    </a:t>
            </a:r>
            <a:r>
              <a:rPr lang="en-US" altLang="zh-CN"/>
              <a:t>D</a:t>
            </a:r>
            <a:r>
              <a:rPr lang="zh-CN" altLang="en-US"/>
              <a:t>．中间</a:t>
            </a:r>
          </a:p>
          <a:p>
            <a:r>
              <a:rPr lang="zh-CN" altLang="en-US" sz="3200">
                <a:solidFill>
                  <a:srgbClr val="FF3399"/>
                </a:solidFill>
                <a:ea typeface="华文行楷" pitchFamily="2" charset="-122"/>
              </a:rPr>
              <a:t>解答：</a:t>
            </a:r>
            <a:r>
              <a:rPr lang="zh-CN" altLang="en-US">
                <a:solidFill>
                  <a:srgbClr val="FF3399"/>
                </a:solidFill>
              </a:rPr>
              <a:t>答案：</a:t>
            </a:r>
            <a:r>
              <a:rPr lang="en-US" altLang="zh-CN">
                <a:solidFill>
                  <a:srgbClr val="FF3399"/>
                </a:solidFill>
              </a:rPr>
              <a:t>B</a:t>
            </a:r>
          </a:p>
          <a:p>
            <a:r>
              <a:rPr lang="en-US" altLang="zh-CN" sz="3200">
                <a:latin typeface="华文行楷" pitchFamily="2" charset="-122"/>
                <a:ea typeface="华文行楷" pitchFamily="2" charset="-122"/>
              </a:rPr>
              <a:t>6.</a:t>
            </a:r>
            <a:r>
              <a:rPr lang="en-US" altLang="zh-CN"/>
              <a:t>4</a:t>
            </a:r>
            <a:r>
              <a:rPr lang="zh-CN" altLang="en-US"/>
              <a:t>个元素按</a:t>
            </a:r>
            <a:r>
              <a:rPr lang="en-US" altLang="zh-CN"/>
              <a:t>a,b,c,d</a:t>
            </a:r>
            <a:r>
              <a:rPr lang="zh-CN" altLang="en-US"/>
              <a:t>的顺序连续进</a:t>
            </a:r>
            <a:r>
              <a:rPr lang="en-US" altLang="zh-CN"/>
              <a:t>S</a:t>
            </a:r>
            <a:r>
              <a:rPr lang="zh-CN" altLang="en-US"/>
              <a:t>栈，进行二次</a:t>
            </a:r>
            <a:r>
              <a:rPr lang="en-US" altLang="zh-CN"/>
              <a:t>Pop</a:t>
            </a:r>
            <a:r>
              <a:rPr lang="zh-CN" altLang="en-US"/>
              <a:t>（</a:t>
            </a:r>
            <a:r>
              <a:rPr lang="en-US" altLang="zh-CN"/>
              <a:t>S,x</a:t>
            </a:r>
            <a:r>
              <a:rPr lang="zh-CN" altLang="en-US"/>
              <a:t>）运算后，</a:t>
            </a:r>
            <a:r>
              <a:rPr lang="en-US" altLang="zh-CN"/>
              <a:t>x</a:t>
            </a:r>
            <a:r>
              <a:rPr lang="zh-CN" altLang="en-US"/>
              <a:t>的值是（</a:t>
            </a:r>
            <a:r>
              <a:rPr lang="en-US" altLang="zh-CN"/>
              <a:t>C </a:t>
            </a:r>
            <a:r>
              <a:rPr lang="zh-CN" altLang="en-US"/>
              <a:t>）</a:t>
            </a:r>
          </a:p>
          <a:p>
            <a:r>
              <a:rPr lang="en-US" altLang="zh-CN"/>
              <a:t>A</a:t>
            </a:r>
            <a:r>
              <a:rPr lang="zh-CN" altLang="en-US"/>
              <a:t>．</a:t>
            </a:r>
            <a:r>
              <a:rPr lang="en-US" altLang="zh-CN"/>
              <a:t>a    B</a:t>
            </a:r>
            <a:r>
              <a:rPr lang="zh-CN" altLang="en-US"/>
              <a:t>．</a:t>
            </a:r>
            <a:r>
              <a:rPr lang="en-US" altLang="zh-CN"/>
              <a:t>b    C</a:t>
            </a:r>
            <a:r>
              <a:rPr lang="zh-CN" altLang="en-US"/>
              <a:t>．</a:t>
            </a:r>
            <a:r>
              <a:rPr lang="en-US" altLang="zh-CN"/>
              <a:t>c    D</a:t>
            </a:r>
            <a:r>
              <a:rPr lang="zh-CN" altLang="en-US"/>
              <a:t>．</a:t>
            </a:r>
            <a:r>
              <a:rPr lang="en-US" altLang="zh-CN"/>
              <a:t>D</a:t>
            </a:r>
          </a:p>
          <a:p>
            <a:r>
              <a:rPr lang="zh-CN" altLang="en-US" sz="3200">
                <a:solidFill>
                  <a:srgbClr val="FF3399"/>
                </a:solidFill>
                <a:ea typeface="华文行楷" pitchFamily="2" charset="-122"/>
              </a:rPr>
              <a:t>解答</a:t>
            </a:r>
            <a:r>
              <a:rPr lang="zh-CN" altLang="en-US">
                <a:solidFill>
                  <a:srgbClr val="FF3399"/>
                </a:solidFill>
              </a:rPr>
              <a:t>：因为</a:t>
            </a:r>
            <a:r>
              <a:rPr lang="en-US" altLang="zh-CN">
                <a:solidFill>
                  <a:srgbClr val="FF3399"/>
                </a:solidFill>
              </a:rPr>
              <a:t>pop</a:t>
            </a:r>
            <a:r>
              <a:rPr lang="zh-CN" altLang="en-US">
                <a:solidFill>
                  <a:srgbClr val="FF3399"/>
                </a:solidFill>
              </a:rPr>
              <a:t>运算时出栈，每一次出栈都收将</a:t>
            </a:r>
            <a:r>
              <a:rPr lang="en-US" altLang="zh-CN">
                <a:solidFill>
                  <a:srgbClr val="FF3399"/>
                </a:solidFill>
              </a:rPr>
              <a:t>S</a:t>
            </a:r>
            <a:r>
              <a:rPr lang="zh-CN" altLang="en-US">
                <a:solidFill>
                  <a:srgbClr val="FF3399"/>
                </a:solidFill>
              </a:rPr>
              <a:t>栈中的元素拿出来赋值给</a:t>
            </a:r>
            <a:r>
              <a:rPr lang="en-US" altLang="zh-CN">
                <a:solidFill>
                  <a:srgbClr val="FF3399"/>
                </a:solidFill>
              </a:rPr>
              <a:t>x</a:t>
            </a:r>
            <a:r>
              <a:rPr lang="zh-CN" altLang="en-US">
                <a:solidFill>
                  <a:srgbClr val="FF3399"/>
                </a:solidFill>
              </a:rPr>
              <a:t>，又因为</a:t>
            </a:r>
            <a:r>
              <a:rPr lang="en-US" altLang="zh-CN">
                <a:solidFill>
                  <a:srgbClr val="FF3399"/>
                </a:solidFill>
              </a:rPr>
              <a:t>a,b,c,d</a:t>
            </a:r>
            <a:r>
              <a:rPr lang="zh-CN" altLang="en-US">
                <a:solidFill>
                  <a:srgbClr val="FF3399"/>
                </a:solidFill>
              </a:rPr>
              <a:t>四个元素依次顺序进栈，所以经过两次</a:t>
            </a:r>
            <a:r>
              <a:rPr lang="en-US" altLang="zh-CN">
                <a:solidFill>
                  <a:srgbClr val="FF3399"/>
                </a:solidFill>
              </a:rPr>
              <a:t>pop</a:t>
            </a:r>
            <a:r>
              <a:rPr lang="zh-CN" altLang="en-US">
                <a:solidFill>
                  <a:srgbClr val="FF3399"/>
                </a:solidFill>
              </a:rPr>
              <a:t>运算后。</a:t>
            </a:r>
            <a:r>
              <a:rPr lang="en-US" altLang="zh-CN">
                <a:solidFill>
                  <a:srgbClr val="FF3399"/>
                </a:solidFill>
              </a:rPr>
              <a:t>X</a:t>
            </a:r>
            <a:r>
              <a:rPr lang="zh-CN" altLang="en-US">
                <a:solidFill>
                  <a:srgbClr val="FF3399"/>
                </a:solidFill>
              </a:rPr>
              <a:t>的值为</a:t>
            </a:r>
            <a:r>
              <a:rPr lang="en-US" altLang="zh-CN">
                <a:solidFill>
                  <a:srgbClr val="FF3399"/>
                </a:solidFill>
              </a:rPr>
              <a:t>c</a:t>
            </a:r>
            <a:r>
              <a:rPr lang="zh-CN" altLang="en-US">
                <a:solidFill>
                  <a:srgbClr val="FF3399"/>
                </a:solidFill>
              </a:rPr>
              <a:t>，</a:t>
            </a:r>
          </a:p>
          <a:p>
            <a:r>
              <a:rPr lang="zh-CN" altLang="en-US">
                <a:solidFill>
                  <a:srgbClr val="FF3399"/>
                </a:solidFill>
              </a:rPr>
              <a:t>所以答案为：</a:t>
            </a:r>
            <a:r>
              <a:rPr lang="en-US" altLang="zh-CN">
                <a:solidFill>
                  <a:srgbClr val="FF3399"/>
                </a:solidFill>
              </a:rPr>
              <a:t>C</a:t>
            </a:r>
          </a:p>
          <a:p>
            <a:r>
              <a:rPr lang="en-US" altLang="zh-CN" sz="3200">
                <a:latin typeface="华文行楷" pitchFamily="2" charset="-122"/>
                <a:ea typeface="华文行楷" pitchFamily="2" charset="-122"/>
              </a:rPr>
              <a:t>7</a:t>
            </a:r>
            <a:r>
              <a:rPr lang="zh-CN" altLang="en-US" sz="3200">
                <a:latin typeface="华文行楷" pitchFamily="2" charset="-122"/>
                <a:ea typeface="华文行楷" pitchFamily="2" charset="-122"/>
              </a:rPr>
              <a:t>、</a:t>
            </a:r>
            <a:r>
              <a:rPr lang="zh-CN" altLang="en-US"/>
              <a:t>顺序栈的存储空间的实现，使用（ </a:t>
            </a:r>
            <a:r>
              <a:rPr lang="en-US" altLang="zh-CN"/>
              <a:t>B</a:t>
            </a:r>
            <a:r>
              <a:rPr lang="zh-CN" altLang="en-US"/>
              <a:t>）存储栈元素。</a:t>
            </a:r>
          </a:p>
          <a:p>
            <a:r>
              <a:rPr lang="en-US" altLang="zh-CN"/>
              <a:t>A</a:t>
            </a:r>
            <a:r>
              <a:rPr lang="zh-CN" altLang="en-US"/>
              <a:t>．链表   </a:t>
            </a:r>
            <a:r>
              <a:rPr lang="en-US" altLang="zh-CN"/>
              <a:t>B</a:t>
            </a:r>
            <a:r>
              <a:rPr lang="zh-CN" altLang="en-US"/>
              <a:t>．数组   </a:t>
            </a:r>
            <a:r>
              <a:rPr lang="en-US" altLang="zh-CN"/>
              <a:t>C</a:t>
            </a:r>
            <a:r>
              <a:rPr lang="zh-CN" altLang="en-US"/>
              <a:t>．循环链表    </a:t>
            </a:r>
            <a:r>
              <a:rPr lang="en-US" altLang="zh-CN"/>
              <a:t>D</a:t>
            </a:r>
            <a:r>
              <a:rPr lang="zh-CN" altLang="en-US"/>
              <a:t>．变量</a:t>
            </a:r>
          </a:p>
          <a:p>
            <a:r>
              <a:rPr lang="zh-CN" altLang="en-US" sz="3200">
                <a:solidFill>
                  <a:srgbClr val="FF3399"/>
                </a:solidFill>
                <a:ea typeface="华文行楷" pitchFamily="2" charset="-122"/>
              </a:rPr>
              <a:t>解答：</a:t>
            </a:r>
            <a:r>
              <a:rPr lang="zh-CN" altLang="en-US">
                <a:solidFill>
                  <a:srgbClr val="FF3399"/>
                </a:solidFill>
              </a:rPr>
              <a:t>顺序栈，即栈的顺序存储结构，利用一组地址连续的存储单元依次存放自栈底到栈顶的数据元素，同时附设</a:t>
            </a:r>
            <a:r>
              <a:rPr lang="en-US" altLang="zh-CN">
                <a:solidFill>
                  <a:srgbClr val="FF3399"/>
                </a:solidFill>
              </a:rPr>
              <a:t>top</a:t>
            </a:r>
            <a:r>
              <a:rPr lang="zh-CN" altLang="en-US">
                <a:solidFill>
                  <a:srgbClr val="FF3399"/>
                </a:solidFill>
              </a:rPr>
              <a:t>指示栈顶元素在顺序栈中的位置。答案为：</a:t>
            </a:r>
            <a:r>
              <a:rPr lang="en-US" altLang="zh-CN">
                <a:solidFill>
                  <a:srgbClr val="FF3399"/>
                </a:solidFill>
              </a:rPr>
              <a:t>B</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107950" y="-26988"/>
            <a:ext cx="9036050" cy="3414713"/>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8</a:t>
            </a:r>
            <a:r>
              <a:rPr lang="zh-CN" altLang="en-US" sz="3200">
                <a:latin typeface="华文行楷" pitchFamily="2" charset="-122"/>
                <a:ea typeface="华文行楷" pitchFamily="2" charset="-122"/>
              </a:rPr>
              <a:t>、</a:t>
            </a:r>
            <a:r>
              <a:rPr lang="zh-CN" altLang="en-US"/>
              <a:t>设有一顺序栈</a:t>
            </a:r>
            <a:r>
              <a:rPr lang="en-US" altLang="zh-CN"/>
              <a:t>S</a:t>
            </a:r>
            <a:r>
              <a:rPr lang="zh-CN" altLang="en-US"/>
              <a:t>，元素</a:t>
            </a:r>
            <a:r>
              <a:rPr lang="en-US" altLang="zh-CN"/>
              <a:t>a,b,c,d,e,f</a:t>
            </a:r>
            <a:r>
              <a:rPr lang="zh-CN" altLang="en-US"/>
              <a:t>依次进栈，如果</a:t>
            </a:r>
            <a:r>
              <a:rPr lang="en-US" altLang="zh-CN"/>
              <a:t>6</a:t>
            </a:r>
            <a:r>
              <a:rPr lang="zh-CN" altLang="en-US"/>
              <a:t>个元素出栈的顺序是</a:t>
            </a:r>
            <a:r>
              <a:rPr lang="en-US" altLang="zh-CN"/>
              <a:t>b,c,d,f,e,a</a:t>
            </a:r>
            <a:r>
              <a:rPr lang="zh-CN" altLang="en-US"/>
              <a:t>，则栈的容量至少应该是（</a:t>
            </a:r>
            <a:r>
              <a:rPr lang="en-US" altLang="zh-CN"/>
              <a:t>B </a:t>
            </a:r>
            <a:r>
              <a:rPr lang="zh-CN" altLang="en-US"/>
              <a:t>）</a:t>
            </a:r>
          </a:p>
          <a:p>
            <a:r>
              <a:rPr lang="en-US" altLang="zh-CN"/>
              <a:t>A</a:t>
            </a:r>
            <a:r>
              <a:rPr lang="zh-CN" altLang="en-US"/>
              <a:t>．</a:t>
            </a:r>
            <a:r>
              <a:rPr lang="en-US" altLang="zh-CN"/>
              <a:t>2    B</a:t>
            </a:r>
            <a:r>
              <a:rPr lang="zh-CN" altLang="en-US"/>
              <a:t>．</a:t>
            </a:r>
            <a:r>
              <a:rPr lang="en-US" altLang="zh-CN"/>
              <a:t>3    C</a:t>
            </a:r>
            <a:r>
              <a:rPr lang="zh-CN" altLang="en-US"/>
              <a:t>．</a:t>
            </a:r>
            <a:r>
              <a:rPr lang="en-US" altLang="zh-CN"/>
              <a:t>5    D</a:t>
            </a:r>
            <a:r>
              <a:rPr lang="zh-CN" altLang="en-US"/>
              <a:t>．</a:t>
            </a:r>
            <a:r>
              <a:rPr lang="en-US" altLang="zh-CN"/>
              <a:t>6</a:t>
            </a:r>
          </a:p>
          <a:p>
            <a:r>
              <a:rPr lang="zh-CN" altLang="en-US" sz="3200">
                <a:solidFill>
                  <a:srgbClr val="FF3399"/>
                </a:solidFill>
                <a:ea typeface="华文行楷" pitchFamily="2" charset="-122"/>
              </a:rPr>
              <a:t>解答：</a:t>
            </a:r>
            <a:r>
              <a:rPr lang="zh-CN" altLang="en-US">
                <a:solidFill>
                  <a:srgbClr val="FF3399"/>
                </a:solidFill>
              </a:rPr>
              <a:t>因为出栈顺序为</a:t>
            </a:r>
            <a:r>
              <a:rPr lang="en-US" altLang="zh-CN">
                <a:solidFill>
                  <a:srgbClr val="FF3399"/>
                </a:solidFill>
              </a:rPr>
              <a:t>b,c,d,f,e,a</a:t>
            </a:r>
            <a:r>
              <a:rPr lang="zh-CN" altLang="en-US">
                <a:solidFill>
                  <a:srgbClr val="FF3399"/>
                </a:solidFill>
              </a:rPr>
              <a:t>，所以栈中存储数字最多的时候是</a:t>
            </a:r>
            <a:r>
              <a:rPr lang="en-US" altLang="zh-CN">
                <a:solidFill>
                  <a:srgbClr val="FF3399"/>
                </a:solidFill>
              </a:rPr>
              <a:t>a,e,f</a:t>
            </a:r>
            <a:r>
              <a:rPr lang="zh-CN" altLang="en-US">
                <a:solidFill>
                  <a:srgbClr val="FF3399"/>
                </a:solidFill>
              </a:rPr>
              <a:t>，所以，栈的容量至少是</a:t>
            </a:r>
            <a:r>
              <a:rPr lang="en-US" altLang="zh-CN">
                <a:solidFill>
                  <a:srgbClr val="FF3399"/>
                </a:solidFill>
              </a:rPr>
              <a:t>3</a:t>
            </a:r>
            <a:r>
              <a:rPr lang="zh-CN" altLang="en-US">
                <a:solidFill>
                  <a:srgbClr val="FF3399"/>
                </a:solidFill>
              </a:rPr>
              <a:t>，答案为：</a:t>
            </a:r>
            <a:r>
              <a:rPr lang="en-US" altLang="zh-CN">
                <a:solidFill>
                  <a:srgbClr val="FF3399"/>
                </a:solidFill>
              </a:rPr>
              <a:t>B</a:t>
            </a:r>
          </a:p>
          <a:p>
            <a:r>
              <a:rPr lang="en-US" altLang="zh-CN" sz="3200">
                <a:latin typeface="华文行楷" pitchFamily="2" charset="-122"/>
                <a:ea typeface="华文行楷" pitchFamily="2" charset="-122"/>
              </a:rPr>
              <a:t>9</a:t>
            </a:r>
            <a:r>
              <a:rPr lang="zh-CN" altLang="en-US" sz="3200">
                <a:latin typeface="华文行楷" pitchFamily="2" charset="-122"/>
                <a:ea typeface="华文行楷" pitchFamily="2" charset="-122"/>
              </a:rPr>
              <a:t>、</a:t>
            </a:r>
            <a:r>
              <a:rPr lang="zh-CN" altLang="en-US"/>
              <a:t>向一个栈顶指针为</a:t>
            </a:r>
            <a:r>
              <a:rPr lang="en-US" altLang="zh-CN"/>
              <a:t>Top</a:t>
            </a:r>
            <a:r>
              <a:rPr lang="zh-CN" altLang="en-US"/>
              <a:t>的链栈中插入一个</a:t>
            </a:r>
            <a:r>
              <a:rPr lang="en-US" altLang="zh-CN"/>
              <a:t>s</a:t>
            </a:r>
            <a:r>
              <a:rPr lang="zh-CN" altLang="en-US"/>
              <a:t>所指结点时，其操作步骤是（</a:t>
            </a:r>
            <a:r>
              <a:rPr lang="en-US" altLang="zh-CN"/>
              <a:t>D </a:t>
            </a:r>
            <a:r>
              <a:rPr lang="zh-CN" altLang="en-US"/>
              <a:t>）</a:t>
            </a:r>
          </a:p>
          <a:p>
            <a:r>
              <a:rPr lang="en-US" altLang="zh-CN"/>
              <a:t>A</a:t>
            </a:r>
            <a:r>
              <a:rPr lang="zh-CN" altLang="en-US"/>
              <a:t>．</a:t>
            </a:r>
            <a:r>
              <a:rPr lang="en-US" altLang="zh-CN"/>
              <a:t>Top-&gt;next=s            B</a:t>
            </a:r>
            <a:r>
              <a:rPr lang="zh-CN" altLang="en-US"/>
              <a:t>．</a:t>
            </a:r>
            <a:r>
              <a:rPr lang="en-US" altLang="zh-CN"/>
              <a:t>s-&gt;next= Top-&gt;next; Top-&gt;next=s </a:t>
            </a:r>
          </a:p>
          <a:p>
            <a:r>
              <a:rPr lang="en-US" altLang="zh-CN"/>
              <a:t>C</a:t>
            </a:r>
            <a:r>
              <a:rPr lang="zh-CN" altLang="en-US"/>
              <a:t>．</a:t>
            </a:r>
            <a:r>
              <a:rPr lang="en-US" altLang="zh-CN"/>
              <a:t>s-&gt;next= Top; Top =s     D</a:t>
            </a:r>
            <a:r>
              <a:rPr lang="zh-CN" altLang="en-US"/>
              <a:t>．</a:t>
            </a:r>
            <a:r>
              <a:rPr lang="en-US" altLang="zh-CN"/>
              <a:t>s-&gt;next= Top; Top = Top-&gt;next</a:t>
            </a:r>
          </a:p>
          <a:p>
            <a:r>
              <a:rPr lang="zh-CN" altLang="en-US" sz="3200">
                <a:solidFill>
                  <a:srgbClr val="FF3399"/>
                </a:solidFill>
                <a:ea typeface="华文行楷" pitchFamily="2" charset="-122"/>
              </a:rPr>
              <a:t>解答：</a:t>
            </a:r>
            <a:r>
              <a:rPr lang="zh-CN" altLang="en-US">
                <a:solidFill>
                  <a:srgbClr val="FF3399"/>
                </a:solidFill>
              </a:rPr>
              <a:t>如图所示：</a:t>
            </a:r>
          </a:p>
        </p:txBody>
      </p:sp>
      <p:sp>
        <p:nvSpPr>
          <p:cNvPr id="26627" name="Rectangle 5"/>
          <p:cNvSpPr>
            <a:spLocks noChangeArrowheads="1"/>
          </p:cNvSpPr>
          <p:nvPr/>
        </p:nvSpPr>
        <p:spPr bwMode="auto">
          <a:xfrm>
            <a:off x="900113" y="3573463"/>
            <a:ext cx="19431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28" name="Rectangle 6"/>
          <p:cNvSpPr>
            <a:spLocks noChangeArrowheads="1"/>
          </p:cNvSpPr>
          <p:nvPr/>
        </p:nvSpPr>
        <p:spPr bwMode="auto">
          <a:xfrm>
            <a:off x="900113" y="4292600"/>
            <a:ext cx="19431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29" name="Rectangle 7"/>
          <p:cNvSpPr>
            <a:spLocks noChangeArrowheads="1"/>
          </p:cNvSpPr>
          <p:nvPr/>
        </p:nvSpPr>
        <p:spPr bwMode="auto">
          <a:xfrm>
            <a:off x="900113" y="5661025"/>
            <a:ext cx="1943100" cy="4318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30" name="Line 8"/>
          <p:cNvSpPr>
            <a:spLocks noChangeShapeType="1"/>
          </p:cNvSpPr>
          <p:nvPr/>
        </p:nvSpPr>
        <p:spPr bwMode="auto">
          <a:xfrm>
            <a:off x="1835150" y="4797425"/>
            <a:ext cx="0" cy="647700"/>
          </a:xfrm>
          <a:prstGeom prst="line">
            <a:avLst/>
          </a:prstGeom>
          <a:noFill/>
          <a:ln w="9525">
            <a:solidFill>
              <a:schemeClr val="tx1"/>
            </a:solidFill>
            <a:prstDash val="lgDash"/>
            <a:round/>
            <a:headEnd/>
            <a:tailEnd/>
          </a:ln>
        </p:spPr>
        <p:txBody>
          <a:bodyPr/>
          <a:lstStyle/>
          <a:p>
            <a:endParaRPr lang="zh-CN" altLang="en-US"/>
          </a:p>
        </p:txBody>
      </p:sp>
      <p:sp>
        <p:nvSpPr>
          <p:cNvPr id="26631" name="Line 9"/>
          <p:cNvSpPr>
            <a:spLocks noChangeShapeType="1"/>
          </p:cNvSpPr>
          <p:nvPr/>
        </p:nvSpPr>
        <p:spPr bwMode="auto">
          <a:xfrm>
            <a:off x="1835150" y="3573463"/>
            <a:ext cx="0" cy="431800"/>
          </a:xfrm>
          <a:prstGeom prst="line">
            <a:avLst/>
          </a:prstGeom>
          <a:noFill/>
          <a:ln w="9525">
            <a:solidFill>
              <a:schemeClr val="tx1"/>
            </a:solidFill>
            <a:round/>
            <a:headEnd/>
            <a:tailEnd/>
          </a:ln>
        </p:spPr>
        <p:txBody>
          <a:bodyPr/>
          <a:lstStyle/>
          <a:p>
            <a:endParaRPr lang="zh-CN" altLang="en-US"/>
          </a:p>
        </p:txBody>
      </p:sp>
      <p:sp>
        <p:nvSpPr>
          <p:cNvPr id="26632" name="Line 10"/>
          <p:cNvSpPr>
            <a:spLocks noChangeShapeType="1"/>
          </p:cNvSpPr>
          <p:nvPr/>
        </p:nvSpPr>
        <p:spPr bwMode="auto">
          <a:xfrm>
            <a:off x="1835150" y="4292600"/>
            <a:ext cx="0" cy="431800"/>
          </a:xfrm>
          <a:prstGeom prst="line">
            <a:avLst/>
          </a:prstGeom>
          <a:noFill/>
          <a:ln w="9525">
            <a:solidFill>
              <a:schemeClr val="tx1"/>
            </a:solidFill>
            <a:round/>
            <a:headEnd/>
            <a:tailEnd/>
          </a:ln>
        </p:spPr>
        <p:txBody>
          <a:bodyPr/>
          <a:lstStyle/>
          <a:p>
            <a:endParaRPr lang="zh-CN" altLang="en-US"/>
          </a:p>
        </p:txBody>
      </p:sp>
      <p:sp>
        <p:nvSpPr>
          <p:cNvPr id="26633" name="Line 11"/>
          <p:cNvSpPr>
            <a:spLocks noChangeShapeType="1"/>
          </p:cNvSpPr>
          <p:nvPr/>
        </p:nvSpPr>
        <p:spPr bwMode="auto">
          <a:xfrm>
            <a:off x="1835150" y="5661025"/>
            <a:ext cx="0" cy="431800"/>
          </a:xfrm>
          <a:prstGeom prst="line">
            <a:avLst/>
          </a:prstGeom>
          <a:noFill/>
          <a:ln w="9525">
            <a:solidFill>
              <a:schemeClr val="tx1"/>
            </a:solidFill>
            <a:round/>
            <a:headEnd/>
            <a:tailEnd/>
          </a:ln>
        </p:spPr>
        <p:txBody>
          <a:bodyPr/>
          <a:lstStyle/>
          <a:p>
            <a:endParaRPr lang="zh-CN" altLang="en-US"/>
          </a:p>
        </p:txBody>
      </p:sp>
      <p:sp>
        <p:nvSpPr>
          <p:cNvPr id="26634" name="Line 12"/>
          <p:cNvSpPr>
            <a:spLocks noChangeShapeType="1"/>
          </p:cNvSpPr>
          <p:nvPr/>
        </p:nvSpPr>
        <p:spPr bwMode="auto">
          <a:xfrm>
            <a:off x="2339975" y="3789363"/>
            <a:ext cx="0" cy="719137"/>
          </a:xfrm>
          <a:prstGeom prst="line">
            <a:avLst/>
          </a:prstGeom>
          <a:noFill/>
          <a:ln w="9525">
            <a:solidFill>
              <a:schemeClr val="tx1"/>
            </a:solidFill>
            <a:round/>
            <a:headEnd/>
            <a:tailEnd type="triangle" w="med" len="med"/>
          </a:ln>
        </p:spPr>
        <p:txBody>
          <a:bodyPr/>
          <a:lstStyle/>
          <a:p>
            <a:endParaRPr lang="zh-CN" altLang="en-US"/>
          </a:p>
        </p:txBody>
      </p:sp>
      <p:sp>
        <p:nvSpPr>
          <p:cNvPr id="26635" name="Line 13"/>
          <p:cNvSpPr>
            <a:spLocks noChangeShapeType="1"/>
          </p:cNvSpPr>
          <p:nvPr/>
        </p:nvSpPr>
        <p:spPr bwMode="auto">
          <a:xfrm>
            <a:off x="2339975" y="4581525"/>
            <a:ext cx="0" cy="576263"/>
          </a:xfrm>
          <a:prstGeom prst="line">
            <a:avLst/>
          </a:prstGeom>
          <a:noFill/>
          <a:ln w="9525">
            <a:solidFill>
              <a:schemeClr val="tx1"/>
            </a:solidFill>
            <a:round/>
            <a:headEnd/>
            <a:tailEnd type="triangle" w="med" len="med"/>
          </a:ln>
        </p:spPr>
        <p:txBody>
          <a:bodyPr/>
          <a:lstStyle/>
          <a:p>
            <a:endParaRPr lang="zh-CN" altLang="en-US"/>
          </a:p>
        </p:txBody>
      </p:sp>
      <p:sp>
        <p:nvSpPr>
          <p:cNvPr id="26636" name="Line 14"/>
          <p:cNvSpPr>
            <a:spLocks noChangeShapeType="1"/>
          </p:cNvSpPr>
          <p:nvPr/>
        </p:nvSpPr>
        <p:spPr bwMode="auto">
          <a:xfrm>
            <a:off x="2339975" y="5445125"/>
            <a:ext cx="0" cy="288925"/>
          </a:xfrm>
          <a:prstGeom prst="line">
            <a:avLst/>
          </a:prstGeom>
          <a:noFill/>
          <a:ln w="9525">
            <a:solidFill>
              <a:schemeClr val="tx1"/>
            </a:solidFill>
            <a:round/>
            <a:headEnd/>
            <a:tailEnd type="triangle" w="med" len="med"/>
          </a:ln>
        </p:spPr>
        <p:txBody>
          <a:bodyPr/>
          <a:lstStyle/>
          <a:p>
            <a:endParaRPr lang="zh-CN" altLang="en-US"/>
          </a:p>
        </p:txBody>
      </p:sp>
      <p:sp>
        <p:nvSpPr>
          <p:cNvPr id="26637" name="Line 15"/>
          <p:cNvSpPr>
            <a:spLocks noChangeShapeType="1"/>
          </p:cNvSpPr>
          <p:nvPr/>
        </p:nvSpPr>
        <p:spPr bwMode="auto">
          <a:xfrm flipH="1">
            <a:off x="2268538" y="5876925"/>
            <a:ext cx="71437" cy="73025"/>
          </a:xfrm>
          <a:prstGeom prst="line">
            <a:avLst/>
          </a:prstGeom>
          <a:noFill/>
          <a:ln w="9525">
            <a:solidFill>
              <a:schemeClr val="tx1"/>
            </a:solidFill>
            <a:round/>
            <a:headEnd/>
            <a:tailEnd/>
          </a:ln>
        </p:spPr>
        <p:txBody>
          <a:bodyPr/>
          <a:lstStyle/>
          <a:p>
            <a:endParaRPr lang="zh-CN" altLang="en-US"/>
          </a:p>
        </p:txBody>
      </p:sp>
      <p:sp>
        <p:nvSpPr>
          <p:cNvPr id="26638" name="Line 16"/>
          <p:cNvSpPr>
            <a:spLocks noChangeShapeType="1"/>
          </p:cNvSpPr>
          <p:nvPr/>
        </p:nvSpPr>
        <p:spPr bwMode="auto">
          <a:xfrm>
            <a:off x="2339975" y="5876925"/>
            <a:ext cx="71438" cy="73025"/>
          </a:xfrm>
          <a:prstGeom prst="line">
            <a:avLst/>
          </a:prstGeom>
          <a:noFill/>
          <a:ln w="9525">
            <a:solidFill>
              <a:schemeClr val="tx1"/>
            </a:solidFill>
            <a:round/>
            <a:headEnd/>
            <a:tailEnd/>
          </a:ln>
        </p:spPr>
        <p:txBody>
          <a:bodyPr/>
          <a:lstStyle/>
          <a:p>
            <a:endParaRPr lang="zh-CN" altLang="en-US"/>
          </a:p>
        </p:txBody>
      </p:sp>
      <p:sp>
        <p:nvSpPr>
          <p:cNvPr id="26639" name="Text Box 17"/>
          <p:cNvSpPr txBox="1">
            <a:spLocks noChangeArrowheads="1"/>
          </p:cNvSpPr>
          <p:nvPr/>
        </p:nvSpPr>
        <p:spPr bwMode="auto">
          <a:xfrm>
            <a:off x="1042988" y="3278188"/>
            <a:ext cx="720725" cy="366712"/>
          </a:xfrm>
          <a:prstGeom prst="rect">
            <a:avLst/>
          </a:prstGeom>
          <a:noFill/>
          <a:ln w="9525">
            <a:noFill/>
            <a:miter lim="800000"/>
            <a:headEnd/>
            <a:tailEnd/>
          </a:ln>
        </p:spPr>
        <p:txBody>
          <a:bodyPr>
            <a:spAutoFit/>
          </a:bodyPr>
          <a:lstStyle/>
          <a:p>
            <a:pPr>
              <a:spcBef>
                <a:spcPct val="50000"/>
              </a:spcBef>
            </a:pPr>
            <a:r>
              <a:rPr lang="en-US" altLang="zh-CN"/>
              <a:t>data</a:t>
            </a:r>
          </a:p>
        </p:txBody>
      </p:sp>
      <p:sp>
        <p:nvSpPr>
          <p:cNvPr id="26640" name="Text Box 18"/>
          <p:cNvSpPr txBox="1">
            <a:spLocks noChangeArrowheads="1"/>
          </p:cNvSpPr>
          <p:nvPr/>
        </p:nvSpPr>
        <p:spPr bwMode="auto">
          <a:xfrm>
            <a:off x="2051050" y="3278188"/>
            <a:ext cx="720725" cy="366712"/>
          </a:xfrm>
          <a:prstGeom prst="rect">
            <a:avLst/>
          </a:prstGeom>
          <a:noFill/>
          <a:ln w="9525">
            <a:noFill/>
            <a:miter lim="800000"/>
            <a:headEnd/>
            <a:tailEnd/>
          </a:ln>
        </p:spPr>
        <p:txBody>
          <a:bodyPr>
            <a:spAutoFit/>
          </a:bodyPr>
          <a:lstStyle/>
          <a:p>
            <a:pPr>
              <a:spcBef>
                <a:spcPct val="50000"/>
              </a:spcBef>
            </a:pPr>
            <a:r>
              <a:rPr lang="en-US" altLang="zh-CN"/>
              <a:t>next</a:t>
            </a:r>
          </a:p>
        </p:txBody>
      </p:sp>
      <p:sp>
        <p:nvSpPr>
          <p:cNvPr id="26641" name="Line 19"/>
          <p:cNvSpPr>
            <a:spLocks noChangeShapeType="1"/>
          </p:cNvSpPr>
          <p:nvPr/>
        </p:nvSpPr>
        <p:spPr bwMode="auto">
          <a:xfrm>
            <a:off x="250825" y="3860800"/>
            <a:ext cx="649288" cy="0"/>
          </a:xfrm>
          <a:prstGeom prst="line">
            <a:avLst/>
          </a:prstGeom>
          <a:noFill/>
          <a:ln w="9525">
            <a:solidFill>
              <a:schemeClr val="tx1"/>
            </a:solidFill>
            <a:round/>
            <a:headEnd/>
            <a:tailEnd type="triangle" w="med" len="med"/>
          </a:ln>
        </p:spPr>
        <p:txBody>
          <a:bodyPr/>
          <a:lstStyle/>
          <a:p>
            <a:endParaRPr lang="zh-CN" altLang="en-US"/>
          </a:p>
        </p:txBody>
      </p:sp>
      <p:sp>
        <p:nvSpPr>
          <p:cNvPr id="26642" name="Text Box 20"/>
          <p:cNvSpPr txBox="1">
            <a:spLocks noChangeArrowheads="1"/>
          </p:cNvSpPr>
          <p:nvPr/>
        </p:nvSpPr>
        <p:spPr bwMode="auto">
          <a:xfrm>
            <a:off x="250825" y="3567113"/>
            <a:ext cx="504825" cy="366712"/>
          </a:xfrm>
          <a:prstGeom prst="rect">
            <a:avLst/>
          </a:prstGeom>
          <a:noFill/>
          <a:ln w="9525">
            <a:noFill/>
            <a:miter lim="800000"/>
            <a:headEnd/>
            <a:tailEnd/>
          </a:ln>
        </p:spPr>
        <p:txBody>
          <a:bodyPr>
            <a:spAutoFit/>
          </a:bodyPr>
          <a:lstStyle/>
          <a:p>
            <a:pPr>
              <a:spcBef>
                <a:spcPct val="50000"/>
              </a:spcBef>
            </a:pPr>
            <a:r>
              <a:rPr lang="en-US" altLang="zh-CN"/>
              <a:t>top</a:t>
            </a:r>
          </a:p>
        </p:txBody>
      </p:sp>
      <p:sp>
        <p:nvSpPr>
          <p:cNvPr id="26643" name="Text Box 21"/>
          <p:cNvSpPr txBox="1">
            <a:spLocks noChangeArrowheads="1"/>
          </p:cNvSpPr>
          <p:nvPr/>
        </p:nvSpPr>
        <p:spPr bwMode="auto">
          <a:xfrm>
            <a:off x="2987675" y="3567113"/>
            <a:ext cx="1296988" cy="366712"/>
          </a:xfrm>
          <a:prstGeom prst="rect">
            <a:avLst/>
          </a:prstGeom>
          <a:noFill/>
          <a:ln w="9525">
            <a:noFill/>
            <a:miter lim="800000"/>
            <a:headEnd/>
            <a:tailEnd/>
          </a:ln>
        </p:spPr>
        <p:txBody>
          <a:bodyPr>
            <a:spAutoFit/>
          </a:bodyPr>
          <a:lstStyle/>
          <a:p>
            <a:pPr>
              <a:spcBef>
                <a:spcPct val="50000"/>
              </a:spcBef>
            </a:pPr>
            <a:r>
              <a:rPr lang="zh-CN" altLang="en-US"/>
              <a:t>栈顶</a:t>
            </a:r>
          </a:p>
        </p:txBody>
      </p:sp>
      <p:sp>
        <p:nvSpPr>
          <p:cNvPr id="26644" name="Text Box 22"/>
          <p:cNvSpPr txBox="1">
            <a:spLocks noChangeArrowheads="1"/>
          </p:cNvSpPr>
          <p:nvPr/>
        </p:nvSpPr>
        <p:spPr bwMode="auto">
          <a:xfrm>
            <a:off x="2987675" y="5661025"/>
            <a:ext cx="1655763" cy="366713"/>
          </a:xfrm>
          <a:prstGeom prst="rect">
            <a:avLst/>
          </a:prstGeom>
          <a:noFill/>
          <a:ln w="9525">
            <a:noFill/>
            <a:miter lim="800000"/>
            <a:headEnd/>
            <a:tailEnd/>
          </a:ln>
        </p:spPr>
        <p:txBody>
          <a:bodyPr>
            <a:spAutoFit/>
          </a:bodyPr>
          <a:lstStyle/>
          <a:p>
            <a:pPr>
              <a:spcBef>
                <a:spcPct val="50000"/>
              </a:spcBef>
            </a:pPr>
            <a:r>
              <a:rPr lang="zh-CN" altLang="en-US"/>
              <a:t>栈底</a:t>
            </a:r>
          </a:p>
        </p:txBody>
      </p:sp>
      <p:sp>
        <p:nvSpPr>
          <p:cNvPr id="26645" name="Rectangle 23"/>
          <p:cNvSpPr>
            <a:spLocks noChangeArrowheads="1"/>
          </p:cNvSpPr>
          <p:nvPr/>
        </p:nvSpPr>
        <p:spPr bwMode="auto">
          <a:xfrm>
            <a:off x="3419475" y="3860800"/>
            <a:ext cx="1439863" cy="504825"/>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6646" name="Line 25"/>
          <p:cNvSpPr>
            <a:spLocks noChangeShapeType="1"/>
          </p:cNvSpPr>
          <p:nvPr/>
        </p:nvSpPr>
        <p:spPr bwMode="auto">
          <a:xfrm>
            <a:off x="4140200" y="3860800"/>
            <a:ext cx="0" cy="0"/>
          </a:xfrm>
          <a:prstGeom prst="line">
            <a:avLst/>
          </a:prstGeom>
          <a:noFill/>
          <a:ln w="9525">
            <a:solidFill>
              <a:schemeClr val="tx1"/>
            </a:solidFill>
            <a:round/>
            <a:headEnd/>
            <a:tailEnd/>
          </a:ln>
        </p:spPr>
        <p:txBody>
          <a:bodyPr/>
          <a:lstStyle/>
          <a:p>
            <a:endParaRPr lang="zh-CN" altLang="en-US"/>
          </a:p>
        </p:txBody>
      </p:sp>
      <p:sp>
        <p:nvSpPr>
          <p:cNvPr id="26647" name="Line 26"/>
          <p:cNvSpPr>
            <a:spLocks noChangeShapeType="1"/>
          </p:cNvSpPr>
          <p:nvPr/>
        </p:nvSpPr>
        <p:spPr bwMode="auto">
          <a:xfrm>
            <a:off x="4140200" y="3860800"/>
            <a:ext cx="0" cy="504825"/>
          </a:xfrm>
          <a:prstGeom prst="line">
            <a:avLst/>
          </a:prstGeom>
          <a:noFill/>
          <a:ln w="9525">
            <a:solidFill>
              <a:schemeClr val="tx1"/>
            </a:solidFill>
            <a:round/>
            <a:headEnd/>
            <a:tailEnd/>
          </a:ln>
        </p:spPr>
        <p:txBody>
          <a:bodyPr/>
          <a:lstStyle/>
          <a:p>
            <a:endParaRPr lang="zh-CN" altLang="en-US"/>
          </a:p>
        </p:txBody>
      </p:sp>
      <p:sp>
        <p:nvSpPr>
          <p:cNvPr id="26648" name="Line 27"/>
          <p:cNvSpPr>
            <a:spLocks noChangeShapeType="1"/>
          </p:cNvSpPr>
          <p:nvPr/>
        </p:nvSpPr>
        <p:spPr bwMode="auto">
          <a:xfrm>
            <a:off x="3492500" y="3284538"/>
            <a:ext cx="287338" cy="576262"/>
          </a:xfrm>
          <a:prstGeom prst="line">
            <a:avLst/>
          </a:prstGeom>
          <a:noFill/>
          <a:ln w="9525">
            <a:solidFill>
              <a:schemeClr val="tx1"/>
            </a:solidFill>
            <a:round/>
            <a:headEnd/>
            <a:tailEnd type="triangle" w="med" len="med"/>
          </a:ln>
        </p:spPr>
        <p:txBody>
          <a:bodyPr/>
          <a:lstStyle/>
          <a:p>
            <a:endParaRPr lang="zh-CN" altLang="en-US"/>
          </a:p>
        </p:txBody>
      </p:sp>
      <p:sp>
        <p:nvSpPr>
          <p:cNvPr id="26649" name="Text Box 28"/>
          <p:cNvSpPr txBox="1">
            <a:spLocks noChangeArrowheads="1"/>
          </p:cNvSpPr>
          <p:nvPr/>
        </p:nvSpPr>
        <p:spPr bwMode="auto">
          <a:xfrm>
            <a:off x="3419475" y="3062288"/>
            <a:ext cx="504825" cy="366712"/>
          </a:xfrm>
          <a:prstGeom prst="rect">
            <a:avLst/>
          </a:prstGeom>
          <a:noFill/>
          <a:ln w="9525">
            <a:noFill/>
            <a:miter lim="800000"/>
            <a:headEnd/>
            <a:tailEnd/>
          </a:ln>
        </p:spPr>
        <p:txBody>
          <a:bodyPr>
            <a:spAutoFit/>
          </a:bodyPr>
          <a:lstStyle/>
          <a:p>
            <a:pPr>
              <a:spcBef>
                <a:spcPct val="50000"/>
              </a:spcBef>
            </a:pPr>
            <a:r>
              <a:rPr lang="en-US" altLang="zh-CN"/>
              <a:t>s</a:t>
            </a:r>
          </a:p>
        </p:txBody>
      </p:sp>
      <p:sp>
        <p:nvSpPr>
          <p:cNvPr id="26650" name="Line 30"/>
          <p:cNvSpPr>
            <a:spLocks noChangeShapeType="1"/>
          </p:cNvSpPr>
          <p:nvPr/>
        </p:nvSpPr>
        <p:spPr bwMode="auto">
          <a:xfrm>
            <a:off x="2700338" y="3644900"/>
            <a:ext cx="1800225" cy="0"/>
          </a:xfrm>
          <a:prstGeom prst="line">
            <a:avLst/>
          </a:prstGeom>
          <a:noFill/>
          <a:ln w="9525">
            <a:solidFill>
              <a:schemeClr val="tx1"/>
            </a:solidFill>
            <a:prstDash val="lgDash"/>
            <a:round/>
            <a:headEnd/>
            <a:tailEnd/>
          </a:ln>
        </p:spPr>
        <p:txBody>
          <a:bodyPr/>
          <a:lstStyle/>
          <a:p>
            <a:endParaRPr lang="zh-CN" altLang="en-US"/>
          </a:p>
        </p:txBody>
      </p:sp>
      <p:sp>
        <p:nvSpPr>
          <p:cNvPr id="26651" name="Line 31"/>
          <p:cNvSpPr>
            <a:spLocks noChangeShapeType="1"/>
          </p:cNvSpPr>
          <p:nvPr/>
        </p:nvSpPr>
        <p:spPr bwMode="auto">
          <a:xfrm>
            <a:off x="4427538" y="3644900"/>
            <a:ext cx="0" cy="288925"/>
          </a:xfrm>
          <a:prstGeom prst="line">
            <a:avLst/>
          </a:prstGeom>
          <a:noFill/>
          <a:ln w="9525">
            <a:solidFill>
              <a:schemeClr val="tx1"/>
            </a:solidFill>
            <a:prstDash val="lgDash"/>
            <a:round/>
            <a:headEnd/>
            <a:tailEnd type="triangle" w="med" len="med"/>
          </a:ln>
        </p:spPr>
        <p:txBody>
          <a:bodyPr/>
          <a:lstStyle/>
          <a:p>
            <a:endParaRPr lang="zh-CN" altLang="en-US"/>
          </a:p>
        </p:txBody>
      </p:sp>
      <p:sp>
        <p:nvSpPr>
          <p:cNvPr id="26652" name="Line 32"/>
          <p:cNvSpPr>
            <a:spLocks noChangeShapeType="1"/>
          </p:cNvSpPr>
          <p:nvPr/>
        </p:nvSpPr>
        <p:spPr bwMode="auto">
          <a:xfrm>
            <a:off x="4500563" y="4149725"/>
            <a:ext cx="0" cy="431800"/>
          </a:xfrm>
          <a:prstGeom prst="line">
            <a:avLst/>
          </a:prstGeom>
          <a:noFill/>
          <a:ln w="9525">
            <a:solidFill>
              <a:schemeClr val="tx1"/>
            </a:solidFill>
            <a:prstDash val="lgDash"/>
            <a:round/>
            <a:headEnd/>
            <a:tailEnd/>
          </a:ln>
        </p:spPr>
        <p:txBody>
          <a:bodyPr/>
          <a:lstStyle/>
          <a:p>
            <a:endParaRPr lang="zh-CN" altLang="en-US"/>
          </a:p>
        </p:txBody>
      </p:sp>
      <p:sp>
        <p:nvSpPr>
          <p:cNvPr id="26653" name="Line 33"/>
          <p:cNvSpPr>
            <a:spLocks noChangeShapeType="1"/>
          </p:cNvSpPr>
          <p:nvPr/>
        </p:nvSpPr>
        <p:spPr bwMode="auto">
          <a:xfrm flipH="1">
            <a:off x="2627313" y="4581525"/>
            <a:ext cx="1873250" cy="0"/>
          </a:xfrm>
          <a:prstGeom prst="line">
            <a:avLst/>
          </a:prstGeom>
          <a:noFill/>
          <a:ln w="9525">
            <a:solidFill>
              <a:schemeClr val="tx1"/>
            </a:solidFill>
            <a:prstDash val="lgDash"/>
            <a:round/>
            <a:headEnd/>
            <a:tailEnd type="triangle" w="med" len="med"/>
          </a:ln>
        </p:spPr>
        <p:txBody>
          <a:bodyPr/>
          <a:lstStyle/>
          <a:p>
            <a:endParaRPr lang="zh-CN" altLang="en-US"/>
          </a:p>
        </p:txBody>
      </p:sp>
      <p:sp>
        <p:nvSpPr>
          <p:cNvPr id="26654" name="Text Box 34"/>
          <p:cNvSpPr txBox="1">
            <a:spLocks noChangeArrowheads="1"/>
          </p:cNvSpPr>
          <p:nvPr/>
        </p:nvSpPr>
        <p:spPr bwMode="auto">
          <a:xfrm>
            <a:off x="5003800" y="3573463"/>
            <a:ext cx="4140200" cy="1192212"/>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所以答案为：</a:t>
            </a:r>
          </a:p>
          <a:p>
            <a:pPr>
              <a:spcBef>
                <a:spcPct val="50000"/>
              </a:spcBef>
            </a:pPr>
            <a:r>
              <a:rPr lang="zh-CN" altLang="en-US">
                <a:solidFill>
                  <a:srgbClr val="FF3399"/>
                </a:solidFill>
              </a:rPr>
              <a:t> </a:t>
            </a:r>
            <a:r>
              <a:rPr lang="en-US" altLang="zh-CN">
                <a:solidFill>
                  <a:srgbClr val="FF3399"/>
                </a:solidFill>
              </a:rPr>
              <a:t>s-&gt;next= Top-&gt;next; Top-&gt;next=s </a:t>
            </a:r>
          </a:p>
          <a:p>
            <a:pPr>
              <a:spcBef>
                <a:spcPct val="50000"/>
              </a:spcBef>
            </a:pPr>
            <a:r>
              <a:rPr lang="zh-CN" altLang="en-US">
                <a:solidFill>
                  <a:srgbClr val="FF3399"/>
                </a:solidFill>
              </a:rPr>
              <a:t>选</a:t>
            </a:r>
            <a:r>
              <a:rPr lang="en-US" altLang="zh-CN">
                <a:solidFill>
                  <a:srgbClr val="FF3399"/>
                </a:solidFill>
              </a:rPr>
              <a:t>B</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179388" y="188913"/>
            <a:ext cx="8785225" cy="4278094"/>
          </a:xfrm>
          <a:prstGeom prst="rect">
            <a:avLst/>
          </a:prstGeom>
          <a:noFill/>
          <a:ln w="9525">
            <a:noFill/>
            <a:miter lim="800000"/>
            <a:headEnd/>
            <a:tailEnd/>
          </a:ln>
        </p:spPr>
        <p:txBody>
          <a:bodyPr>
            <a:spAutoFit/>
          </a:bodyPr>
          <a:lstStyle/>
          <a:p>
            <a:r>
              <a:rPr lang="en-US" altLang="zh-CN" sz="3200" dirty="0">
                <a:latin typeface="华文行楷" pitchFamily="2" charset="-122"/>
                <a:ea typeface="华文行楷" pitchFamily="2" charset="-122"/>
              </a:rPr>
              <a:t>10</a:t>
            </a:r>
            <a:r>
              <a:rPr lang="zh-CN" altLang="en-US" sz="3200" dirty="0">
                <a:latin typeface="华文行楷" pitchFamily="2" charset="-122"/>
                <a:ea typeface="华文行楷" pitchFamily="2" charset="-122"/>
              </a:rPr>
              <a:t>、</a:t>
            </a:r>
            <a:r>
              <a:rPr lang="en-US" altLang="zh-CN" dirty="0"/>
              <a:t>4</a:t>
            </a:r>
            <a:r>
              <a:rPr lang="zh-CN" altLang="en-US" dirty="0"/>
              <a:t>个元素按</a:t>
            </a:r>
            <a:r>
              <a:rPr lang="en-US" altLang="zh-CN" dirty="0" err="1"/>
              <a:t>a,b,c,d</a:t>
            </a:r>
            <a:r>
              <a:rPr lang="zh-CN" altLang="en-US" dirty="0"/>
              <a:t>顺序连续进队列</a:t>
            </a:r>
            <a:r>
              <a:rPr lang="en-US" altLang="zh-CN" dirty="0"/>
              <a:t>Q</a:t>
            </a:r>
            <a:r>
              <a:rPr lang="zh-CN" altLang="en-US" dirty="0"/>
              <a:t>，队的头元素的值是（</a:t>
            </a:r>
            <a:r>
              <a:rPr lang="en-US" altLang="zh-CN" dirty="0"/>
              <a:t>A</a:t>
            </a:r>
            <a:r>
              <a:rPr lang="zh-CN" altLang="en-US" dirty="0"/>
              <a:t>）</a:t>
            </a:r>
          </a:p>
          <a:p>
            <a:r>
              <a:rPr lang="en-US" altLang="zh-CN" dirty="0"/>
              <a:t>A</a:t>
            </a:r>
            <a:r>
              <a:rPr lang="zh-CN" altLang="en-US" dirty="0"/>
              <a:t>．</a:t>
            </a:r>
            <a:r>
              <a:rPr lang="en-US" altLang="zh-CN" dirty="0"/>
              <a:t>a    B</a:t>
            </a:r>
            <a:r>
              <a:rPr lang="zh-CN" altLang="en-US" dirty="0"/>
              <a:t>．</a:t>
            </a:r>
            <a:r>
              <a:rPr lang="en-US" altLang="zh-CN" dirty="0"/>
              <a:t>b    C</a:t>
            </a:r>
            <a:r>
              <a:rPr lang="zh-CN" altLang="en-US" dirty="0"/>
              <a:t>．</a:t>
            </a:r>
            <a:r>
              <a:rPr lang="en-US" altLang="zh-CN" dirty="0"/>
              <a:t>c    D</a:t>
            </a:r>
            <a:r>
              <a:rPr lang="zh-CN" altLang="en-US" dirty="0"/>
              <a:t>．</a:t>
            </a:r>
            <a:r>
              <a:rPr lang="en-US" altLang="zh-CN" dirty="0"/>
              <a:t>D</a:t>
            </a:r>
          </a:p>
          <a:p>
            <a:r>
              <a:rPr lang="en-US" altLang="zh-CN" sz="3200" dirty="0">
                <a:latin typeface="华文行楷" pitchFamily="2" charset="-122"/>
                <a:ea typeface="华文行楷" pitchFamily="2" charset="-122"/>
              </a:rPr>
              <a:t>11</a:t>
            </a:r>
            <a:r>
              <a:rPr lang="zh-CN" altLang="en-US" sz="3200" dirty="0">
                <a:latin typeface="华文行楷" pitchFamily="2" charset="-122"/>
                <a:ea typeface="华文行楷" pitchFamily="2" charset="-122"/>
              </a:rPr>
              <a:t>、</a:t>
            </a:r>
            <a:r>
              <a:rPr lang="zh-CN" altLang="en-US" dirty="0"/>
              <a:t>队列是一个（</a:t>
            </a:r>
            <a:r>
              <a:rPr lang="en-US" altLang="zh-CN" dirty="0"/>
              <a:t>B</a:t>
            </a:r>
            <a:r>
              <a:rPr lang="zh-CN" altLang="en-US" dirty="0"/>
              <a:t>）线性表结构</a:t>
            </a:r>
          </a:p>
          <a:p>
            <a:r>
              <a:rPr lang="en-US" altLang="zh-CN" dirty="0"/>
              <a:t>A</a:t>
            </a:r>
            <a:r>
              <a:rPr lang="zh-CN" altLang="en-US" dirty="0"/>
              <a:t>．不加限制的   </a:t>
            </a:r>
            <a:r>
              <a:rPr lang="en-US" altLang="zh-CN" dirty="0"/>
              <a:t>B</a:t>
            </a:r>
            <a:r>
              <a:rPr lang="zh-CN" altLang="en-US" dirty="0"/>
              <a:t>．加了限制的   </a:t>
            </a:r>
            <a:r>
              <a:rPr lang="en-US" altLang="zh-CN" dirty="0"/>
              <a:t>C</a:t>
            </a:r>
            <a:r>
              <a:rPr lang="zh-CN" altLang="en-US" dirty="0"/>
              <a:t>．推广了的    </a:t>
            </a:r>
            <a:r>
              <a:rPr lang="en-US" altLang="zh-CN" dirty="0"/>
              <a:t>D</a:t>
            </a:r>
            <a:r>
              <a:rPr lang="zh-CN" altLang="en-US" dirty="0"/>
              <a:t>．非</a:t>
            </a:r>
          </a:p>
          <a:p>
            <a:r>
              <a:rPr lang="en-US" altLang="zh-CN" sz="3200" dirty="0">
                <a:latin typeface="华文行楷" pitchFamily="2" charset="-122"/>
                <a:ea typeface="华文行楷" pitchFamily="2" charset="-122"/>
              </a:rPr>
              <a:t>12</a:t>
            </a:r>
            <a:r>
              <a:rPr lang="zh-CN" altLang="en-US" sz="3200" dirty="0">
                <a:latin typeface="华文行楷" pitchFamily="2" charset="-122"/>
                <a:ea typeface="华文行楷" pitchFamily="2" charset="-122"/>
              </a:rPr>
              <a:t>、</a:t>
            </a:r>
            <a:r>
              <a:rPr lang="zh-CN" altLang="en-US" dirty="0"/>
              <a:t>容量是</a:t>
            </a:r>
            <a:r>
              <a:rPr lang="en-US" altLang="zh-CN" dirty="0"/>
              <a:t>10</a:t>
            </a:r>
            <a:r>
              <a:rPr lang="zh-CN" altLang="en-US" dirty="0"/>
              <a:t>的循环队列的头指针的位置</a:t>
            </a:r>
            <a:r>
              <a:rPr lang="en-US" altLang="zh-CN" dirty="0"/>
              <a:t>Sq-&gt;front= 2</a:t>
            </a:r>
            <a:r>
              <a:rPr lang="zh-CN" altLang="en-US" dirty="0"/>
              <a:t>，则队列的头元素的位置是（</a:t>
            </a:r>
            <a:r>
              <a:rPr lang="en-US" altLang="zh-CN" dirty="0"/>
              <a:t>A</a:t>
            </a:r>
            <a:r>
              <a:rPr lang="zh-CN" altLang="en-US" dirty="0"/>
              <a:t>）</a:t>
            </a:r>
          </a:p>
          <a:p>
            <a:r>
              <a:rPr lang="en-US" altLang="zh-CN" dirty="0"/>
              <a:t>A</a:t>
            </a:r>
            <a:r>
              <a:rPr lang="zh-CN" altLang="en-US" dirty="0"/>
              <a:t>．</a:t>
            </a:r>
            <a:r>
              <a:rPr lang="en-US" altLang="zh-CN" dirty="0"/>
              <a:t>2    B</a:t>
            </a:r>
            <a:r>
              <a:rPr lang="zh-CN" altLang="en-US" dirty="0"/>
              <a:t>．</a:t>
            </a:r>
            <a:r>
              <a:rPr lang="en-US" altLang="zh-CN" dirty="0"/>
              <a:t>3    C</a:t>
            </a:r>
            <a:r>
              <a:rPr lang="zh-CN" altLang="en-US" dirty="0"/>
              <a:t>．</a:t>
            </a:r>
            <a:r>
              <a:rPr lang="en-US" altLang="zh-CN" dirty="0"/>
              <a:t>1    D</a:t>
            </a:r>
            <a:r>
              <a:rPr lang="zh-CN" altLang="en-US" dirty="0"/>
              <a:t>．</a:t>
            </a:r>
            <a:r>
              <a:rPr lang="en-US" altLang="zh-CN" dirty="0"/>
              <a:t>0</a:t>
            </a:r>
          </a:p>
          <a:p>
            <a:r>
              <a:rPr lang="en-US" altLang="zh-CN" sz="3200" dirty="0">
                <a:latin typeface="华文行楷" pitchFamily="2" charset="-122"/>
                <a:ea typeface="华文行楷" pitchFamily="2" charset="-122"/>
              </a:rPr>
              <a:t>13</a:t>
            </a:r>
            <a:r>
              <a:rPr lang="zh-CN" altLang="en-US" sz="3200" dirty="0">
                <a:latin typeface="华文行楷" pitchFamily="2" charset="-122"/>
                <a:ea typeface="华文行楷" pitchFamily="2" charset="-122"/>
              </a:rPr>
              <a:t>、</a:t>
            </a:r>
            <a:r>
              <a:rPr lang="zh-CN" altLang="en-US" dirty="0"/>
              <a:t>循环队列的队满条件是（</a:t>
            </a:r>
            <a:r>
              <a:rPr lang="en-US" altLang="zh-CN" dirty="0"/>
              <a:t>C</a:t>
            </a:r>
            <a:r>
              <a:rPr lang="zh-CN" altLang="en-US" dirty="0"/>
              <a:t>）</a:t>
            </a:r>
          </a:p>
          <a:p>
            <a:r>
              <a:rPr lang="en-US" altLang="zh-CN" dirty="0"/>
              <a:t>A</a:t>
            </a:r>
            <a:r>
              <a:rPr lang="zh-CN" altLang="en-US" dirty="0"/>
              <a:t>．</a:t>
            </a:r>
            <a:r>
              <a:rPr lang="en-US" altLang="zh-CN" dirty="0"/>
              <a:t>(Sq.rear+1)%</a:t>
            </a:r>
            <a:r>
              <a:rPr lang="en-US" altLang="zh-CN" dirty="0" err="1"/>
              <a:t>maxsize</a:t>
            </a:r>
            <a:r>
              <a:rPr lang="en-US" altLang="zh-CN" dirty="0"/>
              <a:t>= =(Sq.front+1)%</a:t>
            </a:r>
            <a:r>
              <a:rPr lang="en-US" altLang="zh-CN" dirty="0" err="1"/>
              <a:t>maxsize</a:t>
            </a:r>
            <a:r>
              <a:rPr lang="en-US" altLang="zh-CN" dirty="0"/>
              <a:t>    </a:t>
            </a:r>
          </a:p>
          <a:p>
            <a:r>
              <a:rPr lang="en-US" altLang="zh-CN" dirty="0"/>
              <a:t>B</a:t>
            </a:r>
            <a:r>
              <a:rPr lang="zh-CN" altLang="en-US" dirty="0"/>
              <a:t>．</a:t>
            </a:r>
            <a:r>
              <a:rPr lang="en-US" altLang="zh-CN" dirty="0"/>
              <a:t>(Sq.rear+1)%</a:t>
            </a:r>
            <a:r>
              <a:rPr lang="en-US" altLang="zh-CN" dirty="0" err="1"/>
              <a:t>maxsize</a:t>
            </a:r>
            <a:r>
              <a:rPr lang="en-US" altLang="zh-CN" dirty="0"/>
              <a:t>= =Sq.front+1  </a:t>
            </a:r>
          </a:p>
          <a:p>
            <a:r>
              <a:rPr lang="en-US" altLang="zh-CN" dirty="0"/>
              <a:t>C</a:t>
            </a:r>
            <a:r>
              <a:rPr lang="zh-CN" altLang="en-US" dirty="0"/>
              <a:t>．</a:t>
            </a:r>
            <a:r>
              <a:rPr lang="en-US" altLang="zh-CN" dirty="0"/>
              <a:t>(Sq.rear+1)%</a:t>
            </a:r>
            <a:r>
              <a:rPr lang="en-US" altLang="zh-CN" dirty="0" err="1"/>
              <a:t>maxsize</a:t>
            </a:r>
            <a:r>
              <a:rPr lang="en-US" altLang="zh-CN" dirty="0"/>
              <a:t>= =</a:t>
            </a:r>
            <a:r>
              <a:rPr lang="en-US" altLang="zh-CN" dirty="0" err="1"/>
              <a:t>Sq.front</a:t>
            </a:r>
            <a:r>
              <a:rPr lang="en-US" altLang="zh-CN" dirty="0"/>
              <a:t>  </a:t>
            </a:r>
          </a:p>
          <a:p>
            <a:r>
              <a:rPr lang="en-US" altLang="zh-CN" dirty="0"/>
              <a:t>D</a:t>
            </a:r>
            <a:r>
              <a:rPr lang="zh-CN" altLang="en-US" dirty="0"/>
              <a:t>．</a:t>
            </a:r>
            <a:r>
              <a:rPr lang="en-US" altLang="zh-CN" dirty="0" err="1"/>
              <a:t>Sq.rear</a:t>
            </a:r>
            <a:r>
              <a:rPr lang="en-US" altLang="zh-CN" dirty="0"/>
              <a:t> = =</a:t>
            </a:r>
            <a:r>
              <a:rPr lang="en-US" altLang="zh-CN" dirty="0" err="1" smtClean="0"/>
              <a:t>Sq.front</a:t>
            </a:r>
            <a:endParaRPr lang="en-US" altLang="zh-CN" dirty="0" smtClean="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07950" y="44450"/>
            <a:ext cx="8642350" cy="4431983"/>
          </a:xfrm>
          <a:prstGeom prst="rect">
            <a:avLst/>
          </a:prstGeom>
          <a:noFill/>
          <a:ln w="9525">
            <a:noFill/>
            <a:miter lim="800000"/>
            <a:headEnd/>
            <a:tailEnd/>
          </a:ln>
        </p:spPr>
        <p:txBody>
          <a:bodyPr>
            <a:spAutoFit/>
          </a:bodyPr>
          <a:lstStyle/>
          <a:p>
            <a:r>
              <a:rPr lang="en-US" altLang="zh-CN" sz="3200" dirty="0">
                <a:latin typeface="华文行楷" pitchFamily="2" charset="-122"/>
                <a:ea typeface="华文行楷" pitchFamily="2" charset="-122"/>
              </a:rPr>
              <a:t>16</a:t>
            </a:r>
            <a:r>
              <a:rPr lang="zh-CN" altLang="en-US" sz="3200" dirty="0">
                <a:latin typeface="华文行楷" pitchFamily="2" charset="-122"/>
                <a:ea typeface="华文行楷" pitchFamily="2" charset="-122"/>
              </a:rPr>
              <a:t>、</a:t>
            </a:r>
            <a:r>
              <a:rPr lang="zh-CN" altLang="en-US" dirty="0"/>
              <a:t>在一链队中，设</a:t>
            </a:r>
            <a:r>
              <a:rPr lang="en-US" altLang="zh-CN" dirty="0"/>
              <a:t>f</a:t>
            </a:r>
            <a:r>
              <a:rPr lang="zh-CN" altLang="en-US" dirty="0"/>
              <a:t>和</a:t>
            </a:r>
            <a:r>
              <a:rPr lang="en-US" altLang="zh-CN" dirty="0"/>
              <a:t>r</a:t>
            </a:r>
            <a:r>
              <a:rPr lang="zh-CN" altLang="en-US" dirty="0"/>
              <a:t>分别为对头和队尾指针，则插入</a:t>
            </a:r>
            <a:r>
              <a:rPr lang="en-US" altLang="zh-CN" dirty="0"/>
              <a:t>s</a:t>
            </a:r>
            <a:r>
              <a:rPr lang="zh-CN" altLang="en-US" dirty="0"/>
              <a:t>所指结点的运算是（</a:t>
            </a:r>
            <a:r>
              <a:rPr lang="en-US" altLang="zh-CN" dirty="0"/>
              <a:t>B</a:t>
            </a:r>
            <a:r>
              <a:rPr lang="zh-CN" altLang="en-US" dirty="0"/>
              <a:t>）</a:t>
            </a:r>
          </a:p>
          <a:p>
            <a:r>
              <a:rPr lang="en-US" altLang="zh-CN" dirty="0"/>
              <a:t>A</a:t>
            </a:r>
            <a:r>
              <a:rPr lang="zh-CN" altLang="en-US" dirty="0"/>
              <a:t>．</a:t>
            </a:r>
            <a:r>
              <a:rPr lang="en-US" altLang="zh-CN" dirty="0"/>
              <a:t>f-&gt;next=</a:t>
            </a:r>
            <a:r>
              <a:rPr lang="en-US" altLang="zh-CN" dirty="0" err="1"/>
              <a:t>s;f</a:t>
            </a:r>
            <a:r>
              <a:rPr lang="en-US" altLang="zh-CN" dirty="0"/>
              <a:t>=s         B</a:t>
            </a:r>
            <a:r>
              <a:rPr lang="zh-CN" altLang="en-US" dirty="0"/>
              <a:t>．</a:t>
            </a:r>
            <a:r>
              <a:rPr lang="en-US" altLang="zh-CN" dirty="0"/>
              <a:t>r-&gt;next =s; r=s </a:t>
            </a:r>
          </a:p>
          <a:p>
            <a:r>
              <a:rPr lang="en-US" altLang="zh-CN" dirty="0"/>
              <a:t>C</a:t>
            </a:r>
            <a:r>
              <a:rPr lang="zh-CN" altLang="en-US" dirty="0"/>
              <a:t>．</a:t>
            </a:r>
            <a:r>
              <a:rPr lang="en-US" altLang="zh-CN" dirty="0"/>
              <a:t>s-&gt;next = r; r =s       D</a:t>
            </a:r>
            <a:r>
              <a:rPr lang="zh-CN" altLang="en-US" dirty="0"/>
              <a:t>．</a:t>
            </a:r>
            <a:r>
              <a:rPr lang="en-US" altLang="zh-CN" dirty="0"/>
              <a:t>s-&gt;next = f; f = s</a:t>
            </a:r>
          </a:p>
          <a:p>
            <a:r>
              <a:rPr lang="zh-CN" altLang="en-US" sz="3200" dirty="0">
                <a:solidFill>
                  <a:srgbClr val="FF3399"/>
                </a:solidFill>
                <a:ea typeface="华文行楷" pitchFamily="2" charset="-122"/>
              </a:rPr>
              <a:t>解释：</a:t>
            </a:r>
            <a:r>
              <a:rPr lang="zh-CN" altLang="en-US" dirty="0">
                <a:solidFill>
                  <a:srgbClr val="FF3399"/>
                </a:solidFill>
              </a:rPr>
              <a:t>插入元素与队头没有关系</a:t>
            </a:r>
          </a:p>
          <a:p>
            <a:r>
              <a:rPr lang="en-US" altLang="zh-CN" sz="3200" dirty="0">
                <a:latin typeface="华文行楷" pitchFamily="2" charset="-122"/>
                <a:ea typeface="华文行楷" pitchFamily="2" charset="-122"/>
              </a:rPr>
              <a:t>19</a:t>
            </a:r>
            <a:r>
              <a:rPr lang="zh-CN" altLang="en-US" sz="3200" dirty="0">
                <a:latin typeface="华文行楷" pitchFamily="2" charset="-122"/>
                <a:ea typeface="华文行楷" pitchFamily="2" charset="-122"/>
              </a:rPr>
              <a:t>、</a:t>
            </a:r>
            <a:r>
              <a:rPr lang="zh-CN" altLang="en-US" dirty="0"/>
              <a:t>在一链队中，设</a:t>
            </a:r>
            <a:r>
              <a:rPr lang="en-US" altLang="zh-CN" dirty="0"/>
              <a:t>f</a:t>
            </a:r>
            <a:r>
              <a:rPr lang="zh-CN" altLang="en-US" dirty="0"/>
              <a:t>和</a:t>
            </a:r>
            <a:r>
              <a:rPr lang="en-US" altLang="zh-CN" dirty="0"/>
              <a:t>r</a:t>
            </a:r>
            <a:r>
              <a:rPr lang="zh-CN" altLang="en-US" dirty="0"/>
              <a:t>分别为对头和队尾指针，则删除一结点的运算是（ </a:t>
            </a:r>
            <a:r>
              <a:rPr lang="en-US" altLang="zh-CN" dirty="0"/>
              <a:t>C</a:t>
            </a:r>
            <a:r>
              <a:rPr lang="zh-CN" altLang="en-US" dirty="0"/>
              <a:t>）</a:t>
            </a:r>
          </a:p>
          <a:p>
            <a:r>
              <a:rPr lang="en-US" altLang="zh-CN" dirty="0"/>
              <a:t>A</a:t>
            </a:r>
            <a:r>
              <a:rPr lang="zh-CN" altLang="en-US" dirty="0"/>
              <a:t>．</a:t>
            </a:r>
            <a:r>
              <a:rPr lang="en-US" altLang="zh-CN" dirty="0"/>
              <a:t>r=f-&gt;next   B</a:t>
            </a:r>
            <a:r>
              <a:rPr lang="zh-CN" altLang="en-US" dirty="0"/>
              <a:t>．</a:t>
            </a:r>
            <a:r>
              <a:rPr lang="en-US" altLang="zh-CN" dirty="0"/>
              <a:t>r=r-&gt;next   C</a:t>
            </a:r>
            <a:r>
              <a:rPr lang="zh-CN" altLang="en-US" dirty="0"/>
              <a:t>．</a:t>
            </a:r>
            <a:r>
              <a:rPr lang="en-US" altLang="zh-CN" dirty="0"/>
              <a:t>f=f-&gt;next   D</a:t>
            </a:r>
            <a:r>
              <a:rPr lang="zh-CN" altLang="en-US" dirty="0"/>
              <a:t>．</a:t>
            </a:r>
            <a:r>
              <a:rPr lang="en-US" altLang="zh-CN" dirty="0"/>
              <a:t>f=r-&gt;next</a:t>
            </a:r>
          </a:p>
          <a:p>
            <a:r>
              <a:rPr lang="zh-CN" altLang="en-US" sz="3200" dirty="0">
                <a:solidFill>
                  <a:srgbClr val="FF3399"/>
                </a:solidFill>
                <a:ea typeface="华文行楷" pitchFamily="2" charset="-122"/>
              </a:rPr>
              <a:t>解释：</a:t>
            </a:r>
            <a:r>
              <a:rPr lang="zh-CN" altLang="en-US" dirty="0">
                <a:solidFill>
                  <a:srgbClr val="FF3399"/>
                </a:solidFill>
              </a:rPr>
              <a:t>删除元素与队尾没有关系</a:t>
            </a:r>
          </a:p>
          <a:p>
            <a:r>
              <a:rPr lang="en-US" altLang="zh-CN" sz="3200" dirty="0">
                <a:latin typeface="华文行楷" pitchFamily="2" charset="-122"/>
                <a:ea typeface="华文行楷" pitchFamily="2" charset="-122"/>
              </a:rPr>
              <a:t>20</a:t>
            </a:r>
            <a:r>
              <a:rPr lang="zh-CN" altLang="en-US" sz="3200" dirty="0">
                <a:latin typeface="华文行楷" pitchFamily="2" charset="-122"/>
                <a:ea typeface="华文行楷" pitchFamily="2" charset="-122"/>
              </a:rPr>
              <a:t>、</a:t>
            </a:r>
            <a:r>
              <a:rPr lang="zh-CN" altLang="en-US" dirty="0"/>
              <a:t>非空的循环单链表</a:t>
            </a:r>
            <a:r>
              <a:rPr lang="en-US" altLang="zh-CN" dirty="0"/>
              <a:t>head</a:t>
            </a:r>
            <a:r>
              <a:rPr lang="zh-CN" altLang="en-US" dirty="0"/>
              <a:t>的尾结点（由</a:t>
            </a:r>
            <a:r>
              <a:rPr lang="en-US" altLang="zh-CN" dirty="0"/>
              <a:t>p</a:t>
            </a:r>
            <a:r>
              <a:rPr lang="zh-CN" altLang="en-US" dirty="0"/>
              <a:t>所指向）满足（</a:t>
            </a:r>
            <a:r>
              <a:rPr lang="en-US" altLang="zh-CN" dirty="0"/>
              <a:t>C</a:t>
            </a:r>
            <a:r>
              <a:rPr lang="zh-CN" altLang="en-US" dirty="0"/>
              <a:t>）</a:t>
            </a:r>
          </a:p>
          <a:p>
            <a:r>
              <a:rPr lang="en-US" altLang="zh-CN" dirty="0"/>
              <a:t>A</a:t>
            </a:r>
            <a:r>
              <a:rPr lang="zh-CN" altLang="en-US" dirty="0"/>
              <a:t>．</a:t>
            </a:r>
            <a:r>
              <a:rPr lang="en-US" altLang="zh-CN" dirty="0"/>
              <a:t>p-&gt;next= =NULL       B</a:t>
            </a:r>
            <a:r>
              <a:rPr lang="zh-CN" altLang="en-US" dirty="0"/>
              <a:t>．</a:t>
            </a:r>
            <a:r>
              <a:rPr lang="en-US" altLang="zh-CN" dirty="0"/>
              <a:t>p = =NULL  </a:t>
            </a:r>
          </a:p>
          <a:p>
            <a:r>
              <a:rPr lang="en-US" altLang="zh-CN" dirty="0"/>
              <a:t>C</a:t>
            </a:r>
            <a:r>
              <a:rPr lang="zh-CN" altLang="en-US" dirty="0"/>
              <a:t>．</a:t>
            </a:r>
            <a:r>
              <a:rPr lang="en-US" altLang="zh-CN" dirty="0"/>
              <a:t>p-&gt;next= =head         D</a:t>
            </a:r>
            <a:r>
              <a:rPr lang="zh-CN" altLang="en-US" dirty="0"/>
              <a:t>．</a:t>
            </a:r>
            <a:r>
              <a:rPr lang="en-US" altLang="zh-CN" dirty="0"/>
              <a:t>p = =head</a:t>
            </a:r>
          </a:p>
          <a:p>
            <a:r>
              <a:rPr lang="en-US" altLang="zh-CN" sz="3200" dirty="0">
                <a:latin typeface="华文行楷" pitchFamily="2" charset="-122"/>
                <a:ea typeface="华文行楷" pitchFamily="2" charset="-122"/>
              </a:rPr>
              <a:t>22</a:t>
            </a:r>
            <a:r>
              <a:rPr lang="zh-CN" altLang="en-US" sz="3200" dirty="0" smtClean="0">
                <a:latin typeface="华文行楷" pitchFamily="2" charset="-122"/>
                <a:ea typeface="华文行楷" pitchFamily="2" charset="-122"/>
              </a:rPr>
              <a:t>、</a:t>
            </a:r>
            <a:endParaRPr lang="en-US" altLang="zh-CN"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107950" y="65088"/>
            <a:ext cx="8642350" cy="4637087"/>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1</a:t>
            </a:r>
            <a:r>
              <a:rPr lang="zh-CN" altLang="en-US" sz="3200">
                <a:latin typeface="华文行楷" pitchFamily="2" charset="-122"/>
                <a:ea typeface="华文行楷" pitchFamily="2" charset="-122"/>
              </a:rPr>
              <a:t>、</a:t>
            </a:r>
            <a:r>
              <a:rPr lang="zh-CN" altLang="en-US"/>
              <a:t>如果进栈的序列为</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a:t>
            </a:r>
            <a:r>
              <a:rPr lang="en-US" altLang="zh-CN"/>
              <a:t>6</a:t>
            </a:r>
            <a:r>
              <a:rPr lang="zh-CN" altLang="en-US"/>
              <a:t>，能否得到</a:t>
            </a:r>
            <a:r>
              <a:rPr lang="en-US" altLang="zh-CN"/>
              <a:t>4</a:t>
            </a:r>
            <a:r>
              <a:rPr lang="zh-CN" altLang="en-US"/>
              <a:t>，</a:t>
            </a:r>
            <a:r>
              <a:rPr lang="en-US" altLang="zh-CN"/>
              <a:t>3</a:t>
            </a:r>
            <a:r>
              <a:rPr lang="zh-CN" altLang="en-US"/>
              <a:t>，</a:t>
            </a:r>
            <a:r>
              <a:rPr lang="en-US" altLang="zh-CN"/>
              <a:t>5</a:t>
            </a:r>
            <a:r>
              <a:rPr lang="zh-CN" altLang="en-US"/>
              <a:t>，</a:t>
            </a:r>
            <a:r>
              <a:rPr lang="en-US" altLang="zh-CN"/>
              <a:t>6</a:t>
            </a:r>
            <a:r>
              <a:rPr lang="zh-CN" altLang="en-US"/>
              <a:t>，</a:t>
            </a:r>
            <a:r>
              <a:rPr lang="en-US" altLang="zh-CN"/>
              <a:t>1</a:t>
            </a:r>
            <a:r>
              <a:rPr lang="zh-CN" altLang="en-US"/>
              <a:t>，</a:t>
            </a:r>
            <a:r>
              <a:rPr lang="en-US" altLang="zh-CN"/>
              <a:t>2</a:t>
            </a:r>
            <a:r>
              <a:rPr lang="zh-CN" altLang="en-US"/>
              <a:t>和</a:t>
            </a:r>
            <a:r>
              <a:rPr lang="en-US" altLang="zh-CN"/>
              <a:t>1</a:t>
            </a:r>
            <a:r>
              <a:rPr lang="zh-CN" altLang="en-US"/>
              <a:t>，</a:t>
            </a:r>
            <a:r>
              <a:rPr lang="en-US" altLang="zh-CN"/>
              <a:t>3</a:t>
            </a:r>
            <a:r>
              <a:rPr lang="zh-CN" altLang="en-US"/>
              <a:t>，</a:t>
            </a:r>
            <a:r>
              <a:rPr lang="en-US" altLang="zh-CN"/>
              <a:t>5</a:t>
            </a:r>
            <a:r>
              <a:rPr lang="zh-CN" altLang="en-US"/>
              <a:t>，</a:t>
            </a:r>
            <a:r>
              <a:rPr lang="en-US" altLang="zh-CN"/>
              <a:t>4</a:t>
            </a:r>
            <a:r>
              <a:rPr lang="zh-CN" altLang="en-US"/>
              <a:t>，</a:t>
            </a:r>
            <a:r>
              <a:rPr lang="en-US" altLang="zh-CN"/>
              <a:t>2</a:t>
            </a:r>
            <a:r>
              <a:rPr lang="zh-CN" altLang="en-US"/>
              <a:t>，</a:t>
            </a:r>
            <a:r>
              <a:rPr lang="en-US" altLang="zh-CN"/>
              <a:t>6</a:t>
            </a:r>
            <a:r>
              <a:rPr lang="zh-CN" altLang="en-US"/>
              <a:t>的出栈序列，为什么？</a:t>
            </a:r>
          </a:p>
          <a:p>
            <a:r>
              <a:rPr lang="zh-CN" altLang="en-US">
                <a:solidFill>
                  <a:srgbClr val="FF3399"/>
                </a:solidFill>
              </a:rPr>
              <a:t>答案：不能，由</a:t>
            </a:r>
            <a:r>
              <a:rPr lang="en-US" altLang="zh-CN">
                <a:solidFill>
                  <a:srgbClr val="FF3399"/>
                </a:solidFill>
              </a:rPr>
              <a:t>4</a:t>
            </a:r>
            <a:r>
              <a:rPr lang="zh-CN" altLang="en-US">
                <a:solidFill>
                  <a:srgbClr val="FF3399"/>
                </a:solidFill>
              </a:rPr>
              <a:t>，</a:t>
            </a:r>
            <a:r>
              <a:rPr lang="en-US" altLang="zh-CN">
                <a:solidFill>
                  <a:srgbClr val="FF3399"/>
                </a:solidFill>
              </a:rPr>
              <a:t>3</a:t>
            </a:r>
            <a:r>
              <a:rPr lang="zh-CN" altLang="en-US">
                <a:solidFill>
                  <a:srgbClr val="FF3399"/>
                </a:solidFill>
              </a:rPr>
              <a:t>，</a:t>
            </a:r>
            <a:r>
              <a:rPr lang="en-US" altLang="zh-CN">
                <a:solidFill>
                  <a:srgbClr val="FF3399"/>
                </a:solidFill>
              </a:rPr>
              <a:t>5</a:t>
            </a:r>
            <a:r>
              <a:rPr lang="zh-CN" altLang="en-US">
                <a:solidFill>
                  <a:srgbClr val="FF3399"/>
                </a:solidFill>
              </a:rPr>
              <a:t>，</a:t>
            </a:r>
            <a:r>
              <a:rPr lang="en-US" altLang="zh-CN">
                <a:solidFill>
                  <a:srgbClr val="FF3399"/>
                </a:solidFill>
              </a:rPr>
              <a:t>6</a:t>
            </a:r>
            <a:r>
              <a:rPr lang="zh-CN" altLang="en-US">
                <a:solidFill>
                  <a:srgbClr val="FF3399"/>
                </a:solidFill>
              </a:rPr>
              <a:t>，</a:t>
            </a:r>
            <a:r>
              <a:rPr lang="en-US" altLang="zh-CN">
                <a:solidFill>
                  <a:srgbClr val="FF3399"/>
                </a:solidFill>
              </a:rPr>
              <a:t>1</a:t>
            </a:r>
            <a:r>
              <a:rPr lang="zh-CN" altLang="en-US">
                <a:solidFill>
                  <a:srgbClr val="FF3399"/>
                </a:solidFill>
              </a:rPr>
              <a:t>，</a:t>
            </a:r>
            <a:r>
              <a:rPr lang="en-US" altLang="zh-CN">
                <a:solidFill>
                  <a:srgbClr val="FF3399"/>
                </a:solidFill>
              </a:rPr>
              <a:t>2</a:t>
            </a:r>
            <a:r>
              <a:rPr lang="zh-CN" altLang="en-US">
                <a:solidFill>
                  <a:srgbClr val="FF3399"/>
                </a:solidFill>
              </a:rPr>
              <a:t>可得，</a:t>
            </a:r>
            <a:r>
              <a:rPr lang="en-US" altLang="zh-CN">
                <a:solidFill>
                  <a:srgbClr val="FF3399"/>
                </a:solidFill>
              </a:rPr>
              <a:t>4</a:t>
            </a:r>
            <a:r>
              <a:rPr lang="zh-CN" altLang="en-US">
                <a:solidFill>
                  <a:srgbClr val="FF3399"/>
                </a:solidFill>
              </a:rPr>
              <a:t>第一个出栈，则</a:t>
            </a:r>
            <a:r>
              <a:rPr lang="en-US" altLang="zh-CN">
                <a:solidFill>
                  <a:srgbClr val="FF3399"/>
                </a:solidFill>
              </a:rPr>
              <a:t>1</a:t>
            </a:r>
            <a:r>
              <a:rPr lang="zh-CN" altLang="en-US">
                <a:solidFill>
                  <a:srgbClr val="FF3399"/>
                </a:solidFill>
              </a:rPr>
              <a:t>，</a:t>
            </a:r>
            <a:r>
              <a:rPr lang="en-US" altLang="zh-CN">
                <a:solidFill>
                  <a:srgbClr val="FF3399"/>
                </a:solidFill>
              </a:rPr>
              <a:t>2</a:t>
            </a:r>
            <a:r>
              <a:rPr lang="zh-CN" altLang="en-US">
                <a:solidFill>
                  <a:srgbClr val="FF3399"/>
                </a:solidFill>
              </a:rPr>
              <a:t>，</a:t>
            </a:r>
            <a:r>
              <a:rPr lang="en-US" altLang="zh-CN">
                <a:solidFill>
                  <a:srgbClr val="FF3399"/>
                </a:solidFill>
              </a:rPr>
              <a:t>3</a:t>
            </a:r>
            <a:r>
              <a:rPr lang="zh-CN" altLang="en-US">
                <a:solidFill>
                  <a:srgbClr val="FF3399"/>
                </a:solidFill>
              </a:rPr>
              <a:t>必定都在栈里了。所以</a:t>
            </a:r>
            <a:r>
              <a:rPr lang="en-US" altLang="zh-CN">
                <a:solidFill>
                  <a:srgbClr val="FF3399"/>
                </a:solidFill>
              </a:rPr>
              <a:t>1</a:t>
            </a:r>
            <a:r>
              <a:rPr lang="zh-CN" altLang="en-US">
                <a:solidFill>
                  <a:srgbClr val="FF3399"/>
                </a:solidFill>
              </a:rPr>
              <a:t>，</a:t>
            </a:r>
            <a:r>
              <a:rPr lang="en-US" altLang="zh-CN">
                <a:solidFill>
                  <a:srgbClr val="FF3399"/>
                </a:solidFill>
              </a:rPr>
              <a:t>2</a:t>
            </a:r>
            <a:r>
              <a:rPr lang="zh-CN" altLang="en-US">
                <a:solidFill>
                  <a:srgbClr val="FF3399"/>
                </a:solidFill>
              </a:rPr>
              <a:t>，</a:t>
            </a:r>
            <a:r>
              <a:rPr lang="en-US" altLang="zh-CN">
                <a:solidFill>
                  <a:srgbClr val="FF3399"/>
                </a:solidFill>
              </a:rPr>
              <a:t>3</a:t>
            </a:r>
            <a:r>
              <a:rPr lang="zh-CN" altLang="en-US">
                <a:solidFill>
                  <a:srgbClr val="FF3399"/>
                </a:solidFill>
              </a:rPr>
              <a:t>的出栈顺序只能是</a:t>
            </a:r>
            <a:r>
              <a:rPr lang="en-US" altLang="zh-CN">
                <a:solidFill>
                  <a:srgbClr val="FF3399"/>
                </a:solidFill>
              </a:rPr>
              <a:t>3</a:t>
            </a:r>
            <a:r>
              <a:rPr lang="zh-CN" altLang="en-US">
                <a:solidFill>
                  <a:srgbClr val="FF3399"/>
                </a:solidFill>
              </a:rPr>
              <a:t>，</a:t>
            </a:r>
            <a:r>
              <a:rPr lang="en-US" altLang="zh-CN">
                <a:solidFill>
                  <a:srgbClr val="FF3399"/>
                </a:solidFill>
              </a:rPr>
              <a:t>2</a:t>
            </a:r>
            <a:r>
              <a:rPr lang="zh-CN" altLang="en-US">
                <a:solidFill>
                  <a:srgbClr val="FF3399"/>
                </a:solidFill>
              </a:rPr>
              <a:t>，</a:t>
            </a:r>
            <a:r>
              <a:rPr lang="en-US" altLang="zh-CN">
                <a:solidFill>
                  <a:srgbClr val="FF3399"/>
                </a:solidFill>
              </a:rPr>
              <a:t>1</a:t>
            </a:r>
            <a:r>
              <a:rPr lang="zh-CN" altLang="en-US">
                <a:solidFill>
                  <a:srgbClr val="FF3399"/>
                </a:solidFill>
              </a:rPr>
              <a:t>，不可能出现</a:t>
            </a:r>
            <a:r>
              <a:rPr lang="en-US" altLang="zh-CN">
                <a:solidFill>
                  <a:srgbClr val="FF3399"/>
                </a:solidFill>
              </a:rPr>
              <a:t>3</a:t>
            </a:r>
            <a:r>
              <a:rPr lang="zh-CN" altLang="en-US">
                <a:solidFill>
                  <a:srgbClr val="FF3399"/>
                </a:solidFill>
              </a:rPr>
              <a:t>，</a:t>
            </a:r>
            <a:r>
              <a:rPr lang="en-US" altLang="zh-CN">
                <a:solidFill>
                  <a:srgbClr val="FF3399"/>
                </a:solidFill>
              </a:rPr>
              <a:t>1</a:t>
            </a:r>
            <a:r>
              <a:rPr lang="zh-CN" altLang="en-US">
                <a:solidFill>
                  <a:srgbClr val="FF3399"/>
                </a:solidFill>
              </a:rPr>
              <a:t>，</a:t>
            </a:r>
            <a:r>
              <a:rPr lang="en-US" altLang="zh-CN">
                <a:solidFill>
                  <a:srgbClr val="FF3399"/>
                </a:solidFill>
              </a:rPr>
              <a:t>2</a:t>
            </a:r>
            <a:r>
              <a:rPr lang="zh-CN" altLang="en-US">
                <a:solidFill>
                  <a:srgbClr val="FF3399"/>
                </a:solidFill>
              </a:rPr>
              <a:t>的顺序，所以第一种情况是不可能存在的。再由</a:t>
            </a:r>
            <a:r>
              <a:rPr lang="en-US" altLang="zh-CN">
                <a:solidFill>
                  <a:srgbClr val="FF3399"/>
                </a:solidFill>
              </a:rPr>
              <a:t>1</a:t>
            </a:r>
            <a:r>
              <a:rPr lang="zh-CN" altLang="en-US">
                <a:solidFill>
                  <a:srgbClr val="FF3399"/>
                </a:solidFill>
              </a:rPr>
              <a:t>，</a:t>
            </a:r>
            <a:r>
              <a:rPr lang="en-US" altLang="zh-CN">
                <a:solidFill>
                  <a:srgbClr val="FF3399"/>
                </a:solidFill>
              </a:rPr>
              <a:t>3</a:t>
            </a:r>
            <a:r>
              <a:rPr lang="zh-CN" altLang="en-US">
                <a:solidFill>
                  <a:srgbClr val="FF3399"/>
                </a:solidFill>
              </a:rPr>
              <a:t>，</a:t>
            </a:r>
            <a:r>
              <a:rPr lang="en-US" altLang="zh-CN">
                <a:solidFill>
                  <a:srgbClr val="FF3399"/>
                </a:solidFill>
              </a:rPr>
              <a:t>5</a:t>
            </a:r>
            <a:r>
              <a:rPr lang="zh-CN" altLang="en-US">
                <a:solidFill>
                  <a:srgbClr val="FF3399"/>
                </a:solidFill>
              </a:rPr>
              <a:t>，</a:t>
            </a:r>
            <a:r>
              <a:rPr lang="en-US" altLang="zh-CN">
                <a:solidFill>
                  <a:srgbClr val="FF3399"/>
                </a:solidFill>
              </a:rPr>
              <a:t>4</a:t>
            </a:r>
            <a:r>
              <a:rPr lang="zh-CN" altLang="en-US">
                <a:solidFill>
                  <a:srgbClr val="FF3399"/>
                </a:solidFill>
              </a:rPr>
              <a:t>，</a:t>
            </a:r>
            <a:r>
              <a:rPr lang="en-US" altLang="zh-CN">
                <a:solidFill>
                  <a:srgbClr val="FF3399"/>
                </a:solidFill>
              </a:rPr>
              <a:t>2</a:t>
            </a:r>
            <a:r>
              <a:rPr lang="zh-CN" altLang="en-US">
                <a:solidFill>
                  <a:srgbClr val="FF3399"/>
                </a:solidFill>
              </a:rPr>
              <a:t>，</a:t>
            </a:r>
            <a:r>
              <a:rPr lang="en-US" altLang="zh-CN">
                <a:solidFill>
                  <a:srgbClr val="FF3399"/>
                </a:solidFill>
              </a:rPr>
              <a:t>6</a:t>
            </a:r>
            <a:r>
              <a:rPr lang="zh-CN" altLang="en-US">
                <a:solidFill>
                  <a:srgbClr val="FF3399"/>
                </a:solidFill>
              </a:rPr>
              <a:t>可得，</a:t>
            </a:r>
            <a:r>
              <a:rPr lang="en-US" altLang="zh-CN">
                <a:solidFill>
                  <a:srgbClr val="FF3399"/>
                </a:solidFill>
              </a:rPr>
              <a:t>1</a:t>
            </a:r>
            <a:r>
              <a:rPr lang="zh-CN" altLang="en-US">
                <a:solidFill>
                  <a:srgbClr val="FF3399"/>
                </a:solidFill>
              </a:rPr>
              <a:t>先进栈然后出栈，</a:t>
            </a:r>
            <a:r>
              <a:rPr lang="en-US" altLang="zh-CN">
                <a:solidFill>
                  <a:srgbClr val="FF3399"/>
                </a:solidFill>
              </a:rPr>
              <a:t>2</a:t>
            </a:r>
            <a:r>
              <a:rPr lang="zh-CN" altLang="en-US">
                <a:solidFill>
                  <a:srgbClr val="FF3399"/>
                </a:solidFill>
              </a:rPr>
              <a:t>，</a:t>
            </a:r>
            <a:r>
              <a:rPr lang="en-US" altLang="zh-CN">
                <a:solidFill>
                  <a:srgbClr val="FF3399"/>
                </a:solidFill>
              </a:rPr>
              <a:t>3</a:t>
            </a:r>
            <a:r>
              <a:rPr lang="zh-CN" altLang="en-US">
                <a:solidFill>
                  <a:srgbClr val="FF3399"/>
                </a:solidFill>
              </a:rPr>
              <a:t>依次进栈，然后</a:t>
            </a:r>
            <a:r>
              <a:rPr lang="en-US" altLang="zh-CN">
                <a:solidFill>
                  <a:srgbClr val="FF3399"/>
                </a:solidFill>
              </a:rPr>
              <a:t>3</a:t>
            </a:r>
            <a:r>
              <a:rPr lang="zh-CN" altLang="en-US">
                <a:solidFill>
                  <a:srgbClr val="FF3399"/>
                </a:solidFill>
              </a:rPr>
              <a:t>出栈，</a:t>
            </a:r>
            <a:r>
              <a:rPr lang="en-US" altLang="zh-CN">
                <a:solidFill>
                  <a:srgbClr val="FF3399"/>
                </a:solidFill>
              </a:rPr>
              <a:t>4</a:t>
            </a:r>
            <a:r>
              <a:rPr lang="zh-CN" altLang="en-US">
                <a:solidFill>
                  <a:srgbClr val="FF3399"/>
                </a:solidFill>
              </a:rPr>
              <a:t>，</a:t>
            </a:r>
            <a:r>
              <a:rPr lang="en-US" altLang="zh-CN">
                <a:solidFill>
                  <a:srgbClr val="FF3399"/>
                </a:solidFill>
              </a:rPr>
              <a:t>5</a:t>
            </a:r>
            <a:r>
              <a:rPr lang="zh-CN" altLang="en-US">
                <a:solidFill>
                  <a:srgbClr val="FF3399"/>
                </a:solidFill>
              </a:rPr>
              <a:t>依次进栈，然后再依次出栈，然后</a:t>
            </a:r>
            <a:r>
              <a:rPr lang="en-US" altLang="zh-CN">
                <a:solidFill>
                  <a:srgbClr val="FF3399"/>
                </a:solidFill>
              </a:rPr>
              <a:t>2</a:t>
            </a:r>
            <a:r>
              <a:rPr lang="zh-CN" altLang="en-US">
                <a:solidFill>
                  <a:srgbClr val="FF3399"/>
                </a:solidFill>
              </a:rPr>
              <a:t>出栈，然后</a:t>
            </a:r>
            <a:r>
              <a:rPr lang="en-US" altLang="zh-CN">
                <a:solidFill>
                  <a:srgbClr val="FF3399"/>
                </a:solidFill>
              </a:rPr>
              <a:t>6</a:t>
            </a:r>
            <a:r>
              <a:rPr lang="zh-CN" altLang="en-US">
                <a:solidFill>
                  <a:srgbClr val="FF3399"/>
                </a:solidFill>
              </a:rPr>
              <a:t>进栈出栈。所以出栈顺序可能为</a:t>
            </a:r>
            <a:r>
              <a:rPr lang="en-US" altLang="zh-CN">
                <a:solidFill>
                  <a:srgbClr val="FF3399"/>
                </a:solidFill>
              </a:rPr>
              <a:t>1</a:t>
            </a:r>
            <a:r>
              <a:rPr lang="zh-CN" altLang="en-US">
                <a:solidFill>
                  <a:srgbClr val="FF3399"/>
                </a:solidFill>
              </a:rPr>
              <a:t>，</a:t>
            </a:r>
            <a:r>
              <a:rPr lang="en-US" altLang="zh-CN">
                <a:solidFill>
                  <a:srgbClr val="FF3399"/>
                </a:solidFill>
              </a:rPr>
              <a:t>3</a:t>
            </a:r>
            <a:r>
              <a:rPr lang="zh-CN" altLang="en-US">
                <a:solidFill>
                  <a:srgbClr val="FF3399"/>
                </a:solidFill>
              </a:rPr>
              <a:t>，</a:t>
            </a:r>
            <a:r>
              <a:rPr lang="en-US" altLang="zh-CN">
                <a:solidFill>
                  <a:srgbClr val="FF3399"/>
                </a:solidFill>
              </a:rPr>
              <a:t>5</a:t>
            </a:r>
            <a:r>
              <a:rPr lang="zh-CN" altLang="en-US">
                <a:solidFill>
                  <a:srgbClr val="FF3399"/>
                </a:solidFill>
              </a:rPr>
              <a:t>，</a:t>
            </a:r>
            <a:r>
              <a:rPr lang="en-US" altLang="zh-CN">
                <a:solidFill>
                  <a:srgbClr val="FF3399"/>
                </a:solidFill>
              </a:rPr>
              <a:t>4</a:t>
            </a:r>
            <a:r>
              <a:rPr lang="zh-CN" altLang="en-US">
                <a:solidFill>
                  <a:srgbClr val="FF3399"/>
                </a:solidFill>
              </a:rPr>
              <a:t>，</a:t>
            </a:r>
            <a:r>
              <a:rPr lang="en-US" altLang="zh-CN">
                <a:solidFill>
                  <a:srgbClr val="FF3399"/>
                </a:solidFill>
              </a:rPr>
              <a:t>2</a:t>
            </a:r>
            <a:r>
              <a:rPr lang="zh-CN" altLang="en-US">
                <a:solidFill>
                  <a:srgbClr val="FF3399"/>
                </a:solidFill>
              </a:rPr>
              <a:t>，</a:t>
            </a:r>
            <a:r>
              <a:rPr lang="en-US" altLang="zh-CN">
                <a:solidFill>
                  <a:srgbClr val="FF3399"/>
                </a:solidFill>
              </a:rPr>
              <a:t>6</a:t>
            </a:r>
            <a:r>
              <a:rPr lang="zh-CN" altLang="en-US">
                <a:solidFill>
                  <a:srgbClr val="FF3399"/>
                </a:solidFill>
              </a:rPr>
              <a:t>，而不可能为</a:t>
            </a:r>
            <a:r>
              <a:rPr lang="en-US" altLang="zh-CN">
                <a:solidFill>
                  <a:srgbClr val="FF3399"/>
                </a:solidFill>
              </a:rPr>
              <a:t>4</a:t>
            </a:r>
            <a:r>
              <a:rPr lang="zh-CN" altLang="en-US">
                <a:solidFill>
                  <a:srgbClr val="FF3399"/>
                </a:solidFill>
              </a:rPr>
              <a:t>，</a:t>
            </a:r>
            <a:r>
              <a:rPr lang="en-US" altLang="zh-CN">
                <a:solidFill>
                  <a:srgbClr val="FF3399"/>
                </a:solidFill>
              </a:rPr>
              <a:t>3</a:t>
            </a:r>
            <a:r>
              <a:rPr lang="zh-CN" altLang="en-US">
                <a:solidFill>
                  <a:srgbClr val="FF3399"/>
                </a:solidFill>
              </a:rPr>
              <a:t>，</a:t>
            </a:r>
            <a:r>
              <a:rPr lang="en-US" altLang="zh-CN">
                <a:solidFill>
                  <a:srgbClr val="FF3399"/>
                </a:solidFill>
              </a:rPr>
              <a:t>5</a:t>
            </a:r>
            <a:r>
              <a:rPr lang="zh-CN" altLang="en-US">
                <a:solidFill>
                  <a:srgbClr val="FF3399"/>
                </a:solidFill>
              </a:rPr>
              <a:t>，</a:t>
            </a:r>
            <a:r>
              <a:rPr lang="en-US" altLang="zh-CN">
                <a:solidFill>
                  <a:srgbClr val="FF3399"/>
                </a:solidFill>
              </a:rPr>
              <a:t>6</a:t>
            </a:r>
            <a:r>
              <a:rPr lang="zh-CN" altLang="en-US">
                <a:solidFill>
                  <a:srgbClr val="FF3399"/>
                </a:solidFill>
              </a:rPr>
              <a:t>，</a:t>
            </a:r>
            <a:r>
              <a:rPr lang="en-US" altLang="zh-CN">
                <a:solidFill>
                  <a:srgbClr val="FF3399"/>
                </a:solidFill>
              </a:rPr>
              <a:t>1</a:t>
            </a:r>
            <a:r>
              <a:rPr lang="zh-CN" altLang="en-US">
                <a:solidFill>
                  <a:srgbClr val="FF3399"/>
                </a:solidFill>
              </a:rPr>
              <a:t>，</a:t>
            </a:r>
            <a:r>
              <a:rPr lang="en-US" altLang="zh-CN">
                <a:solidFill>
                  <a:srgbClr val="FF3399"/>
                </a:solidFill>
              </a:rPr>
              <a:t>2</a:t>
            </a:r>
            <a:r>
              <a:rPr lang="zh-CN" altLang="en-US">
                <a:solidFill>
                  <a:srgbClr val="FF3399"/>
                </a:solidFill>
              </a:rPr>
              <a:t>（解释方法不统一，最好的方法应该是把可能的出栈顺序都写出来吧，但是因为时间紧张我就不写了</a:t>
            </a:r>
            <a:r>
              <a:rPr lang="en-US" altLang="zh-CN">
                <a:solidFill>
                  <a:srgbClr val="FF3399"/>
                </a:solidFill>
              </a:rPr>
              <a:t>).</a:t>
            </a:r>
          </a:p>
          <a:p>
            <a:r>
              <a:rPr lang="en-US" altLang="zh-CN" sz="3200">
                <a:latin typeface="华文行楷" pitchFamily="2" charset="-122"/>
                <a:ea typeface="华文行楷" pitchFamily="2" charset="-122"/>
              </a:rPr>
              <a:t>2</a:t>
            </a:r>
            <a:r>
              <a:rPr lang="zh-CN" altLang="en-US" sz="3200">
                <a:latin typeface="华文行楷" pitchFamily="2" charset="-122"/>
                <a:ea typeface="华文行楷" pitchFamily="2" charset="-122"/>
              </a:rPr>
              <a:t>、</a:t>
            </a:r>
            <a:r>
              <a:rPr lang="zh-CN" altLang="en-US"/>
              <a:t>如果进栈元素序列为</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，则所有可能得到的出栈序列为多少？</a:t>
            </a:r>
          </a:p>
          <a:p>
            <a:r>
              <a:rPr lang="zh-CN" altLang="en-US">
                <a:solidFill>
                  <a:srgbClr val="FF3399"/>
                </a:solidFill>
              </a:rPr>
              <a:t>答案：</a:t>
            </a:r>
            <a:r>
              <a:rPr lang="en-US" altLang="zh-CN">
                <a:solidFill>
                  <a:srgbClr val="FF3399"/>
                </a:solidFill>
              </a:rPr>
              <a:t>ABCD,ABDC,ACBD,ACDB,ADCB,  </a:t>
            </a:r>
          </a:p>
          <a:p>
            <a:r>
              <a:rPr lang="en-US" altLang="zh-CN">
                <a:solidFill>
                  <a:srgbClr val="FF3399"/>
                </a:solidFill>
              </a:rPr>
              <a:t>           BACD,BADC,BCAD,BCDA,BDCA,</a:t>
            </a:r>
          </a:p>
          <a:p>
            <a:r>
              <a:rPr lang="en-US" altLang="zh-CN">
                <a:solidFill>
                  <a:srgbClr val="FF3399"/>
                </a:solidFill>
              </a:rPr>
              <a:t>           CBAD,CBDA,CDBA,</a:t>
            </a:r>
          </a:p>
          <a:p>
            <a:r>
              <a:rPr lang="en-US" altLang="zh-CN">
                <a:solidFill>
                  <a:srgbClr val="FF3399"/>
                </a:solidFill>
              </a:rPr>
              <a:t>           DCBA   </a:t>
            </a:r>
          </a:p>
          <a:p>
            <a:r>
              <a:rPr lang="en-US" altLang="zh-CN">
                <a:solidFill>
                  <a:srgbClr val="FF3399"/>
                </a:solidFill>
              </a:rPr>
              <a:t>           </a:t>
            </a:r>
            <a:r>
              <a:rPr lang="zh-CN" altLang="en-US">
                <a:solidFill>
                  <a:srgbClr val="FF3399"/>
                </a:solidFill>
              </a:rPr>
              <a:t>一共有十四种。</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79388" y="188913"/>
            <a:ext cx="8964612" cy="5797550"/>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4.</a:t>
            </a:r>
            <a:r>
              <a:rPr lang="zh-CN" altLang="en-US"/>
              <a:t>写出下列运行结果（栈中队的元素类型是</a:t>
            </a:r>
            <a:r>
              <a:rPr lang="en-US" altLang="zh-CN"/>
              <a:t>char</a:t>
            </a:r>
            <a:r>
              <a:rPr lang="zh-CN" altLang="en-US"/>
              <a:t>）</a:t>
            </a:r>
          </a:p>
          <a:p>
            <a:pPr marL="342900" indent="-342900"/>
            <a:r>
              <a:rPr lang="zh-CN" altLang="en-US"/>
              <a:t> </a:t>
            </a:r>
            <a:r>
              <a:rPr lang="en-US" altLang="zh-CN"/>
              <a:t>main()</a:t>
            </a:r>
          </a:p>
          <a:p>
            <a:pPr marL="342900" indent="-342900"/>
            <a:r>
              <a:rPr lang="en-US" altLang="zh-CN"/>
              <a:t>{  SEQSTACK  s,*p;</a:t>
            </a:r>
          </a:p>
          <a:p>
            <a:pPr marL="342900" indent="-342900"/>
            <a:r>
              <a:rPr lang="en-US" altLang="zh-CN"/>
              <a:t>   char  x,y;//</a:t>
            </a:r>
            <a:r>
              <a:rPr lang="zh-CN" altLang="en-US">
                <a:solidFill>
                  <a:schemeClr val="hlink"/>
                </a:solidFill>
              </a:rPr>
              <a:t>定义字符变量想</a:t>
            </a:r>
            <a:r>
              <a:rPr lang="en-US" altLang="zh-CN">
                <a:solidFill>
                  <a:schemeClr val="hlink"/>
                </a:solidFill>
              </a:rPr>
              <a:t>x</a:t>
            </a:r>
            <a:r>
              <a:rPr lang="zh-CN" altLang="en-US">
                <a:solidFill>
                  <a:schemeClr val="hlink"/>
                </a:solidFill>
              </a:rPr>
              <a:t>，</a:t>
            </a:r>
            <a:r>
              <a:rPr lang="en-US" altLang="zh-CN">
                <a:solidFill>
                  <a:schemeClr val="hlink"/>
                </a:solidFill>
              </a:rPr>
              <a:t>y</a:t>
            </a:r>
          </a:p>
          <a:p>
            <a:pPr marL="342900" indent="-342900"/>
            <a:r>
              <a:rPr lang="en-US" altLang="zh-CN"/>
              <a:t>p=&amp;s;</a:t>
            </a:r>
          </a:p>
          <a:p>
            <a:pPr marL="342900" indent="-342900"/>
            <a:r>
              <a:rPr lang="en-US" altLang="zh-CN"/>
              <a:t>initstack(p);//</a:t>
            </a:r>
            <a:r>
              <a:rPr lang="zh-CN" altLang="en-US">
                <a:solidFill>
                  <a:schemeClr val="hlink"/>
                </a:solidFill>
              </a:rPr>
              <a:t>构造一个空栈</a:t>
            </a:r>
            <a:r>
              <a:rPr lang="en-US" altLang="zh-CN">
                <a:solidFill>
                  <a:schemeClr val="hlink"/>
                </a:solidFill>
              </a:rPr>
              <a:t>p</a:t>
            </a:r>
          </a:p>
          <a:p>
            <a:pPr marL="342900" indent="-342900"/>
            <a:r>
              <a:rPr lang="en-US" altLang="zh-CN"/>
              <a:t>x=’c’;y=’k’;//</a:t>
            </a:r>
            <a:r>
              <a:rPr lang="zh-CN" altLang="en-US">
                <a:solidFill>
                  <a:schemeClr val="hlink"/>
                </a:solidFill>
              </a:rPr>
              <a:t>给变量</a:t>
            </a:r>
            <a:r>
              <a:rPr lang="en-US" altLang="zh-CN">
                <a:solidFill>
                  <a:schemeClr val="hlink"/>
                </a:solidFill>
              </a:rPr>
              <a:t>x</a:t>
            </a:r>
            <a:r>
              <a:rPr lang="zh-CN" altLang="en-US">
                <a:solidFill>
                  <a:schemeClr val="hlink"/>
                </a:solidFill>
              </a:rPr>
              <a:t>，</a:t>
            </a:r>
            <a:r>
              <a:rPr lang="en-US" altLang="zh-CN">
                <a:solidFill>
                  <a:schemeClr val="hlink"/>
                </a:solidFill>
              </a:rPr>
              <a:t>y</a:t>
            </a:r>
            <a:r>
              <a:rPr lang="zh-CN" altLang="en-US">
                <a:solidFill>
                  <a:schemeClr val="hlink"/>
                </a:solidFill>
              </a:rPr>
              <a:t>赋值。</a:t>
            </a:r>
          </a:p>
          <a:p>
            <a:pPr marL="342900" indent="-342900"/>
            <a:r>
              <a:rPr lang="en-US" altLang="zh-CN"/>
              <a:t>push(p,x);push(p,’a’);push(p,y);//</a:t>
            </a:r>
            <a:r>
              <a:rPr lang="en-US" altLang="zh-CN">
                <a:solidFill>
                  <a:schemeClr val="hlink"/>
                </a:solidFill>
              </a:rPr>
              <a:t>x</a:t>
            </a:r>
            <a:r>
              <a:rPr lang="zh-CN" altLang="en-US">
                <a:solidFill>
                  <a:schemeClr val="hlink"/>
                </a:solidFill>
              </a:rPr>
              <a:t>变量上字符</a:t>
            </a:r>
            <a:r>
              <a:rPr lang="en-US" altLang="zh-CN">
                <a:solidFill>
                  <a:schemeClr val="hlink"/>
                </a:solidFill>
              </a:rPr>
              <a:t>c</a:t>
            </a:r>
            <a:r>
              <a:rPr lang="zh-CN" altLang="en-US">
                <a:solidFill>
                  <a:schemeClr val="hlink"/>
                </a:solidFill>
              </a:rPr>
              <a:t>，字符</a:t>
            </a:r>
            <a:r>
              <a:rPr lang="en-US" altLang="zh-CN">
                <a:solidFill>
                  <a:schemeClr val="hlink"/>
                </a:solidFill>
              </a:rPr>
              <a:t>a</a:t>
            </a:r>
            <a:r>
              <a:rPr lang="zh-CN" altLang="en-US">
                <a:solidFill>
                  <a:schemeClr val="hlink"/>
                </a:solidFill>
              </a:rPr>
              <a:t>，以及变量</a:t>
            </a:r>
            <a:r>
              <a:rPr lang="en-US" altLang="zh-CN">
                <a:solidFill>
                  <a:schemeClr val="hlink"/>
                </a:solidFill>
              </a:rPr>
              <a:t>y</a:t>
            </a:r>
            <a:r>
              <a:rPr lang="zh-CN" altLang="en-US">
                <a:solidFill>
                  <a:schemeClr val="hlink"/>
                </a:solidFill>
              </a:rPr>
              <a:t>上的字符</a:t>
            </a:r>
            <a:r>
              <a:rPr lang="en-US" altLang="zh-CN">
                <a:solidFill>
                  <a:schemeClr val="hlink"/>
                </a:solidFill>
              </a:rPr>
              <a:t>k</a:t>
            </a:r>
            <a:r>
              <a:rPr lang="zh-CN" altLang="en-US">
                <a:solidFill>
                  <a:schemeClr val="hlink"/>
                </a:solidFill>
              </a:rPr>
              <a:t>依次入栈</a:t>
            </a:r>
          </a:p>
          <a:p>
            <a:pPr marL="342900" indent="-342900"/>
            <a:r>
              <a:rPr lang="en-US" altLang="zh-CN"/>
              <a:t>x=pop(p);//</a:t>
            </a:r>
            <a:r>
              <a:rPr lang="en-US" altLang="zh-CN">
                <a:solidFill>
                  <a:schemeClr val="hlink"/>
                </a:solidFill>
              </a:rPr>
              <a:t>y</a:t>
            </a:r>
            <a:r>
              <a:rPr lang="zh-CN" altLang="en-US">
                <a:solidFill>
                  <a:schemeClr val="hlink"/>
                </a:solidFill>
              </a:rPr>
              <a:t>代表的字符</a:t>
            </a:r>
            <a:r>
              <a:rPr lang="en-US" altLang="zh-CN">
                <a:solidFill>
                  <a:schemeClr val="hlink"/>
                </a:solidFill>
              </a:rPr>
              <a:t>k</a:t>
            </a:r>
            <a:r>
              <a:rPr lang="zh-CN" altLang="en-US">
                <a:solidFill>
                  <a:schemeClr val="hlink"/>
                </a:solidFill>
              </a:rPr>
              <a:t>出栈，并将其赋值给</a:t>
            </a:r>
            <a:r>
              <a:rPr lang="en-US" altLang="zh-CN">
                <a:solidFill>
                  <a:schemeClr val="hlink"/>
                </a:solidFill>
              </a:rPr>
              <a:t>x</a:t>
            </a:r>
            <a:r>
              <a:rPr lang="zh-CN" altLang="en-US">
                <a:solidFill>
                  <a:schemeClr val="hlink"/>
                </a:solidFill>
              </a:rPr>
              <a:t>变量</a:t>
            </a:r>
          </a:p>
          <a:p>
            <a:pPr marL="342900" indent="-342900"/>
            <a:r>
              <a:rPr lang="en-US" altLang="zh-CN"/>
              <a:t>push(p,’t’);push(p,x);//</a:t>
            </a:r>
            <a:r>
              <a:rPr lang="en-US" altLang="zh-CN">
                <a:solidFill>
                  <a:schemeClr val="hlink"/>
                </a:solidFill>
              </a:rPr>
              <a:t>t</a:t>
            </a:r>
            <a:r>
              <a:rPr lang="zh-CN" altLang="en-US">
                <a:solidFill>
                  <a:schemeClr val="hlink"/>
                </a:solidFill>
              </a:rPr>
              <a:t>以及变量</a:t>
            </a:r>
            <a:r>
              <a:rPr lang="en-US" altLang="zh-CN">
                <a:solidFill>
                  <a:schemeClr val="hlink"/>
                </a:solidFill>
              </a:rPr>
              <a:t>x</a:t>
            </a:r>
            <a:r>
              <a:rPr lang="zh-CN" altLang="en-US">
                <a:solidFill>
                  <a:schemeClr val="hlink"/>
                </a:solidFill>
              </a:rPr>
              <a:t>上的字符</a:t>
            </a:r>
            <a:r>
              <a:rPr lang="en-US" altLang="zh-CN">
                <a:solidFill>
                  <a:schemeClr val="hlink"/>
                </a:solidFill>
              </a:rPr>
              <a:t>c</a:t>
            </a:r>
            <a:r>
              <a:rPr lang="zh-CN" altLang="en-US">
                <a:solidFill>
                  <a:schemeClr val="hlink"/>
                </a:solidFill>
              </a:rPr>
              <a:t>依次进栈</a:t>
            </a:r>
          </a:p>
          <a:p>
            <a:pPr marL="342900" indent="-342900"/>
            <a:r>
              <a:rPr lang="en-US" altLang="zh-CN"/>
              <a:t>x=pop(p);//</a:t>
            </a:r>
            <a:r>
              <a:rPr lang="zh-CN" altLang="en-US">
                <a:solidFill>
                  <a:schemeClr val="hlink"/>
                </a:solidFill>
              </a:rPr>
              <a:t>变量</a:t>
            </a:r>
            <a:r>
              <a:rPr lang="en-US" altLang="zh-CN">
                <a:solidFill>
                  <a:schemeClr val="hlink"/>
                </a:solidFill>
              </a:rPr>
              <a:t>x</a:t>
            </a:r>
            <a:r>
              <a:rPr lang="zh-CN" altLang="en-US">
                <a:solidFill>
                  <a:schemeClr val="hlink"/>
                </a:solidFill>
              </a:rPr>
              <a:t>上的字符</a:t>
            </a:r>
            <a:r>
              <a:rPr lang="en-US" altLang="zh-CN">
                <a:solidFill>
                  <a:schemeClr val="hlink"/>
                </a:solidFill>
              </a:rPr>
              <a:t>k</a:t>
            </a:r>
            <a:r>
              <a:rPr lang="zh-CN" altLang="en-US">
                <a:solidFill>
                  <a:schemeClr val="hlink"/>
                </a:solidFill>
              </a:rPr>
              <a:t>出栈，并将其赋值给</a:t>
            </a:r>
            <a:r>
              <a:rPr lang="en-US" altLang="zh-CN">
                <a:solidFill>
                  <a:schemeClr val="hlink"/>
                </a:solidFill>
              </a:rPr>
              <a:t>x</a:t>
            </a:r>
            <a:r>
              <a:rPr lang="zh-CN" altLang="en-US">
                <a:solidFill>
                  <a:schemeClr val="hlink"/>
                </a:solidFill>
              </a:rPr>
              <a:t>变量</a:t>
            </a:r>
          </a:p>
          <a:p>
            <a:pPr marL="342900" indent="-342900"/>
            <a:r>
              <a:rPr lang="en-US" altLang="zh-CN"/>
              <a:t>push(p,’s’);//</a:t>
            </a:r>
            <a:r>
              <a:rPr lang="zh-CN" altLang="en-US">
                <a:solidFill>
                  <a:schemeClr val="hlink"/>
                </a:solidFill>
              </a:rPr>
              <a:t>字符</a:t>
            </a:r>
            <a:r>
              <a:rPr lang="en-US" altLang="zh-CN">
                <a:solidFill>
                  <a:schemeClr val="hlink"/>
                </a:solidFill>
              </a:rPr>
              <a:t>s</a:t>
            </a:r>
            <a:r>
              <a:rPr lang="zh-CN" altLang="en-US">
                <a:solidFill>
                  <a:schemeClr val="hlink"/>
                </a:solidFill>
              </a:rPr>
              <a:t>进栈</a:t>
            </a:r>
          </a:p>
          <a:p>
            <a:pPr marL="342900" indent="-342900"/>
            <a:r>
              <a:rPr lang="en-US" altLang="zh-CN"/>
              <a:t>while(!empty(p))//</a:t>
            </a:r>
            <a:r>
              <a:rPr lang="en-US" altLang="zh-CN">
                <a:solidFill>
                  <a:schemeClr val="hlink"/>
                </a:solidFill>
              </a:rPr>
              <a:t>while</a:t>
            </a:r>
            <a:r>
              <a:rPr lang="zh-CN" altLang="en-US">
                <a:solidFill>
                  <a:schemeClr val="hlink"/>
                </a:solidFill>
              </a:rPr>
              <a:t>循环，判断栈</a:t>
            </a:r>
            <a:r>
              <a:rPr lang="en-US" altLang="zh-CN">
                <a:solidFill>
                  <a:schemeClr val="hlink"/>
                </a:solidFill>
              </a:rPr>
              <a:t>p</a:t>
            </a:r>
            <a:r>
              <a:rPr lang="zh-CN" altLang="en-US">
                <a:solidFill>
                  <a:schemeClr val="hlink"/>
                </a:solidFill>
              </a:rPr>
              <a:t>是否为空栈，如果不是空的，则执行下面的循环</a:t>
            </a:r>
          </a:p>
          <a:p>
            <a:pPr marL="342900" indent="-342900"/>
            <a:r>
              <a:rPr lang="en-US" altLang="zh-CN"/>
              <a:t>{  y=pop(p);//</a:t>
            </a:r>
            <a:r>
              <a:rPr lang="zh-CN" altLang="en-US">
                <a:solidFill>
                  <a:schemeClr val="hlink"/>
                </a:solidFill>
              </a:rPr>
              <a:t>上面的第一个元素出栈，并将其赋值给变量</a:t>
            </a:r>
            <a:r>
              <a:rPr lang="en-US" altLang="zh-CN">
                <a:solidFill>
                  <a:schemeClr val="hlink"/>
                </a:solidFill>
              </a:rPr>
              <a:t>y</a:t>
            </a:r>
          </a:p>
          <a:p>
            <a:pPr marL="342900" indent="-342900"/>
            <a:r>
              <a:rPr lang="en-US" altLang="zh-CN"/>
              <a:t>printf(“%c”,y);//</a:t>
            </a:r>
            <a:r>
              <a:rPr lang="zh-CN" altLang="en-US">
                <a:solidFill>
                  <a:schemeClr val="hlink"/>
                </a:solidFill>
              </a:rPr>
              <a:t>打印出变量</a:t>
            </a:r>
            <a:r>
              <a:rPr lang="en-US" altLang="zh-CN">
                <a:solidFill>
                  <a:schemeClr val="hlink"/>
                </a:solidFill>
              </a:rPr>
              <a:t>y</a:t>
            </a:r>
            <a:r>
              <a:rPr lang="zh-CN" altLang="en-US">
                <a:solidFill>
                  <a:schemeClr val="hlink"/>
                </a:solidFill>
              </a:rPr>
              <a:t>上面的字符</a:t>
            </a:r>
          </a:p>
          <a:p>
            <a:pPr marL="342900" indent="-342900"/>
            <a:r>
              <a:rPr lang="en-US" altLang="zh-CN"/>
              <a:t>}</a:t>
            </a:r>
          </a:p>
          <a:p>
            <a:pPr marL="342900" indent="-342900"/>
            <a:r>
              <a:rPr lang="en-US" altLang="zh-CN"/>
              <a:t>printf(“%c\n”,x);//</a:t>
            </a:r>
            <a:r>
              <a:rPr lang="zh-CN" altLang="en-US">
                <a:solidFill>
                  <a:schemeClr val="hlink"/>
                </a:solidFill>
              </a:rPr>
              <a:t>打印出变量</a:t>
            </a:r>
            <a:r>
              <a:rPr lang="en-US" altLang="zh-CN">
                <a:solidFill>
                  <a:schemeClr val="hlink"/>
                </a:solidFill>
              </a:rPr>
              <a:t>x</a:t>
            </a:r>
            <a:r>
              <a:rPr lang="zh-CN" altLang="en-US">
                <a:solidFill>
                  <a:schemeClr val="hlink"/>
                </a:solidFill>
              </a:rPr>
              <a:t>上的字符</a:t>
            </a:r>
          </a:p>
          <a:p>
            <a:pPr marL="342900" indent="-342900"/>
            <a:r>
              <a:rPr lang="en-US" altLang="zh-CN"/>
              <a:t>}</a:t>
            </a:r>
          </a:p>
          <a:p>
            <a:pPr marL="342900" indent="-342900"/>
            <a:r>
              <a:rPr lang="en-US" altLang="zh-CN"/>
              <a:t>Stack</a:t>
            </a:r>
          </a:p>
          <a:p>
            <a:pPr marL="342900" indent="-342900"/>
            <a:r>
              <a:rPr lang="zh-CN" altLang="en-US">
                <a:solidFill>
                  <a:srgbClr val="FF3399"/>
                </a:solidFill>
              </a:rPr>
              <a:t>答案：</a:t>
            </a:r>
            <a:r>
              <a:rPr lang="en-US" altLang="zh-CN">
                <a:solidFill>
                  <a:srgbClr val="FF3399"/>
                </a:solidFill>
              </a:rPr>
              <a:t>s     t    a    c    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365125" y="411163"/>
            <a:ext cx="8362950" cy="579437"/>
          </a:xfrm>
          <a:prstGeom prst="rect">
            <a:avLst/>
          </a:prstGeom>
          <a:noFill/>
          <a:ln w="9525">
            <a:noFill/>
            <a:miter lim="800000"/>
            <a:headEnd/>
            <a:tailEnd/>
          </a:ln>
          <a:effectLst/>
        </p:spPr>
        <p:txBody>
          <a:bodyPr wrap="none">
            <a:spAutoFit/>
          </a:bodyPr>
          <a:lstStyle/>
          <a:p>
            <a:r>
              <a:rPr lang="zh-CN" altLang="en-US" sz="3200" b="1">
                <a:solidFill>
                  <a:srgbClr val="663300"/>
                </a:solidFill>
              </a:rPr>
              <a:t>完成此题用到了题</a:t>
            </a:r>
            <a:r>
              <a:rPr lang="en-US" altLang="zh-CN" sz="3200" b="1">
                <a:solidFill>
                  <a:srgbClr val="663300"/>
                </a:solidFill>
              </a:rPr>
              <a:t>2.24 </a:t>
            </a:r>
            <a:r>
              <a:rPr lang="zh-CN" altLang="en-US" sz="3200" b="1">
                <a:solidFill>
                  <a:srgbClr val="663300"/>
                </a:solidFill>
              </a:rPr>
              <a:t>和题</a:t>
            </a:r>
            <a:r>
              <a:rPr lang="en-US" altLang="zh-CN" sz="3200" b="1">
                <a:solidFill>
                  <a:srgbClr val="663300"/>
                </a:solidFill>
              </a:rPr>
              <a:t>2.20 </a:t>
            </a:r>
            <a:r>
              <a:rPr lang="zh-CN" altLang="en-US" sz="3200" b="1">
                <a:solidFill>
                  <a:srgbClr val="663300"/>
                </a:solidFill>
              </a:rPr>
              <a:t>的解题方法。</a:t>
            </a:r>
            <a:endParaRPr lang="zh-CN" altLang="en-US" sz="3200"/>
          </a:p>
        </p:txBody>
      </p:sp>
      <p:sp>
        <p:nvSpPr>
          <p:cNvPr id="112643" name="Text Box 3"/>
          <p:cNvSpPr txBox="1">
            <a:spLocks noChangeArrowheads="1"/>
          </p:cNvSpPr>
          <p:nvPr/>
        </p:nvSpPr>
        <p:spPr bwMode="auto">
          <a:xfrm>
            <a:off x="403225" y="1020763"/>
            <a:ext cx="7826375"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FF0000"/>
                </a:solidFill>
                <a:ea typeface="楷体_GB2312" pitchFamily="49" charset="-122"/>
              </a:rPr>
              <a:t>首先分析，需插入到 </a:t>
            </a:r>
            <a:r>
              <a:rPr lang="en-US" altLang="zh-CN" sz="3200" b="1">
                <a:solidFill>
                  <a:srgbClr val="FF0000"/>
                </a:solidFill>
                <a:ea typeface="楷体_GB2312" pitchFamily="49" charset="-122"/>
              </a:rPr>
              <a:t>C </a:t>
            </a:r>
            <a:r>
              <a:rPr lang="zh-CN" altLang="en-US" sz="3200" b="1">
                <a:solidFill>
                  <a:srgbClr val="FF0000"/>
                </a:solidFill>
                <a:ea typeface="楷体_GB2312" pitchFamily="49" charset="-122"/>
              </a:rPr>
              <a:t>表中的元素的特性</a:t>
            </a:r>
            <a:r>
              <a:rPr lang="en-US" altLang="zh-CN" sz="3200" b="1">
                <a:solidFill>
                  <a:srgbClr val="FF0000"/>
                </a:solidFill>
                <a:ea typeface="楷体_GB2312" pitchFamily="49" charset="-122"/>
              </a:rPr>
              <a:t>:</a:t>
            </a:r>
          </a:p>
        </p:txBody>
      </p:sp>
      <p:sp>
        <p:nvSpPr>
          <p:cNvPr id="112644" name="Text Box 4"/>
          <p:cNvSpPr txBox="1">
            <a:spLocks noChangeArrowheads="1"/>
          </p:cNvSpPr>
          <p:nvPr/>
        </p:nvSpPr>
        <p:spPr bwMode="auto">
          <a:xfrm>
            <a:off x="822325" y="1771650"/>
            <a:ext cx="3784600" cy="579438"/>
          </a:xfrm>
          <a:prstGeom prst="rect">
            <a:avLst/>
          </a:prstGeom>
          <a:noFill/>
          <a:ln w="9525">
            <a:noFill/>
            <a:miter lim="800000"/>
            <a:headEnd/>
            <a:tailEnd/>
          </a:ln>
          <a:effectLst/>
        </p:spPr>
        <p:txBody>
          <a:bodyPr wrap="none">
            <a:spAutoFit/>
          </a:bodyPr>
          <a:lstStyle/>
          <a:p>
            <a:r>
              <a:rPr lang="en-US" altLang="zh-CN" sz="3200" b="1">
                <a:solidFill>
                  <a:srgbClr val="990033"/>
                </a:solidFill>
              </a:rPr>
              <a:t>1) </a:t>
            </a:r>
            <a:r>
              <a:rPr lang="zh-CN" altLang="en-US" sz="3200" b="1">
                <a:solidFill>
                  <a:srgbClr val="990033"/>
                </a:solidFill>
                <a:ea typeface="楷体_GB2312" pitchFamily="49" charset="-122"/>
              </a:rPr>
              <a:t>是</a:t>
            </a:r>
            <a:r>
              <a:rPr lang="zh-CN" altLang="en-US" sz="3200" b="1">
                <a:solidFill>
                  <a:srgbClr val="990033"/>
                </a:solidFill>
              </a:rPr>
              <a:t> </a:t>
            </a:r>
            <a:r>
              <a:rPr lang="en-US" altLang="zh-CN" sz="3200" b="1">
                <a:solidFill>
                  <a:srgbClr val="990033"/>
                </a:solidFill>
              </a:rPr>
              <a:t>A </a:t>
            </a:r>
            <a:r>
              <a:rPr lang="zh-CN" altLang="en-US" sz="3200" b="1">
                <a:solidFill>
                  <a:srgbClr val="990033"/>
                </a:solidFill>
                <a:latin typeface="楷体_GB2312" pitchFamily="49" charset="-122"/>
                <a:ea typeface="楷体_GB2312" pitchFamily="49" charset="-122"/>
              </a:rPr>
              <a:t>表中的元素</a:t>
            </a:r>
            <a:r>
              <a:rPr lang="en-US" altLang="zh-CN" sz="3200" b="1">
                <a:solidFill>
                  <a:srgbClr val="990033"/>
                </a:solidFill>
                <a:latin typeface="楷体_GB2312" pitchFamily="49" charset="-122"/>
                <a:ea typeface="楷体_GB2312" pitchFamily="49" charset="-122"/>
              </a:rPr>
              <a:t>;</a:t>
            </a:r>
            <a:endParaRPr lang="en-US" altLang="zh-CN" sz="3200"/>
          </a:p>
        </p:txBody>
      </p:sp>
      <p:sp>
        <p:nvSpPr>
          <p:cNvPr id="112645" name="Text Box 5"/>
          <p:cNvSpPr txBox="1">
            <a:spLocks noChangeArrowheads="1"/>
          </p:cNvSpPr>
          <p:nvPr/>
        </p:nvSpPr>
        <p:spPr bwMode="auto">
          <a:xfrm>
            <a:off x="838200" y="2362200"/>
            <a:ext cx="5400675" cy="579438"/>
          </a:xfrm>
          <a:prstGeom prst="rect">
            <a:avLst/>
          </a:prstGeom>
          <a:noFill/>
          <a:ln w="9525">
            <a:noFill/>
            <a:miter lim="800000"/>
            <a:headEnd/>
            <a:tailEnd/>
          </a:ln>
          <a:effectLst/>
        </p:spPr>
        <p:txBody>
          <a:bodyPr wrap="none">
            <a:spAutoFit/>
          </a:bodyPr>
          <a:lstStyle/>
          <a:p>
            <a:r>
              <a:rPr lang="en-US" altLang="zh-CN" sz="3200" b="1">
                <a:solidFill>
                  <a:srgbClr val="990033"/>
                </a:solidFill>
              </a:rPr>
              <a:t>2) </a:t>
            </a:r>
            <a:r>
              <a:rPr lang="zh-CN" altLang="en-US" sz="3200" b="1">
                <a:solidFill>
                  <a:srgbClr val="990033"/>
                </a:solidFill>
                <a:ea typeface="楷体_GB2312" pitchFamily="49" charset="-122"/>
              </a:rPr>
              <a:t>在</a:t>
            </a:r>
            <a:r>
              <a:rPr lang="zh-CN" altLang="en-US" sz="3200" b="1">
                <a:solidFill>
                  <a:srgbClr val="990033"/>
                </a:solidFill>
              </a:rPr>
              <a:t> </a:t>
            </a:r>
            <a:r>
              <a:rPr lang="en-US" altLang="zh-CN" sz="3200" b="1">
                <a:solidFill>
                  <a:srgbClr val="990033"/>
                </a:solidFill>
              </a:rPr>
              <a:t>B </a:t>
            </a:r>
            <a:r>
              <a:rPr lang="zh-CN" altLang="en-US" sz="3200" b="1">
                <a:solidFill>
                  <a:srgbClr val="990033"/>
                </a:solidFill>
                <a:latin typeface="楷体_GB2312" pitchFamily="49" charset="-122"/>
                <a:ea typeface="楷体_GB2312" pitchFamily="49" charset="-122"/>
              </a:rPr>
              <a:t>表中有相同值的元素</a:t>
            </a:r>
            <a:r>
              <a:rPr lang="en-US" altLang="zh-CN" sz="3200" b="1">
                <a:solidFill>
                  <a:srgbClr val="990033"/>
                </a:solidFill>
                <a:latin typeface="楷体_GB2312" pitchFamily="49" charset="-122"/>
                <a:ea typeface="楷体_GB2312" pitchFamily="49" charset="-122"/>
              </a:rPr>
              <a:t>;</a:t>
            </a:r>
            <a:endParaRPr lang="en-US" altLang="zh-CN" sz="3200"/>
          </a:p>
        </p:txBody>
      </p:sp>
      <p:sp>
        <p:nvSpPr>
          <p:cNvPr id="112646" name="Text Box 6"/>
          <p:cNvSpPr txBox="1">
            <a:spLocks noChangeArrowheads="1"/>
          </p:cNvSpPr>
          <p:nvPr/>
        </p:nvSpPr>
        <p:spPr bwMode="auto">
          <a:xfrm>
            <a:off x="838200" y="2971800"/>
            <a:ext cx="8077200" cy="1165225"/>
          </a:xfrm>
          <a:prstGeom prst="rect">
            <a:avLst/>
          </a:prstGeom>
          <a:noFill/>
          <a:ln w="9525">
            <a:noFill/>
            <a:miter lim="800000"/>
            <a:headEnd/>
            <a:tailEnd/>
          </a:ln>
          <a:effectLst/>
        </p:spPr>
        <p:txBody>
          <a:bodyPr>
            <a:spAutoFit/>
          </a:bodyPr>
          <a:lstStyle/>
          <a:p>
            <a:pPr>
              <a:lnSpc>
                <a:spcPct val="110000"/>
              </a:lnSpc>
            </a:pPr>
            <a:r>
              <a:rPr lang="en-US" altLang="zh-CN" sz="3200" b="1">
                <a:solidFill>
                  <a:srgbClr val="990033"/>
                </a:solidFill>
              </a:rPr>
              <a:t>3) </a:t>
            </a:r>
            <a:r>
              <a:rPr lang="zh-CN" altLang="en-US" sz="3200" b="1">
                <a:solidFill>
                  <a:srgbClr val="990033"/>
                </a:solidFill>
              </a:rPr>
              <a:t>在 </a:t>
            </a:r>
            <a:r>
              <a:rPr lang="en-US" altLang="zh-CN" sz="3200" b="1">
                <a:solidFill>
                  <a:srgbClr val="990033"/>
                </a:solidFill>
              </a:rPr>
              <a:t>C </a:t>
            </a:r>
            <a:r>
              <a:rPr lang="zh-CN" altLang="en-US" sz="3200" b="1">
                <a:solidFill>
                  <a:srgbClr val="990033"/>
                </a:solidFill>
                <a:latin typeface="楷体_GB2312" pitchFamily="49" charset="-122"/>
                <a:ea typeface="楷体_GB2312" pitchFamily="49" charset="-122"/>
              </a:rPr>
              <a:t>表中尚未有值相同的元素，即该元素的值和 </a:t>
            </a:r>
            <a:r>
              <a:rPr lang="en-US" altLang="zh-CN" sz="3200" b="1">
                <a:solidFill>
                  <a:srgbClr val="990033"/>
                </a:solidFill>
                <a:ea typeface="楷体_GB2312" pitchFamily="49" charset="-122"/>
              </a:rPr>
              <a:t>C </a:t>
            </a:r>
            <a:r>
              <a:rPr lang="zh-CN" altLang="en-US" sz="3200" b="1">
                <a:solidFill>
                  <a:srgbClr val="990033"/>
                </a:solidFill>
                <a:latin typeface="楷体_GB2312" pitchFamily="49" charset="-122"/>
                <a:ea typeface="楷体_GB2312" pitchFamily="49" charset="-122"/>
              </a:rPr>
              <a:t>表表尾的元素值不等</a:t>
            </a:r>
            <a:r>
              <a:rPr lang="en-US" altLang="zh-CN" sz="3200" b="1">
                <a:solidFill>
                  <a:srgbClr val="990033"/>
                </a:solidFill>
                <a:latin typeface="楷体_GB2312" pitchFamily="49" charset="-122"/>
                <a:ea typeface="楷体_GB2312" pitchFamily="49" charset="-122"/>
              </a:rPr>
              <a:t>;</a:t>
            </a:r>
          </a:p>
        </p:txBody>
      </p:sp>
      <p:sp>
        <p:nvSpPr>
          <p:cNvPr id="112647" name="Text Box 7"/>
          <p:cNvSpPr txBox="1">
            <a:spLocks noChangeArrowheads="1"/>
          </p:cNvSpPr>
          <p:nvPr/>
        </p:nvSpPr>
        <p:spPr bwMode="auto">
          <a:xfrm>
            <a:off x="381000" y="4141788"/>
            <a:ext cx="8534400" cy="2333625"/>
          </a:xfrm>
          <a:prstGeom prst="rect">
            <a:avLst/>
          </a:prstGeom>
          <a:noFill/>
          <a:ln w="9525">
            <a:noFill/>
            <a:miter lim="800000"/>
            <a:headEnd/>
            <a:tailEnd/>
          </a:ln>
          <a:effectLst/>
        </p:spPr>
        <p:txBody>
          <a:bodyPr>
            <a:spAutoFit/>
          </a:bodyPr>
          <a:lstStyle/>
          <a:p>
            <a:pPr>
              <a:lnSpc>
                <a:spcPct val="115000"/>
              </a:lnSpc>
            </a:pPr>
            <a:r>
              <a:rPr lang="en-US" altLang="zh-CN" sz="3200" b="1">
                <a:solidFill>
                  <a:schemeClr val="accent2"/>
                </a:solidFill>
                <a:ea typeface="楷体_GB2312" pitchFamily="49" charset="-122"/>
              </a:rPr>
              <a:t> </a:t>
            </a:r>
            <a:r>
              <a:rPr lang="zh-CN" altLang="en-US" sz="3200" b="1">
                <a:solidFill>
                  <a:schemeClr val="accent2"/>
                </a:solidFill>
                <a:ea typeface="楷体_GB2312" pitchFamily="49" charset="-122"/>
              </a:rPr>
              <a:t>由此可见，此题的“控制结构”和题</a:t>
            </a:r>
            <a:r>
              <a:rPr lang="en-US" altLang="zh-CN" sz="3200" b="1">
                <a:solidFill>
                  <a:schemeClr val="accent2"/>
                </a:solidFill>
                <a:ea typeface="楷体_GB2312" pitchFamily="49" charset="-122"/>
              </a:rPr>
              <a:t>2.24 </a:t>
            </a:r>
            <a:r>
              <a:rPr lang="zh-CN" altLang="en-US" sz="3200" b="1">
                <a:solidFill>
                  <a:schemeClr val="accent2"/>
                </a:solidFill>
                <a:ea typeface="楷体_GB2312" pitchFamily="49" charset="-122"/>
              </a:rPr>
              <a:t>基本相同。差异仅在于循环体的内部，对只存在于 </a:t>
            </a:r>
            <a:r>
              <a:rPr lang="en-US" altLang="zh-CN" sz="3200" b="1">
                <a:solidFill>
                  <a:schemeClr val="accent2"/>
                </a:solidFill>
                <a:ea typeface="楷体_GB2312" pitchFamily="49" charset="-122"/>
              </a:rPr>
              <a:t>A </a:t>
            </a:r>
            <a:r>
              <a:rPr lang="zh-CN" altLang="en-US" sz="3200" b="1">
                <a:solidFill>
                  <a:schemeClr val="accent2"/>
                </a:solidFill>
                <a:ea typeface="楷体_GB2312" pitchFamily="49" charset="-122"/>
              </a:rPr>
              <a:t>表中或只存在于 </a:t>
            </a:r>
            <a:r>
              <a:rPr lang="en-US" altLang="zh-CN" sz="3200" b="1">
                <a:solidFill>
                  <a:schemeClr val="accent2"/>
                </a:solidFill>
                <a:ea typeface="楷体_GB2312" pitchFamily="49" charset="-122"/>
              </a:rPr>
              <a:t>B </a:t>
            </a:r>
            <a:r>
              <a:rPr lang="zh-CN" altLang="en-US" sz="3200" b="1">
                <a:solidFill>
                  <a:schemeClr val="accent2"/>
                </a:solidFill>
                <a:ea typeface="楷体_GB2312" pitchFamily="49" charset="-122"/>
              </a:rPr>
              <a:t>表中的元素均不予理睬，</a:t>
            </a:r>
            <a:r>
              <a:rPr lang="zh-CN" altLang="en-US" sz="3200" b="1" u="sng">
                <a:solidFill>
                  <a:schemeClr val="accent2"/>
                </a:solidFill>
                <a:ea typeface="楷体_GB2312" pitchFamily="49" charset="-122"/>
              </a:rPr>
              <a:t>只需要考虑两表中值相同的元素是否插入</a:t>
            </a:r>
            <a:r>
              <a:rPr lang="en-US" altLang="zh-CN" sz="3200" b="1" u="sng">
                <a:solidFill>
                  <a:schemeClr val="accent2"/>
                </a:solidFill>
                <a:ea typeface="楷体_GB2312" pitchFamily="49" charset="-122"/>
              </a:rPr>
              <a:t>C </a:t>
            </a:r>
            <a:r>
              <a:rPr lang="zh-CN" altLang="en-US" sz="3200" b="1" u="sng">
                <a:solidFill>
                  <a:schemeClr val="accent2"/>
                </a:solidFill>
                <a:ea typeface="楷体_GB2312" pitchFamily="49" charset="-122"/>
              </a:rPr>
              <a:t>表</a:t>
            </a:r>
            <a:r>
              <a:rPr lang="zh-CN" altLang="en-US" sz="3200" b="1">
                <a:solidFill>
                  <a:schemeClr val="accent2"/>
                </a:solidFill>
                <a:ea typeface="楷体_GB2312" pitchFamily="49" charset="-122"/>
              </a:rPr>
              <a:t>。</a:t>
            </a:r>
          </a:p>
        </p:txBody>
      </p:sp>
      <p:sp>
        <p:nvSpPr>
          <p:cNvPr id="112648" name="Comment 8"/>
          <p:cNvSpPr>
            <a:spLocks noChangeArrowheads="1"/>
          </p:cNvSpPr>
          <p:nvPr/>
        </p:nvSpPr>
        <p:spPr bwMode="auto">
          <a:xfrm>
            <a:off x="7924800" y="0"/>
            <a:ext cx="1203325" cy="46672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2400" b="1">
                <a:solidFill>
                  <a:srgbClr val="663300"/>
                </a:solidFill>
                <a:latin typeface="Arial" pitchFamily="34" charset="0"/>
              </a:rPr>
              <a:t>题 </a:t>
            </a:r>
            <a:r>
              <a:rPr kumimoji="0" lang="en-US" altLang="zh-CN" sz="2400" b="1">
                <a:solidFill>
                  <a:srgbClr val="663300"/>
                </a:solidFill>
                <a:latin typeface="Arial" pitchFamily="34" charset="0"/>
              </a:rPr>
              <a:t>2.27</a:t>
            </a:r>
            <a:endParaRPr lang="en-US" altLang="zh-CN" sz="2400">
              <a:solidFill>
                <a:srgbClr val="663300"/>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wipe(left)">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wipe(left)">
                                      <p:cBhvr>
                                        <p:cTn id="12" dur="500"/>
                                        <p:tgtEl>
                                          <p:spTgt spid="1126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animEffect transition="in" filter="wipe(left)">
                                      <p:cBhvr>
                                        <p:cTn id="17" dur="500"/>
                                        <p:tgtEl>
                                          <p:spTgt spid="1126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45"/>
                                        </p:tgtEl>
                                        <p:attrNameLst>
                                          <p:attrName>style.visibility</p:attrName>
                                        </p:attrNameLst>
                                      </p:cBhvr>
                                      <p:to>
                                        <p:strVal val="visible"/>
                                      </p:to>
                                    </p:set>
                                    <p:animEffect transition="in" filter="wipe(left)">
                                      <p:cBhvr>
                                        <p:cTn id="22" dur="500"/>
                                        <p:tgtEl>
                                          <p:spTgt spid="1126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46"/>
                                        </p:tgtEl>
                                        <p:attrNameLst>
                                          <p:attrName>style.visibility</p:attrName>
                                        </p:attrNameLst>
                                      </p:cBhvr>
                                      <p:to>
                                        <p:strVal val="visible"/>
                                      </p:to>
                                    </p:set>
                                    <p:animEffect transition="in" filter="wipe(left)">
                                      <p:cBhvr>
                                        <p:cTn id="27" dur="500"/>
                                        <p:tgtEl>
                                          <p:spTgt spid="1126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647"/>
                                        </p:tgtEl>
                                        <p:attrNameLst>
                                          <p:attrName>style.visibility</p:attrName>
                                        </p:attrNameLst>
                                      </p:cBhvr>
                                      <p:to>
                                        <p:strVal val="visible"/>
                                      </p:to>
                                    </p:set>
                                    <p:animEffect transition="in" filter="wipe(left)">
                                      <p:cBhvr>
                                        <p:cTn id="32"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autoUpdateAnimBg="0"/>
      <p:bldP spid="112644" grpId="0" autoUpdateAnimBg="0"/>
      <p:bldP spid="112645" grpId="0" autoUpdateAnimBg="0"/>
      <p:bldP spid="112646" grpId="0" autoUpdateAnimBg="0"/>
      <p:bldP spid="112647" grpId="0" autoUpdateAnimBg="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250825" y="0"/>
            <a:ext cx="8569325" cy="5522913"/>
          </a:xfrm>
          <a:prstGeom prst="rect">
            <a:avLst/>
          </a:prstGeom>
          <a:noFill/>
          <a:ln w="9525">
            <a:noFill/>
            <a:miter lim="800000"/>
            <a:headEnd/>
            <a:tailEnd/>
          </a:ln>
        </p:spPr>
        <p:txBody>
          <a:bodyPr>
            <a:spAutoFit/>
          </a:bodyPr>
          <a:lstStyle/>
          <a:p>
            <a:r>
              <a:rPr lang="en-US" altLang="zh-CN" sz="3200">
                <a:latin typeface="华文行楷" pitchFamily="2" charset="-122"/>
                <a:ea typeface="华文行楷" pitchFamily="2" charset="-122"/>
              </a:rPr>
              <a:t>5</a:t>
            </a:r>
            <a:r>
              <a:rPr lang="zh-CN" altLang="en-US" sz="3200">
                <a:latin typeface="华文行楷" pitchFamily="2" charset="-122"/>
                <a:ea typeface="华文行楷" pitchFamily="2" charset="-122"/>
              </a:rPr>
              <a:t>、</a:t>
            </a:r>
            <a:r>
              <a:rPr lang="zh-CN" altLang="en-US"/>
              <a:t>写出下列运行结果（栈中队的元素类型是</a:t>
            </a:r>
            <a:r>
              <a:rPr lang="en-US" altLang="zh-CN"/>
              <a:t>char</a:t>
            </a:r>
            <a:r>
              <a:rPr lang="zh-CN" altLang="en-US"/>
              <a:t>）</a:t>
            </a:r>
          </a:p>
          <a:p>
            <a:r>
              <a:rPr lang="zh-CN" altLang="en-US"/>
              <a:t> </a:t>
            </a:r>
            <a:r>
              <a:rPr lang="en-US" altLang="zh-CN"/>
              <a:t>main()</a:t>
            </a:r>
          </a:p>
          <a:p>
            <a:r>
              <a:rPr lang="en-US" altLang="zh-CN"/>
              <a:t>{  SEQQUEUE  a,*q;</a:t>
            </a:r>
          </a:p>
          <a:p>
            <a:r>
              <a:rPr lang="en-US" altLang="zh-CN"/>
              <a:t>   char  x,y; //</a:t>
            </a:r>
            <a:r>
              <a:rPr lang="zh-CN" altLang="en-US">
                <a:solidFill>
                  <a:schemeClr val="hlink"/>
                </a:solidFill>
              </a:rPr>
              <a:t>定义字符变量想</a:t>
            </a:r>
            <a:r>
              <a:rPr lang="en-US" altLang="zh-CN">
                <a:solidFill>
                  <a:schemeClr val="hlink"/>
                </a:solidFill>
              </a:rPr>
              <a:t>x</a:t>
            </a:r>
            <a:r>
              <a:rPr lang="zh-CN" altLang="en-US">
                <a:solidFill>
                  <a:schemeClr val="hlink"/>
                </a:solidFill>
              </a:rPr>
              <a:t>，</a:t>
            </a:r>
            <a:r>
              <a:rPr lang="en-US" altLang="zh-CN">
                <a:solidFill>
                  <a:schemeClr val="hlink"/>
                </a:solidFill>
              </a:rPr>
              <a:t>y</a:t>
            </a:r>
          </a:p>
          <a:p>
            <a:r>
              <a:rPr lang="en-US" altLang="zh-CN"/>
              <a:t>q=&amp;a;</a:t>
            </a:r>
          </a:p>
          <a:p>
            <a:r>
              <a:rPr lang="en-US" altLang="zh-CN"/>
              <a:t>x=’e’;y=’c’;//</a:t>
            </a:r>
            <a:r>
              <a:rPr lang="zh-CN" altLang="en-US">
                <a:solidFill>
                  <a:schemeClr val="hlink"/>
                </a:solidFill>
              </a:rPr>
              <a:t>变量</a:t>
            </a:r>
            <a:r>
              <a:rPr lang="en-US" altLang="zh-CN">
                <a:solidFill>
                  <a:schemeClr val="hlink"/>
                </a:solidFill>
              </a:rPr>
              <a:t>x </a:t>
            </a:r>
            <a:r>
              <a:rPr lang="zh-CN" altLang="en-US">
                <a:solidFill>
                  <a:schemeClr val="hlink"/>
                </a:solidFill>
              </a:rPr>
              <a:t>，</a:t>
            </a:r>
            <a:r>
              <a:rPr lang="en-US" altLang="zh-CN">
                <a:solidFill>
                  <a:schemeClr val="hlink"/>
                </a:solidFill>
              </a:rPr>
              <a:t>y</a:t>
            </a:r>
            <a:r>
              <a:rPr lang="zh-CN" altLang="en-US">
                <a:solidFill>
                  <a:schemeClr val="hlink"/>
                </a:solidFill>
              </a:rPr>
              <a:t>并赋值</a:t>
            </a:r>
          </a:p>
          <a:p>
            <a:r>
              <a:rPr lang="en-US" altLang="zh-CN"/>
              <a:t>initqueue (q);//</a:t>
            </a:r>
            <a:r>
              <a:rPr lang="zh-CN" altLang="en-US">
                <a:solidFill>
                  <a:schemeClr val="hlink"/>
                </a:solidFill>
              </a:rPr>
              <a:t>构造一个空队列</a:t>
            </a:r>
            <a:r>
              <a:rPr lang="en-US" altLang="zh-CN">
                <a:solidFill>
                  <a:schemeClr val="hlink"/>
                </a:solidFill>
              </a:rPr>
              <a:t>q</a:t>
            </a:r>
          </a:p>
          <a:p>
            <a:r>
              <a:rPr lang="en-US" altLang="zh-CN"/>
              <a:t>enqueue(q,’h’); enqueue(q,’r’); enqueue(q,y);//</a:t>
            </a:r>
            <a:r>
              <a:rPr lang="zh-CN" altLang="en-US">
                <a:solidFill>
                  <a:schemeClr val="hlink"/>
                </a:solidFill>
              </a:rPr>
              <a:t>字符</a:t>
            </a:r>
            <a:r>
              <a:rPr lang="en-US" altLang="zh-CN">
                <a:solidFill>
                  <a:schemeClr val="hlink"/>
                </a:solidFill>
              </a:rPr>
              <a:t>h</a:t>
            </a:r>
            <a:r>
              <a:rPr lang="zh-CN" altLang="en-US">
                <a:solidFill>
                  <a:schemeClr val="hlink"/>
                </a:solidFill>
              </a:rPr>
              <a:t>、</a:t>
            </a:r>
            <a:r>
              <a:rPr lang="en-US" altLang="zh-CN">
                <a:solidFill>
                  <a:schemeClr val="hlink"/>
                </a:solidFill>
              </a:rPr>
              <a:t>r</a:t>
            </a:r>
            <a:r>
              <a:rPr lang="zh-CN" altLang="en-US">
                <a:solidFill>
                  <a:schemeClr val="hlink"/>
                </a:solidFill>
              </a:rPr>
              <a:t>，以及变量</a:t>
            </a:r>
            <a:r>
              <a:rPr lang="en-US" altLang="zh-CN">
                <a:solidFill>
                  <a:schemeClr val="hlink"/>
                </a:solidFill>
              </a:rPr>
              <a:t>y</a:t>
            </a:r>
            <a:r>
              <a:rPr lang="zh-CN" altLang="en-US">
                <a:solidFill>
                  <a:schemeClr val="hlink"/>
                </a:solidFill>
              </a:rPr>
              <a:t>上的字符进栈</a:t>
            </a:r>
          </a:p>
          <a:p>
            <a:r>
              <a:rPr lang="en-US" altLang="zh-CN"/>
              <a:t>x= delqueue (q);//</a:t>
            </a:r>
            <a:r>
              <a:rPr lang="zh-CN" altLang="en-US">
                <a:solidFill>
                  <a:schemeClr val="hlink"/>
                </a:solidFill>
              </a:rPr>
              <a:t>删除第一个元素并赋值给</a:t>
            </a:r>
            <a:r>
              <a:rPr lang="en-US" altLang="zh-CN">
                <a:solidFill>
                  <a:schemeClr val="hlink"/>
                </a:solidFill>
              </a:rPr>
              <a:t>x</a:t>
            </a:r>
          </a:p>
          <a:p>
            <a:r>
              <a:rPr lang="en-US" altLang="zh-CN"/>
              <a:t>enqueue(q,x);//</a:t>
            </a:r>
            <a:r>
              <a:rPr lang="zh-CN" altLang="en-US">
                <a:solidFill>
                  <a:schemeClr val="hlink"/>
                </a:solidFill>
              </a:rPr>
              <a:t>将变量</a:t>
            </a:r>
            <a:r>
              <a:rPr lang="en-US" altLang="zh-CN">
                <a:solidFill>
                  <a:schemeClr val="hlink"/>
                </a:solidFill>
              </a:rPr>
              <a:t>x</a:t>
            </a:r>
            <a:r>
              <a:rPr lang="zh-CN" altLang="en-US">
                <a:solidFill>
                  <a:schemeClr val="hlink"/>
                </a:solidFill>
              </a:rPr>
              <a:t>代表的元素赋值给</a:t>
            </a:r>
            <a:r>
              <a:rPr lang="en-US" altLang="zh-CN">
                <a:solidFill>
                  <a:schemeClr val="hlink"/>
                </a:solidFill>
              </a:rPr>
              <a:t>q</a:t>
            </a:r>
          </a:p>
          <a:p>
            <a:r>
              <a:rPr lang="en-US" altLang="zh-CN"/>
              <a:t>x= delqueue (q);//</a:t>
            </a:r>
            <a:r>
              <a:rPr lang="zh-CN" altLang="en-US">
                <a:solidFill>
                  <a:schemeClr val="hlink"/>
                </a:solidFill>
              </a:rPr>
              <a:t>删除队列中的元素赋值给</a:t>
            </a:r>
            <a:r>
              <a:rPr lang="en-US" altLang="zh-CN">
                <a:solidFill>
                  <a:schemeClr val="hlink"/>
                </a:solidFill>
              </a:rPr>
              <a:t>x</a:t>
            </a:r>
          </a:p>
          <a:p>
            <a:r>
              <a:rPr lang="en-US" altLang="zh-CN"/>
              <a:t>enqueue(q,’a’);//</a:t>
            </a:r>
            <a:r>
              <a:rPr lang="zh-CN" altLang="en-US">
                <a:solidFill>
                  <a:schemeClr val="hlink"/>
                </a:solidFill>
              </a:rPr>
              <a:t>将字符</a:t>
            </a:r>
            <a:r>
              <a:rPr lang="en-US" altLang="zh-CN">
                <a:solidFill>
                  <a:schemeClr val="hlink"/>
                </a:solidFill>
              </a:rPr>
              <a:t>a</a:t>
            </a:r>
            <a:r>
              <a:rPr lang="zh-CN" altLang="en-US">
                <a:solidFill>
                  <a:schemeClr val="hlink"/>
                </a:solidFill>
              </a:rPr>
              <a:t>插入队列</a:t>
            </a:r>
          </a:p>
          <a:p>
            <a:r>
              <a:rPr lang="en-US" altLang="zh-CN"/>
              <a:t>while(!emptyqueue(p))//</a:t>
            </a:r>
            <a:r>
              <a:rPr lang="zh-CN" altLang="en-US">
                <a:solidFill>
                  <a:schemeClr val="hlink"/>
                </a:solidFill>
              </a:rPr>
              <a:t>循环语句，判断队列是否为空，否则循环</a:t>
            </a:r>
          </a:p>
          <a:p>
            <a:r>
              <a:rPr lang="en-US" altLang="zh-CN"/>
              <a:t>{  y= delqueue (q);//</a:t>
            </a:r>
            <a:r>
              <a:rPr lang="zh-CN" altLang="en-US">
                <a:solidFill>
                  <a:schemeClr val="hlink"/>
                </a:solidFill>
              </a:rPr>
              <a:t>删除</a:t>
            </a:r>
            <a:r>
              <a:rPr lang="en-US" altLang="zh-CN">
                <a:solidFill>
                  <a:schemeClr val="hlink"/>
                </a:solidFill>
              </a:rPr>
              <a:t>q</a:t>
            </a:r>
            <a:r>
              <a:rPr lang="zh-CN" altLang="en-US">
                <a:solidFill>
                  <a:schemeClr val="hlink"/>
                </a:solidFill>
              </a:rPr>
              <a:t>队列的一个元素并赋值给</a:t>
            </a:r>
            <a:r>
              <a:rPr lang="en-US" altLang="zh-CN">
                <a:solidFill>
                  <a:schemeClr val="hlink"/>
                </a:solidFill>
              </a:rPr>
              <a:t>y</a:t>
            </a:r>
          </a:p>
          <a:p>
            <a:r>
              <a:rPr lang="en-US" altLang="zh-CN"/>
              <a:t>printf(“%c”,y);//</a:t>
            </a:r>
            <a:r>
              <a:rPr lang="zh-CN" altLang="en-US">
                <a:solidFill>
                  <a:schemeClr val="hlink"/>
                </a:solidFill>
              </a:rPr>
              <a:t>打印出</a:t>
            </a:r>
            <a:r>
              <a:rPr lang="en-US" altLang="zh-CN">
                <a:solidFill>
                  <a:schemeClr val="hlink"/>
                </a:solidFill>
              </a:rPr>
              <a:t>y</a:t>
            </a:r>
            <a:r>
              <a:rPr lang="zh-CN" altLang="en-US">
                <a:solidFill>
                  <a:schemeClr val="hlink"/>
                </a:solidFill>
              </a:rPr>
              <a:t>变量上的元素</a:t>
            </a:r>
          </a:p>
          <a:p>
            <a:r>
              <a:rPr lang="en-US" altLang="zh-CN"/>
              <a:t>}</a:t>
            </a:r>
          </a:p>
          <a:p>
            <a:r>
              <a:rPr lang="en-US" altLang="zh-CN"/>
              <a:t>printf(“%c\n”,x);//</a:t>
            </a:r>
            <a:r>
              <a:rPr lang="zh-CN" altLang="en-US">
                <a:solidFill>
                  <a:schemeClr val="hlink"/>
                </a:solidFill>
              </a:rPr>
              <a:t>打印出变量</a:t>
            </a:r>
            <a:r>
              <a:rPr lang="en-US" altLang="zh-CN">
                <a:solidFill>
                  <a:schemeClr val="hlink"/>
                </a:solidFill>
              </a:rPr>
              <a:t>x</a:t>
            </a:r>
            <a:r>
              <a:rPr lang="zh-CN" altLang="en-US">
                <a:solidFill>
                  <a:schemeClr val="hlink"/>
                </a:solidFill>
              </a:rPr>
              <a:t>上的元素</a:t>
            </a:r>
          </a:p>
          <a:p>
            <a:r>
              <a:rPr lang="en-US" altLang="zh-CN"/>
              <a:t>}</a:t>
            </a:r>
          </a:p>
          <a:p>
            <a:r>
              <a:rPr lang="zh-CN" altLang="en-US">
                <a:solidFill>
                  <a:srgbClr val="FF3399"/>
                </a:solidFill>
              </a:rPr>
              <a:t>答案：</a:t>
            </a:r>
            <a:r>
              <a:rPr lang="en-US" altLang="zh-CN">
                <a:solidFill>
                  <a:srgbClr val="FF3399"/>
                </a:solidFill>
              </a:rPr>
              <a:t>c   h   a    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0" y="0"/>
            <a:ext cx="9144000" cy="2714625"/>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1.</a:t>
            </a:r>
            <a:r>
              <a:rPr lang="zh-CN" altLang="en-US"/>
              <a:t>设高度为</a:t>
            </a:r>
            <a:r>
              <a:rPr lang="en-US" altLang="zh-CN"/>
              <a:t>K</a:t>
            </a:r>
            <a:r>
              <a:rPr lang="zh-CN" altLang="en-US"/>
              <a:t>的二叉树上只有度为</a:t>
            </a:r>
            <a:r>
              <a:rPr lang="en-US" altLang="zh-CN"/>
              <a:t>0</a:t>
            </a:r>
            <a:r>
              <a:rPr lang="zh-CN" altLang="en-US"/>
              <a:t>和度为</a:t>
            </a:r>
            <a:r>
              <a:rPr lang="en-US" altLang="zh-CN"/>
              <a:t>2</a:t>
            </a:r>
            <a:r>
              <a:rPr lang="zh-CN" altLang="en-US"/>
              <a:t>的结点，则此类二叉树中所包含的结点数至少为（     ）</a:t>
            </a:r>
          </a:p>
          <a:p>
            <a:pPr marL="342900" indent="-342900"/>
            <a:r>
              <a:rPr lang="en-US" altLang="zh-CN"/>
              <a:t>A</a:t>
            </a:r>
            <a:r>
              <a:rPr lang="zh-CN" altLang="en-US"/>
              <a:t>．</a:t>
            </a:r>
            <a:r>
              <a:rPr lang="en-US" altLang="zh-CN"/>
              <a:t>K+1     B</a:t>
            </a:r>
            <a:r>
              <a:rPr lang="zh-CN" altLang="en-US"/>
              <a:t>．</a:t>
            </a:r>
            <a:r>
              <a:rPr lang="en-US" altLang="zh-CN"/>
              <a:t>2K     C</a:t>
            </a:r>
            <a:r>
              <a:rPr lang="zh-CN" altLang="en-US"/>
              <a:t>．</a:t>
            </a:r>
            <a:r>
              <a:rPr lang="en-US" altLang="zh-CN"/>
              <a:t>2K-1       D</a:t>
            </a:r>
            <a:r>
              <a:rPr lang="zh-CN" altLang="en-US"/>
              <a:t>．</a:t>
            </a:r>
            <a:r>
              <a:rPr lang="en-US" altLang="zh-CN"/>
              <a:t>2K+1</a:t>
            </a:r>
          </a:p>
          <a:p>
            <a:pPr marL="342900" indent="-342900"/>
            <a:r>
              <a:rPr lang="zh-CN" altLang="en-US" sz="3200">
                <a:solidFill>
                  <a:srgbClr val="FF3399"/>
                </a:solidFill>
                <a:ea typeface="华文行楷" pitchFamily="2" charset="-122"/>
              </a:rPr>
              <a:t>解答：</a:t>
            </a:r>
            <a:r>
              <a:rPr lang="zh-CN" altLang="en-US">
                <a:solidFill>
                  <a:srgbClr val="FF3399"/>
                </a:solidFill>
              </a:rPr>
              <a:t>这个题不知道该怎么做，但是可以用排除法，因为这个二叉树只有度为</a:t>
            </a:r>
            <a:r>
              <a:rPr lang="en-US" altLang="zh-CN">
                <a:solidFill>
                  <a:srgbClr val="FF3399"/>
                </a:solidFill>
              </a:rPr>
              <a:t>0</a:t>
            </a:r>
            <a:r>
              <a:rPr lang="zh-CN" altLang="en-US">
                <a:solidFill>
                  <a:srgbClr val="FF3399"/>
                </a:solidFill>
              </a:rPr>
              <a:t>和度为</a:t>
            </a:r>
            <a:r>
              <a:rPr lang="en-US" altLang="zh-CN">
                <a:solidFill>
                  <a:srgbClr val="FF3399"/>
                </a:solidFill>
              </a:rPr>
              <a:t>2</a:t>
            </a:r>
            <a:r>
              <a:rPr lang="zh-CN" altLang="en-US">
                <a:solidFill>
                  <a:srgbClr val="FF3399"/>
                </a:solidFill>
              </a:rPr>
              <a:t>的结点，所以这个二叉树是最简单的那种，如图所示，若高度为</a:t>
            </a:r>
            <a:r>
              <a:rPr lang="en-US" altLang="zh-CN">
                <a:solidFill>
                  <a:srgbClr val="FF3399"/>
                </a:solidFill>
              </a:rPr>
              <a:t>k=2</a:t>
            </a:r>
            <a:r>
              <a:rPr lang="zh-CN" altLang="en-US">
                <a:solidFill>
                  <a:srgbClr val="FF3399"/>
                </a:solidFill>
              </a:rPr>
              <a:t>，结点数为</a:t>
            </a:r>
            <a:r>
              <a:rPr lang="en-US" altLang="zh-CN">
                <a:solidFill>
                  <a:srgbClr val="FF3399"/>
                </a:solidFill>
              </a:rPr>
              <a:t>3</a:t>
            </a:r>
            <a:r>
              <a:rPr lang="zh-CN" altLang="en-US">
                <a:solidFill>
                  <a:srgbClr val="FF3399"/>
                </a:solidFill>
              </a:rPr>
              <a:t>，所</a:t>
            </a:r>
          </a:p>
          <a:p>
            <a:pPr marL="342900" indent="-342900"/>
            <a:r>
              <a:rPr lang="zh-CN" altLang="en-US">
                <a:solidFill>
                  <a:srgbClr val="FF3399"/>
                </a:solidFill>
              </a:rPr>
              <a:t>                                                                    以可以把</a:t>
            </a:r>
            <a:r>
              <a:rPr lang="en-US" altLang="zh-CN">
                <a:solidFill>
                  <a:srgbClr val="FF3399"/>
                </a:solidFill>
              </a:rPr>
              <a:t>B</a:t>
            </a:r>
            <a:r>
              <a:rPr lang="zh-CN" altLang="en-US">
                <a:solidFill>
                  <a:srgbClr val="FF3399"/>
                </a:solidFill>
              </a:rPr>
              <a:t>，</a:t>
            </a:r>
            <a:r>
              <a:rPr lang="en-US" altLang="zh-CN">
                <a:solidFill>
                  <a:srgbClr val="FF3399"/>
                </a:solidFill>
              </a:rPr>
              <a:t>D</a:t>
            </a:r>
            <a:r>
              <a:rPr lang="zh-CN" altLang="en-US">
                <a:solidFill>
                  <a:srgbClr val="FF3399"/>
                </a:solidFill>
              </a:rPr>
              <a:t>选项排除。如图所示，若高度</a:t>
            </a:r>
          </a:p>
          <a:p>
            <a:pPr marL="342900" indent="-342900"/>
            <a:r>
              <a:rPr lang="zh-CN" altLang="en-US">
                <a:solidFill>
                  <a:srgbClr val="FF3399"/>
                </a:solidFill>
              </a:rPr>
              <a:t>                                                                    为</a:t>
            </a:r>
            <a:r>
              <a:rPr lang="en-US" altLang="zh-CN">
                <a:solidFill>
                  <a:srgbClr val="FF3399"/>
                </a:solidFill>
              </a:rPr>
              <a:t>k=3</a:t>
            </a:r>
            <a:r>
              <a:rPr lang="zh-CN" altLang="en-US">
                <a:solidFill>
                  <a:srgbClr val="FF3399"/>
                </a:solidFill>
              </a:rPr>
              <a:t>，则结点数为</a:t>
            </a:r>
            <a:r>
              <a:rPr lang="en-US" altLang="zh-CN">
                <a:solidFill>
                  <a:srgbClr val="FF3399"/>
                </a:solidFill>
              </a:rPr>
              <a:t>5</a:t>
            </a:r>
            <a:r>
              <a:rPr lang="zh-CN" altLang="en-US">
                <a:solidFill>
                  <a:srgbClr val="FF3399"/>
                </a:solidFill>
              </a:rPr>
              <a:t>，从而把</a:t>
            </a:r>
            <a:r>
              <a:rPr lang="en-US" altLang="zh-CN">
                <a:solidFill>
                  <a:srgbClr val="FF3399"/>
                </a:solidFill>
              </a:rPr>
              <a:t>A</a:t>
            </a:r>
            <a:r>
              <a:rPr lang="zh-CN" altLang="en-US">
                <a:solidFill>
                  <a:srgbClr val="FF3399"/>
                </a:solidFill>
              </a:rPr>
              <a:t>排除，</a:t>
            </a:r>
          </a:p>
          <a:p>
            <a:pPr marL="342900" indent="-342900"/>
            <a:r>
              <a:rPr lang="zh-CN" altLang="en-US">
                <a:solidFill>
                  <a:srgbClr val="FF3399"/>
                </a:solidFill>
              </a:rPr>
              <a:t>                                                                     答案为：</a:t>
            </a:r>
            <a:r>
              <a:rPr lang="en-US" altLang="zh-CN">
                <a:solidFill>
                  <a:srgbClr val="FF3399"/>
                </a:solidFill>
              </a:rPr>
              <a:t>C</a:t>
            </a:r>
          </a:p>
        </p:txBody>
      </p:sp>
      <p:sp>
        <p:nvSpPr>
          <p:cNvPr id="32771" name="Oval 5"/>
          <p:cNvSpPr>
            <a:spLocks noChangeArrowheads="1"/>
          </p:cNvSpPr>
          <p:nvPr/>
        </p:nvSpPr>
        <p:spPr bwMode="auto">
          <a:xfrm>
            <a:off x="900113" y="1989138"/>
            <a:ext cx="358775"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72" name="Oval 6"/>
          <p:cNvSpPr>
            <a:spLocks noChangeArrowheads="1"/>
          </p:cNvSpPr>
          <p:nvPr/>
        </p:nvSpPr>
        <p:spPr bwMode="auto">
          <a:xfrm>
            <a:off x="539750" y="2852738"/>
            <a:ext cx="287338"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73" name="Oval 7"/>
          <p:cNvSpPr>
            <a:spLocks noChangeArrowheads="1"/>
          </p:cNvSpPr>
          <p:nvPr/>
        </p:nvSpPr>
        <p:spPr bwMode="auto">
          <a:xfrm>
            <a:off x="1331913" y="2852738"/>
            <a:ext cx="287337"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74" name="Line 8"/>
          <p:cNvSpPr>
            <a:spLocks noChangeShapeType="1"/>
          </p:cNvSpPr>
          <p:nvPr/>
        </p:nvSpPr>
        <p:spPr bwMode="auto">
          <a:xfrm flipH="1">
            <a:off x="755650" y="2349500"/>
            <a:ext cx="287338" cy="574675"/>
          </a:xfrm>
          <a:prstGeom prst="line">
            <a:avLst/>
          </a:prstGeom>
          <a:noFill/>
          <a:ln w="9525">
            <a:solidFill>
              <a:schemeClr val="tx1"/>
            </a:solidFill>
            <a:round/>
            <a:headEnd/>
            <a:tailEnd/>
          </a:ln>
        </p:spPr>
        <p:txBody>
          <a:bodyPr/>
          <a:lstStyle/>
          <a:p>
            <a:endParaRPr lang="zh-CN" altLang="en-US"/>
          </a:p>
        </p:txBody>
      </p:sp>
      <p:sp>
        <p:nvSpPr>
          <p:cNvPr id="32775" name="Line 9"/>
          <p:cNvSpPr>
            <a:spLocks noChangeShapeType="1"/>
          </p:cNvSpPr>
          <p:nvPr/>
        </p:nvSpPr>
        <p:spPr bwMode="auto">
          <a:xfrm>
            <a:off x="1116013" y="2349500"/>
            <a:ext cx="287337" cy="503238"/>
          </a:xfrm>
          <a:prstGeom prst="line">
            <a:avLst/>
          </a:prstGeom>
          <a:noFill/>
          <a:ln w="9525">
            <a:solidFill>
              <a:schemeClr val="tx1"/>
            </a:solidFill>
            <a:round/>
            <a:headEnd/>
            <a:tailEnd/>
          </a:ln>
        </p:spPr>
        <p:txBody>
          <a:bodyPr/>
          <a:lstStyle/>
          <a:p>
            <a:endParaRPr lang="zh-CN" altLang="en-US"/>
          </a:p>
        </p:txBody>
      </p:sp>
      <p:sp>
        <p:nvSpPr>
          <p:cNvPr id="32776" name="Oval 10"/>
          <p:cNvSpPr>
            <a:spLocks noChangeArrowheads="1"/>
          </p:cNvSpPr>
          <p:nvPr/>
        </p:nvSpPr>
        <p:spPr bwMode="auto">
          <a:xfrm>
            <a:off x="3203575" y="1916113"/>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77" name="Oval 11"/>
          <p:cNvSpPr>
            <a:spLocks noChangeArrowheads="1"/>
          </p:cNvSpPr>
          <p:nvPr/>
        </p:nvSpPr>
        <p:spPr bwMode="auto">
          <a:xfrm>
            <a:off x="2771775" y="2492375"/>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78" name="Oval 12"/>
          <p:cNvSpPr>
            <a:spLocks noChangeArrowheads="1"/>
          </p:cNvSpPr>
          <p:nvPr/>
        </p:nvSpPr>
        <p:spPr bwMode="auto">
          <a:xfrm>
            <a:off x="3635375" y="2492375"/>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79" name="Oval 13"/>
          <p:cNvSpPr>
            <a:spLocks noChangeArrowheads="1"/>
          </p:cNvSpPr>
          <p:nvPr/>
        </p:nvSpPr>
        <p:spPr bwMode="auto">
          <a:xfrm>
            <a:off x="2411413" y="3068638"/>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80" name="Oval 14"/>
          <p:cNvSpPr>
            <a:spLocks noChangeArrowheads="1"/>
          </p:cNvSpPr>
          <p:nvPr/>
        </p:nvSpPr>
        <p:spPr bwMode="auto">
          <a:xfrm>
            <a:off x="3060700" y="3068638"/>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81" name="Line 15"/>
          <p:cNvSpPr>
            <a:spLocks noChangeShapeType="1"/>
          </p:cNvSpPr>
          <p:nvPr/>
        </p:nvSpPr>
        <p:spPr bwMode="auto">
          <a:xfrm flipH="1">
            <a:off x="3059113" y="2349500"/>
            <a:ext cx="217487" cy="215900"/>
          </a:xfrm>
          <a:prstGeom prst="line">
            <a:avLst/>
          </a:prstGeom>
          <a:noFill/>
          <a:ln w="9525">
            <a:solidFill>
              <a:schemeClr val="tx1"/>
            </a:solidFill>
            <a:round/>
            <a:headEnd/>
            <a:tailEnd/>
          </a:ln>
        </p:spPr>
        <p:txBody>
          <a:bodyPr/>
          <a:lstStyle/>
          <a:p>
            <a:endParaRPr lang="zh-CN" altLang="en-US"/>
          </a:p>
        </p:txBody>
      </p:sp>
      <p:sp>
        <p:nvSpPr>
          <p:cNvPr id="32782" name="Line 16"/>
          <p:cNvSpPr>
            <a:spLocks noChangeShapeType="1"/>
          </p:cNvSpPr>
          <p:nvPr/>
        </p:nvSpPr>
        <p:spPr bwMode="auto">
          <a:xfrm flipH="1">
            <a:off x="2700338" y="2852738"/>
            <a:ext cx="215900" cy="360362"/>
          </a:xfrm>
          <a:prstGeom prst="line">
            <a:avLst/>
          </a:prstGeom>
          <a:noFill/>
          <a:ln w="9525">
            <a:solidFill>
              <a:schemeClr val="tx1"/>
            </a:solidFill>
            <a:round/>
            <a:headEnd/>
            <a:tailEnd/>
          </a:ln>
        </p:spPr>
        <p:txBody>
          <a:bodyPr/>
          <a:lstStyle/>
          <a:p>
            <a:endParaRPr lang="zh-CN" altLang="en-US"/>
          </a:p>
        </p:txBody>
      </p:sp>
      <p:sp>
        <p:nvSpPr>
          <p:cNvPr id="32783" name="Line 17"/>
          <p:cNvSpPr>
            <a:spLocks noChangeShapeType="1"/>
          </p:cNvSpPr>
          <p:nvPr/>
        </p:nvSpPr>
        <p:spPr bwMode="auto">
          <a:xfrm>
            <a:off x="3492500" y="2276475"/>
            <a:ext cx="287338" cy="288925"/>
          </a:xfrm>
          <a:prstGeom prst="line">
            <a:avLst/>
          </a:prstGeom>
          <a:noFill/>
          <a:ln w="9525">
            <a:solidFill>
              <a:schemeClr val="tx1"/>
            </a:solidFill>
            <a:round/>
            <a:headEnd/>
            <a:tailEnd/>
          </a:ln>
        </p:spPr>
        <p:txBody>
          <a:bodyPr/>
          <a:lstStyle/>
          <a:p>
            <a:endParaRPr lang="zh-CN" altLang="en-US"/>
          </a:p>
        </p:txBody>
      </p:sp>
      <p:sp>
        <p:nvSpPr>
          <p:cNvPr id="32784" name="Line 18"/>
          <p:cNvSpPr>
            <a:spLocks noChangeShapeType="1"/>
          </p:cNvSpPr>
          <p:nvPr/>
        </p:nvSpPr>
        <p:spPr bwMode="auto">
          <a:xfrm>
            <a:off x="3059113" y="2852738"/>
            <a:ext cx="217487" cy="360362"/>
          </a:xfrm>
          <a:prstGeom prst="line">
            <a:avLst/>
          </a:prstGeom>
          <a:noFill/>
          <a:ln w="9525">
            <a:solidFill>
              <a:schemeClr val="tx1"/>
            </a:solidFill>
            <a:round/>
            <a:headEnd/>
            <a:tailEnd/>
          </a:ln>
        </p:spPr>
        <p:txBody>
          <a:bodyPr/>
          <a:lstStyle/>
          <a:p>
            <a:endParaRPr lang="zh-CN" altLang="en-US"/>
          </a:p>
        </p:txBody>
      </p:sp>
      <p:sp>
        <p:nvSpPr>
          <p:cNvPr id="32785" name="Text Box 19"/>
          <p:cNvSpPr txBox="1">
            <a:spLocks noChangeArrowheads="1"/>
          </p:cNvSpPr>
          <p:nvPr/>
        </p:nvSpPr>
        <p:spPr bwMode="auto">
          <a:xfrm>
            <a:off x="0" y="3573463"/>
            <a:ext cx="9144000" cy="2714625"/>
          </a:xfrm>
          <a:prstGeom prst="rect">
            <a:avLst/>
          </a:prstGeom>
          <a:noFill/>
          <a:ln w="9525">
            <a:noFill/>
            <a:miter lim="800000"/>
            <a:headEnd/>
            <a:tailEnd/>
          </a:ln>
        </p:spPr>
        <p:txBody>
          <a:bodyPr>
            <a:spAutoFit/>
          </a:bodyPr>
          <a:lstStyle/>
          <a:p>
            <a:r>
              <a:rPr lang="zh-CN" altLang="en-US" sz="3200">
                <a:ea typeface="华文行楷" pitchFamily="2" charset="-122"/>
              </a:rPr>
              <a:t>３．</a:t>
            </a:r>
            <a:r>
              <a:rPr lang="zh-CN" altLang="en-US"/>
              <a:t>由权值分别为３，８，６，５，２的叶子结点生成一棵哈夫曼树，它的带权路径长度是（    ）</a:t>
            </a:r>
          </a:p>
          <a:p>
            <a:r>
              <a:rPr lang="en-US" altLang="zh-CN"/>
              <a:t>A</a:t>
            </a:r>
            <a:r>
              <a:rPr lang="zh-CN" altLang="en-US"/>
              <a:t>．４８     </a:t>
            </a:r>
            <a:r>
              <a:rPr lang="en-US" altLang="zh-CN"/>
              <a:t>B</a:t>
            </a:r>
            <a:r>
              <a:rPr lang="zh-CN" altLang="en-US"/>
              <a:t>．７２     </a:t>
            </a:r>
            <a:r>
              <a:rPr lang="en-US" altLang="zh-CN"/>
              <a:t>C</a:t>
            </a:r>
            <a:r>
              <a:rPr lang="zh-CN" altLang="en-US"/>
              <a:t>．５３       </a:t>
            </a:r>
            <a:r>
              <a:rPr lang="en-US" altLang="zh-CN"/>
              <a:t>D</a:t>
            </a:r>
            <a:r>
              <a:rPr lang="zh-CN" altLang="en-US"/>
              <a:t>．２４</a:t>
            </a:r>
          </a:p>
          <a:p>
            <a:r>
              <a:rPr lang="zh-CN" altLang="en-US">
                <a:solidFill>
                  <a:srgbClr val="FF3399"/>
                </a:solidFill>
              </a:rPr>
              <a:t> </a:t>
            </a:r>
            <a:r>
              <a:rPr lang="zh-CN" altLang="en-US" sz="3200">
                <a:solidFill>
                  <a:srgbClr val="FF3399"/>
                </a:solidFill>
                <a:ea typeface="华文行楷" pitchFamily="2" charset="-122"/>
              </a:rPr>
              <a:t>解答</a:t>
            </a:r>
            <a:r>
              <a:rPr lang="zh-CN" altLang="en-US">
                <a:solidFill>
                  <a:srgbClr val="FF3399"/>
                </a:solidFill>
              </a:rPr>
              <a:t>：由题中权值的叶子结点生成的赫夫曼树</a:t>
            </a:r>
          </a:p>
          <a:p>
            <a:r>
              <a:rPr lang="zh-CN" altLang="en-US">
                <a:solidFill>
                  <a:srgbClr val="FF3399"/>
                </a:solidFill>
              </a:rPr>
              <a:t>如图所示，带全路径长度为：</a:t>
            </a:r>
          </a:p>
          <a:p>
            <a:r>
              <a:rPr lang="en-US" altLang="zh-CN">
                <a:solidFill>
                  <a:srgbClr val="FF3399"/>
                </a:solidFill>
              </a:rPr>
              <a:t>2*3+3*3+2*5+6*2+8*2=53</a:t>
            </a:r>
          </a:p>
          <a:p>
            <a:r>
              <a:rPr lang="zh-CN" altLang="en-US">
                <a:solidFill>
                  <a:srgbClr val="FF3399"/>
                </a:solidFill>
              </a:rPr>
              <a:t>所以答案为：</a:t>
            </a:r>
            <a:r>
              <a:rPr lang="en-US" altLang="zh-CN">
                <a:solidFill>
                  <a:srgbClr val="FF3399"/>
                </a:solidFill>
              </a:rPr>
              <a:t>C</a:t>
            </a:r>
          </a:p>
          <a:p>
            <a:endParaRPr lang="en-US" altLang="zh-CN">
              <a:solidFill>
                <a:srgbClr val="FF3399"/>
              </a:solidFill>
            </a:endParaRPr>
          </a:p>
        </p:txBody>
      </p:sp>
      <p:sp>
        <p:nvSpPr>
          <p:cNvPr id="32786" name="Oval 20"/>
          <p:cNvSpPr>
            <a:spLocks noChangeArrowheads="1"/>
          </p:cNvSpPr>
          <p:nvPr/>
        </p:nvSpPr>
        <p:spPr bwMode="auto">
          <a:xfrm>
            <a:off x="6300788" y="4292600"/>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87" name="Oval 21"/>
          <p:cNvSpPr>
            <a:spLocks noChangeArrowheads="1"/>
          </p:cNvSpPr>
          <p:nvPr/>
        </p:nvSpPr>
        <p:spPr bwMode="auto">
          <a:xfrm>
            <a:off x="5435600" y="4868863"/>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88" name="Oval 22"/>
          <p:cNvSpPr>
            <a:spLocks noChangeArrowheads="1"/>
          </p:cNvSpPr>
          <p:nvPr/>
        </p:nvSpPr>
        <p:spPr bwMode="auto">
          <a:xfrm>
            <a:off x="7308850" y="4797425"/>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89" name="Oval 23"/>
          <p:cNvSpPr>
            <a:spLocks noChangeArrowheads="1"/>
          </p:cNvSpPr>
          <p:nvPr/>
        </p:nvSpPr>
        <p:spPr bwMode="auto">
          <a:xfrm>
            <a:off x="7812088" y="5300663"/>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90" name="Oval 24"/>
          <p:cNvSpPr>
            <a:spLocks noChangeArrowheads="1"/>
          </p:cNvSpPr>
          <p:nvPr/>
        </p:nvSpPr>
        <p:spPr bwMode="auto">
          <a:xfrm>
            <a:off x="6804025" y="5300663"/>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91" name="Oval 25"/>
          <p:cNvSpPr>
            <a:spLocks noChangeArrowheads="1"/>
          </p:cNvSpPr>
          <p:nvPr/>
        </p:nvSpPr>
        <p:spPr bwMode="auto">
          <a:xfrm>
            <a:off x="4859338" y="5373688"/>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92" name="Oval 26"/>
          <p:cNvSpPr>
            <a:spLocks noChangeArrowheads="1"/>
          </p:cNvSpPr>
          <p:nvPr/>
        </p:nvSpPr>
        <p:spPr bwMode="auto">
          <a:xfrm>
            <a:off x="5940425" y="5373688"/>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93" name="Oval 27"/>
          <p:cNvSpPr>
            <a:spLocks noChangeArrowheads="1"/>
          </p:cNvSpPr>
          <p:nvPr/>
        </p:nvSpPr>
        <p:spPr bwMode="auto">
          <a:xfrm>
            <a:off x="5435600" y="5948363"/>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94" name="Oval 28"/>
          <p:cNvSpPr>
            <a:spLocks noChangeArrowheads="1"/>
          </p:cNvSpPr>
          <p:nvPr/>
        </p:nvSpPr>
        <p:spPr bwMode="auto">
          <a:xfrm>
            <a:off x="4284663" y="5949950"/>
            <a:ext cx="431800"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795" name="Line 29"/>
          <p:cNvSpPr>
            <a:spLocks noChangeShapeType="1"/>
          </p:cNvSpPr>
          <p:nvPr/>
        </p:nvSpPr>
        <p:spPr bwMode="auto">
          <a:xfrm flipH="1">
            <a:off x="5724525" y="4652963"/>
            <a:ext cx="719138" cy="360362"/>
          </a:xfrm>
          <a:prstGeom prst="line">
            <a:avLst/>
          </a:prstGeom>
          <a:noFill/>
          <a:ln w="9525">
            <a:solidFill>
              <a:schemeClr val="tx1"/>
            </a:solidFill>
            <a:round/>
            <a:headEnd/>
            <a:tailEnd/>
          </a:ln>
        </p:spPr>
        <p:txBody>
          <a:bodyPr/>
          <a:lstStyle/>
          <a:p>
            <a:endParaRPr lang="zh-CN" altLang="en-US"/>
          </a:p>
        </p:txBody>
      </p:sp>
      <p:sp>
        <p:nvSpPr>
          <p:cNvPr id="32796" name="Line 30"/>
          <p:cNvSpPr>
            <a:spLocks noChangeShapeType="1"/>
          </p:cNvSpPr>
          <p:nvPr/>
        </p:nvSpPr>
        <p:spPr bwMode="auto">
          <a:xfrm flipH="1">
            <a:off x="5148263" y="5229225"/>
            <a:ext cx="431800" cy="287338"/>
          </a:xfrm>
          <a:prstGeom prst="line">
            <a:avLst/>
          </a:prstGeom>
          <a:noFill/>
          <a:ln w="9525">
            <a:solidFill>
              <a:schemeClr val="tx1"/>
            </a:solidFill>
            <a:round/>
            <a:headEnd/>
            <a:tailEnd/>
          </a:ln>
        </p:spPr>
        <p:txBody>
          <a:bodyPr/>
          <a:lstStyle/>
          <a:p>
            <a:endParaRPr lang="zh-CN" altLang="en-US"/>
          </a:p>
        </p:txBody>
      </p:sp>
      <p:sp>
        <p:nvSpPr>
          <p:cNvPr id="32797" name="Line 31"/>
          <p:cNvSpPr>
            <a:spLocks noChangeShapeType="1"/>
          </p:cNvSpPr>
          <p:nvPr/>
        </p:nvSpPr>
        <p:spPr bwMode="auto">
          <a:xfrm flipH="1">
            <a:off x="4572000" y="5734050"/>
            <a:ext cx="360363" cy="358775"/>
          </a:xfrm>
          <a:prstGeom prst="line">
            <a:avLst/>
          </a:prstGeom>
          <a:noFill/>
          <a:ln w="9525">
            <a:solidFill>
              <a:schemeClr val="tx1"/>
            </a:solidFill>
            <a:round/>
            <a:headEnd/>
            <a:tailEnd/>
          </a:ln>
        </p:spPr>
        <p:txBody>
          <a:bodyPr/>
          <a:lstStyle/>
          <a:p>
            <a:endParaRPr lang="zh-CN" altLang="en-US"/>
          </a:p>
        </p:txBody>
      </p:sp>
      <p:sp>
        <p:nvSpPr>
          <p:cNvPr id="32798" name="Line 32"/>
          <p:cNvSpPr>
            <a:spLocks noChangeShapeType="1"/>
          </p:cNvSpPr>
          <p:nvPr/>
        </p:nvSpPr>
        <p:spPr bwMode="auto">
          <a:xfrm>
            <a:off x="5795963" y="5229225"/>
            <a:ext cx="288925" cy="287338"/>
          </a:xfrm>
          <a:prstGeom prst="line">
            <a:avLst/>
          </a:prstGeom>
          <a:noFill/>
          <a:ln w="9525">
            <a:solidFill>
              <a:schemeClr val="tx1"/>
            </a:solidFill>
            <a:round/>
            <a:headEnd/>
            <a:tailEnd/>
          </a:ln>
        </p:spPr>
        <p:txBody>
          <a:bodyPr/>
          <a:lstStyle/>
          <a:p>
            <a:endParaRPr lang="zh-CN" altLang="en-US"/>
          </a:p>
        </p:txBody>
      </p:sp>
      <p:sp>
        <p:nvSpPr>
          <p:cNvPr id="32799" name="Line 33"/>
          <p:cNvSpPr>
            <a:spLocks noChangeShapeType="1"/>
          </p:cNvSpPr>
          <p:nvPr/>
        </p:nvSpPr>
        <p:spPr bwMode="auto">
          <a:xfrm>
            <a:off x="5148263" y="5734050"/>
            <a:ext cx="360362" cy="358775"/>
          </a:xfrm>
          <a:prstGeom prst="line">
            <a:avLst/>
          </a:prstGeom>
          <a:noFill/>
          <a:ln w="9525">
            <a:solidFill>
              <a:schemeClr val="tx1"/>
            </a:solidFill>
            <a:round/>
            <a:headEnd/>
            <a:tailEnd/>
          </a:ln>
        </p:spPr>
        <p:txBody>
          <a:bodyPr/>
          <a:lstStyle/>
          <a:p>
            <a:endParaRPr lang="zh-CN" altLang="en-US"/>
          </a:p>
        </p:txBody>
      </p:sp>
      <p:sp>
        <p:nvSpPr>
          <p:cNvPr id="32800" name="Line 34"/>
          <p:cNvSpPr>
            <a:spLocks noChangeShapeType="1"/>
          </p:cNvSpPr>
          <p:nvPr/>
        </p:nvSpPr>
        <p:spPr bwMode="auto">
          <a:xfrm>
            <a:off x="6659563" y="4581525"/>
            <a:ext cx="792162" cy="431800"/>
          </a:xfrm>
          <a:prstGeom prst="line">
            <a:avLst/>
          </a:prstGeom>
          <a:noFill/>
          <a:ln w="9525">
            <a:solidFill>
              <a:schemeClr val="tx1"/>
            </a:solidFill>
            <a:round/>
            <a:headEnd/>
            <a:tailEnd/>
          </a:ln>
        </p:spPr>
        <p:txBody>
          <a:bodyPr/>
          <a:lstStyle/>
          <a:p>
            <a:endParaRPr lang="zh-CN" altLang="en-US"/>
          </a:p>
        </p:txBody>
      </p:sp>
      <p:sp>
        <p:nvSpPr>
          <p:cNvPr id="32801" name="Line 35"/>
          <p:cNvSpPr>
            <a:spLocks noChangeShapeType="1"/>
          </p:cNvSpPr>
          <p:nvPr/>
        </p:nvSpPr>
        <p:spPr bwMode="auto">
          <a:xfrm flipH="1">
            <a:off x="7092950" y="5157788"/>
            <a:ext cx="358775" cy="287337"/>
          </a:xfrm>
          <a:prstGeom prst="line">
            <a:avLst/>
          </a:prstGeom>
          <a:noFill/>
          <a:ln w="9525">
            <a:solidFill>
              <a:schemeClr val="tx1"/>
            </a:solidFill>
            <a:round/>
            <a:headEnd/>
            <a:tailEnd/>
          </a:ln>
        </p:spPr>
        <p:txBody>
          <a:bodyPr/>
          <a:lstStyle/>
          <a:p>
            <a:endParaRPr lang="zh-CN" altLang="en-US"/>
          </a:p>
        </p:txBody>
      </p:sp>
      <p:sp>
        <p:nvSpPr>
          <p:cNvPr id="32802" name="Line 36"/>
          <p:cNvSpPr>
            <a:spLocks noChangeShapeType="1"/>
          </p:cNvSpPr>
          <p:nvPr/>
        </p:nvSpPr>
        <p:spPr bwMode="auto">
          <a:xfrm>
            <a:off x="7667625" y="5157788"/>
            <a:ext cx="217488" cy="215900"/>
          </a:xfrm>
          <a:prstGeom prst="line">
            <a:avLst/>
          </a:prstGeom>
          <a:noFill/>
          <a:ln w="9525">
            <a:solidFill>
              <a:schemeClr val="tx1"/>
            </a:solidFill>
            <a:round/>
            <a:headEnd/>
            <a:tailEnd/>
          </a:ln>
        </p:spPr>
        <p:txBody>
          <a:bodyPr/>
          <a:lstStyle/>
          <a:p>
            <a:endParaRPr lang="zh-CN" altLang="en-US"/>
          </a:p>
        </p:txBody>
      </p:sp>
      <p:sp>
        <p:nvSpPr>
          <p:cNvPr id="32803" name="Text Box 37"/>
          <p:cNvSpPr txBox="1">
            <a:spLocks noChangeArrowheads="1"/>
          </p:cNvSpPr>
          <p:nvPr/>
        </p:nvSpPr>
        <p:spPr bwMode="auto">
          <a:xfrm>
            <a:off x="4356100" y="6021388"/>
            <a:ext cx="287338" cy="366712"/>
          </a:xfrm>
          <a:prstGeom prst="rect">
            <a:avLst/>
          </a:prstGeom>
          <a:noFill/>
          <a:ln w="9525">
            <a:noFill/>
            <a:miter lim="800000"/>
            <a:headEnd/>
            <a:tailEnd/>
          </a:ln>
        </p:spPr>
        <p:txBody>
          <a:bodyPr>
            <a:spAutoFit/>
          </a:bodyPr>
          <a:lstStyle/>
          <a:p>
            <a:pPr>
              <a:spcBef>
                <a:spcPct val="50000"/>
              </a:spcBef>
            </a:pPr>
            <a:r>
              <a:rPr lang="en-US" altLang="zh-CN"/>
              <a:t>2</a:t>
            </a:r>
          </a:p>
        </p:txBody>
      </p:sp>
      <p:sp>
        <p:nvSpPr>
          <p:cNvPr id="32804" name="Text Box 38"/>
          <p:cNvSpPr txBox="1">
            <a:spLocks noChangeArrowheads="1"/>
          </p:cNvSpPr>
          <p:nvPr/>
        </p:nvSpPr>
        <p:spPr bwMode="auto">
          <a:xfrm>
            <a:off x="5508625" y="6021388"/>
            <a:ext cx="287338" cy="366712"/>
          </a:xfrm>
          <a:prstGeom prst="rect">
            <a:avLst/>
          </a:prstGeom>
          <a:noFill/>
          <a:ln w="9525">
            <a:noFill/>
            <a:miter lim="800000"/>
            <a:headEnd/>
            <a:tailEnd/>
          </a:ln>
        </p:spPr>
        <p:txBody>
          <a:bodyPr>
            <a:spAutoFit/>
          </a:bodyPr>
          <a:lstStyle/>
          <a:p>
            <a:pPr>
              <a:spcBef>
                <a:spcPct val="50000"/>
              </a:spcBef>
            </a:pPr>
            <a:r>
              <a:rPr lang="en-US" altLang="zh-CN"/>
              <a:t>3</a:t>
            </a:r>
          </a:p>
        </p:txBody>
      </p:sp>
      <p:sp>
        <p:nvSpPr>
          <p:cNvPr id="32805" name="Text Box 40"/>
          <p:cNvSpPr txBox="1">
            <a:spLocks noChangeArrowheads="1"/>
          </p:cNvSpPr>
          <p:nvPr/>
        </p:nvSpPr>
        <p:spPr bwMode="auto">
          <a:xfrm>
            <a:off x="6011863" y="5373688"/>
            <a:ext cx="288925" cy="366712"/>
          </a:xfrm>
          <a:prstGeom prst="rect">
            <a:avLst/>
          </a:prstGeom>
          <a:noFill/>
          <a:ln w="9525">
            <a:noFill/>
            <a:miter lim="800000"/>
            <a:headEnd/>
            <a:tailEnd/>
          </a:ln>
        </p:spPr>
        <p:txBody>
          <a:bodyPr>
            <a:spAutoFit/>
          </a:bodyPr>
          <a:lstStyle/>
          <a:p>
            <a:pPr>
              <a:spcBef>
                <a:spcPct val="50000"/>
              </a:spcBef>
            </a:pPr>
            <a:r>
              <a:rPr lang="en-US" altLang="zh-CN"/>
              <a:t>5</a:t>
            </a:r>
          </a:p>
        </p:txBody>
      </p:sp>
      <p:sp>
        <p:nvSpPr>
          <p:cNvPr id="32806" name="Text Box 42"/>
          <p:cNvSpPr txBox="1">
            <a:spLocks noChangeArrowheads="1"/>
          </p:cNvSpPr>
          <p:nvPr/>
        </p:nvSpPr>
        <p:spPr bwMode="auto">
          <a:xfrm>
            <a:off x="6877050" y="5300663"/>
            <a:ext cx="287338" cy="366712"/>
          </a:xfrm>
          <a:prstGeom prst="rect">
            <a:avLst/>
          </a:prstGeom>
          <a:noFill/>
          <a:ln w="9525">
            <a:noFill/>
            <a:miter lim="800000"/>
            <a:headEnd/>
            <a:tailEnd/>
          </a:ln>
        </p:spPr>
        <p:txBody>
          <a:bodyPr>
            <a:spAutoFit/>
          </a:bodyPr>
          <a:lstStyle/>
          <a:p>
            <a:pPr>
              <a:spcBef>
                <a:spcPct val="50000"/>
              </a:spcBef>
            </a:pPr>
            <a:r>
              <a:rPr lang="en-US" altLang="zh-CN"/>
              <a:t>6</a:t>
            </a:r>
          </a:p>
        </p:txBody>
      </p:sp>
      <p:sp>
        <p:nvSpPr>
          <p:cNvPr id="32807" name="Text Box 43"/>
          <p:cNvSpPr txBox="1">
            <a:spLocks noChangeArrowheads="1"/>
          </p:cNvSpPr>
          <p:nvPr/>
        </p:nvSpPr>
        <p:spPr bwMode="auto">
          <a:xfrm>
            <a:off x="7885113" y="5300663"/>
            <a:ext cx="287337" cy="366712"/>
          </a:xfrm>
          <a:prstGeom prst="rect">
            <a:avLst/>
          </a:prstGeom>
          <a:noFill/>
          <a:ln w="9525">
            <a:noFill/>
            <a:miter lim="800000"/>
            <a:headEnd/>
            <a:tailEnd/>
          </a:ln>
        </p:spPr>
        <p:txBody>
          <a:bodyPr>
            <a:spAutoFit/>
          </a:bodyPr>
          <a:lstStyle/>
          <a:p>
            <a:pPr>
              <a:spcBef>
                <a:spcPct val="50000"/>
              </a:spcBef>
            </a:pPr>
            <a:r>
              <a:rPr lang="en-US" altLang="zh-CN"/>
              <a:t>8</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179388" y="0"/>
            <a:ext cx="8785225" cy="4664075"/>
          </a:xfrm>
          <a:prstGeom prst="rect">
            <a:avLst/>
          </a:prstGeom>
          <a:noFill/>
          <a:ln w="9525">
            <a:noFill/>
            <a:miter lim="800000"/>
            <a:headEnd/>
            <a:tailEnd/>
          </a:ln>
        </p:spPr>
        <p:txBody>
          <a:bodyPr>
            <a:spAutoFit/>
          </a:bodyPr>
          <a:lstStyle/>
          <a:p>
            <a:r>
              <a:rPr lang="zh-CN" altLang="en-US" sz="3200">
                <a:ea typeface="华文行楷" pitchFamily="2" charset="-122"/>
              </a:rPr>
              <a:t>４．</a:t>
            </a:r>
            <a:r>
              <a:rPr lang="zh-CN" altLang="en-US"/>
              <a:t>已知某二叉树的后序遍历是</a:t>
            </a:r>
            <a:r>
              <a:rPr lang="en-US" altLang="zh-CN"/>
              <a:t>dabec</a:t>
            </a:r>
            <a:r>
              <a:rPr lang="zh-CN" altLang="en-US"/>
              <a:t>，中序遍历是</a:t>
            </a:r>
            <a:r>
              <a:rPr lang="en-US" altLang="zh-CN"/>
              <a:t>debac</a:t>
            </a:r>
            <a:r>
              <a:rPr lang="zh-CN" altLang="en-US"/>
              <a:t>，它的先序遍历是（</a:t>
            </a:r>
            <a:r>
              <a:rPr lang="en-US" altLang="zh-CN"/>
              <a:t>D</a:t>
            </a:r>
            <a:r>
              <a:rPr lang="zh-CN" altLang="en-US"/>
              <a:t>）</a:t>
            </a:r>
          </a:p>
          <a:p>
            <a:r>
              <a:rPr lang="en-US" altLang="zh-CN"/>
              <a:t>A</a:t>
            </a:r>
            <a:r>
              <a:rPr lang="zh-CN" altLang="en-US"/>
              <a:t>．</a:t>
            </a:r>
            <a:r>
              <a:rPr lang="en-US" altLang="zh-CN"/>
              <a:t>acbed     B</a:t>
            </a:r>
            <a:r>
              <a:rPr lang="zh-CN" altLang="en-US"/>
              <a:t>．</a:t>
            </a:r>
            <a:r>
              <a:rPr lang="en-US" altLang="zh-CN"/>
              <a:t>deabc     C</a:t>
            </a:r>
            <a:r>
              <a:rPr lang="zh-CN" altLang="en-US"/>
              <a:t>．</a:t>
            </a:r>
            <a:r>
              <a:rPr lang="en-US" altLang="zh-CN"/>
              <a:t>decab       D</a:t>
            </a:r>
            <a:r>
              <a:rPr lang="zh-CN" altLang="en-US"/>
              <a:t>．</a:t>
            </a:r>
            <a:r>
              <a:rPr lang="en-US" altLang="zh-CN"/>
              <a:t>cedba </a:t>
            </a:r>
          </a:p>
          <a:p>
            <a:r>
              <a:rPr lang="en-US" altLang="zh-CN" sz="3200">
                <a:latin typeface="华文行楷" pitchFamily="2" charset="-122"/>
                <a:ea typeface="华文行楷" pitchFamily="2" charset="-122"/>
              </a:rPr>
              <a:t>5.</a:t>
            </a:r>
            <a:r>
              <a:rPr lang="zh-CN" altLang="en-US"/>
              <a:t>树最适合用来表示（</a:t>
            </a:r>
            <a:r>
              <a:rPr lang="en-US" altLang="zh-CN"/>
              <a:t>D</a:t>
            </a:r>
            <a:r>
              <a:rPr lang="zh-CN" altLang="en-US"/>
              <a:t>）</a:t>
            </a:r>
          </a:p>
          <a:p>
            <a:r>
              <a:rPr lang="en-US" altLang="zh-CN"/>
              <a:t>A</a:t>
            </a:r>
            <a:r>
              <a:rPr lang="zh-CN" altLang="en-US"/>
              <a:t>．元素之间无联系的数据     </a:t>
            </a:r>
            <a:r>
              <a:rPr lang="en-US" altLang="zh-CN"/>
              <a:t>B</a:t>
            </a:r>
            <a:r>
              <a:rPr lang="zh-CN" altLang="en-US"/>
              <a:t>．有序数据元素     </a:t>
            </a:r>
          </a:p>
          <a:p>
            <a:r>
              <a:rPr lang="en-US" altLang="zh-CN"/>
              <a:t>C</a:t>
            </a:r>
            <a:r>
              <a:rPr lang="zh-CN" altLang="en-US"/>
              <a:t>．无序数据元素       </a:t>
            </a:r>
            <a:r>
              <a:rPr lang="en-US" altLang="zh-CN"/>
              <a:t>D</a:t>
            </a:r>
            <a:r>
              <a:rPr lang="zh-CN" altLang="en-US"/>
              <a:t>．元素之间具有分支层次关系的数据</a:t>
            </a:r>
          </a:p>
          <a:p>
            <a:r>
              <a:rPr lang="zh-CN" altLang="en-US" sz="3200">
                <a:ea typeface="华文行楷" pitchFamily="2" charset="-122"/>
              </a:rPr>
              <a:t>６．</a:t>
            </a:r>
            <a:r>
              <a:rPr lang="zh-CN" altLang="en-US"/>
              <a:t>深度为５的二叉树最多有（</a:t>
            </a:r>
            <a:r>
              <a:rPr lang="en-US" altLang="zh-CN"/>
              <a:t>C</a:t>
            </a:r>
            <a:r>
              <a:rPr lang="zh-CN" altLang="en-US"/>
              <a:t>）个结点</a:t>
            </a:r>
          </a:p>
          <a:p>
            <a:r>
              <a:rPr lang="en-US" altLang="zh-CN"/>
              <a:t>A</a:t>
            </a:r>
            <a:r>
              <a:rPr lang="zh-CN" altLang="en-US"/>
              <a:t>．３２     </a:t>
            </a:r>
            <a:r>
              <a:rPr lang="en-US" altLang="zh-CN"/>
              <a:t>B</a:t>
            </a:r>
            <a:r>
              <a:rPr lang="zh-CN" altLang="en-US"/>
              <a:t>．１６     </a:t>
            </a:r>
            <a:r>
              <a:rPr lang="en-US" altLang="zh-CN"/>
              <a:t>C</a:t>
            </a:r>
            <a:r>
              <a:rPr lang="zh-CN" altLang="en-US"/>
              <a:t>．３１       </a:t>
            </a:r>
            <a:r>
              <a:rPr lang="en-US" altLang="zh-CN"/>
              <a:t>D</a:t>
            </a:r>
            <a:r>
              <a:rPr lang="zh-CN" altLang="en-US"/>
              <a:t>．１０</a:t>
            </a:r>
          </a:p>
          <a:p>
            <a:r>
              <a:rPr lang="zh-CN" altLang="en-US" sz="3200">
                <a:solidFill>
                  <a:srgbClr val="FF3399"/>
                </a:solidFill>
                <a:ea typeface="华文行楷" pitchFamily="2" charset="-122"/>
              </a:rPr>
              <a:t>解答</a:t>
            </a:r>
            <a:r>
              <a:rPr lang="zh-CN" altLang="en-US">
                <a:solidFill>
                  <a:srgbClr val="FF3399"/>
                </a:solidFill>
              </a:rPr>
              <a:t>：公式：</a:t>
            </a:r>
            <a:r>
              <a:rPr lang="en-US" altLang="zh-CN">
                <a:solidFill>
                  <a:srgbClr val="FF3399"/>
                </a:solidFill>
              </a:rPr>
              <a:t>2</a:t>
            </a:r>
            <a:r>
              <a:rPr lang="zh-CN" altLang="en-US">
                <a:solidFill>
                  <a:srgbClr val="FF3399"/>
                </a:solidFill>
              </a:rPr>
              <a:t>的</a:t>
            </a:r>
            <a:r>
              <a:rPr lang="en-US" altLang="zh-CN">
                <a:solidFill>
                  <a:srgbClr val="FF3399"/>
                </a:solidFill>
              </a:rPr>
              <a:t>n</a:t>
            </a:r>
            <a:r>
              <a:rPr lang="zh-CN" altLang="en-US">
                <a:solidFill>
                  <a:srgbClr val="FF3399"/>
                </a:solidFill>
              </a:rPr>
              <a:t>次方减去</a:t>
            </a:r>
            <a:r>
              <a:rPr lang="en-US" altLang="zh-CN">
                <a:solidFill>
                  <a:srgbClr val="FF3399"/>
                </a:solidFill>
              </a:rPr>
              <a:t>1</a:t>
            </a:r>
          </a:p>
          <a:p>
            <a:r>
              <a:rPr lang="zh-CN" altLang="en-US" sz="3200">
                <a:ea typeface="华文行楷" pitchFamily="2" charset="-122"/>
              </a:rPr>
              <a:t>７．</a:t>
            </a:r>
            <a:r>
              <a:rPr lang="zh-CN" altLang="en-US"/>
              <a:t>对一棵满二叉树，有</a:t>
            </a:r>
            <a:r>
              <a:rPr lang="en-US" altLang="zh-CN"/>
              <a:t>m</a:t>
            </a:r>
            <a:r>
              <a:rPr lang="zh-CN" altLang="en-US"/>
              <a:t>个叶子结点，</a:t>
            </a:r>
            <a:r>
              <a:rPr lang="en-US" altLang="zh-CN"/>
              <a:t>n</a:t>
            </a:r>
            <a:r>
              <a:rPr lang="zh-CN" altLang="en-US"/>
              <a:t>个结点，深度为</a:t>
            </a:r>
            <a:r>
              <a:rPr lang="en-US" altLang="zh-CN"/>
              <a:t>h</a:t>
            </a:r>
            <a:r>
              <a:rPr lang="zh-CN" altLang="en-US"/>
              <a:t>，则（     ）</a:t>
            </a:r>
          </a:p>
          <a:p>
            <a:r>
              <a:rPr lang="en-US" altLang="zh-CN"/>
              <a:t>A</a:t>
            </a:r>
            <a:r>
              <a:rPr lang="zh-CN" altLang="en-US"/>
              <a:t>．</a:t>
            </a:r>
            <a:r>
              <a:rPr lang="en-US" altLang="zh-CN"/>
              <a:t>n=h+m     B</a:t>
            </a:r>
            <a:r>
              <a:rPr lang="zh-CN" altLang="en-US"/>
              <a:t>．</a:t>
            </a:r>
            <a:r>
              <a:rPr lang="en-US" altLang="zh-CN"/>
              <a:t>n=2h-1     C</a:t>
            </a:r>
            <a:r>
              <a:rPr lang="zh-CN" altLang="en-US"/>
              <a:t>．</a:t>
            </a:r>
            <a:r>
              <a:rPr lang="en-US" altLang="zh-CN"/>
              <a:t>2n=m+h       D</a:t>
            </a:r>
            <a:r>
              <a:rPr lang="zh-CN" altLang="en-US"/>
              <a:t>．</a:t>
            </a:r>
            <a:r>
              <a:rPr lang="en-US" altLang="zh-CN"/>
              <a:t>m=n-h</a:t>
            </a:r>
          </a:p>
          <a:p>
            <a:r>
              <a:rPr lang="zh-CN" altLang="en-US" sz="3200">
                <a:solidFill>
                  <a:srgbClr val="FF3399"/>
                </a:solidFill>
                <a:ea typeface="华文行楷" pitchFamily="2" charset="-122"/>
              </a:rPr>
              <a:t>解答</a:t>
            </a:r>
            <a:r>
              <a:rPr lang="zh-CN" altLang="en-US">
                <a:solidFill>
                  <a:srgbClr val="FF3399"/>
                </a:solidFill>
              </a:rPr>
              <a:t>：这个题带入数字，是最快最准确的方法了。如图</a:t>
            </a:r>
          </a:p>
          <a:p>
            <a:r>
              <a:rPr lang="zh-CN" altLang="en-US">
                <a:solidFill>
                  <a:srgbClr val="FF3399"/>
                </a:solidFill>
              </a:rPr>
              <a:t>显然</a:t>
            </a:r>
            <a:r>
              <a:rPr lang="en-US" altLang="zh-CN">
                <a:solidFill>
                  <a:srgbClr val="FF3399"/>
                </a:solidFill>
              </a:rPr>
              <a:t>m=2</a:t>
            </a:r>
            <a:r>
              <a:rPr lang="zh-CN" altLang="en-US">
                <a:solidFill>
                  <a:srgbClr val="FF3399"/>
                </a:solidFill>
              </a:rPr>
              <a:t>，</a:t>
            </a:r>
            <a:r>
              <a:rPr lang="en-US" altLang="zh-CN">
                <a:solidFill>
                  <a:srgbClr val="FF3399"/>
                </a:solidFill>
              </a:rPr>
              <a:t>n=3</a:t>
            </a:r>
            <a:r>
              <a:rPr lang="zh-CN" altLang="en-US">
                <a:solidFill>
                  <a:srgbClr val="FF3399"/>
                </a:solidFill>
              </a:rPr>
              <a:t>，</a:t>
            </a:r>
            <a:r>
              <a:rPr lang="en-US" altLang="zh-CN">
                <a:solidFill>
                  <a:srgbClr val="FF3399"/>
                </a:solidFill>
              </a:rPr>
              <a:t>h=2.</a:t>
            </a:r>
            <a:r>
              <a:rPr lang="zh-CN" altLang="en-US">
                <a:solidFill>
                  <a:srgbClr val="FF3399"/>
                </a:solidFill>
              </a:rPr>
              <a:t>带入</a:t>
            </a:r>
            <a:r>
              <a:rPr lang="en-US" altLang="zh-CN">
                <a:solidFill>
                  <a:srgbClr val="FF3399"/>
                </a:solidFill>
              </a:rPr>
              <a:t>ABCD</a:t>
            </a:r>
            <a:r>
              <a:rPr lang="zh-CN" altLang="en-US">
                <a:solidFill>
                  <a:srgbClr val="FF3399"/>
                </a:solidFill>
              </a:rPr>
              <a:t>中显然答案为：</a:t>
            </a:r>
            <a:r>
              <a:rPr lang="en-US" altLang="zh-CN">
                <a:solidFill>
                  <a:srgbClr val="FF3399"/>
                </a:solidFill>
              </a:rPr>
              <a:t>B</a:t>
            </a:r>
          </a:p>
        </p:txBody>
      </p:sp>
      <p:sp>
        <p:nvSpPr>
          <p:cNvPr id="33795" name="Oval 5"/>
          <p:cNvSpPr>
            <a:spLocks noChangeArrowheads="1"/>
          </p:cNvSpPr>
          <p:nvPr/>
        </p:nvSpPr>
        <p:spPr bwMode="auto">
          <a:xfrm>
            <a:off x="7165975" y="4221163"/>
            <a:ext cx="358775"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3796" name="Oval 6"/>
          <p:cNvSpPr>
            <a:spLocks noChangeArrowheads="1"/>
          </p:cNvSpPr>
          <p:nvPr/>
        </p:nvSpPr>
        <p:spPr bwMode="auto">
          <a:xfrm>
            <a:off x="6805613" y="5084763"/>
            <a:ext cx="287337"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3797" name="Oval 7"/>
          <p:cNvSpPr>
            <a:spLocks noChangeArrowheads="1"/>
          </p:cNvSpPr>
          <p:nvPr/>
        </p:nvSpPr>
        <p:spPr bwMode="auto">
          <a:xfrm>
            <a:off x="7597775" y="5084763"/>
            <a:ext cx="287338"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3798" name="Line 8"/>
          <p:cNvSpPr>
            <a:spLocks noChangeShapeType="1"/>
          </p:cNvSpPr>
          <p:nvPr/>
        </p:nvSpPr>
        <p:spPr bwMode="auto">
          <a:xfrm flipH="1">
            <a:off x="7021513" y="4581525"/>
            <a:ext cx="287337" cy="574675"/>
          </a:xfrm>
          <a:prstGeom prst="line">
            <a:avLst/>
          </a:prstGeom>
          <a:noFill/>
          <a:ln w="9525">
            <a:solidFill>
              <a:schemeClr val="tx1"/>
            </a:solidFill>
            <a:round/>
            <a:headEnd/>
            <a:tailEnd/>
          </a:ln>
        </p:spPr>
        <p:txBody>
          <a:bodyPr/>
          <a:lstStyle/>
          <a:p>
            <a:endParaRPr lang="zh-CN" altLang="en-US"/>
          </a:p>
        </p:txBody>
      </p:sp>
      <p:sp>
        <p:nvSpPr>
          <p:cNvPr id="33799" name="Line 9"/>
          <p:cNvSpPr>
            <a:spLocks noChangeShapeType="1"/>
          </p:cNvSpPr>
          <p:nvPr/>
        </p:nvSpPr>
        <p:spPr bwMode="auto">
          <a:xfrm>
            <a:off x="7381875" y="4581525"/>
            <a:ext cx="287338" cy="503238"/>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250825" y="0"/>
            <a:ext cx="8713788" cy="1798638"/>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1.</a:t>
            </a:r>
            <a:r>
              <a:rPr lang="zh-CN" altLang="en-US"/>
              <a:t>试分别画出具有</a:t>
            </a:r>
            <a:r>
              <a:rPr lang="en-US" altLang="zh-CN"/>
              <a:t>3</a:t>
            </a:r>
            <a:r>
              <a:rPr lang="zh-CN" altLang="en-US"/>
              <a:t>个结点的树和</a:t>
            </a:r>
            <a:r>
              <a:rPr lang="en-US" altLang="zh-CN"/>
              <a:t>3</a:t>
            </a:r>
            <a:r>
              <a:rPr lang="zh-CN" altLang="en-US"/>
              <a:t>个结点的二叉树的所有不同形态</a:t>
            </a:r>
          </a:p>
          <a:p>
            <a:pPr marL="342900" indent="-342900">
              <a:spcBef>
                <a:spcPct val="50000"/>
              </a:spcBef>
            </a:pPr>
            <a:r>
              <a:rPr lang="zh-CN" altLang="en-US" sz="3200">
                <a:solidFill>
                  <a:srgbClr val="FF3399"/>
                </a:solidFill>
                <a:ea typeface="华文行楷" pitchFamily="2" charset="-122"/>
              </a:rPr>
              <a:t>解答：图中列出的所有形态既是二叉树也是树。具体如下：分别共有五种形态</a:t>
            </a:r>
          </a:p>
        </p:txBody>
      </p:sp>
      <p:sp>
        <p:nvSpPr>
          <p:cNvPr id="34819" name="Oval 5"/>
          <p:cNvSpPr>
            <a:spLocks noChangeArrowheads="1"/>
          </p:cNvSpPr>
          <p:nvPr/>
        </p:nvSpPr>
        <p:spPr bwMode="auto">
          <a:xfrm>
            <a:off x="971550" y="198755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0" name="Oval 6"/>
          <p:cNvSpPr>
            <a:spLocks noChangeArrowheads="1"/>
          </p:cNvSpPr>
          <p:nvPr/>
        </p:nvSpPr>
        <p:spPr bwMode="auto">
          <a:xfrm>
            <a:off x="684213" y="2636838"/>
            <a:ext cx="287337"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1" name="Oval 7"/>
          <p:cNvSpPr>
            <a:spLocks noChangeArrowheads="1"/>
          </p:cNvSpPr>
          <p:nvPr/>
        </p:nvSpPr>
        <p:spPr bwMode="auto">
          <a:xfrm>
            <a:off x="1258888" y="2636838"/>
            <a:ext cx="287337"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2" name="Oval 8"/>
          <p:cNvSpPr>
            <a:spLocks noChangeArrowheads="1"/>
          </p:cNvSpPr>
          <p:nvPr/>
        </p:nvSpPr>
        <p:spPr bwMode="auto">
          <a:xfrm>
            <a:off x="2339975" y="1916113"/>
            <a:ext cx="2873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3" name="Oval 9"/>
          <p:cNvSpPr>
            <a:spLocks noChangeArrowheads="1"/>
          </p:cNvSpPr>
          <p:nvPr/>
        </p:nvSpPr>
        <p:spPr bwMode="auto">
          <a:xfrm>
            <a:off x="2555875" y="2565400"/>
            <a:ext cx="2873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4" name="Oval 10"/>
          <p:cNvSpPr>
            <a:spLocks noChangeArrowheads="1"/>
          </p:cNvSpPr>
          <p:nvPr/>
        </p:nvSpPr>
        <p:spPr bwMode="auto">
          <a:xfrm>
            <a:off x="2844800" y="3140075"/>
            <a:ext cx="2873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5" name="Oval 11"/>
          <p:cNvSpPr>
            <a:spLocks noChangeArrowheads="1"/>
          </p:cNvSpPr>
          <p:nvPr/>
        </p:nvSpPr>
        <p:spPr bwMode="auto">
          <a:xfrm>
            <a:off x="3421063" y="3140075"/>
            <a:ext cx="2873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6" name="Oval 12"/>
          <p:cNvSpPr>
            <a:spLocks noChangeArrowheads="1"/>
          </p:cNvSpPr>
          <p:nvPr/>
        </p:nvSpPr>
        <p:spPr bwMode="auto">
          <a:xfrm>
            <a:off x="3708400" y="2565400"/>
            <a:ext cx="2873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7" name="Oval 13"/>
          <p:cNvSpPr>
            <a:spLocks noChangeArrowheads="1"/>
          </p:cNvSpPr>
          <p:nvPr/>
        </p:nvSpPr>
        <p:spPr bwMode="auto">
          <a:xfrm>
            <a:off x="3997325" y="1916113"/>
            <a:ext cx="2873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8" name="Oval 14"/>
          <p:cNvSpPr>
            <a:spLocks noChangeArrowheads="1"/>
          </p:cNvSpPr>
          <p:nvPr/>
        </p:nvSpPr>
        <p:spPr bwMode="auto">
          <a:xfrm>
            <a:off x="4429125" y="1916113"/>
            <a:ext cx="2873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29" name="Oval 15"/>
          <p:cNvSpPr>
            <a:spLocks noChangeArrowheads="1"/>
          </p:cNvSpPr>
          <p:nvPr/>
        </p:nvSpPr>
        <p:spPr bwMode="auto">
          <a:xfrm>
            <a:off x="4860925" y="2563813"/>
            <a:ext cx="2873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30" name="Oval 16"/>
          <p:cNvSpPr>
            <a:spLocks noChangeArrowheads="1"/>
          </p:cNvSpPr>
          <p:nvPr/>
        </p:nvSpPr>
        <p:spPr bwMode="auto">
          <a:xfrm>
            <a:off x="4500563" y="3213100"/>
            <a:ext cx="287337"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31" name="Oval 17"/>
          <p:cNvSpPr>
            <a:spLocks noChangeArrowheads="1"/>
          </p:cNvSpPr>
          <p:nvPr/>
        </p:nvSpPr>
        <p:spPr bwMode="auto">
          <a:xfrm>
            <a:off x="5724525" y="3140075"/>
            <a:ext cx="287338"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32" name="Oval 18"/>
          <p:cNvSpPr>
            <a:spLocks noChangeArrowheads="1"/>
          </p:cNvSpPr>
          <p:nvPr/>
        </p:nvSpPr>
        <p:spPr bwMode="auto">
          <a:xfrm>
            <a:off x="5292725" y="2563813"/>
            <a:ext cx="2873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33" name="Oval 19"/>
          <p:cNvSpPr>
            <a:spLocks noChangeArrowheads="1"/>
          </p:cNvSpPr>
          <p:nvPr/>
        </p:nvSpPr>
        <p:spPr bwMode="auto">
          <a:xfrm>
            <a:off x="5724525" y="1846263"/>
            <a:ext cx="287338"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4834" name="Line 20"/>
          <p:cNvSpPr>
            <a:spLocks noChangeShapeType="1"/>
          </p:cNvSpPr>
          <p:nvPr/>
        </p:nvSpPr>
        <p:spPr bwMode="auto">
          <a:xfrm flipH="1">
            <a:off x="900113" y="2347913"/>
            <a:ext cx="215900" cy="431800"/>
          </a:xfrm>
          <a:prstGeom prst="line">
            <a:avLst/>
          </a:prstGeom>
          <a:noFill/>
          <a:ln w="9525">
            <a:solidFill>
              <a:schemeClr val="tx1"/>
            </a:solidFill>
            <a:round/>
            <a:headEnd/>
            <a:tailEnd/>
          </a:ln>
        </p:spPr>
        <p:txBody>
          <a:bodyPr/>
          <a:lstStyle/>
          <a:p>
            <a:endParaRPr lang="zh-CN" altLang="en-US"/>
          </a:p>
        </p:txBody>
      </p:sp>
      <p:sp>
        <p:nvSpPr>
          <p:cNvPr id="34835" name="Line 21"/>
          <p:cNvSpPr>
            <a:spLocks noChangeShapeType="1"/>
          </p:cNvSpPr>
          <p:nvPr/>
        </p:nvSpPr>
        <p:spPr bwMode="auto">
          <a:xfrm>
            <a:off x="1187450" y="2347913"/>
            <a:ext cx="215900" cy="431800"/>
          </a:xfrm>
          <a:prstGeom prst="line">
            <a:avLst/>
          </a:prstGeom>
          <a:noFill/>
          <a:ln w="9525">
            <a:solidFill>
              <a:schemeClr val="tx1"/>
            </a:solidFill>
            <a:round/>
            <a:headEnd/>
            <a:tailEnd/>
          </a:ln>
        </p:spPr>
        <p:txBody>
          <a:bodyPr/>
          <a:lstStyle/>
          <a:p>
            <a:endParaRPr lang="zh-CN" altLang="en-US"/>
          </a:p>
        </p:txBody>
      </p:sp>
      <p:sp>
        <p:nvSpPr>
          <p:cNvPr id="34836" name="Line 22"/>
          <p:cNvSpPr>
            <a:spLocks noChangeShapeType="1"/>
          </p:cNvSpPr>
          <p:nvPr/>
        </p:nvSpPr>
        <p:spPr bwMode="auto">
          <a:xfrm>
            <a:off x="2484438" y="2276475"/>
            <a:ext cx="142875" cy="431800"/>
          </a:xfrm>
          <a:prstGeom prst="line">
            <a:avLst/>
          </a:prstGeom>
          <a:noFill/>
          <a:ln w="9525">
            <a:solidFill>
              <a:schemeClr val="tx1"/>
            </a:solidFill>
            <a:round/>
            <a:headEnd/>
            <a:tailEnd/>
          </a:ln>
        </p:spPr>
        <p:txBody>
          <a:bodyPr/>
          <a:lstStyle/>
          <a:p>
            <a:endParaRPr lang="zh-CN" altLang="en-US"/>
          </a:p>
        </p:txBody>
      </p:sp>
      <p:sp>
        <p:nvSpPr>
          <p:cNvPr id="34837" name="Line 23"/>
          <p:cNvSpPr>
            <a:spLocks noChangeShapeType="1"/>
          </p:cNvSpPr>
          <p:nvPr/>
        </p:nvSpPr>
        <p:spPr bwMode="auto">
          <a:xfrm>
            <a:off x="2700338" y="2852738"/>
            <a:ext cx="215900" cy="431800"/>
          </a:xfrm>
          <a:prstGeom prst="line">
            <a:avLst/>
          </a:prstGeom>
          <a:noFill/>
          <a:ln w="9525">
            <a:solidFill>
              <a:schemeClr val="tx1"/>
            </a:solidFill>
            <a:round/>
            <a:headEnd/>
            <a:tailEnd/>
          </a:ln>
        </p:spPr>
        <p:txBody>
          <a:bodyPr/>
          <a:lstStyle/>
          <a:p>
            <a:endParaRPr lang="zh-CN" altLang="en-US"/>
          </a:p>
        </p:txBody>
      </p:sp>
      <p:sp>
        <p:nvSpPr>
          <p:cNvPr id="34838" name="Line 24"/>
          <p:cNvSpPr>
            <a:spLocks noChangeShapeType="1"/>
          </p:cNvSpPr>
          <p:nvPr/>
        </p:nvSpPr>
        <p:spPr bwMode="auto">
          <a:xfrm flipH="1">
            <a:off x="3924300" y="2276475"/>
            <a:ext cx="215900" cy="431800"/>
          </a:xfrm>
          <a:prstGeom prst="line">
            <a:avLst/>
          </a:prstGeom>
          <a:noFill/>
          <a:ln w="9525">
            <a:solidFill>
              <a:schemeClr val="tx1"/>
            </a:solidFill>
            <a:round/>
            <a:headEnd/>
            <a:tailEnd/>
          </a:ln>
        </p:spPr>
        <p:txBody>
          <a:bodyPr/>
          <a:lstStyle/>
          <a:p>
            <a:endParaRPr lang="zh-CN" altLang="en-US"/>
          </a:p>
        </p:txBody>
      </p:sp>
      <p:sp>
        <p:nvSpPr>
          <p:cNvPr id="34839" name="Line 25"/>
          <p:cNvSpPr>
            <a:spLocks noChangeShapeType="1"/>
          </p:cNvSpPr>
          <p:nvPr/>
        </p:nvSpPr>
        <p:spPr bwMode="auto">
          <a:xfrm flipH="1">
            <a:off x="3563938" y="2924175"/>
            <a:ext cx="287337" cy="360363"/>
          </a:xfrm>
          <a:prstGeom prst="line">
            <a:avLst/>
          </a:prstGeom>
          <a:noFill/>
          <a:ln w="9525">
            <a:solidFill>
              <a:schemeClr val="tx1"/>
            </a:solidFill>
            <a:round/>
            <a:headEnd/>
            <a:tailEnd/>
          </a:ln>
        </p:spPr>
        <p:txBody>
          <a:bodyPr/>
          <a:lstStyle/>
          <a:p>
            <a:endParaRPr lang="zh-CN" altLang="en-US"/>
          </a:p>
        </p:txBody>
      </p:sp>
      <p:sp>
        <p:nvSpPr>
          <p:cNvPr id="34840" name="Line 26"/>
          <p:cNvSpPr>
            <a:spLocks noChangeShapeType="1"/>
          </p:cNvSpPr>
          <p:nvPr/>
        </p:nvSpPr>
        <p:spPr bwMode="auto">
          <a:xfrm>
            <a:off x="4572000" y="2276475"/>
            <a:ext cx="431800" cy="431800"/>
          </a:xfrm>
          <a:prstGeom prst="line">
            <a:avLst/>
          </a:prstGeom>
          <a:noFill/>
          <a:ln w="9525">
            <a:solidFill>
              <a:schemeClr val="tx1"/>
            </a:solidFill>
            <a:round/>
            <a:headEnd/>
            <a:tailEnd/>
          </a:ln>
        </p:spPr>
        <p:txBody>
          <a:bodyPr/>
          <a:lstStyle/>
          <a:p>
            <a:endParaRPr lang="zh-CN" altLang="en-US"/>
          </a:p>
        </p:txBody>
      </p:sp>
      <p:sp>
        <p:nvSpPr>
          <p:cNvPr id="34841" name="Line 27"/>
          <p:cNvSpPr>
            <a:spLocks noChangeShapeType="1"/>
          </p:cNvSpPr>
          <p:nvPr/>
        </p:nvSpPr>
        <p:spPr bwMode="auto">
          <a:xfrm flipH="1">
            <a:off x="4716463" y="2924175"/>
            <a:ext cx="287337" cy="431800"/>
          </a:xfrm>
          <a:prstGeom prst="line">
            <a:avLst/>
          </a:prstGeom>
          <a:noFill/>
          <a:ln w="9525">
            <a:solidFill>
              <a:schemeClr val="tx1"/>
            </a:solidFill>
            <a:round/>
            <a:headEnd/>
            <a:tailEnd/>
          </a:ln>
        </p:spPr>
        <p:txBody>
          <a:bodyPr/>
          <a:lstStyle/>
          <a:p>
            <a:endParaRPr lang="zh-CN" altLang="en-US"/>
          </a:p>
        </p:txBody>
      </p:sp>
      <p:sp>
        <p:nvSpPr>
          <p:cNvPr id="34842" name="Line 28"/>
          <p:cNvSpPr>
            <a:spLocks noChangeShapeType="1"/>
          </p:cNvSpPr>
          <p:nvPr/>
        </p:nvSpPr>
        <p:spPr bwMode="auto">
          <a:xfrm flipH="1">
            <a:off x="5508625" y="2203450"/>
            <a:ext cx="287338" cy="504825"/>
          </a:xfrm>
          <a:prstGeom prst="line">
            <a:avLst/>
          </a:prstGeom>
          <a:noFill/>
          <a:ln w="9525">
            <a:solidFill>
              <a:schemeClr val="tx1"/>
            </a:solidFill>
            <a:round/>
            <a:headEnd/>
            <a:tailEnd/>
          </a:ln>
        </p:spPr>
        <p:txBody>
          <a:bodyPr/>
          <a:lstStyle/>
          <a:p>
            <a:endParaRPr lang="zh-CN" altLang="en-US"/>
          </a:p>
        </p:txBody>
      </p:sp>
      <p:sp>
        <p:nvSpPr>
          <p:cNvPr id="34843" name="Line 29"/>
          <p:cNvSpPr>
            <a:spLocks noChangeShapeType="1"/>
          </p:cNvSpPr>
          <p:nvPr/>
        </p:nvSpPr>
        <p:spPr bwMode="auto">
          <a:xfrm>
            <a:off x="5435600" y="2995613"/>
            <a:ext cx="431800" cy="288925"/>
          </a:xfrm>
          <a:prstGeom prst="line">
            <a:avLst/>
          </a:prstGeom>
          <a:noFill/>
          <a:ln w="9525">
            <a:solidFill>
              <a:schemeClr val="tx1"/>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4"/>
          <p:cNvPicPr>
            <a:picLocks noChangeAspect="1" noChangeArrowheads="1"/>
          </p:cNvPicPr>
          <p:nvPr/>
        </p:nvPicPr>
        <p:blipFill>
          <a:blip r:embed="rId2"/>
          <a:srcRect/>
          <a:stretch>
            <a:fillRect/>
          </a:stretch>
        </p:blipFill>
        <p:spPr bwMode="auto">
          <a:xfrm>
            <a:off x="611188" y="701675"/>
            <a:ext cx="6121400" cy="4216400"/>
          </a:xfrm>
          <a:prstGeom prst="rect">
            <a:avLst/>
          </a:prstGeom>
          <a:noFill/>
          <a:ln w="9525">
            <a:noFill/>
            <a:miter lim="800000"/>
            <a:headEnd/>
            <a:tailEnd/>
          </a:ln>
        </p:spPr>
      </p:pic>
      <p:sp>
        <p:nvSpPr>
          <p:cNvPr id="35843" name="Text Box 5"/>
          <p:cNvSpPr txBox="1">
            <a:spLocks noChangeArrowheads="1"/>
          </p:cNvSpPr>
          <p:nvPr/>
        </p:nvSpPr>
        <p:spPr bwMode="auto">
          <a:xfrm>
            <a:off x="0" y="0"/>
            <a:ext cx="9144000" cy="579438"/>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2.</a:t>
            </a:r>
            <a:r>
              <a:rPr lang="zh-CN" altLang="en-US"/>
              <a:t>写出图中二叉树的先序、中序、后序遍历的接点序列</a:t>
            </a:r>
          </a:p>
        </p:txBody>
      </p:sp>
      <p:sp>
        <p:nvSpPr>
          <p:cNvPr id="35844" name="Text Box 6"/>
          <p:cNvSpPr txBox="1">
            <a:spLocks noChangeArrowheads="1"/>
          </p:cNvSpPr>
          <p:nvPr/>
        </p:nvSpPr>
        <p:spPr bwMode="auto">
          <a:xfrm>
            <a:off x="396875" y="5119688"/>
            <a:ext cx="7920038" cy="1404937"/>
          </a:xfrm>
          <a:prstGeom prst="rect">
            <a:avLst/>
          </a:prstGeom>
          <a:noFill/>
          <a:ln w="9525">
            <a:noFill/>
            <a:miter lim="800000"/>
            <a:headEnd/>
            <a:tailEnd/>
          </a:ln>
        </p:spPr>
        <p:txBody>
          <a:bodyPr>
            <a:spAutoFit/>
          </a:bodyPr>
          <a:lstStyle/>
          <a:p>
            <a:pPr>
              <a:spcBef>
                <a:spcPct val="50000"/>
              </a:spcBef>
            </a:pPr>
            <a:r>
              <a:rPr lang="zh-CN" altLang="en-US" sz="3200">
                <a:solidFill>
                  <a:srgbClr val="FF3399"/>
                </a:solidFill>
                <a:latin typeface="华文行楷" pitchFamily="2" charset="-122"/>
                <a:ea typeface="华文行楷" pitchFamily="2" charset="-122"/>
              </a:rPr>
              <a:t>解答：</a:t>
            </a:r>
            <a:r>
              <a:rPr lang="zh-CN" altLang="en-US">
                <a:solidFill>
                  <a:srgbClr val="FF3399"/>
                </a:solidFill>
                <a:latin typeface="宋体" charset="-122"/>
              </a:rPr>
              <a:t>先序：</a:t>
            </a:r>
            <a:r>
              <a:rPr lang="en-US" altLang="zh-CN">
                <a:solidFill>
                  <a:srgbClr val="FF3399"/>
                </a:solidFill>
                <a:latin typeface="宋体" charset="-122"/>
              </a:rPr>
              <a:t>1</a:t>
            </a:r>
            <a:r>
              <a:rPr lang="zh-CN" altLang="en-US">
                <a:solidFill>
                  <a:srgbClr val="FF3399"/>
                </a:solidFill>
                <a:latin typeface="宋体" charset="-122"/>
              </a:rPr>
              <a:t>，</a:t>
            </a:r>
            <a:r>
              <a:rPr lang="en-US" altLang="zh-CN">
                <a:solidFill>
                  <a:srgbClr val="FF3399"/>
                </a:solidFill>
                <a:latin typeface="宋体" charset="-122"/>
              </a:rPr>
              <a:t>2</a:t>
            </a:r>
            <a:r>
              <a:rPr lang="zh-CN" altLang="en-US">
                <a:solidFill>
                  <a:srgbClr val="FF3399"/>
                </a:solidFill>
                <a:latin typeface="宋体" charset="-122"/>
              </a:rPr>
              <a:t>，</a:t>
            </a:r>
            <a:r>
              <a:rPr lang="en-US" altLang="zh-CN">
                <a:solidFill>
                  <a:srgbClr val="FF3399"/>
                </a:solidFill>
                <a:latin typeface="宋体" charset="-122"/>
              </a:rPr>
              <a:t>4</a:t>
            </a:r>
            <a:r>
              <a:rPr lang="zh-CN" altLang="en-US">
                <a:solidFill>
                  <a:srgbClr val="FF3399"/>
                </a:solidFill>
                <a:latin typeface="宋体" charset="-122"/>
              </a:rPr>
              <a:t>，</a:t>
            </a:r>
            <a:r>
              <a:rPr lang="en-US" altLang="zh-CN">
                <a:solidFill>
                  <a:srgbClr val="FF3399"/>
                </a:solidFill>
                <a:latin typeface="宋体" charset="-122"/>
              </a:rPr>
              <a:t>7</a:t>
            </a:r>
            <a:r>
              <a:rPr lang="zh-CN" altLang="en-US">
                <a:solidFill>
                  <a:srgbClr val="FF3399"/>
                </a:solidFill>
                <a:latin typeface="宋体" charset="-122"/>
              </a:rPr>
              <a:t>，</a:t>
            </a:r>
            <a:r>
              <a:rPr lang="en-US" altLang="zh-CN">
                <a:solidFill>
                  <a:srgbClr val="FF3399"/>
                </a:solidFill>
                <a:latin typeface="宋体" charset="-122"/>
              </a:rPr>
              <a:t>10</a:t>
            </a:r>
            <a:r>
              <a:rPr lang="zh-CN" altLang="en-US">
                <a:solidFill>
                  <a:srgbClr val="FF3399"/>
                </a:solidFill>
                <a:latin typeface="宋体" charset="-122"/>
              </a:rPr>
              <a:t>，</a:t>
            </a:r>
            <a:r>
              <a:rPr lang="en-US" altLang="zh-CN">
                <a:solidFill>
                  <a:srgbClr val="FF3399"/>
                </a:solidFill>
                <a:latin typeface="宋体" charset="-122"/>
              </a:rPr>
              <a:t>11</a:t>
            </a:r>
            <a:r>
              <a:rPr lang="zh-CN" altLang="en-US">
                <a:solidFill>
                  <a:srgbClr val="FF3399"/>
                </a:solidFill>
                <a:latin typeface="宋体" charset="-122"/>
              </a:rPr>
              <a:t>，</a:t>
            </a:r>
            <a:r>
              <a:rPr lang="en-US" altLang="zh-CN">
                <a:solidFill>
                  <a:srgbClr val="FF3399"/>
                </a:solidFill>
                <a:latin typeface="宋体" charset="-122"/>
              </a:rPr>
              <a:t>5</a:t>
            </a:r>
            <a:r>
              <a:rPr lang="zh-CN" altLang="en-US">
                <a:solidFill>
                  <a:srgbClr val="FF3399"/>
                </a:solidFill>
                <a:latin typeface="宋体" charset="-122"/>
              </a:rPr>
              <a:t>，</a:t>
            </a:r>
            <a:r>
              <a:rPr lang="en-US" altLang="zh-CN">
                <a:solidFill>
                  <a:srgbClr val="FF3399"/>
                </a:solidFill>
                <a:latin typeface="宋体" charset="-122"/>
              </a:rPr>
              <a:t>3</a:t>
            </a:r>
            <a:r>
              <a:rPr lang="zh-CN" altLang="en-US">
                <a:solidFill>
                  <a:srgbClr val="FF3399"/>
                </a:solidFill>
                <a:latin typeface="宋体" charset="-122"/>
              </a:rPr>
              <a:t>，</a:t>
            </a:r>
            <a:r>
              <a:rPr lang="en-US" altLang="zh-CN">
                <a:solidFill>
                  <a:srgbClr val="FF3399"/>
                </a:solidFill>
                <a:latin typeface="宋体" charset="-122"/>
              </a:rPr>
              <a:t>6</a:t>
            </a:r>
            <a:r>
              <a:rPr lang="zh-CN" altLang="en-US">
                <a:solidFill>
                  <a:srgbClr val="FF3399"/>
                </a:solidFill>
                <a:latin typeface="宋体" charset="-122"/>
              </a:rPr>
              <a:t>，</a:t>
            </a:r>
            <a:r>
              <a:rPr lang="en-US" altLang="zh-CN">
                <a:solidFill>
                  <a:srgbClr val="FF3399"/>
                </a:solidFill>
                <a:latin typeface="宋体" charset="-122"/>
              </a:rPr>
              <a:t>8</a:t>
            </a:r>
            <a:r>
              <a:rPr lang="zh-CN" altLang="en-US">
                <a:solidFill>
                  <a:srgbClr val="FF3399"/>
                </a:solidFill>
                <a:latin typeface="宋体" charset="-122"/>
              </a:rPr>
              <a:t>，</a:t>
            </a:r>
            <a:r>
              <a:rPr lang="en-US" altLang="zh-CN">
                <a:solidFill>
                  <a:srgbClr val="FF3399"/>
                </a:solidFill>
                <a:latin typeface="宋体" charset="-122"/>
              </a:rPr>
              <a:t>9</a:t>
            </a:r>
            <a:r>
              <a:rPr lang="zh-CN" altLang="en-US">
                <a:solidFill>
                  <a:srgbClr val="FF3399"/>
                </a:solidFill>
                <a:latin typeface="宋体" charset="-122"/>
              </a:rPr>
              <a:t>，</a:t>
            </a:r>
            <a:r>
              <a:rPr lang="en-US" altLang="zh-CN">
                <a:solidFill>
                  <a:srgbClr val="FF3399"/>
                </a:solidFill>
                <a:latin typeface="宋体" charset="-122"/>
              </a:rPr>
              <a:t>12</a:t>
            </a:r>
          </a:p>
          <a:p>
            <a:pPr>
              <a:spcBef>
                <a:spcPct val="50000"/>
              </a:spcBef>
            </a:pPr>
            <a:r>
              <a:rPr lang="zh-CN" altLang="en-US">
                <a:solidFill>
                  <a:srgbClr val="FF3399"/>
                </a:solidFill>
                <a:latin typeface="宋体" charset="-122"/>
              </a:rPr>
              <a:t>中序：</a:t>
            </a:r>
            <a:r>
              <a:rPr lang="en-US" altLang="zh-CN">
                <a:solidFill>
                  <a:srgbClr val="FF3399"/>
                </a:solidFill>
                <a:latin typeface="宋体" charset="-122"/>
              </a:rPr>
              <a:t>4</a:t>
            </a:r>
            <a:r>
              <a:rPr lang="zh-CN" altLang="en-US">
                <a:solidFill>
                  <a:srgbClr val="FF3399"/>
                </a:solidFill>
                <a:latin typeface="宋体" charset="-122"/>
              </a:rPr>
              <a:t>，</a:t>
            </a:r>
            <a:r>
              <a:rPr lang="en-US" altLang="zh-CN">
                <a:solidFill>
                  <a:srgbClr val="FF3399"/>
                </a:solidFill>
                <a:latin typeface="宋体" charset="-122"/>
              </a:rPr>
              <a:t>10</a:t>
            </a:r>
            <a:r>
              <a:rPr lang="zh-CN" altLang="en-US">
                <a:solidFill>
                  <a:srgbClr val="FF3399"/>
                </a:solidFill>
                <a:latin typeface="宋体" charset="-122"/>
              </a:rPr>
              <a:t>，</a:t>
            </a:r>
            <a:r>
              <a:rPr lang="en-US" altLang="zh-CN">
                <a:solidFill>
                  <a:srgbClr val="FF3399"/>
                </a:solidFill>
                <a:latin typeface="宋体" charset="-122"/>
              </a:rPr>
              <a:t>7</a:t>
            </a:r>
            <a:r>
              <a:rPr lang="zh-CN" altLang="en-US">
                <a:solidFill>
                  <a:srgbClr val="FF3399"/>
                </a:solidFill>
                <a:latin typeface="宋体" charset="-122"/>
              </a:rPr>
              <a:t>，</a:t>
            </a:r>
            <a:r>
              <a:rPr lang="en-US" altLang="zh-CN">
                <a:solidFill>
                  <a:srgbClr val="FF3399"/>
                </a:solidFill>
                <a:latin typeface="宋体" charset="-122"/>
              </a:rPr>
              <a:t>11</a:t>
            </a:r>
            <a:r>
              <a:rPr lang="zh-CN" altLang="en-US">
                <a:solidFill>
                  <a:srgbClr val="FF3399"/>
                </a:solidFill>
                <a:latin typeface="宋体" charset="-122"/>
              </a:rPr>
              <a:t>，</a:t>
            </a:r>
            <a:r>
              <a:rPr lang="en-US" altLang="zh-CN">
                <a:solidFill>
                  <a:srgbClr val="FF3399"/>
                </a:solidFill>
                <a:latin typeface="宋体" charset="-122"/>
              </a:rPr>
              <a:t>2</a:t>
            </a:r>
            <a:r>
              <a:rPr lang="zh-CN" altLang="en-US">
                <a:solidFill>
                  <a:srgbClr val="FF3399"/>
                </a:solidFill>
                <a:latin typeface="宋体" charset="-122"/>
              </a:rPr>
              <a:t>，</a:t>
            </a:r>
            <a:r>
              <a:rPr lang="en-US" altLang="zh-CN">
                <a:solidFill>
                  <a:srgbClr val="FF3399"/>
                </a:solidFill>
                <a:latin typeface="宋体" charset="-122"/>
              </a:rPr>
              <a:t>5</a:t>
            </a:r>
            <a:r>
              <a:rPr lang="zh-CN" altLang="en-US">
                <a:solidFill>
                  <a:srgbClr val="FF3399"/>
                </a:solidFill>
                <a:latin typeface="宋体" charset="-122"/>
              </a:rPr>
              <a:t>，</a:t>
            </a:r>
            <a:r>
              <a:rPr lang="en-US" altLang="zh-CN">
                <a:solidFill>
                  <a:srgbClr val="FF3399"/>
                </a:solidFill>
                <a:latin typeface="宋体" charset="-122"/>
              </a:rPr>
              <a:t>7</a:t>
            </a:r>
            <a:r>
              <a:rPr lang="zh-CN" altLang="en-US">
                <a:solidFill>
                  <a:srgbClr val="FF3399"/>
                </a:solidFill>
                <a:latin typeface="宋体" charset="-122"/>
              </a:rPr>
              <a:t>，</a:t>
            </a:r>
            <a:r>
              <a:rPr lang="en-US" altLang="zh-CN">
                <a:solidFill>
                  <a:srgbClr val="FF3399"/>
                </a:solidFill>
                <a:latin typeface="宋体" charset="-122"/>
              </a:rPr>
              <a:t>3</a:t>
            </a:r>
            <a:r>
              <a:rPr lang="zh-CN" altLang="en-US">
                <a:solidFill>
                  <a:srgbClr val="FF3399"/>
                </a:solidFill>
                <a:latin typeface="宋体" charset="-122"/>
              </a:rPr>
              <a:t>，</a:t>
            </a:r>
            <a:r>
              <a:rPr lang="en-US" altLang="zh-CN">
                <a:solidFill>
                  <a:srgbClr val="FF3399"/>
                </a:solidFill>
                <a:latin typeface="宋体" charset="-122"/>
              </a:rPr>
              <a:t>8</a:t>
            </a:r>
            <a:r>
              <a:rPr lang="zh-CN" altLang="en-US">
                <a:solidFill>
                  <a:srgbClr val="FF3399"/>
                </a:solidFill>
                <a:latin typeface="宋体" charset="-122"/>
              </a:rPr>
              <a:t>，</a:t>
            </a:r>
            <a:r>
              <a:rPr lang="en-US" altLang="zh-CN">
                <a:solidFill>
                  <a:srgbClr val="FF3399"/>
                </a:solidFill>
                <a:latin typeface="宋体" charset="-122"/>
              </a:rPr>
              <a:t>6</a:t>
            </a:r>
            <a:r>
              <a:rPr lang="zh-CN" altLang="en-US">
                <a:solidFill>
                  <a:srgbClr val="FF3399"/>
                </a:solidFill>
                <a:latin typeface="宋体" charset="-122"/>
              </a:rPr>
              <a:t>，</a:t>
            </a:r>
            <a:r>
              <a:rPr lang="en-US" altLang="zh-CN">
                <a:solidFill>
                  <a:srgbClr val="FF3399"/>
                </a:solidFill>
                <a:latin typeface="宋体" charset="-122"/>
              </a:rPr>
              <a:t>12</a:t>
            </a:r>
            <a:r>
              <a:rPr lang="zh-CN" altLang="en-US">
                <a:solidFill>
                  <a:srgbClr val="FF3399"/>
                </a:solidFill>
                <a:latin typeface="宋体" charset="-122"/>
              </a:rPr>
              <a:t>，</a:t>
            </a:r>
            <a:r>
              <a:rPr lang="en-US" altLang="zh-CN">
                <a:solidFill>
                  <a:srgbClr val="FF3399"/>
                </a:solidFill>
                <a:latin typeface="宋体" charset="-122"/>
              </a:rPr>
              <a:t>9</a:t>
            </a:r>
          </a:p>
          <a:p>
            <a:pPr>
              <a:spcBef>
                <a:spcPct val="50000"/>
              </a:spcBef>
            </a:pPr>
            <a:r>
              <a:rPr lang="zh-CN" altLang="en-US">
                <a:solidFill>
                  <a:srgbClr val="FF3399"/>
                </a:solidFill>
                <a:latin typeface="宋体" charset="-122"/>
              </a:rPr>
              <a:t>后序：</a:t>
            </a:r>
            <a:r>
              <a:rPr lang="en-US" altLang="zh-CN">
                <a:solidFill>
                  <a:srgbClr val="FF3399"/>
                </a:solidFill>
                <a:latin typeface="宋体" charset="-122"/>
              </a:rPr>
              <a:t>10</a:t>
            </a:r>
            <a:r>
              <a:rPr lang="zh-CN" altLang="en-US">
                <a:solidFill>
                  <a:srgbClr val="FF3399"/>
                </a:solidFill>
                <a:latin typeface="宋体" charset="-122"/>
              </a:rPr>
              <a:t>，</a:t>
            </a:r>
            <a:r>
              <a:rPr lang="en-US" altLang="zh-CN">
                <a:solidFill>
                  <a:srgbClr val="FF3399"/>
                </a:solidFill>
                <a:latin typeface="宋体" charset="-122"/>
              </a:rPr>
              <a:t>11</a:t>
            </a:r>
            <a:r>
              <a:rPr lang="zh-CN" altLang="en-US">
                <a:solidFill>
                  <a:srgbClr val="FF3399"/>
                </a:solidFill>
                <a:latin typeface="宋体" charset="-122"/>
              </a:rPr>
              <a:t>，</a:t>
            </a:r>
            <a:r>
              <a:rPr lang="en-US" altLang="zh-CN">
                <a:solidFill>
                  <a:srgbClr val="FF3399"/>
                </a:solidFill>
                <a:latin typeface="宋体" charset="-122"/>
              </a:rPr>
              <a:t>7</a:t>
            </a:r>
            <a:r>
              <a:rPr lang="zh-CN" altLang="en-US">
                <a:solidFill>
                  <a:srgbClr val="FF3399"/>
                </a:solidFill>
                <a:latin typeface="宋体" charset="-122"/>
              </a:rPr>
              <a:t>，</a:t>
            </a:r>
            <a:r>
              <a:rPr lang="en-US" altLang="zh-CN">
                <a:solidFill>
                  <a:srgbClr val="FF3399"/>
                </a:solidFill>
                <a:latin typeface="宋体" charset="-122"/>
              </a:rPr>
              <a:t>4</a:t>
            </a:r>
            <a:r>
              <a:rPr lang="zh-CN" altLang="en-US">
                <a:solidFill>
                  <a:srgbClr val="FF3399"/>
                </a:solidFill>
                <a:latin typeface="宋体" charset="-122"/>
              </a:rPr>
              <a:t>，</a:t>
            </a:r>
            <a:r>
              <a:rPr lang="en-US" altLang="zh-CN">
                <a:solidFill>
                  <a:srgbClr val="FF3399"/>
                </a:solidFill>
                <a:latin typeface="宋体" charset="-122"/>
              </a:rPr>
              <a:t>5</a:t>
            </a:r>
            <a:r>
              <a:rPr lang="zh-CN" altLang="en-US">
                <a:solidFill>
                  <a:srgbClr val="FF3399"/>
                </a:solidFill>
                <a:latin typeface="宋体" charset="-122"/>
              </a:rPr>
              <a:t>，</a:t>
            </a:r>
            <a:r>
              <a:rPr lang="en-US" altLang="zh-CN">
                <a:solidFill>
                  <a:srgbClr val="FF3399"/>
                </a:solidFill>
                <a:latin typeface="宋体" charset="-122"/>
              </a:rPr>
              <a:t>2</a:t>
            </a:r>
            <a:r>
              <a:rPr lang="zh-CN" altLang="en-US">
                <a:solidFill>
                  <a:srgbClr val="FF3399"/>
                </a:solidFill>
                <a:latin typeface="宋体" charset="-122"/>
              </a:rPr>
              <a:t>，</a:t>
            </a:r>
            <a:r>
              <a:rPr lang="en-US" altLang="zh-CN">
                <a:solidFill>
                  <a:srgbClr val="FF3399"/>
                </a:solidFill>
                <a:latin typeface="宋体" charset="-122"/>
              </a:rPr>
              <a:t>8</a:t>
            </a:r>
            <a:r>
              <a:rPr lang="zh-CN" altLang="en-US">
                <a:solidFill>
                  <a:srgbClr val="FF3399"/>
                </a:solidFill>
                <a:latin typeface="宋体" charset="-122"/>
              </a:rPr>
              <a:t>，</a:t>
            </a:r>
            <a:r>
              <a:rPr lang="en-US" altLang="zh-CN">
                <a:solidFill>
                  <a:srgbClr val="FF3399"/>
                </a:solidFill>
                <a:latin typeface="宋体" charset="-122"/>
              </a:rPr>
              <a:t>12</a:t>
            </a:r>
            <a:r>
              <a:rPr lang="zh-CN" altLang="en-US">
                <a:solidFill>
                  <a:srgbClr val="FF3399"/>
                </a:solidFill>
                <a:latin typeface="宋体" charset="-122"/>
              </a:rPr>
              <a:t>，</a:t>
            </a:r>
            <a:r>
              <a:rPr lang="en-US" altLang="zh-CN">
                <a:solidFill>
                  <a:srgbClr val="FF3399"/>
                </a:solidFill>
                <a:latin typeface="宋体" charset="-122"/>
              </a:rPr>
              <a:t>9</a:t>
            </a:r>
            <a:r>
              <a:rPr lang="zh-CN" altLang="en-US">
                <a:solidFill>
                  <a:srgbClr val="FF3399"/>
                </a:solidFill>
                <a:latin typeface="宋体" charset="-122"/>
              </a:rPr>
              <a:t>，</a:t>
            </a:r>
            <a:r>
              <a:rPr lang="en-US" altLang="zh-CN">
                <a:solidFill>
                  <a:srgbClr val="FF3399"/>
                </a:solidFill>
                <a:latin typeface="宋体" charset="-122"/>
              </a:rPr>
              <a:t>6</a:t>
            </a:r>
            <a:r>
              <a:rPr lang="zh-CN" altLang="en-US">
                <a:solidFill>
                  <a:srgbClr val="FF3399"/>
                </a:solidFill>
                <a:latin typeface="宋体" charset="-122"/>
              </a:rPr>
              <a:t>，</a:t>
            </a:r>
            <a:r>
              <a:rPr lang="en-US" altLang="zh-CN">
                <a:solidFill>
                  <a:srgbClr val="FF3399"/>
                </a:solidFill>
                <a:latin typeface="宋体" charset="-122"/>
              </a:rPr>
              <a:t>3</a:t>
            </a:r>
            <a:r>
              <a:rPr lang="zh-CN" altLang="en-US">
                <a:solidFill>
                  <a:srgbClr val="FF3399"/>
                </a:solidFill>
                <a:latin typeface="宋体" charset="-122"/>
              </a:rPr>
              <a:t>，</a:t>
            </a:r>
            <a:r>
              <a:rPr lang="en-US" altLang="zh-CN">
                <a:solidFill>
                  <a:srgbClr val="FF3399"/>
                </a:solidFill>
                <a:latin typeface="宋体" charset="-122"/>
              </a:rPr>
              <a:t>1</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0" y="0"/>
            <a:ext cx="9144000" cy="1403350"/>
          </a:xfrm>
          <a:prstGeom prst="rect">
            <a:avLst/>
          </a:prstGeom>
          <a:noFill/>
          <a:ln w="9525">
            <a:noFill/>
            <a:miter lim="800000"/>
            <a:headEnd/>
            <a:tailEnd/>
          </a:ln>
        </p:spPr>
        <p:txBody>
          <a:bodyPr>
            <a:spAutoFit/>
          </a:bodyPr>
          <a:lstStyle/>
          <a:p>
            <a:pPr marL="342900" indent="-342900"/>
            <a:r>
              <a:rPr lang="en-US" altLang="zh-CN" sz="3200">
                <a:latin typeface="华文行楷" pitchFamily="2" charset="-122"/>
                <a:ea typeface="华文行楷" pitchFamily="2" charset="-122"/>
              </a:rPr>
              <a:t>3.</a:t>
            </a:r>
            <a:r>
              <a:rPr lang="zh-CN" altLang="en-US"/>
              <a:t>对图所示的森林：</a:t>
            </a:r>
          </a:p>
          <a:p>
            <a:pPr marL="342900" indent="-342900"/>
            <a:r>
              <a:rPr lang="zh-CN" altLang="en-US"/>
              <a:t>（</a:t>
            </a:r>
            <a:r>
              <a:rPr lang="en-US" altLang="zh-CN"/>
              <a:t>1</a:t>
            </a:r>
            <a:r>
              <a:rPr lang="zh-CN" altLang="en-US"/>
              <a:t>）求各树的先序序列和后序序列     </a:t>
            </a:r>
          </a:p>
          <a:p>
            <a:pPr marL="342900" indent="-342900"/>
            <a:r>
              <a:rPr lang="zh-CN" altLang="en-US"/>
              <a:t>（</a:t>
            </a:r>
            <a:r>
              <a:rPr lang="en-US" altLang="zh-CN"/>
              <a:t>2</a:t>
            </a:r>
            <a:r>
              <a:rPr lang="zh-CN" altLang="en-US"/>
              <a:t>）求森林的先序序列和后序序列</a:t>
            </a:r>
          </a:p>
          <a:p>
            <a:pPr marL="342900" indent="-342900"/>
            <a:r>
              <a:rPr lang="zh-CN" altLang="en-US"/>
              <a:t>（</a:t>
            </a:r>
            <a:r>
              <a:rPr lang="en-US" altLang="zh-CN"/>
              <a:t>3</a:t>
            </a:r>
            <a:r>
              <a:rPr lang="zh-CN" altLang="en-US"/>
              <a:t>）将森林转换为相应的二叉树</a:t>
            </a:r>
          </a:p>
        </p:txBody>
      </p:sp>
      <p:pic>
        <p:nvPicPr>
          <p:cNvPr id="36867" name="Picture 5"/>
          <p:cNvPicPr>
            <a:picLocks noChangeAspect="1" noChangeArrowheads="1"/>
          </p:cNvPicPr>
          <p:nvPr/>
        </p:nvPicPr>
        <p:blipFill>
          <a:blip r:embed="rId2"/>
          <a:srcRect/>
          <a:stretch>
            <a:fillRect/>
          </a:stretch>
        </p:blipFill>
        <p:spPr bwMode="auto">
          <a:xfrm>
            <a:off x="0" y="1557338"/>
            <a:ext cx="6084888" cy="3455987"/>
          </a:xfrm>
          <a:prstGeom prst="rect">
            <a:avLst/>
          </a:prstGeom>
          <a:noFill/>
          <a:ln w="9525">
            <a:noFill/>
            <a:miter lim="800000"/>
            <a:headEnd/>
            <a:tailEnd/>
          </a:ln>
        </p:spPr>
      </p:pic>
      <p:sp>
        <p:nvSpPr>
          <p:cNvPr id="36868" name="Line 6"/>
          <p:cNvSpPr>
            <a:spLocks noChangeShapeType="1"/>
          </p:cNvSpPr>
          <p:nvPr/>
        </p:nvSpPr>
        <p:spPr bwMode="auto">
          <a:xfrm>
            <a:off x="611188" y="2852738"/>
            <a:ext cx="73025" cy="0"/>
          </a:xfrm>
          <a:prstGeom prst="line">
            <a:avLst/>
          </a:prstGeom>
          <a:noFill/>
          <a:ln w="9525">
            <a:solidFill>
              <a:schemeClr val="tx1"/>
            </a:solidFill>
            <a:round/>
            <a:headEnd/>
            <a:tailEnd/>
          </a:ln>
        </p:spPr>
        <p:txBody>
          <a:bodyPr/>
          <a:lstStyle/>
          <a:p>
            <a:endParaRPr lang="zh-CN" altLang="en-US"/>
          </a:p>
        </p:txBody>
      </p:sp>
      <p:sp>
        <p:nvSpPr>
          <p:cNvPr id="36869" name="Text Box 7"/>
          <p:cNvSpPr txBox="1">
            <a:spLocks noChangeArrowheads="1"/>
          </p:cNvSpPr>
          <p:nvPr/>
        </p:nvSpPr>
        <p:spPr bwMode="auto">
          <a:xfrm>
            <a:off x="6156325" y="1628775"/>
            <a:ext cx="2808288" cy="3668713"/>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答案</a:t>
            </a:r>
            <a:r>
              <a:rPr lang="zh-CN" altLang="en-US">
                <a:solidFill>
                  <a:srgbClr val="FF3399"/>
                </a:solidFill>
                <a:sym typeface="Wingdings" pitchFamily="2" charset="2"/>
              </a:rPr>
              <a:t>：（</a:t>
            </a:r>
            <a:r>
              <a:rPr lang="en-US" altLang="zh-CN">
                <a:solidFill>
                  <a:srgbClr val="FF3399"/>
                </a:solidFill>
                <a:sym typeface="Wingdings" pitchFamily="2" charset="2"/>
              </a:rPr>
              <a:t>1</a:t>
            </a:r>
            <a:r>
              <a:rPr lang="zh-CN" altLang="en-US">
                <a:solidFill>
                  <a:srgbClr val="FF3399"/>
                </a:solidFill>
                <a:sym typeface="Wingdings" pitchFamily="2" charset="2"/>
              </a:rPr>
              <a:t>）第一个：</a:t>
            </a:r>
          </a:p>
          <a:p>
            <a:pPr>
              <a:spcBef>
                <a:spcPct val="50000"/>
              </a:spcBef>
            </a:pPr>
            <a:r>
              <a:rPr lang="zh-CN" altLang="en-US">
                <a:solidFill>
                  <a:srgbClr val="FF3399"/>
                </a:solidFill>
                <a:sym typeface="Wingdings" pitchFamily="2" charset="2"/>
              </a:rPr>
              <a:t>先序：</a:t>
            </a:r>
            <a:r>
              <a:rPr lang="en-US" altLang="zh-CN">
                <a:solidFill>
                  <a:srgbClr val="FF3399"/>
                </a:solidFill>
                <a:sym typeface="Wingdings" pitchFamily="2" charset="2"/>
              </a:rPr>
              <a:t>ABCDEF</a:t>
            </a:r>
          </a:p>
          <a:p>
            <a:pPr>
              <a:spcBef>
                <a:spcPct val="50000"/>
              </a:spcBef>
            </a:pPr>
            <a:r>
              <a:rPr lang="zh-CN" altLang="en-US">
                <a:solidFill>
                  <a:srgbClr val="FF3399"/>
                </a:solidFill>
                <a:sym typeface="Wingdings" pitchFamily="2" charset="2"/>
              </a:rPr>
              <a:t>后序：</a:t>
            </a:r>
            <a:r>
              <a:rPr lang="en-US" altLang="zh-CN">
                <a:solidFill>
                  <a:srgbClr val="FF3399"/>
                </a:solidFill>
                <a:sym typeface="Wingdings" pitchFamily="2" charset="2"/>
              </a:rPr>
              <a:t>FEDCBA</a:t>
            </a:r>
          </a:p>
          <a:p>
            <a:pPr>
              <a:spcBef>
                <a:spcPct val="50000"/>
              </a:spcBef>
            </a:pPr>
            <a:r>
              <a:rPr lang="zh-CN" altLang="en-US">
                <a:solidFill>
                  <a:srgbClr val="FF3399"/>
                </a:solidFill>
                <a:sym typeface="Wingdings" pitchFamily="2" charset="2"/>
              </a:rPr>
              <a:t>第二个：</a:t>
            </a:r>
          </a:p>
          <a:p>
            <a:pPr>
              <a:spcBef>
                <a:spcPct val="50000"/>
              </a:spcBef>
            </a:pPr>
            <a:r>
              <a:rPr lang="zh-CN" altLang="en-US">
                <a:solidFill>
                  <a:srgbClr val="FF3399"/>
                </a:solidFill>
                <a:sym typeface="Wingdings" pitchFamily="2" charset="2"/>
              </a:rPr>
              <a:t>先序：</a:t>
            </a:r>
            <a:r>
              <a:rPr lang="en-US" altLang="zh-CN">
                <a:solidFill>
                  <a:srgbClr val="FF3399"/>
                </a:solidFill>
                <a:sym typeface="Wingdings" pitchFamily="2" charset="2"/>
              </a:rPr>
              <a:t>GHIJK</a:t>
            </a:r>
          </a:p>
          <a:p>
            <a:pPr>
              <a:spcBef>
                <a:spcPct val="50000"/>
              </a:spcBef>
            </a:pPr>
            <a:r>
              <a:rPr lang="zh-CN" altLang="en-US">
                <a:solidFill>
                  <a:srgbClr val="FF3399"/>
                </a:solidFill>
                <a:sym typeface="Wingdings" pitchFamily="2" charset="2"/>
              </a:rPr>
              <a:t>后序：</a:t>
            </a:r>
            <a:r>
              <a:rPr lang="en-US" altLang="zh-CN">
                <a:solidFill>
                  <a:srgbClr val="FF3399"/>
                </a:solidFill>
                <a:sym typeface="Wingdings" pitchFamily="2" charset="2"/>
              </a:rPr>
              <a:t>KJIHG</a:t>
            </a:r>
          </a:p>
          <a:p>
            <a:pPr>
              <a:spcBef>
                <a:spcPct val="50000"/>
              </a:spcBef>
            </a:pPr>
            <a:r>
              <a:rPr lang="zh-CN" altLang="en-US">
                <a:solidFill>
                  <a:srgbClr val="FF3399"/>
                </a:solidFill>
                <a:sym typeface="Wingdings" pitchFamily="2" charset="2"/>
              </a:rPr>
              <a:t>第三个：</a:t>
            </a:r>
          </a:p>
          <a:p>
            <a:pPr>
              <a:spcBef>
                <a:spcPct val="50000"/>
              </a:spcBef>
            </a:pPr>
            <a:r>
              <a:rPr lang="zh-CN" altLang="en-US">
                <a:solidFill>
                  <a:srgbClr val="FF3399"/>
                </a:solidFill>
                <a:sym typeface="Wingdings" pitchFamily="2" charset="2"/>
              </a:rPr>
              <a:t>先序：</a:t>
            </a:r>
            <a:r>
              <a:rPr lang="en-US" altLang="zh-CN">
                <a:solidFill>
                  <a:srgbClr val="FF3399"/>
                </a:solidFill>
                <a:sym typeface="Wingdings" pitchFamily="2" charset="2"/>
              </a:rPr>
              <a:t>LMPQRNO</a:t>
            </a:r>
          </a:p>
          <a:p>
            <a:pPr>
              <a:spcBef>
                <a:spcPct val="50000"/>
              </a:spcBef>
            </a:pPr>
            <a:r>
              <a:rPr lang="zh-CN" altLang="en-US">
                <a:solidFill>
                  <a:srgbClr val="FF3399"/>
                </a:solidFill>
                <a:sym typeface="Wingdings" pitchFamily="2" charset="2"/>
              </a:rPr>
              <a:t>后序：</a:t>
            </a:r>
            <a:r>
              <a:rPr lang="en-US" altLang="zh-CN">
                <a:solidFill>
                  <a:srgbClr val="FF3399"/>
                </a:solidFill>
                <a:sym typeface="Wingdings" pitchFamily="2" charset="2"/>
              </a:rPr>
              <a:t>RQPONML</a:t>
            </a:r>
            <a:endParaRPr lang="en-US" altLang="zh-CN">
              <a:solidFill>
                <a:srgbClr val="FF3399"/>
              </a:solidFill>
            </a:endParaRPr>
          </a:p>
        </p:txBody>
      </p:sp>
      <p:sp>
        <p:nvSpPr>
          <p:cNvPr id="36870" name="Text Box 8"/>
          <p:cNvSpPr txBox="1">
            <a:spLocks noChangeArrowheads="1"/>
          </p:cNvSpPr>
          <p:nvPr/>
        </p:nvSpPr>
        <p:spPr bwMode="auto">
          <a:xfrm>
            <a:off x="179388" y="4797425"/>
            <a:ext cx="5905500" cy="1192213"/>
          </a:xfrm>
          <a:prstGeom prst="rect">
            <a:avLst/>
          </a:prstGeom>
          <a:noFill/>
          <a:ln w="9525">
            <a:noFill/>
            <a:miter lim="800000"/>
            <a:headEnd/>
            <a:tailEnd/>
          </a:ln>
        </p:spPr>
        <p:txBody>
          <a:bodyPr>
            <a:spAutoFit/>
          </a:bodyPr>
          <a:lstStyle/>
          <a:p>
            <a:pPr>
              <a:spcBef>
                <a:spcPct val="50000"/>
              </a:spcBef>
            </a:pPr>
            <a:r>
              <a:rPr lang="en-US" altLang="zh-CN">
                <a:solidFill>
                  <a:srgbClr val="FF3399"/>
                </a:solidFill>
              </a:rPr>
              <a:t>(2)</a:t>
            </a:r>
            <a:r>
              <a:rPr lang="zh-CN" altLang="en-US">
                <a:solidFill>
                  <a:srgbClr val="FF3399"/>
                </a:solidFill>
              </a:rPr>
              <a:t>先序：</a:t>
            </a:r>
            <a:r>
              <a:rPr lang="en-US" altLang="zh-CN">
                <a:solidFill>
                  <a:srgbClr val="FF3399"/>
                </a:solidFill>
              </a:rPr>
              <a:t>ABCDRFGHIJKLMPQRNO</a:t>
            </a:r>
          </a:p>
          <a:p>
            <a:pPr>
              <a:spcBef>
                <a:spcPct val="50000"/>
              </a:spcBef>
            </a:pPr>
            <a:r>
              <a:rPr lang="zh-CN" altLang="en-US">
                <a:solidFill>
                  <a:srgbClr val="FF3399"/>
                </a:solidFill>
              </a:rPr>
              <a:t>后序：</a:t>
            </a:r>
            <a:r>
              <a:rPr lang="en-US" altLang="zh-CN">
                <a:solidFill>
                  <a:srgbClr val="FF3399"/>
                </a:solidFill>
              </a:rPr>
              <a:t>FEDCBKJIHRQPONMGA</a:t>
            </a:r>
          </a:p>
          <a:p>
            <a:pPr>
              <a:spcBef>
                <a:spcPct val="50000"/>
              </a:spcBef>
            </a:pPr>
            <a:r>
              <a:rPr lang="en-US" altLang="zh-CN">
                <a:solidFill>
                  <a:srgbClr val="FF3399"/>
                </a:solidFill>
              </a:rPr>
              <a:t>(3)</a:t>
            </a:r>
            <a:r>
              <a:rPr lang="zh-CN" altLang="en-US">
                <a:solidFill>
                  <a:srgbClr val="FF3399"/>
                </a:solidFill>
              </a:rPr>
              <a:t>见后面</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p:cNvSpPr>
            <a:spLocks noChangeArrowheads="1"/>
          </p:cNvSpPr>
          <p:nvPr/>
        </p:nvSpPr>
        <p:spPr bwMode="auto">
          <a:xfrm>
            <a:off x="1403350" y="11255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1" name="Oval 5"/>
          <p:cNvSpPr>
            <a:spLocks noChangeArrowheads="1"/>
          </p:cNvSpPr>
          <p:nvPr/>
        </p:nvSpPr>
        <p:spPr bwMode="auto">
          <a:xfrm>
            <a:off x="684213" y="19891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2" name="Oval 6"/>
          <p:cNvSpPr>
            <a:spLocks noChangeArrowheads="1"/>
          </p:cNvSpPr>
          <p:nvPr/>
        </p:nvSpPr>
        <p:spPr bwMode="auto">
          <a:xfrm>
            <a:off x="1403350" y="28527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3" name="Oval 7"/>
          <p:cNvSpPr>
            <a:spLocks noChangeArrowheads="1"/>
          </p:cNvSpPr>
          <p:nvPr/>
        </p:nvSpPr>
        <p:spPr bwMode="auto">
          <a:xfrm>
            <a:off x="684213" y="37163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4" name="Oval 8"/>
          <p:cNvSpPr>
            <a:spLocks noChangeArrowheads="1"/>
          </p:cNvSpPr>
          <p:nvPr/>
        </p:nvSpPr>
        <p:spPr bwMode="auto">
          <a:xfrm>
            <a:off x="1403350" y="4508500"/>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5" name="Oval 9"/>
          <p:cNvSpPr>
            <a:spLocks noChangeArrowheads="1"/>
          </p:cNvSpPr>
          <p:nvPr/>
        </p:nvSpPr>
        <p:spPr bwMode="auto">
          <a:xfrm>
            <a:off x="2268538" y="5302250"/>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6" name="Oval 10"/>
          <p:cNvSpPr>
            <a:spLocks noChangeArrowheads="1"/>
          </p:cNvSpPr>
          <p:nvPr/>
        </p:nvSpPr>
        <p:spPr bwMode="auto">
          <a:xfrm>
            <a:off x="4140200" y="5300663"/>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7" name="Oval 11"/>
          <p:cNvSpPr>
            <a:spLocks noChangeArrowheads="1"/>
          </p:cNvSpPr>
          <p:nvPr/>
        </p:nvSpPr>
        <p:spPr bwMode="auto">
          <a:xfrm>
            <a:off x="3348038" y="451008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8" name="Oval 12"/>
          <p:cNvSpPr>
            <a:spLocks noChangeArrowheads="1"/>
          </p:cNvSpPr>
          <p:nvPr/>
        </p:nvSpPr>
        <p:spPr bwMode="auto">
          <a:xfrm>
            <a:off x="2555875" y="37163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899" name="Oval 13"/>
          <p:cNvSpPr>
            <a:spLocks noChangeArrowheads="1"/>
          </p:cNvSpPr>
          <p:nvPr/>
        </p:nvSpPr>
        <p:spPr bwMode="auto">
          <a:xfrm>
            <a:off x="3348038" y="28527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0" name="Oval 14"/>
          <p:cNvSpPr>
            <a:spLocks noChangeArrowheads="1"/>
          </p:cNvSpPr>
          <p:nvPr/>
        </p:nvSpPr>
        <p:spPr bwMode="auto">
          <a:xfrm>
            <a:off x="4140200" y="19891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1" name="Oval 15"/>
          <p:cNvSpPr>
            <a:spLocks noChangeArrowheads="1"/>
          </p:cNvSpPr>
          <p:nvPr/>
        </p:nvSpPr>
        <p:spPr bwMode="auto">
          <a:xfrm>
            <a:off x="5868988" y="1989138"/>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2" name="Oval 16"/>
          <p:cNvSpPr>
            <a:spLocks noChangeArrowheads="1"/>
          </p:cNvSpPr>
          <p:nvPr/>
        </p:nvSpPr>
        <p:spPr bwMode="auto">
          <a:xfrm>
            <a:off x="5292725" y="2997200"/>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3" name="Oval 17"/>
          <p:cNvSpPr>
            <a:spLocks noChangeArrowheads="1"/>
          </p:cNvSpPr>
          <p:nvPr/>
        </p:nvSpPr>
        <p:spPr bwMode="auto">
          <a:xfrm>
            <a:off x="4787900" y="4005263"/>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4" name="Oval 18"/>
          <p:cNvSpPr>
            <a:spLocks noChangeArrowheads="1"/>
          </p:cNvSpPr>
          <p:nvPr/>
        </p:nvSpPr>
        <p:spPr bwMode="auto">
          <a:xfrm>
            <a:off x="6516688" y="981075"/>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5" name="Oval 19"/>
          <p:cNvSpPr>
            <a:spLocks noChangeArrowheads="1"/>
          </p:cNvSpPr>
          <p:nvPr/>
        </p:nvSpPr>
        <p:spPr bwMode="auto">
          <a:xfrm>
            <a:off x="6732588" y="2997200"/>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6" name="Oval 20"/>
          <p:cNvSpPr>
            <a:spLocks noChangeArrowheads="1"/>
          </p:cNvSpPr>
          <p:nvPr/>
        </p:nvSpPr>
        <p:spPr bwMode="auto">
          <a:xfrm>
            <a:off x="7740650" y="4005263"/>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7" name="Oval 21"/>
          <p:cNvSpPr>
            <a:spLocks noChangeArrowheads="1"/>
          </p:cNvSpPr>
          <p:nvPr/>
        </p:nvSpPr>
        <p:spPr bwMode="auto">
          <a:xfrm>
            <a:off x="5580063" y="4868863"/>
            <a:ext cx="431800" cy="6477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7908" name="Line 22"/>
          <p:cNvSpPr>
            <a:spLocks noChangeShapeType="1"/>
          </p:cNvSpPr>
          <p:nvPr/>
        </p:nvSpPr>
        <p:spPr bwMode="auto">
          <a:xfrm flipH="1">
            <a:off x="1042988" y="1700213"/>
            <a:ext cx="433387" cy="360362"/>
          </a:xfrm>
          <a:prstGeom prst="line">
            <a:avLst/>
          </a:prstGeom>
          <a:noFill/>
          <a:ln w="9525">
            <a:solidFill>
              <a:schemeClr val="tx1"/>
            </a:solidFill>
            <a:round/>
            <a:headEnd/>
            <a:tailEnd/>
          </a:ln>
        </p:spPr>
        <p:txBody>
          <a:bodyPr/>
          <a:lstStyle/>
          <a:p>
            <a:endParaRPr lang="zh-CN" altLang="en-US"/>
          </a:p>
        </p:txBody>
      </p:sp>
      <p:sp>
        <p:nvSpPr>
          <p:cNvPr id="37909" name="Line 23"/>
          <p:cNvSpPr>
            <a:spLocks noChangeShapeType="1"/>
          </p:cNvSpPr>
          <p:nvPr/>
        </p:nvSpPr>
        <p:spPr bwMode="auto">
          <a:xfrm>
            <a:off x="971550" y="2492375"/>
            <a:ext cx="504825" cy="504825"/>
          </a:xfrm>
          <a:prstGeom prst="line">
            <a:avLst/>
          </a:prstGeom>
          <a:noFill/>
          <a:ln w="9525">
            <a:solidFill>
              <a:schemeClr val="tx1"/>
            </a:solidFill>
            <a:round/>
            <a:headEnd/>
            <a:tailEnd/>
          </a:ln>
        </p:spPr>
        <p:txBody>
          <a:bodyPr/>
          <a:lstStyle/>
          <a:p>
            <a:endParaRPr lang="zh-CN" altLang="en-US"/>
          </a:p>
        </p:txBody>
      </p:sp>
      <p:sp>
        <p:nvSpPr>
          <p:cNvPr id="37910" name="Line 24"/>
          <p:cNvSpPr>
            <a:spLocks noChangeShapeType="1"/>
          </p:cNvSpPr>
          <p:nvPr/>
        </p:nvSpPr>
        <p:spPr bwMode="auto">
          <a:xfrm flipH="1">
            <a:off x="1042988" y="3357563"/>
            <a:ext cx="433387" cy="503237"/>
          </a:xfrm>
          <a:prstGeom prst="line">
            <a:avLst/>
          </a:prstGeom>
          <a:noFill/>
          <a:ln w="9525">
            <a:solidFill>
              <a:schemeClr val="tx1"/>
            </a:solidFill>
            <a:round/>
            <a:headEnd/>
            <a:tailEnd/>
          </a:ln>
        </p:spPr>
        <p:txBody>
          <a:bodyPr/>
          <a:lstStyle/>
          <a:p>
            <a:endParaRPr lang="zh-CN" altLang="en-US"/>
          </a:p>
        </p:txBody>
      </p:sp>
      <p:sp>
        <p:nvSpPr>
          <p:cNvPr id="37911" name="Line 25"/>
          <p:cNvSpPr>
            <a:spLocks noChangeShapeType="1"/>
          </p:cNvSpPr>
          <p:nvPr/>
        </p:nvSpPr>
        <p:spPr bwMode="auto">
          <a:xfrm>
            <a:off x="1042988" y="4292600"/>
            <a:ext cx="360362" cy="360363"/>
          </a:xfrm>
          <a:prstGeom prst="line">
            <a:avLst/>
          </a:prstGeom>
          <a:noFill/>
          <a:ln w="9525">
            <a:solidFill>
              <a:schemeClr val="tx1"/>
            </a:solidFill>
            <a:round/>
            <a:headEnd/>
            <a:tailEnd/>
          </a:ln>
        </p:spPr>
        <p:txBody>
          <a:bodyPr/>
          <a:lstStyle/>
          <a:p>
            <a:endParaRPr lang="zh-CN" altLang="en-US"/>
          </a:p>
        </p:txBody>
      </p:sp>
      <p:sp>
        <p:nvSpPr>
          <p:cNvPr id="37912" name="Line 26"/>
          <p:cNvSpPr>
            <a:spLocks noChangeShapeType="1"/>
          </p:cNvSpPr>
          <p:nvPr/>
        </p:nvSpPr>
        <p:spPr bwMode="auto">
          <a:xfrm>
            <a:off x="1763713" y="5013325"/>
            <a:ext cx="504825" cy="503238"/>
          </a:xfrm>
          <a:prstGeom prst="line">
            <a:avLst/>
          </a:prstGeom>
          <a:noFill/>
          <a:ln w="9525">
            <a:solidFill>
              <a:schemeClr val="tx1"/>
            </a:solidFill>
            <a:round/>
            <a:headEnd/>
            <a:tailEnd/>
          </a:ln>
        </p:spPr>
        <p:txBody>
          <a:bodyPr/>
          <a:lstStyle/>
          <a:p>
            <a:endParaRPr lang="zh-CN" altLang="en-US"/>
          </a:p>
        </p:txBody>
      </p:sp>
      <p:sp>
        <p:nvSpPr>
          <p:cNvPr id="37913" name="Line 27"/>
          <p:cNvSpPr>
            <a:spLocks noChangeShapeType="1"/>
          </p:cNvSpPr>
          <p:nvPr/>
        </p:nvSpPr>
        <p:spPr bwMode="auto">
          <a:xfrm flipH="1">
            <a:off x="3708400" y="2565400"/>
            <a:ext cx="503238" cy="358775"/>
          </a:xfrm>
          <a:prstGeom prst="line">
            <a:avLst/>
          </a:prstGeom>
          <a:noFill/>
          <a:ln w="9525">
            <a:solidFill>
              <a:schemeClr val="tx1"/>
            </a:solidFill>
            <a:round/>
            <a:headEnd/>
            <a:tailEnd/>
          </a:ln>
        </p:spPr>
        <p:txBody>
          <a:bodyPr/>
          <a:lstStyle/>
          <a:p>
            <a:endParaRPr lang="zh-CN" altLang="en-US"/>
          </a:p>
        </p:txBody>
      </p:sp>
      <p:sp>
        <p:nvSpPr>
          <p:cNvPr id="37914" name="Line 28"/>
          <p:cNvSpPr>
            <a:spLocks noChangeShapeType="1"/>
          </p:cNvSpPr>
          <p:nvPr/>
        </p:nvSpPr>
        <p:spPr bwMode="auto">
          <a:xfrm flipH="1">
            <a:off x="2916238" y="3357563"/>
            <a:ext cx="503237" cy="503237"/>
          </a:xfrm>
          <a:prstGeom prst="line">
            <a:avLst/>
          </a:prstGeom>
          <a:noFill/>
          <a:ln w="9525">
            <a:solidFill>
              <a:schemeClr val="tx1"/>
            </a:solidFill>
            <a:round/>
            <a:headEnd/>
            <a:tailEnd/>
          </a:ln>
        </p:spPr>
        <p:txBody>
          <a:bodyPr/>
          <a:lstStyle/>
          <a:p>
            <a:endParaRPr lang="zh-CN" altLang="en-US"/>
          </a:p>
        </p:txBody>
      </p:sp>
      <p:sp>
        <p:nvSpPr>
          <p:cNvPr id="37915" name="Line 29"/>
          <p:cNvSpPr>
            <a:spLocks noChangeShapeType="1"/>
          </p:cNvSpPr>
          <p:nvPr/>
        </p:nvSpPr>
        <p:spPr bwMode="auto">
          <a:xfrm>
            <a:off x="2916238" y="4221163"/>
            <a:ext cx="503237" cy="431800"/>
          </a:xfrm>
          <a:prstGeom prst="line">
            <a:avLst/>
          </a:prstGeom>
          <a:noFill/>
          <a:ln w="9525">
            <a:solidFill>
              <a:schemeClr val="tx1"/>
            </a:solidFill>
            <a:round/>
            <a:headEnd/>
            <a:tailEnd/>
          </a:ln>
        </p:spPr>
        <p:txBody>
          <a:bodyPr/>
          <a:lstStyle/>
          <a:p>
            <a:endParaRPr lang="zh-CN" altLang="en-US"/>
          </a:p>
        </p:txBody>
      </p:sp>
      <p:sp>
        <p:nvSpPr>
          <p:cNvPr id="37916" name="Line 30"/>
          <p:cNvSpPr>
            <a:spLocks noChangeShapeType="1"/>
          </p:cNvSpPr>
          <p:nvPr/>
        </p:nvSpPr>
        <p:spPr bwMode="auto">
          <a:xfrm>
            <a:off x="3708400" y="5084763"/>
            <a:ext cx="503238" cy="504825"/>
          </a:xfrm>
          <a:prstGeom prst="line">
            <a:avLst/>
          </a:prstGeom>
          <a:noFill/>
          <a:ln w="9525">
            <a:solidFill>
              <a:schemeClr val="tx1"/>
            </a:solidFill>
            <a:round/>
            <a:headEnd/>
            <a:tailEnd/>
          </a:ln>
        </p:spPr>
        <p:txBody>
          <a:bodyPr/>
          <a:lstStyle/>
          <a:p>
            <a:endParaRPr lang="zh-CN" altLang="en-US"/>
          </a:p>
        </p:txBody>
      </p:sp>
      <p:sp>
        <p:nvSpPr>
          <p:cNvPr id="37917" name="Line 31"/>
          <p:cNvSpPr>
            <a:spLocks noChangeShapeType="1"/>
          </p:cNvSpPr>
          <p:nvPr/>
        </p:nvSpPr>
        <p:spPr bwMode="auto">
          <a:xfrm flipH="1">
            <a:off x="6227763" y="1557338"/>
            <a:ext cx="431800" cy="576262"/>
          </a:xfrm>
          <a:prstGeom prst="line">
            <a:avLst/>
          </a:prstGeom>
          <a:noFill/>
          <a:ln w="9525">
            <a:solidFill>
              <a:schemeClr val="tx1"/>
            </a:solidFill>
            <a:round/>
            <a:headEnd/>
            <a:tailEnd/>
          </a:ln>
        </p:spPr>
        <p:txBody>
          <a:bodyPr/>
          <a:lstStyle/>
          <a:p>
            <a:endParaRPr lang="zh-CN" altLang="en-US"/>
          </a:p>
        </p:txBody>
      </p:sp>
      <p:sp>
        <p:nvSpPr>
          <p:cNvPr id="37918" name="Line 32"/>
          <p:cNvSpPr>
            <a:spLocks noChangeShapeType="1"/>
          </p:cNvSpPr>
          <p:nvPr/>
        </p:nvSpPr>
        <p:spPr bwMode="auto">
          <a:xfrm flipH="1">
            <a:off x="5651500" y="2492375"/>
            <a:ext cx="288925" cy="649288"/>
          </a:xfrm>
          <a:prstGeom prst="line">
            <a:avLst/>
          </a:prstGeom>
          <a:noFill/>
          <a:ln w="9525">
            <a:solidFill>
              <a:schemeClr val="tx1"/>
            </a:solidFill>
            <a:round/>
            <a:headEnd/>
            <a:tailEnd/>
          </a:ln>
        </p:spPr>
        <p:txBody>
          <a:bodyPr/>
          <a:lstStyle/>
          <a:p>
            <a:endParaRPr lang="zh-CN" altLang="en-US"/>
          </a:p>
        </p:txBody>
      </p:sp>
      <p:sp>
        <p:nvSpPr>
          <p:cNvPr id="37919" name="Line 33"/>
          <p:cNvSpPr>
            <a:spLocks noChangeShapeType="1"/>
          </p:cNvSpPr>
          <p:nvPr/>
        </p:nvSpPr>
        <p:spPr bwMode="auto">
          <a:xfrm flipH="1">
            <a:off x="5148263" y="3644900"/>
            <a:ext cx="215900" cy="431800"/>
          </a:xfrm>
          <a:prstGeom prst="line">
            <a:avLst/>
          </a:prstGeom>
          <a:noFill/>
          <a:ln w="9525">
            <a:solidFill>
              <a:schemeClr val="tx1"/>
            </a:solidFill>
            <a:round/>
            <a:headEnd/>
            <a:tailEnd/>
          </a:ln>
        </p:spPr>
        <p:txBody>
          <a:bodyPr/>
          <a:lstStyle/>
          <a:p>
            <a:endParaRPr lang="zh-CN" altLang="en-US"/>
          </a:p>
        </p:txBody>
      </p:sp>
      <p:sp>
        <p:nvSpPr>
          <p:cNvPr id="37920" name="Line 34"/>
          <p:cNvSpPr>
            <a:spLocks noChangeShapeType="1"/>
          </p:cNvSpPr>
          <p:nvPr/>
        </p:nvSpPr>
        <p:spPr bwMode="auto">
          <a:xfrm>
            <a:off x="5148263" y="4581525"/>
            <a:ext cx="503237" cy="503238"/>
          </a:xfrm>
          <a:prstGeom prst="line">
            <a:avLst/>
          </a:prstGeom>
          <a:noFill/>
          <a:ln w="9525">
            <a:solidFill>
              <a:schemeClr val="tx1"/>
            </a:solidFill>
            <a:round/>
            <a:headEnd/>
            <a:tailEnd/>
          </a:ln>
        </p:spPr>
        <p:txBody>
          <a:bodyPr/>
          <a:lstStyle/>
          <a:p>
            <a:endParaRPr lang="zh-CN" altLang="en-US"/>
          </a:p>
        </p:txBody>
      </p:sp>
      <p:sp>
        <p:nvSpPr>
          <p:cNvPr id="37921" name="Line 35"/>
          <p:cNvSpPr>
            <a:spLocks noChangeShapeType="1"/>
          </p:cNvSpPr>
          <p:nvPr/>
        </p:nvSpPr>
        <p:spPr bwMode="auto">
          <a:xfrm>
            <a:off x="6227763" y="2492375"/>
            <a:ext cx="576262" cy="649288"/>
          </a:xfrm>
          <a:prstGeom prst="line">
            <a:avLst/>
          </a:prstGeom>
          <a:noFill/>
          <a:ln w="9525">
            <a:solidFill>
              <a:schemeClr val="tx1"/>
            </a:solidFill>
            <a:round/>
            <a:headEnd/>
            <a:tailEnd/>
          </a:ln>
        </p:spPr>
        <p:txBody>
          <a:bodyPr/>
          <a:lstStyle/>
          <a:p>
            <a:endParaRPr lang="zh-CN" altLang="en-US"/>
          </a:p>
        </p:txBody>
      </p:sp>
      <p:sp>
        <p:nvSpPr>
          <p:cNvPr id="37922" name="Line 36"/>
          <p:cNvSpPr>
            <a:spLocks noChangeShapeType="1"/>
          </p:cNvSpPr>
          <p:nvPr/>
        </p:nvSpPr>
        <p:spPr bwMode="auto">
          <a:xfrm>
            <a:off x="7092950" y="3500438"/>
            <a:ext cx="719138" cy="649287"/>
          </a:xfrm>
          <a:prstGeom prst="line">
            <a:avLst/>
          </a:prstGeom>
          <a:noFill/>
          <a:ln w="9525">
            <a:solidFill>
              <a:schemeClr val="tx1"/>
            </a:solidFill>
            <a:round/>
            <a:headEnd/>
            <a:tailEnd/>
          </a:ln>
        </p:spPr>
        <p:txBody>
          <a:bodyPr/>
          <a:lstStyle/>
          <a:p>
            <a:endParaRPr lang="zh-CN" altLang="en-US"/>
          </a:p>
        </p:txBody>
      </p:sp>
      <p:sp>
        <p:nvSpPr>
          <p:cNvPr id="37923" name="Text Box 37"/>
          <p:cNvSpPr txBox="1">
            <a:spLocks noChangeArrowheads="1"/>
          </p:cNvSpPr>
          <p:nvPr/>
        </p:nvSpPr>
        <p:spPr bwMode="auto">
          <a:xfrm>
            <a:off x="1476375" y="1125538"/>
            <a:ext cx="358775"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37924" name="Text Box 38"/>
          <p:cNvSpPr txBox="1">
            <a:spLocks noChangeArrowheads="1"/>
          </p:cNvSpPr>
          <p:nvPr/>
        </p:nvSpPr>
        <p:spPr bwMode="auto">
          <a:xfrm>
            <a:off x="684213" y="2060575"/>
            <a:ext cx="431800"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37925" name="Text Box 39"/>
          <p:cNvSpPr txBox="1">
            <a:spLocks noChangeArrowheads="1"/>
          </p:cNvSpPr>
          <p:nvPr/>
        </p:nvSpPr>
        <p:spPr bwMode="auto">
          <a:xfrm>
            <a:off x="1403350" y="2924175"/>
            <a:ext cx="431800"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37926" name="Text Box 40"/>
          <p:cNvSpPr txBox="1">
            <a:spLocks noChangeArrowheads="1"/>
          </p:cNvSpPr>
          <p:nvPr/>
        </p:nvSpPr>
        <p:spPr bwMode="auto">
          <a:xfrm>
            <a:off x="684213" y="3789363"/>
            <a:ext cx="358775"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37927" name="Text Box 41"/>
          <p:cNvSpPr txBox="1">
            <a:spLocks noChangeArrowheads="1"/>
          </p:cNvSpPr>
          <p:nvPr/>
        </p:nvSpPr>
        <p:spPr bwMode="auto">
          <a:xfrm>
            <a:off x="1403350" y="4437063"/>
            <a:ext cx="360363" cy="366712"/>
          </a:xfrm>
          <a:prstGeom prst="rect">
            <a:avLst/>
          </a:prstGeom>
          <a:noFill/>
          <a:ln w="9525">
            <a:noFill/>
            <a:miter lim="800000"/>
            <a:headEnd/>
            <a:tailEnd/>
          </a:ln>
        </p:spPr>
        <p:txBody>
          <a:bodyPr>
            <a:spAutoFit/>
          </a:bodyPr>
          <a:lstStyle/>
          <a:p>
            <a:pPr>
              <a:spcBef>
                <a:spcPct val="50000"/>
              </a:spcBef>
            </a:pPr>
            <a:r>
              <a:rPr lang="en-US" altLang="zh-CN"/>
              <a:t>E</a:t>
            </a:r>
          </a:p>
        </p:txBody>
      </p:sp>
      <p:sp>
        <p:nvSpPr>
          <p:cNvPr id="37928" name="Text Box 42"/>
          <p:cNvSpPr txBox="1">
            <a:spLocks noChangeArrowheads="1"/>
          </p:cNvSpPr>
          <p:nvPr/>
        </p:nvSpPr>
        <p:spPr bwMode="auto">
          <a:xfrm>
            <a:off x="2339975" y="5373688"/>
            <a:ext cx="287338"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37929" name="Text Box 43"/>
          <p:cNvSpPr txBox="1">
            <a:spLocks noChangeArrowheads="1"/>
          </p:cNvSpPr>
          <p:nvPr/>
        </p:nvSpPr>
        <p:spPr bwMode="auto">
          <a:xfrm>
            <a:off x="4140200" y="2060575"/>
            <a:ext cx="431800" cy="366713"/>
          </a:xfrm>
          <a:prstGeom prst="rect">
            <a:avLst/>
          </a:prstGeom>
          <a:noFill/>
          <a:ln w="9525">
            <a:noFill/>
            <a:miter lim="800000"/>
            <a:headEnd/>
            <a:tailEnd/>
          </a:ln>
        </p:spPr>
        <p:txBody>
          <a:bodyPr>
            <a:spAutoFit/>
          </a:bodyPr>
          <a:lstStyle/>
          <a:p>
            <a:pPr>
              <a:spcBef>
                <a:spcPct val="50000"/>
              </a:spcBef>
            </a:pPr>
            <a:r>
              <a:rPr lang="en-US" altLang="zh-CN"/>
              <a:t>G</a:t>
            </a:r>
          </a:p>
        </p:txBody>
      </p:sp>
      <p:sp>
        <p:nvSpPr>
          <p:cNvPr id="37930" name="Text Box 44"/>
          <p:cNvSpPr txBox="1">
            <a:spLocks noChangeArrowheads="1"/>
          </p:cNvSpPr>
          <p:nvPr/>
        </p:nvSpPr>
        <p:spPr bwMode="auto">
          <a:xfrm>
            <a:off x="3419475" y="2997200"/>
            <a:ext cx="360363"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37931" name="Text Box 45"/>
          <p:cNvSpPr txBox="1">
            <a:spLocks noChangeArrowheads="1"/>
          </p:cNvSpPr>
          <p:nvPr/>
        </p:nvSpPr>
        <p:spPr bwMode="auto">
          <a:xfrm>
            <a:off x="2627313" y="3789363"/>
            <a:ext cx="360362"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37932" name="Text Box 46"/>
          <p:cNvSpPr txBox="1">
            <a:spLocks noChangeArrowheads="1"/>
          </p:cNvSpPr>
          <p:nvPr/>
        </p:nvSpPr>
        <p:spPr bwMode="auto">
          <a:xfrm>
            <a:off x="3348038" y="4581525"/>
            <a:ext cx="360362" cy="366713"/>
          </a:xfrm>
          <a:prstGeom prst="rect">
            <a:avLst/>
          </a:prstGeom>
          <a:noFill/>
          <a:ln w="9525">
            <a:noFill/>
            <a:miter lim="800000"/>
            <a:headEnd/>
            <a:tailEnd/>
          </a:ln>
        </p:spPr>
        <p:txBody>
          <a:bodyPr>
            <a:spAutoFit/>
          </a:bodyPr>
          <a:lstStyle/>
          <a:p>
            <a:pPr>
              <a:spcBef>
                <a:spcPct val="50000"/>
              </a:spcBef>
            </a:pPr>
            <a:r>
              <a:rPr lang="en-US" altLang="zh-CN"/>
              <a:t>J</a:t>
            </a:r>
          </a:p>
        </p:txBody>
      </p:sp>
      <p:sp>
        <p:nvSpPr>
          <p:cNvPr id="37933" name="Text Box 47"/>
          <p:cNvSpPr txBox="1">
            <a:spLocks noChangeArrowheads="1"/>
          </p:cNvSpPr>
          <p:nvPr/>
        </p:nvSpPr>
        <p:spPr bwMode="auto">
          <a:xfrm>
            <a:off x="4211638" y="5373688"/>
            <a:ext cx="288925" cy="366712"/>
          </a:xfrm>
          <a:prstGeom prst="rect">
            <a:avLst/>
          </a:prstGeom>
          <a:noFill/>
          <a:ln w="9525">
            <a:noFill/>
            <a:miter lim="800000"/>
            <a:headEnd/>
            <a:tailEnd/>
          </a:ln>
        </p:spPr>
        <p:txBody>
          <a:bodyPr>
            <a:spAutoFit/>
          </a:bodyPr>
          <a:lstStyle/>
          <a:p>
            <a:pPr>
              <a:spcBef>
                <a:spcPct val="50000"/>
              </a:spcBef>
            </a:pPr>
            <a:r>
              <a:rPr lang="en-US" altLang="zh-CN"/>
              <a:t>K</a:t>
            </a:r>
          </a:p>
        </p:txBody>
      </p:sp>
      <p:sp>
        <p:nvSpPr>
          <p:cNvPr id="37934" name="Text Box 48"/>
          <p:cNvSpPr txBox="1">
            <a:spLocks noChangeArrowheads="1"/>
          </p:cNvSpPr>
          <p:nvPr/>
        </p:nvSpPr>
        <p:spPr bwMode="auto">
          <a:xfrm>
            <a:off x="6516688" y="981075"/>
            <a:ext cx="360362" cy="366713"/>
          </a:xfrm>
          <a:prstGeom prst="rect">
            <a:avLst/>
          </a:prstGeom>
          <a:noFill/>
          <a:ln w="9525">
            <a:noFill/>
            <a:miter lim="800000"/>
            <a:headEnd/>
            <a:tailEnd/>
          </a:ln>
        </p:spPr>
        <p:txBody>
          <a:bodyPr>
            <a:spAutoFit/>
          </a:bodyPr>
          <a:lstStyle/>
          <a:p>
            <a:pPr>
              <a:spcBef>
                <a:spcPct val="50000"/>
              </a:spcBef>
            </a:pPr>
            <a:r>
              <a:rPr lang="en-US" altLang="zh-CN"/>
              <a:t>L</a:t>
            </a:r>
          </a:p>
        </p:txBody>
      </p:sp>
      <p:sp>
        <p:nvSpPr>
          <p:cNvPr id="37935" name="Text Box 49"/>
          <p:cNvSpPr txBox="1">
            <a:spLocks noChangeArrowheads="1"/>
          </p:cNvSpPr>
          <p:nvPr/>
        </p:nvSpPr>
        <p:spPr bwMode="auto">
          <a:xfrm>
            <a:off x="5940425" y="1989138"/>
            <a:ext cx="287338" cy="366712"/>
          </a:xfrm>
          <a:prstGeom prst="rect">
            <a:avLst/>
          </a:prstGeom>
          <a:noFill/>
          <a:ln w="9525">
            <a:noFill/>
            <a:miter lim="800000"/>
            <a:headEnd/>
            <a:tailEnd/>
          </a:ln>
        </p:spPr>
        <p:txBody>
          <a:bodyPr>
            <a:spAutoFit/>
          </a:bodyPr>
          <a:lstStyle/>
          <a:p>
            <a:pPr>
              <a:spcBef>
                <a:spcPct val="50000"/>
              </a:spcBef>
            </a:pPr>
            <a:r>
              <a:rPr lang="en-US" altLang="zh-CN"/>
              <a:t>M</a:t>
            </a:r>
          </a:p>
        </p:txBody>
      </p:sp>
      <p:sp>
        <p:nvSpPr>
          <p:cNvPr id="37936" name="Text Box 50"/>
          <p:cNvSpPr txBox="1">
            <a:spLocks noChangeArrowheads="1"/>
          </p:cNvSpPr>
          <p:nvPr/>
        </p:nvSpPr>
        <p:spPr bwMode="auto">
          <a:xfrm>
            <a:off x="5292725" y="2997200"/>
            <a:ext cx="358775" cy="366713"/>
          </a:xfrm>
          <a:prstGeom prst="rect">
            <a:avLst/>
          </a:prstGeom>
          <a:noFill/>
          <a:ln w="9525">
            <a:noFill/>
            <a:miter lim="800000"/>
            <a:headEnd/>
            <a:tailEnd/>
          </a:ln>
        </p:spPr>
        <p:txBody>
          <a:bodyPr>
            <a:spAutoFit/>
          </a:bodyPr>
          <a:lstStyle/>
          <a:p>
            <a:pPr>
              <a:spcBef>
                <a:spcPct val="50000"/>
              </a:spcBef>
            </a:pPr>
            <a:r>
              <a:rPr lang="en-US" altLang="zh-CN"/>
              <a:t>P</a:t>
            </a:r>
          </a:p>
        </p:txBody>
      </p:sp>
      <p:sp>
        <p:nvSpPr>
          <p:cNvPr id="37937" name="Text Box 51"/>
          <p:cNvSpPr txBox="1">
            <a:spLocks noChangeArrowheads="1"/>
          </p:cNvSpPr>
          <p:nvPr/>
        </p:nvSpPr>
        <p:spPr bwMode="auto">
          <a:xfrm>
            <a:off x="6732588" y="3068638"/>
            <a:ext cx="360362" cy="366712"/>
          </a:xfrm>
          <a:prstGeom prst="rect">
            <a:avLst/>
          </a:prstGeom>
          <a:noFill/>
          <a:ln w="9525">
            <a:noFill/>
            <a:miter lim="800000"/>
            <a:headEnd/>
            <a:tailEnd/>
          </a:ln>
        </p:spPr>
        <p:txBody>
          <a:bodyPr>
            <a:spAutoFit/>
          </a:bodyPr>
          <a:lstStyle/>
          <a:p>
            <a:pPr>
              <a:spcBef>
                <a:spcPct val="50000"/>
              </a:spcBef>
            </a:pPr>
            <a:r>
              <a:rPr lang="en-US" altLang="zh-CN"/>
              <a:t>N</a:t>
            </a:r>
          </a:p>
        </p:txBody>
      </p:sp>
      <p:sp>
        <p:nvSpPr>
          <p:cNvPr id="37938" name="Text Box 52"/>
          <p:cNvSpPr txBox="1">
            <a:spLocks noChangeArrowheads="1"/>
          </p:cNvSpPr>
          <p:nvPr/>
        </p:nvSpPr>
        <p:spPr bwMode="auto">
          <a:xfrm>
            <a:off x="4787900" y="4005263"/>
            <a:ext cx="360363" cy="366712"/>
          </a:xfrm>
          <a:prstGeom prst="rect">
            <a:avLst/>
          </a:prstGeom>
          <a:noFill/>
          <a:ln w="9525">
            <a:noFill/>
            <a:miter lim="800000"/>
            <a:headEnd/>
            <a:tailEnd/>
          </a:ln>
        </p:spPr>
        <p:txBody>
          <a:bodyPr>
            <a:spAutoFit/>
          </a:bodyPr>
          <a:lstStyle/>
          <a:p>
            <a:pPr>
              <a:spcBef>
                <a:spcPct val="50000"/>
              </a:spcBef>
            </a:pPr>
            <a:r>
              <a:rPr lang="en-US" altLang="zh-CN"/>
              <a:t>Q</a:t>
            </a:r>
          </a:p>
        </p:txBody>
      </p:sp>
      <p:sp>
        <p:nvSpPr>
          <p:cNvPr id="37939" name="Text Box 53"/>
          <p:cNvSpPr txBox="1">
            <a:spLocks noChangeArrowheads="1"/>
          </p:cNvSpPr>
          <p:nvPr/>
        </p:nvSpPr>
        <p:spPr bwMode="auto">
          <a:xfrm>
            <a:off x="5580063" y="4941888"/>
            <a:ext cx="431800" cy="366712"/>
          </a:xfrm>
          <a:prstGeom prst="rect">
            <a:avLst/>
          </a:prstGeom>
          <a:noFill/>
          <a:ln w="9525">
            <a:noFill/>
            <a:miter lim="800000"/>
            <a:headEnd/>
            <a:tailEnd/>
          </a:ln>
        </p:spPr>
        <p:txBody>
          <a:bodyPr>
            <a:spAutoFit/>
          </a:bodyPr>
          <a:lstStyle/>
          <a:p>
            <a:pPr>
              <a:spcBef>
                <a:spcPct val="50000"/>
              </a:spcBef>
            </a:pPr>
            <a:r>
              <a:rPr lang="en-US" altLang="zh-CN"/>
              <a:t>R</a:t>
            </a:r>
          </a:p>
        </p:txBody>
      </p:sp>
      <p:sp>
        <p:nvSpPr>
          <p:cNvPr id="37940" name="Text Box 54"/>
          <p:cNvSpPr txBox="1">
            <a:spLocks noChangeArrowheads="1"/>
          </p:cNvSpPr>
          <p:nvPr/>
        </p:nvSpPr>
        <p:spPr bwMode="auto">
          <a:xfrm>
            <a:off x="7740650" y="4076700"/>
            <a:ext cx="431800" cy="366713"/>
          </a:xfrm>
          <a:prstGeom prst="rect">
            <a:avLst/>
          </a:prstGeom>
          <a:noFill/>
          <a:ln w="9525">
            <a:noFill/>
            <a:miter lim="800000"/>
            <a:headEnd/>
            <a:tailEnd/>
          </a:ln>
        </p:spPr>
        <p:txBody>
          <a:bodyPr>
            <a:spAutoFit/>
          </a:bodyPr>
          <a:lstStyle/>
          <a:p>
            <a:pPr>
              <a:spcBef>
                <a:spcPct val="50000"/>
              </a:spcBef>
            </a:pPr>
            <a:r>
              <a:rPr lang="en-US" altLang="zh-CN"/>
              <a:t>O</a:t>
            </a:r>
          </a:p>
        </p:txBody>
      </p:sp>
      <p:sp>
        <p:nvSpPr>
          <p:cNvPr id="37941" name="Text Box 55"/>
          <p:cNvSpPr txBox="1">
            <a:spLocks noChangeArrowheads="1"/>
          </p:cNvSpPr>
          <p:nvPr/>
        </p:nvSpPr>
        <p:spPr bwMode="auto">
          <a:xfrm>
            <a:off x="250825" y="188913"/>
            <a:ext cx="1008063" cy="366712"/>
          </a:xfrm>
          <a:prstGeom prst="rect">
            <a:avLst/>
          </a:prstGeom>
          <a:noFill/>
          <a:ln w="9525">
            <a:noFill/>
            <a:miter lim="800000"/>
            <a:headEnd/>
            <a:tailEnd/>
          </a:ln>
        </p:spPr>
        <p:txBody>
          <a:bodyPr>
            <a:spAutoFit/>
          </a:bodyPr>
          <a:lstStyle/>
          <a:p>
            <a:pPr>
              <a:spcBef>
                <a:spcPct val="50000"/>
              </a:spcBef>
            </a:pPr>
            <a:r>
              <a:rPr lang="en-US" altLang="zh-CN">
                <a:solidFill>
                  <a:srgbClr val="FF3399"/>
                </a:solidFill>
              </a:rPr>
              <a:t>(3)</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0" y="0"/>
            <a:ext cx="7308850" cy="579438"/>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4.</a:t>
            </a:r>
            <a:r>
              <a:rPr lang="zh-CN" altLang="en-US"/>
              <a:t>画出图所示的各二叉树所对应的森林</a:t>
            </a:r>
          </a:p>
        </p:txBody>
      </p:sp>
      <p:pic>
        <p:nvPicPr>
          <p:cNvPr id="38915" name="Picture 5"/>
          <p:cNvPicPr>
            <a:picLocks noChangeAspect="1" noChangeArrowheads="1"/>
          </p:cNvPicPr>
          <p:nvPr/>
        </p:nvPicPr>
        <p:blipFill>
          <a:blip r:embed="rId2"/>
          <a:srcRect/>
          <a:stretch>
            <a:fillRect/>
          </a:stretch>
        </p:blipFill>
        <p:spPr bwMode="auto">
          <a:xfrm>
            <a:off x="107950" y="476250"/>
            <a:ext cx="5133975" cy="5689600"/>
          </a:xfrm>
          <a:prstGeom prst="rect">
            <a:avLst/>
          </a:prstGeom>
          <a:noFill/>
          <a:ln w="9525">
            <a:noFill/>
            <a:miter lim="800000"/>
            <a:headEnd/>
            <a:tailEnd/>
          </a:ln>
        </p:spPr>
      </p:pic>
      <p:sp>
        <p:nvSpPr>
          <p:cNvPr id="38916" name="Text Box 6"/>
          <p:cNvSpPr txBox="1">
            <a:spLocks noChangeArrowheads="1"/>
          </p:cNvSpPr>
          <p:nvPr/>
        </p:nvSpPr>
        <p:spPr bwMode="auto">
          <a:xfrm>
            <a:off x="5508625" y="476250"/>
            <a:ext cx="3167063" cy="1604963"/>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解答：第</a:t>
            </a:r>
            <a:r>
              <a:rPr lang="en-US" altLang="zh-CN">
                <a:solidFill>
                  <a:srgbClr val="FF3399"/>
                </a:solidFill>
              </a:rPr>
              <a:t>1</a:t>
            </a:r>
            <a:r>
              <a:rPr lang="zh-CN" altLang="en-US">
                <a:solidFill>
                  <a:srgbClr val="FF3399"/>
                </a:solidFill>
              </a:rPr>
              <a:t>个：</a:t>
            </a:r>
          </a:p>
          <a:p>
            <a:pPr>
              <a:spcBef>
                <a:spcPct val="50000"/>
              </a:spcBef>
            </a:pPr>
            <a:endParaRPr lang="zh-CN" altLang="en-US">
              <a:solidFill>
                <a:srgbClr val="FF3399"/>
              </a:solidFill>
            </a:endParaRPr>
          </a:p>
          <a:p>
            <a:pPr>
              <a:spcBef>
                <a:spcPct val="50000"/>
              </a:spcBef>
            </a:pPr>
            <a:r>
              <a:rPr lang="zh-CN" altLang="en-US">
                <a:solidFill>
                  <a:srgbClr val="FF3399"/>
                </a:solidFill>
              </a:rPr>
              <a:t>第</a:t>
            </a:r>
            <a:r>
              <a:rPr lang="en-US" altLang="zh-CN">
                <a:solidFill>
                  <a:srgbClr val="FF3399"/>
                </a:solidFill>
              </a:rPr>
              <a:t>2</a:t>
            </a:r>
            <a:r>
              <a:rPr lang="zh-CN" altLang="en-US">
                <a:solidFill>
                  <a:srgbClr val="FF3399"/>
                </a:solidFill>
              </a:rPr>
              <a:t>、</a:t>
            </a:r>
            <a:r>
              <a:rPr lang="en-US" altLang="zh-CN">
                <a:solidFill>
                  <a:srgbClr val="FF3399"/>
                </a:solidFill>
              </a:rPr>
              <a:t>3</a:t>
            </a:r>
            <a:r>
              <a:rPr lang="zh-CN" altLang="en-US">
                <a:solidFill>
                  <a:srgbClr val="FF3399"/>
                </a:solidFill>
              </a:rPr>
              <a:t>、</a:t>
            </a:r>
            <a:r>
              <a:rPr lang="en-US" altLang="zh-CN">
                <a:solidFill>
                  <a:srgbClr val="FF3399"/>
                </a:solidFill>
              </a:rPr>
              <a:t>4</a:t>
            </a:r>
            <a:r>
              <a:rPr lang="zh-CN" altLang="en-US">
                <a:solidFill>
                  <a:srgbClr val="FF3399"/>
                </a:solidFill>
              </a:rPr>
              <a:t>个：</a:t>
            </a:r>
          </a:p>
          <a:p>
            <a:pPr>
              <a:spcBef>
                <a:spcPct val="50000"/>
              </a:spcBef>
            </a:pPr>
            <a:r>
              <a:rPr lang="zh-CN" altLang="en-US">
                <a:solidFill>
                  <a:srgbClr val="FF3399"/>
                </a:solidFill>
              </a:rPr>
              <a:t>第</a:t>
            </a:r>
            <a:r>
              <a:rPr lang="en-US" altLang="zh-CN">
                <a:solidFill>
                  <a:srgbClr val="FF3399"/>
                </a:solidFill>
              </a:rPr>
              <a:t>5</a:t>
            </a:r>
            <a:r>
              <a:rPr lang="zh-CN" altLang="en-US">
                <a:solidFill>
                  <a:srgbClr val="FF3399"/>
                </a:solidFill>
              </a:rPr>
              <a:t>个：</a:t>
            </a:r>
          </a:p>
        </p:txBody>
      </p:sp>
      <p:sp>
        <p:nvSpPr>
          <p:cNvPr id="38917" name="Oval 7"/>
          <p:cNvSpPr>
            <a:spLocks noChangeArrowheads="1"/>
          </p:cNvSpPr>
          <p:nvPr/>
        </p:nvSpPr>
        <p:spPr bwMode="auto">
          <a:xfrm>
            <a:off x="7381875" y="333375"/>
            <a:ext cx="503238"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18" name="Text Box 8"/>
          <p:cNvSpPr txBox="1">
            <a:spLocks noChangeArrowheads="1"/>
          </p:cNvSpPr>
          <p:nvPr/>
        </p:nvSpPr>
        <p:spPr bwMode="auto">
          <a:xfrm>
            <a:off x="7453313" y="406400"/>
            <a:ext cx="360362"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38919" name="Oval 10"/>
          <p:cNvSpPr>
            <a:spLocks noChangeArrowheads="1"/>
          </p:cNvSpPr>
          <p:nvPr/>
        </p:nvSpPr>
        <p:spPr bwMode="auto">
          <a:xfrm>
            <a:off x="8242300" y="620713"/>
            <a:ext cx="360363" cy="50323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20" name="Oval 11"/>
          <p:cNvSpPr>
            <a:spLocks noChangeArrowheads="1"/>
          </p:cNvSpPr>
          <p:nvPr/>
        </p:nvSpPr>
        <p:spPr bwMode="auto">
          <a:xfrm>
            <a:off x="7883525" y="1412875"/>
            <a:ext cx="360363"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21" name="Oval 12"/>
          <p:cNvSpPr>
            <a:spLocks noChangeArrowheads="1"/>
          </p:cNvSpPr>
          <p:nvPr/>
        </p:nvSpPr>
        <p:spPr bwMode="auto">
          <a:xfrm>
            <a:off x="8675688" y="1412875"/>
            <a:ext cx="360362" cy="503238"/>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22" name="Text Box 13"/>
          <p:cNvSpPr txBox="1">
            <a:spLocks noChangeArrowheads="1"/>
          </p:cNvSpPr>
          <p:nvPr/>
        </p:nvSpPr>
        <p:spPr bwMode="auto">
          <a:xfrm>
            <a:off x="8315325" y="692150"/>
            <a:ext cx="215900"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38923" name="Text Box 14"/>
          <p:cNvSpPr txBox="1">
            <a:spLocks noChangeArrowheads="1"/>
          </p:cNvSpPr>
          <p:nvPr/>
        </p:nvSpPr>
        <p:spPr bwMode="auto">
          <a:xfrm>
            <a:off x="7954963" y="1412875"/>
            <a:ext cx="287337"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38924" name="Text Box 15"/>
          <p:cNvSpPr txBox="1">
            <a:spLocks noChangeArrowheads="1"/>
          </p:cNvSpPr>
          <p:nvPr/>
        </p:nvSpPr>
        <p:spPr bwMode="auto">
          <a:xfrm>
            <a:off x="8675688" y="1412875"/>
            <a:ext cx="358775"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38925" name="Line 35"/>
          <p:cNvSpPr>
            <a:spLocks noChangeShapeType="1"/>
          </p:cNvSpPr>
          <p:nvPr/>
        </p:nvSpPr>
        <p:spPr bwMode="auto">
          <a:xfrm flipH="1">
            <a:off x="8170863" y="1123950"/>
            <a:ext cx="215900" cy="360363"/>
          </a:xfrm>
          <a:prstGeom prst="line">
            <a:avLst/>
          </a:prstGeom>
          <a:noFill/>
          <a:ln w="9525">
            <a:solidFill>
              <a:schemeClr val="tx1"/>
            </a:solidFill>
            <a:round/>
            <a:headEnd/>
            <a:tailEnd/>
          </a:ln>
        </p:spPr>
        <p:txBody>
          <a:bodyPr/>
          <a:lstStyle/>
          <a:p>
            <a:endParaRPr lang="zh-CN" altLang="en-US"/>
          </a:p>
        </p:txBody>
      </p:sp>
      <p:sp>
        <p:nvSpPr>
          <p:cNvPr id="38926" name="Line 36"/>
          <p:cNvSpPr>
            <a:spLocks noChangeShapeType="1"/>
          </p:cNvSpPr>
          <p:nvPr/>
        </p:nvSpPr>
        <p:spPr bwMode="auto">
          <a:xfrm>
            <a:off x="8531225" y="1123950"/>
            <a:ext cx="287338" cy="360363"/>
          </a:xfrm>
          <a:prstGeom prst="line">
            <a:avLst/>
          </a:prstGeom>
          <a:noFill/>
          <a:ln w="9525">
            <a:solidFill>
              <a:schemeClr val="tx1"/>
            </a:solidFill>
            <a:round/>
            <a:headEnd/>
            <a:tailEnd/>
          </a:ln>
        </p:spPr>
        <p:txBody>
          <a:bodyPr/>
          <a:lstStyle/>
          <a:p>
            <a:endParaRPr lang="zh-CN" altLang="en-US"/>
          </a:p>
        </p:txBody>
      </p:sp>
      <p:sp>
        <p:nvSpPr>
          <p:cNvPr id="38927" name="Line 38"/>
          <p:cNvSpPr>
            <a:spLocks noChangeShapeType="1"/>
          </p:cNvSpPr>
          <p:nvPr/>
        </p:nvSpPr>
        <p:spPr bwMode="auto">
          <a:xfrm>
            <a:off x="7019925" y="620713"/>
            <a:ext cx="215900" cy="0"/>
          </a:xfrm>
          <a:prstGeom prst="line">
            <a:avLst/>
          </a:prstGeom>
          <a:noFill/>
          <a:ln w="9525">
            <a:solidFill>
              <a:schemeClr val="tx1"/>
            </a:solidFill>
            <a:round/>
            <a:headEnd/>
            <a:tailEnd type="triangle" w="med" len="med"/>
          </a:ln>
        </p:spPr>
        <p:txBody>
          <a:bodyPr/>
          <a:lstStyle/>
          <a:p>
            <a:endParaRPr lang="zh-CN" altLang="en-US"/>
          </a:p>
        </p:txBody>
      </p:sp>
      <p:sp>
        <p:nvSpPr>
          <p:cNvPr id="38928" name="Line 39"/>
          <p:cNvSpPr>
            <a:spLocks noChangeShapeType="1"/>
          </p:cNvSpPr>
          <p:nvPr/>
        </p:nvSpPr>
        <p:spPr bwMode="auto">
          <a:xfrm>
            <a:off x="7235825" y="1484313"/>
            <a:ext cx="504825" cy="0"/>
          </a:xfrm>
          <a:prstGeom prst="line">
            <a:avLst/>
          </a:prstGeom>
          <a:noFill/>
          <a:ln w="9525">
            <a:solidFill>
              <a:schemeClr val="tx1"/>
            </a:solidFill>
            <a:round/>
            <a:headEnd/>
            <a:tailEnd type="triangle" w="med" len="med"/>
          </a:ln>
        </p:spPr>
        <p:txBody>
          <a:bodyPr/>
          <a:lstStyle/>
          <a:p>
            <a:endParaRPr lang="zh-CN" altLang="en-US"/>
          </a:p>
        </p:txBody>
      </p:sp>
      <p:sp>
        <p:nvSpPr>
          <p:cNvPr id="38929" name="Oval 40"/>
          <p:cNvSpPr>
            <a:spLocks noChangeArrowheads="1"/>
          </p:cNvSpPr>
          <p:nvPr/>
        </p:nvSpPr>
        <p:spPr bwMode="auto">
          <a:xfrm>
            <a:off x="5580063" y="2492375"/>
            <a:ext cx="287337"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0" name="Oval 41"/>
          <p:cNvSpPr>
            <a:spLocks noChangeArrowheads="1"/>
          </p:cNvSpPr>
          <p:nvPr/>
        </p:nvSpPr>
        <p:spPr bwMode="auto">
          <a:xfrm>
            <a:off x="5292725"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1" name="Oval 42"/>
          <p:cNvSpPr>
            <a:spLocks noChangeArrowheads="1"/>
          </p:cNvSpPr>
          <p:nvPr/>
        </p:nvSpPr>
        <p:spPr bwMode="auto">
          <a:xfrm>
            <a:off x="5867400"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2" name="Oval 43"/>
          <p:cNvSpPr>
            <a:spLocks noChangeArrowheads="1"/>
          </p:cNvSpPr>
          <p:nvPr/>
        </p:nvSpPr>
        <p:spPr bwMode="auto">
          <a:xfrm>
            <a:off x="4859338" y="3644900"/>
            <a:ext cx="287337"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3" name="Oval 44"/>
          <p:cNvSpPr>
            <a:spLocks noChangeArrowheads="1"/>
          </p:cNvSpPr>
          <p:nvPr/>
        </p:nvSpPr>
        <p:spPr bwMode="auto">
          <a:xfrm>
            <a:off x="5292725" y="36449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4" name="Oval 45"/>
          <p:cNvSpPr>
            <a:spLocks noChangeArrowheads="1"/>
          </p:cNvSpPr>
          <p:nvPr/>
        </p:nvSpPr>
        <p:spPr bwMode="auto">
          <a:xfrm>
            <a:off x="5724525" y="36449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5" name="Oval 46"/>
          <p:cNvSpPr>
            <a:spLocks noChangeArrowheads="1"/>
          </p:cNvSpPr>
          <p:nvPr/>
        </p:nvSpPr>
        <p:spPr bwMode="auto">
          <a:xfrm>
            <a:off x="4859338" y="4221163"/>
            <a:ext cx="287337"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6" name="Oval 47"/>
          <p:cNvSpPr>
            <a:spLocks noChangeArrowheads="1"/>
          </p:cNvSpPr>
          <p:nvPr/>
        </p:nvSpPr>
        <p:spPr bwMode="auto">
          <a:xfrm>
            <a:off x="5292725" y="4221163"/>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7" name="Oval 48"/>
          <p:cNvSpPr>
            <a:spLocks noChangeArrowheads="1"/>
          </p:cNvSpPr>
          <p:nvPr/>
        </p:nvSpPr>
        <p:spPr bwMode="auto">
          <a:xfrm>
            <a:off x="6588125"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8" name="Oval 49"/>
          <p:cNvSpPr>
            <a:spLocks noChangeArrowheads="1"/>
          </p:cNvSpPr>
          <p:nvPr/>
        </p:nvSpPr>
        <p:spPr bwMode="auto">
          <a:xfrm>
            <a:off x="7235825"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39" name="Oval 50"/>
          <p:cNvSpPr>
            <a:spLocks noChangeArrowheads="1"/>
          </p:cNvSpPr>
          <p:nvPr/>
        </p:nvSpPr>
        <p:spPr bwMode="auto">
          <a:xfrm>
            <a:off x="7956550" y="29972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40" name="Oval 51"/>
          <p:cNvSpPr>
            <a:spLocks noChangeArrowheads="1"/>
          </p:cNvSpPr>
          <p:nvPr/>
        </p:nvSpPr>
        <p:spPr bwMode="auto">
          <a:xfrm>
            <a:off x="7956550" y="2349500"/>
            <a:ext cx="287338"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8941" name="Line 52"/>
          <p:cNvSpPr>
            <a:spLocks noChangeShapeType="1"/>
          </p:cNvSpPr>
          <p:nvPr/>
        </p:nvSpPr>
        <p:spPr bwMode="auto">
          <a:xfrm flipH="1">
            <a:off x="5508625" y="2852738"/>
            <a:ext cx="142875" cy="215900"/>
          </a:xfrm>
          <a:prstGeom prst="line">
            <a:avLst/>
          </a:prstGeom>
          <a:noFill/>
          <a:ln w="9525">
            <a:solidFill>
              <a:schemeClr val="tx1"/>
            </a:solidFill>
            <a:round/>
            <a:headEnd/>
            <a:tailEnd/>
          </a:ln>
        </p:spPr>
        <p:txBody>
          <a:bodyPr/>
          <a:lstStyle/>
          <a:p>
            <a:endParaRPr lang="zh-CN" altLang="en-US"/>
          </a:p>
        </p:txBody>
      </p:sp>
      <p:sp>
        <p:nvSpPr>
          <p:cNvPr id="38942" name="Line 53"/>
          <p:cNvSpPr>
            <a:spLocks noChangeShapeType="1"/>
          </p:cNvSpPr>
          <p:nvPr/>
        </p:nvSpPr>
        <p:spPr bwMode="auto">
          <a:xfrm>
            <a:off x="5795963" y="2852738"/>
            <a:ext cx="144462" cy="215900"/>
          </a:xfrm>
          <a:prstGeom prst="line">
            <a:avLst/>
          </a:prstGeom>
          <a:noFill/>
          <a:ln w="9525">
            <a:solidFill>
              <a:schemeClr val="tx1"/>
            </a:solidFill>
            <a:round/>
            <a:headEnd/>
            <a:tailEnd/>
          </a:ln>
        </p:spPr>
        <p:txBody>
          <a:bodyPr/>
          <a:lstStyle/>
          <a:p>
            <a:endParaRPr lang="zh-CN" altLang="en-US"/>
          </a:p>
        </p:txBody>
      </p:sp>
      <p:sp>
        <p:nvSpPr>
          <p:cNvPr id="38943" name="Line 54"/>
          <p:cNvSpPr>
            <a:spLocks noChangeShapeType="1"/>
          </p:cNvSpPr>
          <p:nvPr/>
        </p:nvSpPr>
        <p:spPr bwMode="auto">
          <a:xfrm flipH="1">
            <a:off x="5076825" y="3357563"/>
            <a:ext cx="287338" cy="431800"/>
          </a:xfrm>
          <a:prstGeom prst="line">
            <a:avLst/>
          </a:prstGeom>
          <a:noFill/>
          <a:ln w="9525">
            <a:solidFill>
              <a:schemeClr val="tx1"/>
            </a:solidFill>
            <a:round/>
            <a:headEnd/>
            <a:tailEnd/>
          </a:ln>
        </p:spPr>
        <p:txBody>
          <a:bodyPr/>
          <a:lstStyle/>
          <a:p>
            <a:endParaRPr lang="zh-CN" altLang="en-US"/>
          </a:p>
        </p:txBody>
      </p:sp>
      <p:sp>
        <p:nvSpPr>
          <p:cNvPr id="38944" name="Line 55"/>
          <p:cNvSpPr>
            <a:spLocks noChangeShapeType="1"/>
          </p:cNvSpPr>
          <p:nvPr/>
        </p:nvSpPr>
        <p:spPr bwMode="auto">
          <a:xfrm>
            <a:off x="5435600" y="3429000"/>
            <a:ext cx="0" cy="215900"/>
          </a:xfrm>
          <a:prstGeom prst="line">
            <a:avLst/>
          </a:prstGeom>
          <a:noFill/>
          <a:ln w="9525">
            <a:solidFill>
              <a:schemeClr val="tx1"/>
            </a:solidFill>
            <a:round/>
            <a:headEnd/>
            <a:tailEnd/>
          </a:ln>
        </p:spPr>
        <p:txBody>
          <a:bodyPr/>
          <a:lstStyle/>
          <a:p>
            <a:endParaRPr lang="zh-CN" altLang="en-US"/>
          </a:p>
        </p:txBody>
      </p:sp>
      <p:sp>
        <p:nvSpPr>
          <p:cNvPr id="38945" name="Line 56"/>
          <p:cNvSpPr>
            <a:spLocks noChangeShapeType="1"/>
          </p:cNvSpPr>
          <p:nvPr/>
        </p:nvSpPr>
        <p:spPr bwMode="auto">
          <a:xfrm>
            <a:off x="5508625" y="3357563"/>
            <a:ext cx="287338" cy="287337"/>
          </a:xfrm>
          <a:prstGeom prst="line">
            <a:avLst/>
          </a:prstGeom>
          <a:noFill/>
          <a:ln w="9525">
            <a:solidFill>
              <a:schemeClr val="tx1"/>
            </a:solidFill>
            <a:round/>
            <a:headEnd/>
            <a:tailEnd/>
          </a:ln>
        </p:spPr>
        <p:txBody>
          <a:bodyPr/>
          <a:lstStyle/>
          <a:p>
            <a:endParaRPr lang="zh-CN" altLang="en-US"/>
          </a:p>
        </p:txBody>
      </p:sp>
      <p:sp>
        <p:nvSpPr>
          <p:cNvPr id="38946" name="Line 57"/>
          <p:cNvSpPr>
            <a:spLocks noChangeShapeType="1"/>
          </p:cNvSpPr>
          <p:nvPr/>
        </p:nvSpPr>
        <p:spPr bwMode="auto">
          <a:xfrm>
            <a:off x="5003800" y="4076700"/>
            <a:ext cx="0" cy="215900"/>
          </a:xfrm>
          <a:prstGeom prst="line">
            <a:avLst/>
          </a:prstGeom>
          <a:noFill/>
          <a:ln w="9525">
            <a:solidFill>
              <a:schemeClr val="tx1"/>
            </a:solidFill>
            <a:round/>
            <a:headEnd/>
            <a:tailEnd/>
          </a:ln>
        </p:spPr>
        <p:txBody>
          <a:bodyPr/>
          <a:lstStyle/>
          <a:p>
            <a:endParaRPr lang="zh-CN" altLang="en-US"/>
          </a:p>
        </p:txBody>
      </p:sp>
      <p:sp>
        <p:nvSpPr>
          <p:cNvPr id="38947" name="Line 58"/>
          <p:cNvSpPr>
            <a:spLocks noChangeShapeType="1"/>
          </p:cNvSpPr>
          <p:nvPr/>
        </p:nvSpPr>
        <p:spPr bwMode="auto">
          <a:xfrm>
            <a:off x="5435600" y="4005263"/>
            <a:ext cx="0" cy="287337"/>
          </a:xfrm>
          <a:prstGeom prst="line">
            <a:avLst/>
          </a:prstGeom>
          <a:noFill/>
          <a:ln w="9525">
            <a:solidFill>
              <a:schemeClr val="tx1"/>
            </a:solidFill>
            <a:round/>
            <a:headEnd/>
            <a:tailEnd/>
          </a:ln>
        </p:spPr>
        <p:txBody>
          <a:bodyPr/>
          <a:lstStyle/>
          <a:p>
            <a:endParaRPr lang="zh-CN" altLang="en-US"/>
          </a:p>
        </p:txBody>
      </p:sp>
      <p:sp>
        <p:nvSpPr>
          <p:cNvPr id="38948" name="Line 59"/>
          <p:cNvSpPr>
            <a:spLocks noChangeShapeType="1"/>
          </p:cNvSpPr>
          <p:nvPr/>
        </p:nvSpPr>
        <p:spPr bwMode="auto">
          <a:xfrm>
            <a:off x="8101013" y="2708275"/>
            <a:ext cx="0" cy="360363"/>
          </a:xfrm>
          <a:prstGeom prst="line">
            <a:avLst/>
          </a:prstGeom>
          <a:noFill/>
          <a:ln w="9525">
            <a:solidFill>
              <a:schemeClr val="tx1"/>
            </a:solidFill>
            <a:round/>
            <a:headEnd/>
            <a:tailEnd/>
          </a:ln>
        </p:spPr>
        <p:txBody>
          <a:bodyPr/>
          <a:lstStyle/>
          <a:p>
            <a:endParaRPr lang="zh-CN" altLang="en-US"/>
          </a:p>
        </p:txBody>
      </p:sp>
      <p:sp>
        <p:nvSpPr>
          <p:cNvPr id="38949" name="Text Box 60"/>
          <p:cNvSpPr txBox="1">
            <a:spLocks noChangeArrowheads="1"/>
          </p:cNvSpPr>
          <p:nvPr/>
        </p:nvSpPr>
        <p:spPr bwMode="auto">
          <a:xfrm>
            <a:off x="5508625" y="2492375"/>
            <a:ext cx="215900"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38950" name="Text Box 61"/>
          <p:cNvSpPr txBox="1">
            <a:spLocks noChangeArrowheads="1"/>
          </p:cNvSpPr>
          <p:nvPr/>
        </p:nvSpPr>
        <p:spPr bwMode="auto">
          <a:xfrm>
            <a:off x="5292725" y="2997200"/>
            <a:ext cx="287338" cy="366713"/>
          </a:xfrm>
          <a:prstGeom prst="rect">
            <a:avLst/>
          </a:prstGeom>
          <a:noFill/>
          <a:ln w="9525">
            <a:noFill/>
            <a:miter lim="800000"/>
            <a:headEnd/>
            <a:tailEnd/>
          </a:ln>
        </p:spPr>
        <p:txBody>
          <a:bodyPr>
            <a:spAutoFit/>
          </a:bodyPr>
          <a:lstStyle/>
          <a:p>
            <a:pPr>
              <a:spcBef>
                <a:spcPct val="50000"/>
              </a:spcBef>
            </a:pPr>
            <a:r>
              <a:rPr lang="en-US" altLang="zh-CN"/>
              <a:t>B</a:t>
            </a:r>
          </a:p>
        </p:txBody>
      </p:sp>
      <p:sp>
        <p:nvSpPr>
          <p:cNvPr id="38951" name="Text Box 62"/>
          <p:cNvSpPr txBox="1">
            <a:spLocks noChangeArrowheads="1"/>
          </p:cNvSpPr>
          <p:nvPr/>
        </p:nvSpPr>
        <p:spPr bwMode="auto">
          <a:xfrm>
            <a:off x="5867400" y="2997200"/>
            <a:ext cx="288925"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38952" name="Text Box 63"/>
          <p:cNvSpPr txBox="1">
            <a:spLocks noChangeArrowheads="1"/>
          </p:cNvSpPr>
          <p:nvPr/>
        </p:nvSpPr>
        <p:spPr bwMode="auto">
          <a:xfrm>
            <a:off x="4859338" y="3644900"/>
            <a:ext cx="288925"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38953" name="Text Box 64"/>
          <p:cNvSpPr txBox="1">
            <a:spLocks noChangeArrowheads="1"/>
          </p:cNvSpPr>
          <p:nvPr/>
        </p:nvSpPr>
        <p:spPr bwMode="auto">
          <a:xfrm>
            <a:off x="5292725" y="3644900"/>
            <a:ext cx="287338" cy="366713"/>
          </a:xfrm>
          <a:prstGeom prst="rect">
            <a:avLst/>
          </a:prstGeom>
          <a:noFill/>
          <a:ln w="9525">
            <a:noFill/>
            <a:miter lim="800000"/>
            <a:headEnd/>
            <a:tailEnd/>
          </a:ln>
        </p:spPr>
        <p:txBody>
          <a:bodyPr>
            <a:spAutoFit/>
          </a:bodyPr>
          <a:lstStyle/>
          <a:p>
            <a:pPr>
              <a:spcBef>
                <a:spcPct val="50000"/>
              </a:spcBef>
            </a:pPr>
            <a:r>
              <a:rPr lang="en-US" altLang="zh-CN"/>
              <a:t>H</a:t>
            </a:r>
          </a:p>
        </p:txBody>
      </p:sp>
      <p:sp>
        <p:nvSpPr>
          <p:cNvPr id="38954" name="Text Box 65"/>
          <p:cNvSpPr txBox="1">
            <a:spLocks noChangeArrowheads="1"/>
          </p:cNvSpPr>
          <p:nvPr/>
        </p:nvSpPr>
        <p:spPr bwMode="auto">
          <a:xfrm>
            <a:off x="5724525" y="3644900"/>
            <a:ext cx="287338" cy="366713"/>
          </a:xfrm>
          <a:prstGeom prst="rect">
            <a:avLst/>
          </a:prstGeom>
          <a:noFill/>
          <a:ln w="9525">
            <a:noFill/>
            <a:miter lim="800000"/>
            <a:headEnd/>
            <a:tailEnd/>
          </a:ln>
        </p:spPr>
        <p:txBody>
          <a:bodyPr>
            <a:spAutoFit/>
          </a:bodyPr>
          <a:lstStyle/>
          <a:p>
            <a:pPr>
              <a:spcBef>
                <a:spcPct val="50000"/>
              </a:spcBef>
            </a:pPr>
            <a:r>
              <a:rPr lang="en-US" altLang="zh-CN"/>
              <a:t>K</a:t>
            </a:r>
          </a:p>
        </p:txBody>
      </p:sp>
      <p:sp>
        <p:nvSpPr>
          <p:cNvPr id="38955" name="Text Box 66"/>
          <p:cNvSpPr txBox="1">
            <a:spLocks noChangeArrowheads="1"/>
          </p:cNvSpPr>
          <p:nvPr/>
        </p:nvSpPr>
        <p:spPr bwMode="auto">
          <a:xfrm>
            <a:off x="4859338" y="4221163"/>
            <a:ext cx="288925" cy="366712"/>
          </a:xfrm>
          <a:prstGeom prst="rect">
            <a:avLst/>
          </a:prstGeom>
          <a:noFill/>
          <a:ln w="9525">
            <a:noFill/>
            <a:miter lim="800000"/>
            <a:headEnd/>
            <a:tailEnd/>
          </a:ln>
        </p:spPr>
        <p:txBody>
          <a:bodyPr>
            <a:spAutoFit/>
          </a:bodyPr>
          <a:lstStyle/>
          <a:p>
            <a:pPr>
              <a:spcBef>
                <a:spcPct val="50000"/>
              </a:spcBef>
            </a:pPr>
            <a:r>
              <a:rPr lang="en-US" altLang="zh-CN"/>
              <a:t>G</a:t>
            </a:r>
          </a:p>
        </p:txBody>
      </p:sp>
      <p:sp>
        <p:nvSpPr>
          <p:cNvPr id="38956" name="Text Box 67"/>
          <p:cNvSpPr txBox="1">
            <a:spLocks noChangeArrowheads="1"/>
          </p:cNvSpPr>
          <p:nvPr/>
        </p:nvSpPr>
        <p:spPr bwMode="auto">
          <a:xfrm>
            <a:off x="5292725" y="4221163"/>
            <a:ext cx="287338" cy="366712"/>
          </a:xfrm>
          <a:prstGeom prst="rect">
            <a:avLst/>
          </a:prstGeom>
          <a:noFill/>
          <a:ln w="9525">
            <a:noFill/>
            <a:miter lim="800000"/>
            <a:headEnd/>
            <a:tailEnd/>
          </a:ln>
        </p:spPr>
        <p:txBody>
          <a:bodyPr>
            <a:spAutoFit/>
          </a:bodyPr>
          <a:lstStyle/>
          <a:p>
            <a:pPr>
              <a:spcBef>
                <a:spcPct val="50000"/>
              </a:spcBef>
            </a:pPr>
            <a:r>
              <a:rPr lang="en-US" altLang="zh-CN"/>
              <a:t>J</a:t>
            </a:r>
          </a:p>
        </p:txBody>
      </p:sp>
      <p:sp>
        <p:nvSpPr>
          <p:cNvPr id="38957" name="Text Box 68"/>
          <p:cNvSpPr txBox="1">
            <a:spLocks noChangeArrowheads="1"/>
          </p:cNvSpPr>
          <p:nvPr/>
        </p:nvSpPr>
        <p:spPr bwMode="auto">
          <a:xfrm>
            <a:off x="6588125" y="2997200"/>
            <a:ext cx="288925"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38958" name="Text Box 69"/>
          <p:cNvSpPr txBox="1">
            <a:spLocks noChangeArrowheads="1"/>
          </p:cNvSpPr>
          <p:nvPr/>
        </p:nvSpPr>
        <p:spPr bwMode="auto">
          <a:xfrm>
            <a:off x="7235825" y="3062288"/>
            <a:ext cx="431800" cy="366712"/>
          </a:xfrm>
          <a:prstGeom prst="rect">
            <a:avLst/>
          </a:prstGeom>
          <a:noFill/>
          <a:ln w="9525">
            <a:noFill/>
            <a:miter lim="800000"/>
            <a:headEnd/>
            <a:tailEnd/>
          </a:ln>
        </p:spPr>
        <p:txBody>
          <a:bodyPr>
            <a:spAutoFit/>
          </a:bodyPr>
          <a:lstStyle/>
          <a:p>
            <a:pPr>
              <a:spcBef>
                <a:spcPct val="50000"/>
              </a:spcBef>
            </a:pPr>
            <a:r>
              <a:rPr lang="en-US" altLang="zh-CN"/>
              <a:t>F</a:t>
            </a:r>
          </a:p>
        </p:txBody>
      </p:sp>
      <p:sp>
        <p:nvSpPr>
          <p:cNvPr id="38959" name="Text Box 70"/>
          <p:cNvSpPr txBox="1">
            <a:spLocks noChangeArrowheads="1"/>
          </p:cNvSpPr>
          <p:nvPr/>
        </p:nvSpPr>
        <p:spPr bwMode="auto">
          <a:xfrm>
            <a:off x="7956550" y="2420938"/>
            <a:ext cx="287338" cy="366712"/>
          </a:xfrm>
          <a:prstGeom prst="rect">
            <a:avLst/>
          </a:prstGeom>
          <a:noFill/>
          <a:ln w="9525">
            <a:noFill/>
            <a:miter lim="800000"/>
            <a:headEnd/>
            <a:tailEnd/>
          </a:ln>
        </p:spPr>
        <p:txBody>
          <a:bodyPr>
            <a:spAutoFit/>
          </a:bodyPr>
          <a:lstStyle/>
          <a:p>
            <a:pPr>
              <a:spcBef>
                <a:spcPct val="50000"/>
              </a:spcBef>
            </a:pPr>
            <a:r>
              <a:rPr lang="en-US" altLang="zh-CN"/>
              <a:t>I</a:t>
            </a:r>
          </a:p>
        </p:txBody>
      </p:sp>
      <p:sp>
        <p:nvSpPr>
          <p:cNvPr id="38960" name="Text Box 71"/>
          <p:cNvSpPr txBox="1">
            <a:spLocks noChangeArrowheads="1"/>
          </p:cNvSpPr>
          <p:nvPr/>
        </p:nvSpPr>
        <p:spPr bwMode="auto">
          <a:xfrm>
            <a:off x="7956550" y="2997200"/>
            <a:ext cx="287338" cy="366713"/>
          </a:xfrm>
          <a:prstGeom prst="rect">
            <a:avLst/>
          </a:prstGeom>
          <a:noFill/>
          <a:ln w="9525">
            <a:noFill/>
            <a:miter lim="800000"/>
            <a:headEnd/>
            <a:tailEnd/>
          </a:ln>
        </p:spPr>
        <p:txBody>
          <a:bodyPr>
            <a:spAutoFit/>
          </a:bodyPr>
          <a:lstStyle/>
          <a:p>
            <a:pPr>
              <a:spcBef>
                <a:spcPct val="50000"/>
              </a:spcBef>
            </a:pPr>
            <a:r>
              <a:rPr lang="en-US" altLang="zh-CN"/>
              <a:t>L</a:t>
            </a:r>
          </a:p>
        </p:txBody>
      </p:sp>
      <p:sp>
        <p:nvSpPr>
          <p:cNvPr id="38961" name="Line 72"/>
          <p:cNvSpPr>
            <a:spLocks noChangeShapeType="1"/>
          </p:cNvSpPr>
          <p:nvPr/>
        </p:nvSpPr>
        <p:spPr bwMode="auto">
          <a:xfrm>
            <a:off x="6372225" y="1916113"/>
            <a:ext cx="287338" cy="73025"/>
          </a:xfrm>
          <a:prstGeom prst="line">
            <a:avLst/>
          </a:prstGeom>
          <a:noFill/>
          <a:ln w="9525">
            <a:solidFill>
              <a:schemeClr val="tx1"/>
            </a:solidFill>
            <a:round/>
            <a:headEnd/>
            <a:tailEnd type="triangle" w="med" len="med"/>
          </a:ln>
        </p:spPr>
        <p:txBody>
          <a:bodyPr/>
          <a:lstStyle/>
          <a:p>
            <a:endParaRPr lang="zh-CN" altLang="en-US"/>
          </a:p>
        </p:txBody>
      </p:sp>
      <p:sp>
        <p:nvSpPr>
          <p:cNvPr id="38962" name="AutoShape 73"/>
          <p:cNvSpPr>
            <a:spLocks/>
          </p:cNvSpPr>
          <p:nvPr/>
        </p:nvSpPr>
        <p:spPr bwMode="auto">
          <a:xfrm rot="-5547111">
            <a:off x="6588126" y="909637"/>
            <a:ext cx="360362" cy="2519363"/>
          </a:xfrm>
          <a:prstGeom prst="rightBrace">
            <a:avLst>
              <a:gd name="adj1" fmla="val 58260"/>
              <a:gd name="adj2" fmla="val 50000"/>
            </a:avLst>
          </a:prstGeom>
          <a:noFill/>
          <a:ln w="9525">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0" y="0"/>
            <a:ext cx="9144000" cy="1585913"/>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5.</a:t>
            </a:r>
            <a:r>
              <a:rPr lang="zh-CN" altLang="en-US"/>
              <a:t>若一份电文中共使用了</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a:t>
            </a:r>
            <a:r>
              <a:rPr lang="en-US" altLang="zh-CN"/>
              <a:t>E</a:t>
            </a:r>
            <a:r>
              <a:rPr lang="zh-CN" altLang="en-US"/>
              <a:t>五种字符，它们在电文中出现的频率分别为</a:t>
            </a:r>
            <a:r>
              <a:rPr lang="en-US" altLang="zh-CN"/>
              <a:t>5</a:t>
            </a:r>
            <a:r>
              <a:rPr lang="zh-CN" altLang="en-US"/>
              <a:t>、</a:t>
            </a:r>
            <a:r>
              <a:rPr lang="en-US" altLang="zh-CN"/>
              <a:t>8</a:t>
            </a:r>
            <a:r>
              <a:rPr lang="zh-CN" altLang="en-US"/>
              <a:t>、</a:t>
            </a:r>
            <a:r>
              <a:rPr lang="en-US" altLang="zh-CN"/>
              <a:t>3</a:t>
            </a:r>
            <a:r>
              <a:rPr lang="zh-CN" altLang="en-US"/>
              <a:t>、</a:t>
            </a:r>
            <a:r>
              <a:rPr lang="en-US" altLang="zh-CN"/>
              <a:t>9</a:t>
            </a:r>
            <a:r>
              <a:rPr lang="zh-CN" altLang="en-US"/>
              <a:t>、</a:t>
            </a:r>
            <a:r>
              <a:rPr lang="en-US" altLang="zh-CN"/>
              <a:t>6</a:t>
            </a:r>
            <a:r>
              <a:rPr lang="zh-CN" altLang="en-US"/>
              <a:t>。试构造哈夫曼树，并给出每个字符的哈夫曼编码。</a:t>
            </a:r>
          </a:p>
          <a:p>
            <a:pPr marL="342900" indent="-342900">
              <a:spcBef>
                <a:spcPct val="50000"/>
              </a:spcBef>
            </a:pPr>
            <a:r>
              <a:rPr lang="zh-CN" altLang="en-US" sz="3200">
                <a:solidFill>
                  <a:srgbClr val="FF3399"/>
                </a:solidFill>
                <a:ea typeface="华文行楷" pitchFamily="2" charset="-122"/>
              </a:rPr>
              <a:t>解答：</a:t>
            </a:r>
            <a:r>
              <a:rPr lang="zh-CN" altLang="en-US">
                <a:solidFill>
                  <a:srgbClr val="FF3399"/>
                </a:solidFill>
              </a:rPr>
              <a:t>赫夫曼树如图所示：</a:t>
            </a:r>
          </a:p>
        </p:txBody>
      </p:sp>
      <p:sp>
        <p:nvSpPr>
          <p:cNvPr id="39939" name="Oval 5"/>
          <p:cNvSpPr>
            <a:spLocks noChangeArrowheads="1"/>
          </p:cNvSpPr>
          <p:nvPr/>
        </p:nvSpPr>
        <p:spPr bwMode="auto">
          <a:xfrm>
            <a:off x="1547813" y="1628775"/>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0" name="Oval 6"/>
          <p:cNvSpPr>
            <a:spLocks noChangeArrowheads="1"/>
          </p:cNvSpPr>
          <p:nvPr/>
        </p:nvSpPr>
        <p:spPr bwMode="auto">
          <a:xfrm>
            <a:off x="1042988" y="2349500"/>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1" name="Oval 7"/>
          <p:cNvSpPr>
            <a:spLocks noChangeArrowheads="1"/>
          </p:cNvSpPr>
          <p:nvPr/>
        </p:nvSpPr>
        <p:spPr bwMode="auto">
          <a:xfrm>
            <a:off x="2124075" y="2349500"/>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2" name="Oval 8"/>
          <p:cNvSpPr>
            <a:spLocks noChangeArrowheads="1"/>
          </p:cNvSpPr>
          <p:nvPr/>
        </p:nvSpPr>
        <p:spPr bwMode="auto">
          <a:xfrm>
            <a:off x="539750" y="3068638"/>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3" name="Oval 9"/>
          <p:cNvSpPr>
            <a:spLocks noChangeArrowheads="1"/>
          </p:cNvSpPr>
          <p:nvPr/>
        </p:nvSpPr>
        <p:spPr bwMode="auto">
          <a:xfrm>
            <a:off x="1258888" y="3141663"/>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4" name="Oval 10"/>
          <p:cNvSpPr>
            <a:spLocks noChangeArrowheads="1"/>
          </p:cNvSpPr>
          <p:nvPr/>
        </p:nvSpPr>
        <p:spPr bwMode="auto">
          <a:xfrm>
            <a:off x="0" y="3933825"/>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5" name="Oval 11"/>
          <p:cNvSpPr>
            <a:spLocks noChangeArrowheads="1"/>
          </p:cNvSpPr>
          <p:nvPr/>
        </p:nvSpPr>
        <p:spPr bwMode="auto">
          <a:xfrm>
            <a:off x="827088" y="3933825"/>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6" name="Oval 12"/>
          <p:cNvSpPr>
            <a:spLocks noChangeArrowheads="1"/>
          </p:cNvSpPr>
          <p:nvPr/>
        </p:nvSpPr>
        <p:spPr bwMode="auto">
          <a:xfrm>
            <a:off x="2124075" y="2349500"/>
            <a:ext cx="360363"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7" name="Oval 14"/>
          <p:cNvSpPr>
            <a:spLocks noChangeArrowheads="1"/>
          </p:cNvSpPr>
          <p:nvPr/>
        </p:nvSpPr>
        <p:spPr bwMode="auto">
          <a:xfrm>
            <a:off x="1763713" y="3141663"/>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8" name="Oval 15"/>
          <p:cNvSpPr>
            <a:spLocks noChangeArrowheads="1"/>
          </p:cNvSpPr>
          <p:nvPr/>
        </p:nvSpPr>
        <p:spPr bwMode="auto">
          <a:xfrm>
            <a:off x="2411413" y="3141663"/>
            <a:ext cx="360362" cy="504825"/>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9949" name="Line 16"/>
          <p:cNvSpPr>
            <a:spLocks noChangeShapeType="1"/>
          </p:cNvSpPr>
          <p:nvPr/>
        </p:nvSpPr>
        <p:spPr bwMode="auto">
          <a:xfrm flipH="1">
            <a:off x="1331913" y="2133600"/>
            <a:ext cx="287337" cy="287338"/>
          </a:xfrm>
          <a:prstGeom prst="line">
            <a:avLst/>
          </a:prstGeom>
          <a:noFill/>
          <a:ln w="9525">
            <a:solidFill>
              <a:schemeClr val="tx1"/>
            </a:solidFill>
            <a:round/>
            <a:headEnd/>
            <a:tailEnd/>
          </a:ln>
        </p:spPr>
        <p:txBody>
          <a:bodyPr/>
          <a:lstStyle/>
          <a:p>
            <a:endParaRPr lang="zh-CN" altLang="en-US"/>
          </a:p>
        </p:txBody>
      </p:sp>
      <p:sp>
        <p:nvSpPr>
          <p:cNvPr id="39950" name="Line 17"/>
          <p:cNvSpPr>
            <a:spLocks noChangeShapeType="1"/>
          </p:cNvSpPr>
          <p:nvPr/>
        </p:nvSpPr>
        <p:spPr bwMode="auto">
          <a:xfrm flipH="1">
            <a:off x="827088" y="2708275"/>
            <a:ext cx="288925" cy="433388"/>
          </a:xfrm>
          <a:prstGeom prst="line">
            <a:avLst/>
          </a:prstGeom>
          <a:noFill/>
          <a:ln w="9525">
            <a:solidFill>
              <a:schemeClr val="tx1"/>
            </a:solidFill>
            <a:round/>
            <a:headEnd/>
            <a:tailEnd/>
          </a:ln>
        </p:spPr>
        <p:txBody>
          <a:bodyPr/>
          <a:lstStyle/>
          <a:p>
            <a:endParaRPr lang="zh-CN" altLang="en-US"/>
          </a:p>
        </p:txBody>
      </p:sp>
      <p:sp>
        <p:nvSpPr>
          <p:cNvPr id="39951" name="Line 18"/>
          <p:cNvSpPr>
            <a:spLocks noChangeShapeType="1"/>
          </p:cNvSpPr>
          <p:nvPr/>
        </p:nvSpPr>
        <p:spPr bwMode="auto">
          <a:xfrm flipH="1">
            <a:off x="323850" y="3500438"/>
            <a:ext cx="287338" cy="504825"/>
          </a:xfrm>
          <a:prstGeom prst="line">
            <a:avLst/>
          </a:prstGeom>
          <a:noFill/>
          <a:ln w="9525">
            <a:solidFill>
              <a:schemeClr val="tx1"/>
            </a:solidFill>
            <a:round/>
            <a:headEnd/>
            <a:tailEnd/>
          </a:ln>
        </p:spPr>
        <p:txBody>
          <a:bodyPr/>
          <a:lstStyle/>
          <a:p>
            <a:endParaRPr lang="zh-CN" altLang="en-US"/>
          </a:p>
        </p:txBody>
      </p:sp>
      <p:sp>
        <p:nvSpPr>
          <p:cNvPr id="39952" name="Line 19"/>
          <p:cNvSpPr>
            <a:spLocks noChangeShapeType="1"/>
          </p:cNvSpPr>
          <p:nvPr/>
        </p:nvSpPr>
        <p:spPr bwMode="auto">
          <a:xfrm>
            <a:off x="755650" y="3429000"/>
            <a:ext cx="215900" cy="576263"/>
          </a:xfrm>
          <a:prstGeom prst="line">
            <a:avLst/>
          </a:prstGeom>
          <a:noFill/>
          <a:ln w="9525">
            <a:solidFill>
              <a:schemeClr val="tx1"/>
            </a:solidFill>
            <a:round/>
            <a:headEnd/>
            <a:tailEnd/>
          </a:ln>
        </p:spPr>
        <p:txBody>
          <a:bodyPr/>
          <a:lstStyle/>
          <a:p>
            <a:endParaRPr lang="zh-CN" altLang="en-US"/>
          </a:p>
        </p:txBody>
      </p:sp>
      <p:sp>
        <p:nvSpPr>
          <p:cNvPr id="39953" name="Line 20"/>
          <p:cNvSpPr>
            <a:spLocks noChangeShapeType="1"/>
          </p:cNvSpPr>
          <p:nvPr/>
        </p:nvSpPr>
        <p:spPr bwMode="auto">
          <a:xfrm>
            <a:off x="1187450" y="2854325"/>
            <a:ext cx="215900" cy="287338"/>
          </a:xfrm>
          <a:prstGeom prst="line">
            <a:avLst/>
          </a:prstGeom>
          <a:noFill/>
          <a:ln w="9525">
            <a:solidFill>
              <a:schemeClr val="tx1"/>
            </a:solidFill>
            <a:round/>
            <a:headEnd/>
            <a:tailEnd/>
          </a:ln>
        </p:spPr>
        <p:txBody>
          <a:bodyPr/>
          <a:lstStyle/>
          <a:p>
            <a:endParaRPr lang="zh-CN" altLang="en-US"/>
          </a:p>
        </p:txBody>
      </p:sp>
      <p:sp>
        <p:nvSpPr>
          <p:cNvPr id="39954" name="Line 21"/>
          <p:cNvSpPr>
            <a:spLocks noChangeShapeType="1"/>
          </p:cNvSpPr>
          <p:nvPr/>
        </p:nvSpPr>
        <p:spPr bwMode="auto">
          <a:xfrm>
            <a:off x="1835150" y="2060575"/>
            <a:ext cx="360363" cy="360363"/>
          </a:xfrm>
          <a:prstGeom prst="line">
            <a:avLst/>
          </a:prstGeom>
          <a:noFill/>
          <a:ln w="9525">
            <a:solidFill>
              <a:schemeClr val="tx1"/>
            </a:solidFill>
            <a:round/>
            <a:headEnd/>
            <a:tailEnd/>
          </a:ln>
        </p:spPr>
        <p:txBody>
          <a:bodyPr/>
          <a:lstStyle/>
          <a:p>
            <a:endParaRPr lang="zh-CN" altLang="en-US"/>
          </a:p>
        </p:txBody>
      </p:sp>
      <p:sp>
        <p:nvSpPr>
          <p:cNvPr id="39955" name="Line 22"/>
          <p:cNvSpPr>
            <a:spLocks noChangeShapeType="1"/>
          </p:cNvSpPr>
          <p:nvPr/>
        </p:nvSpPr>
        <p:spPr bwMode="auto">
          <a:xfrm flipH="1">
            <a:off x="2051050" y="2781300"/>
            <a:ext cx="144463" cy="431800"/>
          </a:xfrm>
          <a:prstGeom prst="line">
            <a:avLst/>
          </a:prstGeom>
          <a:noFill/>
          <a:ln w="9525">
            <a:solidFill>
              <a:schemeClr val="tx1"/>
            </a:solidFill>
            <a:round/>
            <a:headEnd/>
            <a:tailEnd/>
          </a:ln>
        </p:spPr>
        <p:txBody>
          <a:bodyPr/>
          <a:lstStyle/>
          <a:p>
            <a:endParaRPr lang="zh-CN" altLang="en-US"/>
          </a:p>
        </p:txBody>
      </p:sp>
      <p:sp>
        <p:nvSpPr>
          <p:cNvPr id="39956" name="Line 23"/>
          <p:cNvSpPr>
            <a:spLocks noChangeShapeType="1"/>
          </p:cNvSpPr>
          <p:nvPr/>
        </p:nvSpPr>
        <p:spPr bwMode="auto">
          <a:xfrm>
            <a:off x="2339975" y="2781300"/>
            <a:ext cx="215900" cy="431800"/>
          </a:xfrm>
          <a:prstGeom prst="line">
            <a:avLst/>
          </a:prstGeom>
          <a:noFill/>
          <a:ln w="9525">
            <a:solidFill>
              <a:schemeClr val="tx1"/>
            </a:solidFill>
            <a:round/>
            <a:headEnd/>
            <a:tailEnd/>
          </a:ln>
        </p:spPr>
        <p:txBody>
          <a:bodyPr/>
          <a:lstStyle/>
          <a:p>
            <a:endParaRPr lang="zh-CN" altLang="en-US"/>
          </a:p>
        </p:txBody>
      </p:sp>
      <p:sp>
        <p:nvSpPr>
          <p:cNvPr id="39957" name="Text Box 24"/>
          <p:cNvSpPr txBox="1">
            <a:spLocks noChangeArrowheads="1"/>
          </p:cNvSpPr>
          <p:nvPr/>
        </p:nvSpPr>
        <p:spPr bwMode="auto">
          <a:xfrm>
            <a:off x="0" y="4005263"/>
            <a:ext cx="323850" cy="366712"/>
          </a:xfrm>
          <a:prstGeom prst="rect">
            <a:avLst/>
          </a:prstGeom>
          <a:noFill/>
          <a:ln w="9525">
            <a:noFill/>
            <a:miter lim="800000"/>
            <a:headEnd/>
            <a:tailEnd/>
          </a:ln>
        </p:spPr>
        <p:txBody>
          <a:bodyPr>
            <a:spAutoFit/>
          </a:bodyPr>
          <a:lstStyle/>
          <a:p>
            <a:pPr>
              <a:spcBef>
                <a:spcPct val="50000"/>
              </a:spcBef>
            </a:pPr>
            <a:r>
              <a:rPr lang="en-US" altLang="zh-CN"/>
              <a:t>C</a:t>
            </a:r>
          </a:p>
        </p:txBody>
      </p:sp>
      <p:sp>
        <p:nvSpPr>
          <p:cNvPr id="39958" name="Text Box 25"/>
          <p:cNvSpPr txBox="1">
            <a:spLocks noChangeArrowheads="1"/>
          </p:cNvSpPr>
          <p:nvPr/>
        </p:nvSpPr>
        <p:spPr bwMode="auto">
          <a:xfrm>
            <a:off x="827088" y="3998913"/>
            <a:ext cx="431800" cy="366712"/>
          </a:xfrm>
          <a:prstGeom prst="rect">
            <a:avLst/>
          </a:prstGeom>
          <a:noFill/>
          <a:ln w="9525">
            <a:noFill/>
            <a:miter lim="800000"/>
            <a:headEnd/>
            <a:tailEnd/>
          </a:ln>
        </p:spPr>
        <p:txBody>
          <a:bodyPr>
            <a:spAutoFit/>
          </a:bodyPr>
          <a:lstStyle/>
          <a:p>
            <a:pPr>
              <a:spcBef>
                <a:spcPct val="50000"/>
              </a:spcBef>
            </a:pPr>
            <a:r>
              <a:rPr lang="en-US" altLang="zh-CN"/>
              <a:t>A</a:t>
            </a:r>
          </a:p>
        </p:txBody>
      </p:sp>
      <p:sp>
        <p:nvSpPr>
          <p:cNvPr id="39959" name="Text Box 26"/>
          <p:cNvSpPr txBox="1">
            <a:spLocks noChangeArrowheads="1"/>
          </p:cNvSpPr>
          <p:nvPr/>
        </p:nvSpPr>
        <p:spPr bwMode="auto">
          <a:xfrm>
            <a:off x="1258888" y="3213100"/>
            <a:ext cx="360362" cy="366713"/>
          </a:xfrm>
          <a:prstGeom prst="rect">
            <a:avLst/>
          </a:prstGeom>
          <a:noFill/>
          <a:ln w="9525">
            <a:noFill/>
            <a:miter lim="800000"/>
            <a:headEnd/>
            <a:tailEnd/>
          </a:ln>
        </p:spPr>
        <p:txBody>
          <a:bodyPr>
            <a:spAutoFit/>
          </a:bodyPr>
          <a:lstStyle/>
          <a:p>
            <a:pPr>
              <a:spcBef>
                <a:spcPct val="50000"/>
              </a:spcBef>
            </a:pPr>
            <a:r>
              <a:rPr lang="en-US" altLang="zh-CN"/>
              <a:t>E</a:t>
            </a:r>
          </a:p>
        </p:txBody>
      </p:sp>
      <p:sp>
        <p:nvSpPr>
          <p:cNvPr id="39960" name="Text Box 27"/>
          <p:cNvSpPr txBox="1">
            <a:spLocks noChangeArrowheads="1"/>
          </p:cNvSpPr>
          <p:nvPr/>
        </p:nvSpPr>
        <p:spPr bwMode="auto">
          <a:xfrm>
            <a:off x="1835150" y="3141663"/>
            <a:ext cx="288925"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39961" name="Text Box 28"/>
          <p:cNvSpPr txBox="1">
            <a:spLocks noChangeArrowheads="1"/>
          </p:cNvSpPr>
          <p:nvPr/>
        </p:nvSpPr>
        <p:spPr bwMode="auto">
          <a:xfrm>
            <a:off x="2411413" y="3213100"/>
            <a:ext cx="360362" cy="366713"/>
          </a:xfrm>
          <a:prstGeom prst="rect">
            <a:avLst/>
          </a:prstGeom>
          <a:noFill/>
          <a:ln w="9525">
            <a:noFill/>
            <a:miter lim="800000"/>
            <a:headEnd/>
            <a:tailEnd/>
          </a:ln>
        </p:spPr>
        <p:txBody>
          <a:bodyPr>
            <a:spAutoFit/>
          </a:bodyPr>
          <a:lstStyle/>
          <a:p>
            <a:pPr>
              <a:spcBef>
                <a:spcPct val="50000"/>
              </a:spcBef>
            </a:pPr>
            <a:r>
              <a:rPr lang="en-US" altLang="zh-CN"/>
              <a:t>D</a:t>
            </a:r>
          </a:p>
        </p:txBody>
      </p:sp>
      <p:sp>
        <p:nvSpPr>
          <p:cNvPr id="39962" name="Text Box 30"/>
          <p:cNvSpPr txBox="1">
            <a:spLocks noChangeArrowheads="1"/>
          </p:cNvSpPr>
          <p:nvPr/>
        </p:nvSpPr>
        <p:spPr bwMode="auto">
          <a:xfrm>
            <a:off x="1258888" y="1989138"/>
            <a:ext cx="288925" cy="366712"/>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3" name="Text Box 31"/>
          <p:cNvSpPr txBox="1">
            <a:spLocks noChangeArrowheads="1"/>
          </p:cNvSpPr>
          <p:nvPr/>
        </p:nvSpPr>
        <p:spPr bwMode="auto">
          <a:xfrm>
            <a:off x="1979613" y="1989138"/>
            <a:ext cx="287337" cy="366712"/>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64" name="Text Box 32"/>
          <p:cNvSpPr txBox="1">
            <a:spLocks noChangeArrowheads="1"/>
          </p:cNvSpPr>
          <p:nvPr/>
        </p:nvSpPr>
        <p:spPr bwMode="auto">
          <a:xfrm>
            <a:off x="684213" y="2708275"/>
            <a:ext cx="287337" cy="366713"/>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5" name="Text Box 33"/>
          <p:cNvSpPr txBox="1">
            <a:spLocks noChangeArrowheads="1"/>
          </p:cNvSpPr>
          <p:nvPr/>
        </p:nvSpPr>
        <p:spPr bwMode="auto">
          <a:xfrm>
            <a:off x="1187450" y="2774950"/>
            <a:ext cx="215900" cy="366713"/>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66" name="Text Box 34"/>
          <p:cNvSpPr txBox="1">
            <a:spLocks noChangeArrowheads="1"/>
          </p:cNvSpPr>
          <p:nvPr/>
        </p:nvSpPr>
        <p:spPr bwMode="auto">
          <a:xfrm>
            <a:off x="1835150" y="2852738"/>
            <a:ext cx="217488" cy="366712"/>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7" name="Text Box 35"/>
          <p:cNvSpPr txBox="1">
            <a:spLocks noChangeArrowheads="1"/>
          </p:cNvSpPr>
          <p:nvPr/>
        </p:nvSpPr>
        <p:spPr bwMode="auto">
          <a:xfrm>
            <a:off x="2411413" y="2781300"/>
            <a:ext cx="215900" cy="366713"/>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68" name="Text Box 36"/>
          <p:cNvSpPr txBox="1">
            <a:spLocks noChangeArrowheads="1"/>
          </p:cNvSpPr>
          <p:nvPr/>
        </p:nvSpPr>
        <p:spPr bwMode="auto">
          <a:xfrm>
            <a:off x="215900" y="3500438"/>
            <a:ext cx="395288" cy="366712"/>
          </a:xfrm>
          <a:prstGeom prst="rect">
            <a:avLst/>
          </a:prstGeom>
          <a:noFill/>
          <a:ln w="9525">
            <a:noFill/>
            <a:miter lim="800000"/>
            <a:headEnd/>
            <a:tailEnd/>
          </a:ln>
        </p:spPr>
        <p:txBody>
          <a:bodyPr>
            <a:spAutoFit/>
          </a:bodyPr>
          <a:lstStyle/>
          <a:p>
            <a:pPr>
              <a:spcBef>
                <a:spcPct val="50000"/>
              </a:spcBef>
            </a:pPr>
            <a:r>
              <a:rPr lang="en-US" altLang="zh-CN"/>
              <a:t>0</a:t>
            </a:r>
          </a:p>
        </p:txBody>
      </p:sp>
      <p:sp>
        <p:nvSpPr>
          <p:cNvPr id="39969" name="Text Box 37"/>
          <p:cNvSpPr txBox="1">
            <a:spLocks noChangeArrowheads="1"/>
          </p:cNvSpPr>
          <p:nvPr/>
        </p:nvSpPr>
        <p:spPr bwMode="auto">
          <a:xfrm>
            <a:off x="827088" y="3573463"/>
            <a:ext cx="360362" cy="366712"/>
          </a:xfrm>
          <a:prstGeom prst="rect">
            <a:avLst/>
          </a:prstGeom>
          <a:noFill/>
          <a:ln w="9525">
            <a:noFill/>
            <a:miter lim="800000"/>
            <a:headEnd/>
            <a:tailEnd/>
          </a:ln>
        </p:spPr>
        <p:txBody>
          <a:bodyPr>
            <a:spAutoFit/>
          </a:bodyPr>
          <a:lstStyle/>
          <a:p>
            <a:pPr>
              <a:spcBef>
                <a:spcPct val="50000"/>
              </a:spcBef>
            </a:pPr>
            <a:r>
              <a:rPr lang="en-US" altLang="zh-CN"/>
              <a:t>1</a:t>
            </a:r>
          </a:p>
        </p:txBody>
      </p:sp>
      <p:sp>
        <p:nvSpPr>
          <p:cNvPr id="39970" name="Text Box 38"/>
          <p:cNvSpPr txBox="1">
            <a:spLocks noChangeArrowheads="1"/>
          </p:cNvSpPr>
          <p:nvPr/>
        </p:nvSpPr>
        <p:spPr bwMode="auto">
          <a:xfrm>
            <a:off x="3851275" y="1628775"/>
            <a:ext cx="3816350" cy="2430463"/>
          </a:xfrm>
          <a:prstGeom prst="rect">
            <a:avLst/>
          </a:prstGeom>
          <a:noFill/>
          <a:ln w="9525">
            <a:noFill/>
            <a:miter lim="800000"/>
            <a:headEnd/>
            <a:tailEnd/>
          </a:ln>
        </p:spPr>
        <p:txBody>
          <a:bodyPr>
            <a:spAutoFit/>
          </a:bodyPr>
          <a:lstStyle/>
          <a:p>
            <a:pPr>
              <a:spcBef>
                <a:spcPct val="50000"/>
              </a:spcBef>
            </a:pPr>
            <a:r>
              <a:rPr lang="zh-CN" altLang="en-US">
                <a:solidFill>
                  <a:srgbClr val="FF3399"/>
                </a:solidFill>
              </a:rPr>
              <a:t>编码为：</a:t>
            </a:r>
          </a:p>
          <a:p>
            <a:pPr>
              <a:spcBef>
                <a:spcPct val="50000"/>
              </a:spcBef>
            </a:pPr>
            <a:r>
              <a:rPr lang="en-US" altLang="zh-CN">
                <a:solidFill>
                  <a:srgbClr val="FF3399"/>
                </a:solidFill>
              </a:rPr>
              <a:t>A</a:t>
            </a:r>
            <a:r>
              <a:rPr lang="zh-CN" altLang="en-US">
                <a:solidFill>
                  <a:srgbClr val="FF3399"/>
                </a:solidFill>
              </a:rPr>
              <a:t>：</a:t>
            </a:r>
            <a:r>
              <a:rPr lang="en-US" altLang="zh-CN">
                <a:solidFill>
                  <a:srgbClr val="FF3399"/>
                </a:solidFill>
              </a:rPr>
              <a:t>001</a:t>
            </a:r>
          </a:p>
          <a:p>
            <a:pPr>
              <a:spcBef>
                <a:spcPct val="50000"/>
              </a:spcBef>
            </a:pPr>
            <a:r>
              <a:rPr lang="en-US" altLang="zh-CN">
                <a:solidFill>
                  <a:srgbClr val="FF3399"/>
                </a:solidFill>
              </a:rPr>
              <a:t>B</a:t>
            </a:r>
            <a:r>
              <a:rPr lang="zh-CN" altLang="en-US">
                <a:solidFill>
                  <a:srgbClr val="FF3399"/>
                </a:solidFill>
              </a:rPr>
              <a:t>：</a:t>
            </a:r>
            <a:r>
              <a:rPr lang="en-US" altLang="zh-CN">
                <a:solidFill>
                  <a:srgbClr val="FF3399"/>
                </a:solidFill>
              </a:rPr>
              <a:t>10             </a:t>
            </a:r>
          </a:p>
          <a:p>
            <a:pPr>
              <a:spcBef>
                <a:spcPct val="50000"/>
              </a:spcBef>
            </a:pPr>
            <a:r>
              <a:rPr lang="en-US" altLang="zh-CN">
                <a:solidFill>
                  <a:srgbClr val="FF3399"/>
                </a:solidFill>
              </a:rPr>
              <a:t>C</a:t>
            </a:r>
            <a:r>
              <a:rPr lang="zh-CN" altLang="en-US">
                <a:solidFill>
                  <a:srgbClr val="FF3399"/>
                </a:solidFill>
              </a:rPr>
              <a:t>：</a:t>
            </a:r>
            <a:r>
              <a:rPr lang="en-US" altLang="zh-CN">
                <a:solidFill>
                  <a:srgbClr val="FF3399"/>
                </a:solidFill>
              </a:rPr>
              <a:t>000</a:t>
            </a:r>
          </a:p>
          <a:p>
            <a:pPr>
              <a:spcBef>
                <a:spcPct val="50000"/>
              </a:spcBef>
            </a:pPr>
            <a:r>
              <a:rPr lang="en-US" altLang="zh-CN">
                <a:solidFill>
                  <a:srgbClr val="FF3399"/>
                </a:solidFill>
              </a:rPr>
              <a:t>D</a:t>
            </a:r>
            <a:r>
              <a:rPr lang="zh-CN" altLang="en-US">
                <a:solidFill>
                  <a:srgbClr val="FF3399"/>
                </a:solidFill>
              </a:rPr>
              <a:t>：</a:t>
            </a:r>
            <a:r>
              <a:rPr lang="en-US" altLang="zh-CN">
                <a:solidFill>
                  <a:srgbClr val="FF3399"/>
                </a:solidFill>
              </a:rPr>
              <a:t>11</a:t>
            </a:r>
          </a:p>
          <a:p>
            <a:pPr>
              <a:spcBef>
                <a:spcPct val="50000"/>
              </a:spcBef>
            </a:pPr>
            <a:r>
              <a:rPr lang="en-US" altLang="zh-CN">
                <a:solidFill>
                  <a:srgbClr val="FF3399"/>
                </a:solidFill>
              </a:rPr>
              <a:t>E</a:t>
            </a:r>
            <a:r>
              <a:rPr lang="zh-CN" altLang="en-US">
                <a:solidFill>
                  <a:srgbClr val="FF3399"/>
                </a:solidFill>
              </a:rPr>
              <a:t>：</a:t>
            </a:r>
            <a:r>
              <a:rPr lang="en-US" altLang="zh-CN">
                <a:solidFill>
                  <a:srgbClr val="FF3399"/>
                </a:solidFill>
              </a:rPr>
              <a:t>01</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0" y="0"/>
            <a:ext cx="9144000" cy="1128713"/>
          </a:xfrm>
          <a:prstGeom prst="rect">
            <a:avLst/>
          </a:prstGeom>
          <a:noFill/>
          <a:ln w="9525">
            <a:noFill/>
            <a:miter lim="800000"/>
            <a:headEnd/>
            <a:tailEnd/>
          </a:ln>
        </p:spPr>
        <p:txBody>
          <a:bodyPr>
            <a:spAutoFit/>
          </a:bodyPr>
          <a:lstStyle/>
          <a:p>
            <a:pPr marL="342900" indent="-342900">
              <a:spcBef>
                <a:spcPct val="50000"/>
              </a:spcBef>
            </a:pPr>
            <a:r>
              <a:rPr lang="en-US" altLang="zh-CN" sz="3200">
                <a:latin typeface="华文行楷" pitchFamily="2" charset="-122"/>
                <a:ea typeface="华文行楷" pitchFamily="2" charset="-122"/>
              </a:rPr>
              <a:t>6.</a:t>
            </a:r>
            <a:r>
              <a:rPr lang="zh-CN" altLang="en-US"/>
              <a:t>假设用于通信的电文由字符集</a:t>
            </a:r>
            <a:r>
              <a:rPr lang="en-US" altLang="zh-CN"/>
              <a:t>{a</a:t>
            </a:r>
            <a:r>
              <a:rPr lang="zh-CN" altLang="en-US"/>
              <a:t>，</a:t>
            </a:r>
            <a:r>
              <a:rPr lang="en-US" altLang="zh-CN"/>
              <a:t>b</a:t>
            </a:r>
            <a:r>
              <a:rPr lang="zh-CN" altLang="en-US"/>
              <a:t>，</a:t>
            </a:r>
            <a:r>
              <a:rPr lang="en-US" altLang="zh-CN"/>
              <a:t>c</a:t>
            </a:r>
            <a:r>
              <a:rPr lang="zh-CN" altLang="en-US"/>
              <a:t>，</a:t>
            </a:r>
            <a:r>
              <a:rPr lang="en-US" altLang="zh-CN"/>
              <a:t>d</a:t>
            </a:r>
            <a:r>
              <a:rPr lang="zh-CN" altLang="en-US"/>
              <a:t>，</a:t>
            </a:r>
            <a:r>
              <a:rPr lang="en-US" altLang="zh-CN"/>
              <a:t>e</a:t>
            </a:r>
            <a:r>
              <a:rPr lang="zh-CN" altLang="en-US"/>
              <a:t>，</a:t>
            </a:r>
            <a:r>
              <a:rPr lang="en-US" altLang="zh-CN"/>
              <a:t>f</a:t>
            </a:r>
            <a:r>
              <a:rPr lang="zh-CN" altLang="en-US"/>
              <a:t>，</a:t>
            </a:r>
            <a:r>
              <a:rPr lang="en-US" altLang="zh-CN"/>
              <a:t>g</a:t>
            </a:r>
            <a:r>
              <a:rPr lang="zh-CN" altLang="en-US"/>
              <a:t>，</a:t>
            </a:r>
            <a:r>
              <a:rPr lang="en-US" altLang="zh-CN"/>
              <a:t>h}</a:t>
            </a:r>
            <a:r>
              <a:rPr lang="zh-CN" altLang="en-US"/>
              <a:t>中的字母构成，这</a:t>
            </a:r>
            <a:r>
              <a:rPr lang="en-US" altLang="zh-CN"/>
              <a:t>8</a:t>
            </a:r>
            <a:r>
              <a:rPr lang="zh-CN" altLang="en-US"/>
              <a:t>个字母在电文中出现的概率分别为</a:t>
            </a:r>
            <a:r>
              <a:rPr lang="en-US" altLang="zh-CN"/>
              <a:t>{0.07</a:t>
            </a:r>
            <a:r>
              <a:rPr lang="zh-CN" altLang="en-US"/>
              <a:t>，</a:t>
            </a:r>
            <a:r>
              <a:rPr lang="en-US" altLang="zh-CN"/>
              <a:t>0. 19</a:t>
            </a:r>
            <a:r>
              <a:rPr lang="zh-CN" altLang="en-US"/>
              <a:t>，</a:t>
            </a:r>
            <a:r>
              <a:rPr lang="en-US" altLang="zh-CN"/>
              <a:t>0.02</a:t>
            </a:r>
            <a:r>
              <a:rPr lang="zh-CN" altLang="en-US"/>
              <a:t>，</a:t>
            </a:r>
            <a:r>
              <a:rPr lang="en-US" altLang="zh-CN"/>
              <a:t>0.06</a:t>
            </a:r>
            <a:r>
              <a:rPr lang="zh-CN" altLang="en-US"/>
              <a:t>，</a:t>
            </a:r>
            <a:r>
              <a:rPr lang="en-US" altLang="zh-CN"/>
              <a:t>0.32</a:t>
            </a:r>
            <a:r>
              <a:rPr lang="zh-CN" altLang="en-US"/>
              <a:t>，</a:t>
            </a:r>
            <a:r>
              <a:rPr lang="en-US" altLang="zh-CN"/>
              <a:t>0.03</a:t>
            </a:r>
            <a:r>
              <a:rPr lang="zh-CN" altLang="en-US"/>
              <a:t>，</a:t>
            </a:r>
            <a:r>
              <a:rPr lang="en-US" altLang="zh-CN"/>
              <a:t>0.21</a:t>
            </a:r>
            <a:r>
              <a:rPr lang="zh-CN" altLang="en-US"/>
              <a:t>，</a:t>
            </a:r>
            <a:r>
              <a:rPr lang="en-US" altLang="zh-CN"/>
              <a:t>0.10}</a:t>
            </a:r>
            <a:r>
              <a:rPr lang="zh-CN" altLang="en-US"/>
              <a:t>，为这</a:t>
            </a:r>
            <a:r>
              <a:rPr lang="en-US" altLang="zh-CN"/>
              <a:t>8</a:t>
            </a:r>
            <a:r>
              <a:rPr lang="zh-CN" altLang="en-US"/>
              <a:t>个字母设计哈夫曼编码。</a:t>
            </a:r>
          </a:p>
        </p:txBody>
      </p:sp>
      <p:sp>
        <p:nvSpPr>
          <p:cNvPr id="40963" name="Oval 5"/>
          <p:cNvSpPr>
            <a:spLocks noChangeArrowheads="1"/>
          </p:cNvSpPr>
          <p:nvPr/>
        </p:nvSpPr>
        <p:spPr bwMode="auto">
          <a:xfrm>
            <a:off x="3419475" y="1341438"/>
            <a:ext cx="360363"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4" name="Oval 6"/>
          <p:cNvSpPr>
            <a:spLocks noChangeArrowheads="1"/>
          </p:cNvSpPr>
          <p:nvPr/>
        </p:nvSpPr>
        <p:spPr bwMode="auto">
          <a:xfrm>
            <a:off x="2843213" y="1916113"/>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5" name="Oval 7"/>
          <p:cNvSpPr>
            <a:spLocks noChangeArrowheads="1"/>
          </p:cNvSpPr>
          <p:nvPr/>
        </p:nvSpPr>
        <p:spPr bwMode="auto">
          <a:xfrm>
            <a:off x="4067175" y="1916113"/>
            <a:ext cx="360363"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6" name="Oval 8"/>
          <p:cNvSpPr>
            <a:spLocks noChangeArrowheads="1"/>
          </p:cNvSpPr>
          <p:nvPr/>
        </p:nvSpPr>
        <p:spPr bwMode="auto">
          <a:xfrm>
            <a:off x="2268538" y="2492375"/>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7" name="Oval 9"/>
          <p:cNvSpPr>
            <a:spLocks noChangeArrowheads="1"/>
          </p:cNvSpPr>
          <p:nvPr/>
        </p:nvSpPr>
        <p:spPr bwMode="auto">
          <a:xfrm>
            <a:off x="3132138" y="2492375"/>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8" name="Oval 10"/>
          <p:cNvSpPr>
            <a:spLocks noChangeArrowheads="1"/>
          </p:cNvSpPr>
          <p:nvPr/>
        </p:nvSpPr>
        <p:spPr bwMode="auto">
          <a:xfrm>
            <a:off x="2700338" y="3141663"/>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69" name="Oval 11"/>
          <p:cNvSpPr>
            <a:spLocks noChangeArrowheads="1"/>
          </p:cNvSpPr>
          <p:nvPr/>
        </p:nvSpPr>
        <p:spPr bwMode="auto">
          <a:xfrm>
            <a:off x="3492500" y="3141663"/>
            <a:ext cx="360363"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0" name="Oval 12"/>
          <p:cNvSpPr>
            <a:spLocks noChangeArrowheads="1"/>
          </p:cNvSpPr>
          <p:nvPr/>
        </p:nvSpPr>
        <p:spPr bwMode="auto">
          <a:xfrm>
            <a:off x="2268538" y="3860800"/>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1" name="Oval 13"/>
          <p:cNvSpPr>
            <a:spLocks noChangeArrowheads="1"/>
          </p:cNvSpPr>
          <p:nvPr/>
        </p:nvSpPr>
        <p:spPr bwMode="auto">
          <a:xfrm>
            <a:off x="3060700" y="3860800"/>
            <a:ext cx="360363"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2" name="Oval 14"/>
          <p:cNvSpPr>
            <a:spLocks noChangeArrowheads="1"/>
          </p:cNvSpPr>
          <p:nvPr/>
        </p:nvSpPr>
        <p:spPr bwMode="auto">
          <a:xfrm>
            <a:off x="1763713" y="4652963"/>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3" name="Oval 15"/>
          <p:cNvSpPr>
            <a:spLocks noChangeArrowheads="1"/>
          </p:cNvSpPr>
          <p:nvPr/>
        </p:nvSpPr>
        <p:spPr bwMode="auto">
          <a:xfrm>
            <a:off x="2555875" y="4652963"/>
            <a:ext cx="360363"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4" name="Oval 16"/>
          <p:cNvSpPr>
            <a:spLocks noChangeArrowheads="1"/>
          </p:cNvSpPr>
          <p:nvPr/>
        </p:nvSpPr>
        <p:spPr bwMode="auto">
          <a:xfrm>
            <a:off x="1258888" y="5445125"/>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5" name="Oval 17"/>
          <p:cNvSpPr>
            <a:spLocks noChangeArrowheads="1"/>
          </p:cNvSpPr>
          <p:nvPr/>
        </p:nvSpPr>
        <p:spPr bwMode="auto">
          <a:xfrm>
            <a:off x="2051050" y="5445125"/>
            <a:ext cx="360363"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6" name="Oval 18"/>
          <p:cNvSpPr>
            <a:spLocks noChangeArrowheads="1"/>
          </p:cNvSpPr>
          <p:nvPr/>
        </p:nvSpPr>
        <p:spPr bwMode="auto">
          <a:xfrm>
            <a:off x="3708400" y="2492375"/>
            <a:ext cx="360363"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7" name="Oval 19"/>
          <p:cNvSpPr>
            <a:spLocks noChangeArrowheads="1"/>
          </p:cNvSpPr>
          <p:nvPr/>
        </p:nvSpPr>
        <p:spPr bwMode="auto">
          <a:xfrm>
            <a:off x="4500563" y="2492375"/>
            <a:ext cx="360362" cy="4318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0978" name="Line 20"/>
          <p:cNvSpPr>
            <a:spLocks noChangeShapeType="1"/>
          </p:cNvSpPr>
          <p:nvPr/>
        </p:nvSpPr>
        <p:spPr bwMode="auto">
          <a:xfrm flipH="1">
            <a:off x="3132138" y="1700213"/>
            <a:ext cx="360362" cy="288925"/>
          </a:xfrm>
          <a:prstGeom prst="line">
            <a:avLst/>
          </a:prstGeom>
          <a:noFill/>
          <a:ln w="9525">
            <a:solidFill>
              <a:schemeClr val="tx1"/>
            </a:solidFill>
            <a:round/>
            <a:headEnd/>
            <a:tailEnd/>
          </a:ln>
        </p:spPr>
        <p:txBody>
          <a:bodyPr/>
          <a:lstStyle/>
          <a:p>
            <a:endParaRPr lang="zh-CN" altLang="en-US"/>
          </a:p>
        </p:txBody>
      </p:sp>
      <p:sp>
        <p:nvSpPr>
          <p:cNvPr id="40979" name="Line 21"/>
          <p:cNvSpPr>
            <a:spLocks noChangeShapeType="1"/>
          </p:cNvSpPr>
          <p:nvPr/>
        </p:nvSpPr>
        <p:spPr bwMode="auto">
          <a:xfrm>
            <a:off x="3708400" y="1700213"/>
            <a:ext cx="431800" cy="288925"/>
          </a:xfrm>
          <a:prstGeom prst="line">
            <a:avLst/>
          </a:prstGeom>
          <a:noFill/>
          <a:ln w="9525">
            <a:solidFill>
              <a:schemeClr val="tx1"/>
            </a:solidFill>
            <a:round/>
            <a:headEnd/>
            <a:tailEnd/>
          </a:ln>
        </p:spPr>
        <p:txBody>
          <a:bodyPr/>
          <a:lstStyle/>
          <a:p>
            <a:endParaRPr lang="zh-CN" altLang="en-US"/>
          </a:p>
        </p:txBody>
      </p:sp>
      <p:sp>
        <p:nvSpPr>
          <p:cNvPr id="40980" name="Line 22"/>
          <p:cNvSpPr>
            <a:spLocks noChangeShapeType="1"/>
          </p:cNvSpPr>
          <p:nvPr/>
        </p:nvSpPr>
        <p:spPr bwMode="auto">
          <a:xfrm flipH="1">
            <a:off x="2555875" y="2276475"/>
            <a:ext cx="360363" cy="288925"/>
          </a:xfrm>
          <a:prstGeom prst="line">
            <a:avLst/>
          </a:prstGeom>
          <a:noFill/>
          <a:ln w="9525">
            <a:solidFill>
              <a:schemeClr val="tx1"/>
            </a:solidFill>
            <a:round/>
            <a:headEnd/>
            <a:tailEnd/>
          </a:ln>
        </p:spPr>
        <p:txBody>
          <a:bodyPr/>
          <a:lstStyle/>
          <a:p>
            <a:endParaRPr lang="zh-CN" altLang="en-US"/>
          </a:p>
        </p:txBody>
      </p:sp>
      <p:sp>
        <p:nvSpPr>
          <p:cNvPr id="40981" name="Line 23"/>
          <p:cNvSpPr>
            <a:spLocks noChangeShapeType="1"/>
          </p:cNvSpPr>
          <p:nvPr/>
        </p:nvSpPr>
        <p:spPr bwMode="auto">
          <a:xfrm>
            <a:off x="3132138" y="2276475"/>
            <a:ext cx="71437" cy="288925"/>
          </a:xfrm>
          <a:prstGeom prst="line">
            <a:avLst/>
          </a:prstGeom>
          <a:noFill/>
          <a:ln w="9525">
            <a:solidFill>
              <a:schemeClr val="tx1"/>
            </a:solidFill>
            <a:round/>
            <a:headEnd/>
            <a:tailEnd/>
          </a:ln>
        </p:spPr>
        <p:txBody>
          <a:bodyPr/>
          <a:lstStyle/>
          <a:p>
            <a:endParaRPr lang="zh-CN" altLang="en-US"/>
          </a:p>
        </p:txBody>
      </p:sp>
      <p:sp>
        <p:nvSpPr>
          <p:cNvPr id="40982" name="Line 24"/>
          <p:cNvSpPr>
            <a:spLocks noChangeShapeType="1"/>
          </p:cNvSpPr>
          <p:nvPr/>
        </p:nvSpPr>
        <p:spPr bwMode="auto">
          <a:xfrm flipH="1">
            <a:off x="2987675" y="2924175"/>
            <a:ext cx="215900" cy="288925"/>
          </a:xfrm>
          <a:prstGeom prst="line">
            <a:avLst/>
          </a:prstGeom>
          <a:noFill/>
          <a:ln w="9525">
            <a:solidFill>
              <a:schemeClr val="tx1"/>
            </a:solidFill>
            <a:round/>
            <a:headEnd/>
            <a:tailEnd/>
          </a:ln>
        </p:spPr>
        <p:txBody>
          <a:bodyPr/>
          <a:lstStyle/>
          <a:p>
            <a:endParaRPr lang="zh-CN" altLang="en-US"/>
          </a:p>
        </p:txBody>
      </p:sp>
      <p:sp>
        <p:nvSpPr>
          <p:cNvPr id="40983" name="Line 25"/>
          <p:cNvSpPr>
            <a:spLocks noChangeShapeType="1"/>
          </p:cNvSpPr>
          <p:nvPr/>
        </p:nvSpPr>
        <p:spPr bwMode="auto">
          <a:xfrm>
            <a:off x="3348038" y="2924175"/>
            <a:ext cx="215900" cy="288925"/>
          </a:xfrm>
          <a:prstGeom prst="line">
            <a:avLst/>
          </a:prstGeom>
          <a:noFill/>
          <a:ln w="9525">
            <a:solidFill>
              <a:schemeClr val="tx1"/>
            </a:solidFill>
            <a:round/>
            <a:headEnd/>
            <a:tailEnd/>
          </a:ln>
        </p:spPr>
        <p:txBody>
          <a:bodyPr/>
          <a:lstStyle/>
          <a:p>
            <a:endParaRPr lang="zh-CN" altLang="en-US"/>
          </a:p>
        </p:txBody>
      </p:sp>
      <p:sp>
        <p:nvSpPr>
          <p:cNvPr id="40984" name="Line 26"/>
          <p:cNvSpPr>
            <a:spLocks noChangeShapeType="1"/>
          </p:cNvSpPr>
          <p:nvPr/>
        </p:nvSpPr>
        <p:spPr bwMode="auto">
          <a:xfrm flipH="1">
            <a:off x="2484438" y="3500438"/>
            <a:ext cx="287337" cy="433387"/>
          </a:xfrm>
          <a:prstGeom prst="line">
            <a:avLst/>
          </a:prstGeom>
          <a:noFill/>
          <a:ln w="9525">
            <a:solidFill>
              <a:schemeClr val="tx1"/>
            </a:solidFill>
            <a:round/>
            <a:headEnd/>
            <a:tailEnd/>
          </a:ln>
        </p:spPr>
        <p:txBody>
          <a:bodyPr/>
          <a:lstStyle/>
          <a:p>
            <a:endParaRPr lang="zh-CN" altLang="en-US"/>
          </a:p>
        </p:txBody>
      </p:sp>
      <p:sp>
        <p:nvSpPr>
          <p:cNvPr id="40985" name="Line 27"/>
          <p:cNvSpPr>
            <a:spLocks noChangeShapeType="1"/>
          </p:cNvSpPr>
          <p:nvPr/>
        </p:nvSpPr>
        <p:spPr bwMode="auto">
          <a:xfrm>
            <a:off x="2916238" y="3573463"/>
            <a:ext cx="215900" cy="360362"/>
          </a:xfrm>
          <a:prstGeom prst="line">
            <a:avLst/>
          </a:prstGeom>
          <a:noFill/>
          <a:ln w="9525">
            <a:solidFill>
              <a:schemeClr val="tx1"/>
            </a:solidFill>
            <a:round/>
            <a:headEnd/>
            <a:tailEnd/>
          </a:ln>
        </p:spPr>
        <p:txBody>
          <a:bodyPr/>
          <a:lstStyle/>
          <a:p>
            <a:endParaRPr lang="zh-CN" altLang="en-US"/>
          </a:p>
        </p:txBody>
      </p:sp>
      <p:sp>
        <p:nvSpPr>
          <p:cNvPr id="40986" name="Line 28"/>
          <p:cNvSpPr>
            <a:spLocks noChangeShapeType="1"/>
          </p:cNvSpPr>
          <p:nvPr/>
        </p:nvSpPr>
        <p:spPr bwMode="auto">
          <a:xfrm flipH="1">
            <a:off x="2051050" y="4221163"/>
            <a:ext cx="288925" cy="503237"/>
          </a:xfrm>
          <a:prstGeom prst="line">
            <a:avLst/>
          </a:prstGeom>
          <a:noFill/>
          <a:ln w="9525">
            <a:solidFill>
              <a:schemeClr val="tx1"/>
            </a:solidFill>
            <a:round/>
            <a:headEnd/>
            <a:tailEnd/>
          </a:ln>
        </p:spPr>
        <p:txBody>
          <a:bodyPr/>
          <a:lstStyle/>
          <a:p>
            <a:endParaRPr lang="zh-CN" altLang="en-US"/>
          </a:p>
        </p:txBody>
      </p:sp>
      <p:sp>
        <p:nvSpPr>
          <p:cNvPr id="40987" name="Line 29"/>
          <p:cNvSpPr>
            <a:spLocks noChangeShapeType="1"/>
          </p:cNvSpPr>
          <p:nvPr/>
        </p:nvSpPr>
        <p:spPr bwMode="auto">
          <a:xfrm>
            <a:off x="2484438" y="4221163"/>
            <a:ext cx="215900" cy="503237"/>
          </a:xfrm>
          <a:prstGeom prst="line">
            <a:avLst/>
          </a:prstGeom>
          <a:noFill/>
          <a:ln w="9525">
            <a:solidFill>
              <a:schemeClr val="tx1"/>
            </a:solidFill>
            <a:round/>
            <a:headEnd/>
            <a:tailEnd/>
          </a:ln>
        </p:spPr>
        <p:txBody>
          <a:bodyPr/>
          <a:lstStyle/>
          <a:p>
            <a:endParaRPr lang="zh-CN" altLang="en-US"/>
          </a:p>
        </p:txBody>
      </p:sp>
      <p:sp>
        <p:nvSpPr>
          <p:cNvPr id="40988" name="Line 30"/>
          <p:cNvSpPr>
            <a:spLocks noChangeShapeType="1"/>
          </p:cNvSpPr>
          <p:nvPr/>
        </p:nvSpPr>
        <p:spPr bwMode="auto">
          <a:xfrm flipH="1">
            <a:off x="1476375" y="5013325"/>
            <a:ext cx="358775" cy="503238"/>
          </a:xfrm>
          <a:prstGeom prst="line">
            <a:avLst/>
          </a:prstGeom>
          <a:noFill/>
          <a:ln w="9525">
            <a:solidFill>
              <a:schemeClr val="tx1"/>
            </a:solidFill>
            <a:round/>
            <a:headEnd/>
            <a:tailEnd/>
          </a:ln>
        </p:spPr>
        <p:txBody>
          <a:bodyPr/>
          <a:lstStyle/>
          <a:p>
            <a:endParaRPr lang="zh-CN" altLang="en-US"/>
          </a:p>
        </p:txBody>
      </p:sp>
      <p:sp>
        <p:nvSpPr>
          <p:cNvPr id="40989" name="Line 31"/>
          <p:cNvSpPr>
            <a:spLocks noChangeShapeType="1"/>
          </p:cNvSpPr>
          <p:nvPr/>
        </p:nvSpPr>
        <p:spPr bwMode="auto">
          <a:xfrm>
            <a:off x="2051050" y="5084763"/>
            <a:ext cx="144463" cy="431800"/>
          </a:xfrm>
          <a:prstGeom prst="line">
            <a:avLst/>
          </a:prstGeom>
          <a:noFill/>
          <a:ln w="9525">
            <a:solidFill>
              <a:schemeClr val="tx1"/>
            </a:solidFill>
            <a:round/>
            <a:headEnd/>
            <a:tailEnd/>
          </a:ln>
        </p:spPr>
        <p:txBody>
          <a:bodyPr/>
          <a:lstStyle/>
          <a:p>
            <a:endParaRPr lang="zh-CN" altLang="en-US"/>
          </a:p>
        </p:txBody>
      </p:sp>
      <p:sp>
        <p:nvSpPr>
          <p:cNvPr id="40990" name="Line 32"/>
          <p:cNvSpPr>
            <a:spLocks noChangeShapeType="1"/>
          </p:cNvSpPr>
          <p:nvPr/>
        </p:nvSpPr>
        <p:spPr bwMode="auto">
          <a:xfrm flipH="1">
            <a:off x="3995738" y="2276475"/>
            <a:ext cx="144462" cy="215900"/>
          </a:xfrm>
          <a:prstGeom prst="line">
            <a:avLst/>
          </a:prstGeom>
          <a:noFill/>
          <a:ln w="9525">
            <a:solidFill>
              <a:schemeClr val="tx1"/>
            </a:solidFill>
            <a:round/>
            <a:headEnd/>
            <a:tailEnd/>
          </a:ln>
        </p:spPr>
        <p:txBody>
          <a:bodyPr/>
          <a:lstStyle/>
          <a:p>
            <a:endParaRPr lang="zh-CN" altLang="en-US"/>
          </a:p>
        </p:txBody>
      </p:sp>
      <p:sp>
        <p:nvSpPr>
          <p:cNvPr id="40991" name="Line 33"/>
          <p:cNvSpPr>
            <a:spLocks noChangeShapeType="1"/>
          </p:cNvSpPr>
          <p:nvPr/>
        </p:nvSpPr>
        <p:spPr bwMode="auto">
          <a:xfrm>
            <a:off x="4356100" y="2276475"/>
            <a:ext cx="215900" cy="215900"/>
          </a:xfrm>
          <a:prstGeom prst="line">
            <a:avLst/>
          </a:prstGeom>
          <a:noFill/>
          <a:ln w="9525">
            <a:solidFill>
              <a:schemeClr val="tx1"/>
            </a:solidFill>
            <a:round/>
            <a:headEnd/>
            <a:tailEnd/>
          </a:ln>
        </p:spPr>
        <p:txBody>
          <a:bodyPr/>
          <a:lstStyle/>
          <a:p>
            <a:endParaRPr lang="zh-CN" altLang="en-US"/>
          </a:p>
        </p:txBody>
      </p:sp>
      <p:sp>
        <p:nvSpPr>
          <p:cNvPr id="40992" name="Text Box 34"/>
          <p:cNvSpPr txBox="1">
            <a:spLocks noChangeArrowheads="1"/>
          </p:cNvSpPr>
          <p:nvPr/>
        </p:nvSpPr>
        <p:spPr bwMode="auto">
          <a:xfrm>
            <a:off x="1258888" y="5445125"/>
            <a:ext cx="288925" cy="366713"/>
          </a:xfrm>
          <a:prstGeom prst="rect">
            <a:avLst/>
          </a:prstGeom>
          <a:noFill/>
          <a:ln w="9525">
            <a:noFill/>
            <a:miter lim="800000"/>
            <a:headEnd/>
            <a:tailEnd/>
          </a:ln>
        </p:spPr>
        <p:txBody>
          <a:bodyPr>
            <a:spAutoFit/>
          </a:bodyPr>
          <a:lstStyle/>
          <a:p>
            <a:pPr>
              <a:spcBef>
                <a:spcPct val="50000"/>
              </a:spcBef>
            </a:pPr>
            <a:r>
              <a:rPr lang="en-US" altLang="zh-CN"/>
              <a:t>c</a:t>
            </a:r>
          </a:p>
        </p:txBody>
      </p:sp>
      <p:sp>
        <p:nvSpPr>
          <p:cNvPr id="40993" name="Text Box 35"/>
          <p:cNvSpPr txBox="1">
            <a:spLocks noChangeArrowheads="1"/>
          </p:cNvSpPr>
          <p:nvPr/>
        </p:nvSpPr>
        <p:spPr bwMode="auto">
          <a:xfrm>
            <a:off x="2124075" y="5445125"/>
            <a:ext cx="287338" cy="366713"/>
          </a:xfrm>
          <a:prstGeom prst="rect">
            <a:avLst/>
          </a:prstGeom>
          <a:noFill/>
          <a:ln w="9525">
            <a:noFill/>
            <a:miter lim="800000"/>
            <a:headEnd/>
            <a:tailEnd/>
          </a:ln>
        </p:spPr>
        <p:txBody>
          <a:bodyPr>
            <a:spAutoFit/>
          </a:bodyPr>
          <a:lstStyle/>
          <a:p>
            <a:pPr>
              <a:spcBef>
                <a:spcPct val="50000"/>
              </a:spcBef>
            </a:pPr>
            <a:r>
              <a:rPr lang="en-US" altLang="zh-CN"/>
              <a:t>f</a:t>
            </a:r>
          </a:p>
        </p:txBody>
      </p:sp>
      <p:sp>
        <p:nvSpPr>
          <p:cNvPr id="40994" name="Text Box 36"/>
          <p:cNvSpPr txBox="1">
            <a:spLocks noChangeArrowheads="1"/>
          </p:cNvSpPr>
          <p:nvPr/>
        </p:nvSpPr>
        <p:spPr bwMode="auto">
          <a:xfrm>
            <a:off x="2555875" y="4652963"/>
            <a:ext cx="360363" cy="366712"/>
          </a:xfrm>
          <a:prstGeom prst="rect">
            <a:avLst/>
          </a:prstGeom>
          <a:noFill/>
          <a:ln w="9525">
            <a:noFill/>
            <a:miter lim="800000"/>
            <a:headEnd/>
            <a:tailEnd/>
          </a:ln>
        </p:spPr>
        <p:txBody>
          <a:bodyPr>
            <a:spAutoFit/>
          </a:bodyPr>
          <a:lstStyle/>
          <a:p>
            <a:pPr>
              <a:spcBef>
                <a:spcPct val="50000"/>
              </a:spcBef>
            </a:pPr>
            <a:r>
              <a:rPr lang="en-US" altLang="zh-CN"/>
              <a:t>d</a:t>
            </a:r>
          </a:p>
        </p:txBody>
      </p:sp>
      <p:sp>
        <p:nvSpPr>
          <p:cNvPr id="40995" name="Text Box 37"/>
          <p:cNvSpPr txBox="1">
            <a:spLocks noChangeArrowheads="1"/>
          </p:cNvSpPr>
          <p:nvPr/>
        </p:nvSpPr>
        <p:spPr bwMode="auto">
          <a:xfrm>
            <a:off x="3059113" y="3933825"/>
            <a:ext cx="360362" cy="366713"/>
          </a:xfrm>
          <a:prstGeom prst="rect">
            <a:avLst/>
          </a:prstGeom>
          <a:noFill/>
          <a:ln w="9525">
            <a:noFill/>
            <a:miter lim="800000"/>
            <a:headEnd/>
            <a:tailEnd/>
          </a:ln>
        </p:spPr>
        <p:txBody>
          <a:bodyPr>
            <a:spAutoFit/>
          </a:bodyPr>
          <a:lstStyle/>
          <a:p>
            <a:pPr>
              <a:spcBef>
                <a:spcPct val="50000"/>
              </a:spcBef>
            </a:pPr>
            <a:r>
              <a:rPr lang="en-US" altLang="zh-CN"/>
              <a:t>a</a:t>
            </a:r>
          </a:p>
        </p:txBody>
      </p:sp>
      <p:sp>
        <p:nvSpPr>
          <p:cNvPr id="40996" name="Text Box 38"/>
          <p:cNvSpPr txBox="1">
            <a:spLocks noChangeArrowheads="1"/>
          </p:cNvSpPr>
          <p:nvPr/>
        </p:nvSpPr>
        <p:spPr bwMode="auto">
          <a:xfrm>
            <a:off x="3492500" y="3141663"/>
            <a:ext cx="503238" cy="366712"/>
          </a:xfrm>
          <a:prstGeom prst="rect">
            <a:avLst/>
          </a:prstGeom>
          <a:noFill/>
          <a:ln w="9525">
            <a:noFill/>
            <a:miter lim="800000"/>
            <a:headEnd/>
            <a:tailEnd/>
          </a:ln>
        </p:spPr>
        <p:txBody>
          <a:bodyPr>
            <a:spAutoFit/>
          </a:bodyPr>
          <a:lstStyle/>
          <a:p>
            <a:pPr>
              <a:spcBef>
                <a:spcPct val="50000"/>
              </a:spcBef>
            </a:pPr>
            <a:r>
              <a:rPr lang="en-US" altLang="zh-CN"/>
              <a:t>h</a:t>
            </a:r>
          </a:p>
        </p:txBody>
      </p:sp>
      <p:sp>
        <p:nvSpPr>
          <p:cNvPr id="40997" name="Text Box 39"/>
          <p:cNvSpPr txBox="1">
            <a:spLocks noChangeArrowheads="1"/>
          </p:cNvSpPr>
          <p:nvPr/>
        </p:nvSpPr>
        <p:spPr bwMode="auto">
          <a:xfrm>
            <a:off x="3635375" y="2492375"/>
            <a:ext cx="647700" cy="366713"/>
          </a:xfrm>
          <a:prstGeom prst="rect">
            <a:avLst/>
          </a:prstGeom>
          <a:noFill/>
          <a:ln w="9525">
            <a:noFill/>
            <a:miter lim="800000"/>
            <a:headEnd/>
            <a:tailEnd/>
          </a:ln>
        </p:spPr>
        <p:txBody>
          <a:bodyPr>
            <a:spAutoFit/>
          </a:bodyPr>
          <a:lstStyle/>
          <a:p>
            <a:pPr>
              <a:spcBef>
                <a:spcPct val="50000"/>
              </a:spcBef>
            </a:pPr>
            <a:r>
              <a:rPr lang="en-US" altLang="zh-CN"/>
              <a:t>g</a:t>
            </a:r>
          </a:p>
        </p:txBody>
      </p:sp>
      <p:sp>
        <p:nvSpPr>
          <p:cNvPr id="40998" name="Text Box 40"/>
          <p:cNvSpPr txBox="1">
            <a:spLocks noChangeArrowheads="1"/>
          </p:cNvSpPr>
          <p:nvPr/>
        </p:nvSpPr>
        <p:spPr bwMode="auto">
          <a:xfrm>
            <a:off x="4500563" y="2420938"/>
            <a:ext cx="503237" cy="366712"/>
          </a:xfrm>
          <a:prstGeom prst="rect">
            <a:avLst/>
          </a:prstGeom>
          <a:noFill/>
          <a:ln w="9525">
            <a:noFill/>
            <a:miter lim="800000"/>
            <a:headEnd/>
            <a:tailEnd/>
          </a:ln>
        </p:spPr>
        <p:txBody>
          <a:bodyPr>
            <a:spAutoFit/>
          </a:bodyPr>
          <a:lstStyle/>
          <a:p>
            <a:pPr>
              <a:spcBef>
                <a:spcPct val="50000"/>
              </a:spcBef>
            </a:pPr>
            <a:r>
              <a:rPr lang="en-US" altLang="zh-CN"/>
              <a:t>b</a:t>
            </a:r>
          </a:p>
        </p:txBody>
      </p:sp>
      <p:sp>
        <p:nvSpPr>
          <p:cNvPr id="40999" name="Text Box 41"/>
          <p:cNvSpPr txBox="1">
            <a:spLocks noChangeArrowheads="1"/>
          </p:cNvSpPr>
          <p:nvPr/>
        </p:nvSpPr>
        <p:spPr bwMode="auto">
          <a:xfrm>
            <a:off x="2268538" y="2420938"/>
            <a:ext cx="358775" cy="366712"/>
          </a:xfrm>
          <a:prstGeom prst="rect">
            <a:avLst/>
          </a:prstGeom>
          <a:noFill/>
          <a:ln w="9525">
            <a:noFill/>
            <a:miter lim="800000"/>
            <a:headEnd/>
            <a:tailEnd/>
          </a:ln>
        </p:spPr>
        <p:txBody>
          <a:bodyPr>
            <a:spAutoFit/>
          </a:bodyPr>
          <a:lstStyle/>
          <a:p>
            <a:pPr>
              <a:spcBef>
                <a:spcPct val="50000"/>
              </a:spcBef>
            </a:pPr>
            <a:r>
              <a:rPr lang="en-US" altLang="zh-CN"/>
              <a:t>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838200" y="228600"/>
            <a:ext cx="3186113" cy="579438"/>
          </a:xfrm>
          <a:prstGeom prst="rect">
            <a:avLst/>
          </a:prstGeom>
          <a:noFill/>
          <a:ln w="9525">
            <a:noFill/>
            <a:miter lim="800000"/>
            <a:headEnd/>
            <a:tailEnd/>
          </a:ln>
          <a:effectLst/>
        </p:spPr>
        <p:txBody>
          <a:bodyPr wrap="none">
            <a:spAutoFit/>
          </a:bodyPr>
          <a:lstStyle/>
          <a:p>
            <a:r>
              <a:rPr lang="zh-CN" altLang="en-US" sz="3200" b="1">
                <a:solidFill>
                  <a:srgbClr val="FF0000"/>
                </a:solidFill>
                <a:ea typeface="楷体_GB2312" pitchFamily="49" charset="-122"/>
              </a:rPr>
              <a:t>算法的基本思想</a:t>
            </a:r>
            <a:r>
              <a:rPr lang="en-US" altLang="zh-CN" sz="3200" b="1">
                <a:solidFill>
                  <a:srgbClr val="FF0000"/>
                </a:solidFill>
                <a:ea typeface="楷体_GB2312" pitchFamily="49" charset="-122"/>
              </a:rPr>
              <a:t>:</a:t>
            </a:r>
            <a:endParaRPr lang="en-US" altLang="zh-CN" sz="3200">
              <a:solidFill>
                <a:srgbClr val="FF0000"/>
              </a:solidFill>
            </a:endParaRPr>
          </a:p>
        </p:txBody>
      </p:sp>
      <p:sp>
        <p:nvSpPr>
          <p:cNvPr id="113667" name="Text Box 3"/>
          <p:cNvSpPr txBox="1">
            <a:spLocks noChangeArrowheads="1"/>
          </p:cNvSpPr>
          <p:nvPr/>
        </p:nvSpPr>
        <p:spPr bwMode="auto">
          <a:xfrm>
            <a:off x="822325" y="914400"/>
            <a:ext cx="5527675" cy="579438"/>
          </a:xfrm>
          <a:prstGeom prst="rect">
            <a:avLst/>
          </a:prstGeom>
          <a:noFill/>
          <a:ln w="9525">
            <a:noFill/>
            <a:miter lim="800000"/>
            <a:headEnd/>
            <a:tailEnd/>
          </a:ln>
          <a:effectLst/>
        </p:spPr>
        <p:txBody>
          <a:bodyPr wrap="none">
            <a:spAutoFit/>
          </a:bodyPr>
          <a:lstStyle/>
          <a:p>
            <a:r>
              <a:rPr lang="en-US" altLang="zh-CN" sz="3200" b="1">
                <a:solidFill>
                  <a:srgbClr val="990033"/>
                </a:solidFill>
              </a:rPr>
              <a:t>1) </a:t>
            </a:r>
            <a:r>
              <a:rPr lang="zh-CN" altLang="en-US" sz="3200" b="1">
                <a:solidFill>
                  <a:srgbClr val="990033"/>
                </a:solidFill>
                <a:ea typeface="楷体_GB2312" pitchFamily="49" charset="-122"/>
              </a:rPr>
              <a:t>设</a:t>
            </a:r>
            <a:r>
              <a:rPr lang="zh-CN" altLang="en-US" sz="3200" b="1">
                <a:solidFill>
                  <a:srgbClr val="990033"/>
                </a:solidFill>
              </a:rPr>
              <a:t> </a:t>
            </a:r>
            <a:r>
              <a:rPr lang="en-US" altLang="zh-CN" sz="3200" b="1">
                <a:solidFill>
                  <a:srgbClr val="990033"/>
                </a:solidFill>
              </a:rPr>
              <a:t>C </a:t>
            </a:r>
            <a:r>
              <a:rPr lang="zh-CN" altLang="en-US" sz="3200" b="1">
                <a:solidFill>
                  <a:srgbClr val="990033"/>
                </a:solidFill>
                <a:latin typeface="楷体_GB2312" pitchFamily="49" charset="-122"/>
                <a:ea typeface="楷体_GB2312" pitchFamily="49" charset="-122"/>
              </a:rPr>
              <a:t>表为空表</a:t>
            </a:r>
            <a:r>
              <a:rPr lang="en-US" altLang="zh-CN" sz="3200" b="1">
                <a:solidFill>
                  <a:srgbClr val="990033"/>
                </a:solidFill>
                <a:latin typeface="楷体_GB2312" pitchFamily="49" charset="-122"/>
                <a:ea typeface="楷体_GB2312" pitchFamily="49" charset="-122"/>
              </a:rPr>
              <a:t>; </a:t>
            </a:r>
            <a:r>
              <a:rPr lang="en-US" altLang="zh-CN" sz="3200" b="1">
                <a:solidFill>
                  <a:srgbClr val="990033"/>
                </a:solidFill>
                <a:ea typeface="楷体_GB2312" pitchFamily="49" charset="-122"/>
              </a:rPr>
              <a:t>k=0; i=j=1;</a:t>
            </a:r>
            <a:endParaRPr lang="en-US" altLang="zh-CN" sz="3200"/>
          </a:p>
        </p:txBody>
      </p:sp>
      <p:sp>
        <p:nvSpPr>
          <p:cNvPr id="113668" name="Text Box 4"/>
          <p:cNvSpPr txBox="1">
            <a:spLocks noChangeArrowheads="1"/>
          </p:cNvSpPr>
          <p:nvPr/>
        </p:nvSpPr>
        <p:spPr bwMode="auto">
          <a:xfrm>
            <a:off x="822325" y="1631950"/>
            <a:ext cx="6615113" cy="4921250"/>
          </a:xfrm>
          <a:prstGeom prst="rect">
            <a:avLst/>
          </a:prstGeom>
          <a:noFill/>
          <a:ln w="9525">
            <a:noFill/>
            <a:miter lim="800000"/>
            <a:headEnd/>
            <a:tailEnd/>
          </a:ln>
          <a:effectLst/>
        </p:spPr>
        <p:txBody>
          <a:bodyPr wrap="none">
            <a:spAutoFit/>
          </a:bodyPr>
          <a:lstStyle/>
          <a:p>
            <a:pPr>
              <a:lnSpc>
                <a:spcPct val="110000"/>
              </a:lnSpc>
            </a:pPr>
            <a:r>
              <a:rPr lang="en-US" altLang="zh-CN" sz="3200" b="1">
                <a:solidFill>
                  <a:srgbClr val="990033"/>
                </a:solidFill>
              </a:rPr>
              <a:t>2) while </a:t>
            </a:r>
            <a:r>
              <a:rPr lang="en-US" altLang="zh-CN" sz="3200">
                <a:solidFill>
                  <a:srgbClr val="990033"/>
                </a:solidFill>
              </a:rPr>
              <a:t>( A </a:t>
            </a:r>
            <a:r>
              <a:rPr lang="zh-CN" altLang="en-US" sz="3200">
                <a:solidFill>
                  <a:srgbClr val="990033"/>
                </a:solidFill>
                <a:ea typeface="楷体_GB2312" pitchFamily="49" charset="-122"/>
              </a:rPr>
              <a:t>表不空</a:t>
            </a:r>
            <a:r>
              <a:rPr lang="en-US" altLang="zh-CN" sz="3200" b="1">
                <a:solidFill>
                  <a:srgbClr val="990033"/>
                </a:solidFill>
                <a:ea typeface="楷体_GB2312" pitchFamily="49" charset="-122"/>
              </a:rPr>
              <a:t>&amp;&amp;</a:t>
            </a:r>
            <a:r>
              <a:rPr lang="en-US" altLang="zh-CN" sz="3200">
                <a:solidFill>
                  <a:srgbClr val="990033"/>
                </a:solidFill>
                <a:ea typeface="楷体_GB2312" pitchFamily="49" charset="-122"/>
              </a:rPr>
              <a:t> B </a:t>
            </a:r>
            <a:r>
              <a:rPr lang="zh-CN" altLang="en-US" sz="3200">
                <a:solidFill>
                  <a:srgbClr val="990033"/>
                </a:solidFill>
                <a:ea typeface="楷体_GB2312" pitchFamily="49" charset="-122"/>
              </a:rPr>
              <a:t>表不空 </a:t>
            </a:r>
            <a:r>
              <a:rPr lang="en-US" altLang="zh-CN" sz="3200">
                <a:solidFill>
                  <a:srgbClr val="990033"/>
                </a:solidFill>
                <a:ea typeface="楷体_GB2312" pitchFamily="49" charset="-122"/>
              </a:rPr>
              <a:t>) {</a:t>
            </a:r>
          </a:p>
          <a:p>
            <a:pPr>
              <a:lnSpc>
                <a:spcPct val="110000"/>
              </a:lnSpc>
            </a:pPr>
            <a:r>
              <a:rPr lang="en-US" altLang="zh-CN" sz="3200">
                <a:solidFill>
                  <a:srgbClr val="990033"/>
                </a:solidFill>
                <a:ea typeface="楷体_GB2312" pitchFamily="49" charset="-122"/>
              </a:rPr>
              <a:t>       </a:t>
            </a:r>
            <a:r>
              <a:rPr lang="zh-CN" altLang="en-US" sz="3200">
                <a:solidFill>
                  <a:srgbClr val="990033"/>
                </a:solidFill>
                <a:ea typeface="楷体_GB2312" pitchFamily="49" charset="-122"/>
              </a:rPr>
              <a:t>取</a:t>
            </a:r>
            <a:r>
              <a:rPr lang="zh-CN" altLang="en-US" sz="3200">
                <a:solidFill>
                  <a:srgbClr val="990033"/>
                </a:solidFill>
              </a:rPr>
              <a:t> </a:t>
            </a:r>
            <a:r>
              <a:rPr lang="en-US" altLang="zh-CN" sz="3200">
                <a:solidFill>
                  <a:srgbClr val="990033"/>
                </a:solidFill>
              </a:rPr>
              <a:t>A </a:t>
            </a:r>
            <a:r>
              <a:rPr lang="zh-CN" altLang="en-US" sz="3200">
                <a:solidFill>
                  <a:srgbClr val="990033"/>
                </a:solidFill>
                <a:latin typeface="楷体_GB2312" pitchFamily="49" charset="-122"/>
                <a:ea typeface="楷体_GB2312" pitchFamily="49" charset="-122"/>
              </a:rPr>
              <a:t>表中的元素 </a:t>
            </a:r>
            <a:r>
              <a:rPr lang="en-US" altLang="zh-CN" sz="3200">
                <a:solidFill>
                  <a:srgbClr val="990033"/>
                </a:solidFill>
                <a:ea typeface="楷体_GB2312" pitchFamily="49" charset="-122"/>
              </a:rPr>
              <a:t>a</a:t>
            </a:r>
            <a:r>
              <a:rPr lang="en-US" altLang="zh-CN" sz="3200" baseline="-25000">
                <a:solidFill>
                  <a:srgbClr val="990033"/>
                </a:solidFill>
                <a:ea typeface="楷体_GB2312" pitchFamily="49" charset="-122"/>
              </a:rPr>
              <a:t>i</a:t>
            </a:r>
            <a:r>
              <a:rPr lang="en-US" altLang="zh-CN" sz="3200">
                <a:solidFill>
                  <a:srgbClr val="990033"/>
                </a:solidFill>
                <a:ea typeface="楷体_GB2312" pitchFamily="49" charset="-122"/>
              </a:rPr>
              <a:t> </a:t>
            </a:r>
            <a:r>
              <a:rPr lang="en-US" altLang="zh-CN" sz="3200">
                <a:solidFill>
                  <a:srgbClr val="990033"/>
                </a:solidFill>
                <a:latin typeface="楷体_GB2312" pitchFamily="49" charset="-122"/>
                <a:ea typeface="楷体_GB2312" pitchFamily="49" charset="-122"/>
              </a:rPr>
              <a:t>;</a:t>
            </a:r>
          </a:p>
          <a:p>
            <a:pPr>
              <a:lnSpc>
                <a:spcPct val="110000"/>
              </a:lnSpc>
            </a:pPr>
            <a:r>
              <a:rPr lang="en-US" altLang="zh-CN" sz="3200">
                <a:solidFill>
                  <a:srgbClr val="990033"/>
                </a:solidFill>
                <a:latin typeface="楷体_GB2312" pitchFamily="49" charset="-122"/>
                <a:ea typeface="楷体_GB2312" pitchFamily="49" charset="-122"/>
              </a:rPr>
              <a:t>    </a:t>
            </a:r>
            <a:r>
              <a:rPr lang="zh-CN" altLang="en-US" sz="3200">
                <a:solidFill>
                  <a:srgbClr val="990033"/>
                </a:solidFill>
                <a:latin typeface="楷体_GB2312" pitchFamily="49" charset="-122"/>
                <a:ea typeface="楷体_GB2312" pitchFamily="49" charset="-122"/>
              </a:rPr>
              <a:t>取 </a:t>
            </a:r>
            <a:r>
              <a:rPr lang="en-US" altLang="zh-CN" sz="3200">
                <a:solidFill>
                  <a:srgbClr val="990033"/>
                </a:solidFill>
                <a:ea typeface="楷体_GB2312" pitchFamily="49" charset="-122"/>
              </a:rPr>
              <a:t>B </a:t>
            </a:r>
            <a:r>
              <a:rPr lang="zh-CN" altLang="en-US" sz="3200">
                <a:solidFill>
                  <a:srgbClr val="990033"/>
                </a:solidFill>
                <a:ea typeface="楷体_GB2312" pitchFamily="49" charset="-122"/>
              </a:rPr>
              <a:t>表中的元素 </a:t>
            </a:r>
            <a:r>
              <a:rPr lang="en-US" altLang="zh-CN" sz="3200">
                <a:solidFill>
                  <a:srgbClr val="990033"/>
                </a:solidFill>
                <a:ea typeface="楷体_GB2312" pitchFamily="49" charset="-122"/>
              </a:rPr>
              <a:t>b</a:t>
            </a:r>
            <a:r>
              <a:rPr lang="en-US" altLang="zh-CN" sz="3200" baseline="-25000">
                <a:solidFill>
                  <a:srgbClr val="990033"/>
                </a:solidFill>
                <a:ea typeface="楷体_GB2312" pitchFamily="49" charset="-122"/>
              </a:rPr>
              <a:t>j</a:t>
            </a:r>
            <a:r>
              <a:rPr lang="en-US" altLang="zh-CN" sz="3200">
                <a:solidFill>
                  <a:srgbClr val="990033"/>
                </a:solidFill>
                <a:ea typeface="楷体_GB2312" pitchFamily="49" charset="-122"/>
              </a:rPr>
              <a:t> ;</a:t>
            </a:r>
          </a:p>
          <a:p>
            <a:pPr>
              <a:lnSpc>
                <a:spcPct val="110000"/>
              </a:lnSpc>
            </a:pPr>
            <a:r>
              <a:rPr lang="en-US" altLang="zh-CN" sz="3200">
                <a:solidFill>
                  <a:srgbClr val="990033"/>
                </a:solidFill>
                <a:ea typeface="楷体_GB2312" pitchFamily="49" charset="-122"/>
              </a:rPr>
              <a:t>       </a:t>
            </a:r>
            <a:r>
              <a:rPr lang="en-US" altLang="zh-CN" sz="3200" b="1">
                <a:solidFill>
                  <a:srgbClr val="990033"/>
                </a:solidFill>
                <a:ea typeface="楷体_GB2312" pitchFamily="49" charset="-122"/>
              </a:rPr>
              <a:t>if</a:t>
            </a:r>
            <a:r>
              <a:rPr lang="en-US" altLang="zh-CN" sz="3200">
                <a:solidFill>
                  <a:srgbClr val="990033"/>
                </a:solidFill>
                <a:ea typeface="楷体_GB2312" pitchFamily="49" charset="-122"/>
              </a:rPr>
              <a:t> ( a</a:t>
            </a:r>
            <a:r>
              <a:rPr lang="en-US" altLang="zh-CN" sz="3200" baseline="-25000">
                <a:solidFill>
                  <a:srgbClr val="990033"/>
                </a:solidFill>
                <a:ea typeface="楷体_GB2312" pitchFamily="49" charset="-122"/>
              </a:rPr>
              <a:t>i</a:t>
            </a:r>
            <a:r>
              <a:rPr lang="en-US" altLang="zh-CN" sz="3200">
                <a:solidFill>
                  <a:srgbClr val="990033"/>
                </a:solidFill>
                <a:ea typeface="楷体_GB2312" pitchFamily="49" charset="-122"/>
              </a:rPr>
              <a:t>&lt;b</a:t>
            </a:r>
            <a:r>
              <a:rPr lang="en-US" altLang="zh-CN" sz="3200" baseline="-25000">
                <a:solidFill>
                  <a:srgbClr val="990033"/>
                </a:solidFill>
                <a:ea typeface="楷体_GB2312" pitchFamily="49" charset="-122"/>
              </a:rPr>
              <a:t>j</a:t>
            </a:r>
            <a:r>
              <a:rPr lang="en-US" altLang="zh-CN" sz="3200">
                <a:solidFill>
                  <a:srgbClr val="990033"/>
                </a:solidFill>
                <a:ea typeface="楷体_GB2312" pitchFamily="49" charset="-122"/>
              </a:rPr>
              <a:t>)  i++;</a:t>
            </a:r>
          </a:p>
          <a:p>
            <a:pPr>
              <a:lnSpc>
                <a:spcPct val="110000"/>
              </a:lnSpc>
            </a:pPr>
            <a:r>
              <a:rPr lang="en-US" altLang="zh-CN" sz="3200">
                <a:solidFill>
                  <a:srgbClr val="990033"/>
                </a:solidFill>
                <a:ea typeface="楷体_GB2312" pitchFamily="49" charset="-122"/>
              </a:rPr>
              <a:t>       </a:t>
            </a:r>
            <a:r>
              <a:rPr lang="en-US" altLang="zh-CN" sz="3200" b="1">
                <a:solidFill>
                  <a:srgbClr val="990033"/>
                </a:solidFill>
                <a:ea typeface="楷体_GB2312" pitchFamily="49" charset="-122"/>
              </a:rPr>
              <a:t>else if</a:t>
            </a:r>
            <a:r>
              <a:rPr lang="en-US" altLang="zh-CN" sz="3200">
                <a:solidFill>
                  <a:srgbClr val="990033"/>
                </a:solidFill>
                <a:ea typeface="楷体_GB2312" pitchFamily="49" charset="-122"/>
              </a:rPr>
              <a:t> ( a</a:t>
            </a:r>
            <a:r>
              <a:rPr lang="en-US" altLang="zh-CN" sz="3200" baseline="-25000">
                <a:solidFill>
                  <a:srgbClr val="990033"/>
                </a:solidFill>
                <a:ea typeface="楷体_GB2312" pitchFamily="49" charset="-122"/>
              </a:rPr>
              <a:t>i</a:t>
            </a:r>
            <a:r>
              <a:rPr lang="en-US" altLang="zh-CN" sz="3200">
                <a:solidFill>
                  <a:srgbClr val="990033"/>
                </a:solidFill>
                <a:ea typeface="楷体_GB2312" pitchFamily="49" charset="-122"/>
              </a:rPr>
              <a:t>&gt;b</a:t>
            </a:r>
            <a:r>
              <a:rPr lang="en-US" altLang="zh-CN" sz="3200" baseline="-25000">
                <a:solidFill>
                  <a:srgbClr val="990033"/>
                </a:solidFill>
                <a:ea typeface="楷体_GB2312" pitchFamily="49" charset="-122"/>
              </a:rPr>
              <a:t>j</a:t>
            </a:r>
            <a:r>
              <a:rPr lang="en-US" altLang="zh-CN" sz="3200">
                <a:solidFill>
                  <a:srgbClr val="990033"/>
                </a:solidFill>
                <a:ea typeface="楷体_GB2312" pitchFamily="49" charset="-122"/>
              </a:rPr>
              <a:t> )  j++;</a:t>
            </a:r>
          </a:p>
          <a:p>
            <a:pPr>
              <a:lnSpc>
                <a:spcPct val="110000"/>
              </a:lnSpc>
            </a:pPr>
            <a:r>
              <a:rPr lang="en-US" altLang="zh-CN" sz="3200">
                <a:solidFill>
                  <a:srgbClr val="990033"/>
                </a:solidFill>
                <a:ea typeface="楷体_GB2312" pitchFamily="49" charset="-122"/>
              </a:rPr>
              <a:t>       </a:t>
            </a:r>
            <a:r>
              <a:rPr lang="en-US" altLang="zh-CN" sz="3200" b="1">
                <a:solidFill>
                  <a:srgbClr val="990033"/>
                </a:solidFill>
                <a:ea typeface="楷体_GB2312" pitchFamily="49" charset="-122"/>
              </a:rPr>
              <a:t>else {  if</a:t>
            </a:r>
            <a:r>
              <a:rPr lang="en-US" altLang="zh-CN" sz="3200">
                <a:solidFill>
                  <a:srgbClr val="990033"/>
                </a:solidFill>
                <a:ea typeface="楷体_GB2312" pitchFamily="49" charset="-122"/>
              </a:rPr>
              <a:t> ( k=0 || c</a:t>
            </a:r>
            <a:r>
              <a:rPr lang="en-US" altLang="zh-CN" sz="3200" baseline="-25000">
                <a:solidFill>
                  <a:srgbClr val="990033"/>
                </a:solidFill>
                <a:ea typeface="楷体_GB2312" pitchFamily="49" charset="-122"/>
              </a:rPr>
              <a:t>k </a:t>
            </a:r>
            <a:r>
              <a:rPr lang="en-US" altLang="zh-CN" sz="3200" b="1">
                <a:solidFill>
                  <a:srgbClr val="990033"/>
                </a:solidFill>
                <a:ea typeface="楷体_GB2312" pitchFamily="49" charset="-122"/>
              </a:rPr>
              <a:t>!= </a:t>
            </a:r>
            <a:r>
              <a:rPr lang="en-US" altLang="zh-CN" sz="3200">
                <a:solidFill>
                  <a:srgbClr val="990033"/>
                </a:solidFill>
                <a:ea typeface="楷体_GB2312" pitchFamily="49" charset="-122"/>
              </a:rPr>
              <a:t>a</a:t>
            </a:r>
            <a:r>
              <a:rPr lang="en-US" altLang="zh-CN" sz="3200" baseline="-25000">
                <a:solidFill>
                  <a:srgbClr val="990033"/>
                </a:solidFill>
                <a:ea typeface="楷体_GB2312" pitchFamily="49" charset="-122"/>
              </a:rPr>
              <a:t>i</a:t>
            </a:r>
            <a:r>
              <a:rPr lang="en-US" altLang="zh-CN" sz="3200">
                <a:solidFill>
                  <a:srgbClr val="990033"/>
                </a:solidFill>
                <a:ea typeface="楷体_GB2312" pitchFamily="49" charset="-122"/>
              </a:rPr>
              <a:t>) </a:t>
            </a:r>
          </a:p>
          <a:p>
            <a:pPr>
              <a:lnSpc>
                <a:spcPct val="110000"/>
              </a:lnSpc>
            </a:pPr>
            <a:r>
              <a:rPr lang="en-US" altLang="zh-CN" sz="3200">
                <a:solidFill>
                  <a:srgbClr val="990033"/>
                </a:solidFill>
                <a:ea typeface="楷体_GB2312" pitchFamily="49" charset="-122"/>
              </a:rPr>
              <a:t>                     </a:t>
            </a:r>
            <a:r>
              <a:rPr lang="zh-CN" altLang="en-US" sz="3200">
                <a:solidFill>
                  <a:srgbClr val="990033"/>
                </a:solidFill>
                <a:ea typeface="楷体_GB2312" pitchFamily="49" charset="-122"/>
              </a:rPr>
              <a:t>将 </a:t>
            </a:r>
            <a:r>
              <a:rPr lang="en-US" altLang="zh-CN" sz="3200">
                <a:solidFill>
                  <a:srgbClr val="990033"/>
                </a:solidFill>
                <a:ea typeface="楷体_GB2312" pitchFamily="49" charset="-122"/>
              </a:rPr>
              <a:t>a</a:t>
            </a:r>
            <a:r>
              <a:rPr lang="en-US" altLang="zh-CN" sz="3200" baseline="-25000">
                <a:solidFill>
                  <a:srgbClr val="990033"/>
                </a:solidFill>
                <a:ea typeface="楷体_GB2312" pitchFamily="49" charset="-122"/>
              </a:rPr>
              <a:t>i</a:t>
            </a:r>
            <a:r>
              <a:rPr lang="en-US" altLang="zh-CN" sz="3200">
                <a:solidFill>
                  <a:srgbClr val="990033"/>
                </a:solidFill>
                <a:ea typeface="楷体_GB2312" pitchFamily="49" charset="-122"/>
              </a:rPr>
              <a:t> </a:t>
            </a:r>
            <a:r>
              <a:rPr lang="zh-CN" altLang="en-US" sz="3200">
                <a:solidFill>
                  <a:srgbClr val="990033"/>
                </a:solidFill>
                <a:ea typeface="楷体_GB2312" pitchFamily="49" charset="-122"/>
              </a:rPr>
              <a:t>插入到 </a:t>
            </a:r>
            <a:r>
              <a:rPr lang="en-US" altLang="zh-CN" sz="3200">
                <a:solidFill>
                  <a:srgbClr val="990033"/>
                </a:solidFill>
                <a:ea typeface="楷体_GB2312" pitchFamily="49" charset="-122"/>
              </a:rPr>
              <a:t>C </a:t>
            </a:r>
            <a:r>
              <a:rPr lang="zh-CN" altLang="en-US" sz="3200">
                <a:solidFill>
                  <a:srgbClr val="990033"/>
                </a:solidFill>
                <a:ea typeface="楷体_GB2312" pitchFamily="49" charset="-122"/>
              </a:rPr>
              <a:t>表的表尾</a:t>
            </a:r>
            <a:r>
              <a:rPr lang="en-US" altLang="zh-CN" sz="3200">
                <a:solidFill>
                  <a:srgbClr val="990033"/>
                </a:solidFill>
                <a:ea typeface="楷体_GB2312" pitchFamily="49" charset="-122"/>
              </a:rPr>
              <a:t>;</a:t>
            </a:r>
          </a:p>
          <a:p>
            <a:pPr>
              <a:lnSpc>
                <a:spcPct val="110000"/>
              </a:lnSpc>
            </a:pPr>
            <a:r>
              <a:rPr lang="en-US" altLang="zh-CN" sz="3200">
                <a:solidFill>
                  <a:srgbClr val="990033"/>
                </a:solidFill>
                <a:ea typeface="楷体_GB2312" pitchFamily="49" charset="-122"/>
              </a:rPr>
              <a:t>                  i++;  j++; </a:t>
            </a:r>
          </a:p>
          <a:p>
            <a:pPr>
              <a:lnSpc>
                <a:spcPct val="110000"/>
              </a:lnSpc>
            </a:pPr>
            <a:r>
              <a:rPr lang="en-US" altLang="zh-CN" sz="3200">
                <a:solidFill>
                  <a:srgbClr val="990033"/>
                </a:solidFill>
                <a:ea typeface="楷体_GB2312" pitchFamily="49" charset="-122"/>
              </a:rPr>
              <a:t>     }</a:t>
            </a:r>
            <a:endParaRPr lang="en-US" altLang="zh-CN"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strips(downRight)">
                                      <p:cBhvr>
                                        <p:cTn id="7" dur="500"/>
                                        <p:tgtEl>
                                          <p:spTgt spid="11366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strips(downRight)">
                                      <p:cBhvr>
                                        <p:cTn id="12" dur="500"/>
                                        <p:tgtEl>
                                          <p:spTgt spid="11366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3668"/>
                                        </p:tgtEl>
                                        <p:attrNameLst>
                                          <p:attrName>style.visibility</p:attrName>
                                        </p:attrNameLst>
                                      </p:cBhvr>
                                      <p:to>
                                        <p:strVal val="visible"/>
                                      </p:to>
                                    </p:set>
                                    <p:animEffect transition="in" filter="strips(downRight)">
                                      <p:cBhvr>
                                        <p:cTn id="17" dur="500"/>
                                        <p:tgtEl>
                                          <p:spTgt spid="113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autoUpdateAnimBg="0"/>
      <p:bldP spid="113668" grpId="0"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0"/>
            <a:ext cx="9144000" cy="3662541"/>
          </a:xfrm>
          <a:prstGeom prst="rect">
            <a:avLst/>
          </a:prstGeom>
          <a:noFill/>
          <a:ln w="9525">
            <a:noFill/>
            <a:miter lim="800000"/>
            <a:headEnd/>
            <a:tailEnd/>
          </a:ln>
        </p:spPr>
        <p:txBody>
          <a:bodyPr>
            <a:spAutoFit/>
          </a:bodyPr>
          <a:lstStyle/>
          <a:p>
            <a:r>
              <a:rPr lang="en-US" altLang="zh-CN" sz="3200" dirty="0">
                <a:latin typeface="华文行楷" pitchFamily="2" charset="-122"/>
                <a:ea typeface="华文行楷" pitchFamily="2" charset="-122"/>
              </a:rPr>
              <a:t>6</a:t>
            </a:r>
            <a:r>
              <a:rPr lang="zh-CN" altLang="en-US" sz="3200" dirty="0" smtClean="0">
                <a:latin typeface="华文行楷" pitchFamily="2" charset="-122"/>
                <a:ea typeface="华文行楷" pitchFamily="2" charset="-122"/>
              </a:rPr>
              <a:t>、</a:t>
            </a:r>
            <a:endParaRPr lang="en-US" altLang="zh-CN" dirty="0"/>
          </a:p>
          <a:p>
            <a:r>
              <a:rPr lang="en-US" altLang="zh-CN" sz="3200" dirty="0">
                <a:latin typeface="华文行楷" pitchFamily="2" charset="-122"/>
                <a:ea typeface="华文行楷" pitchFamily="2" charset="-122"/>
              </a:rPr>
              <a:t>10</a:t>
            </a:r>
            <a:r>
              <a:rPr lang="zh-CN" altLang="en-US" sz="3200" dirty="0">
                <a:latin typeface="华文行楷" pitchFamily="2" charset="-122"/>
                <a:ea typeface="华文行楷" pitchFamily="2" charset="-122"/>
              </a:rPr>
              <a:t>、</a:t>
            </a:r>
            <a:r>
              <a:rPr lang="zh-CN" altLang="en-US" dirty="0"/>
              <a:t>判断一个栈</a:t>
            </a:r>
            <a:r>
              <a:rPr lang="en-US" altLang="zh-CN" dirty="0"/>
              <a:t>ST</a:t>
            </a:r>
            <a:r>
              <a:rPr lang="zh-CN" altLang="en-US" dirty="0"/>
              <a:t>（最多元素为</a:t>
            </a:r>
            <a:r>
              <a:rPr lang="en-US" altLang="zh-CN" dirty="0"/>
              <a:t>m0</a:t>
            </a:r>
            <a:r>
              <a:rPr lang="zh-CN" altLang="en-US" dirty="0"/>
              <a:t>）为空的条件是</a:t>
            </a:r>
            <a:r>
              <a:rPr lang="en-US" altLang="zh-CN" dirty="0"/>
              <a:t>_</a:t>
            </a:r>
            <a:r>
              <a:rPr lang="en-US" altLang="zh-CN" dirty="0" err="1"/>
              <a:t>ST.front</a:t>
            </a:r>
            <a:r>
              <a:rPr lang="en-US" altLang="zh-CN" dirty="0"/>
              <a:t>=</a:t>
            </a:r>
            <a:r>
              <a:rPr lang="en-US" altLang="zh-CN" dirty="0" err="1"/>
              <a:t>ST.rear</a:t>
            </a:r>
            <a:r>
              <a:rPr lang="en-US" altLang="zh-CN" dirty="0"/>
              <a:t>_ </a:t>
            </a:r>
          </a:p>
          <a:p>
            <a:r>
              <a:rPr lang="en-US" altLang="zh-CN" sz="3200" dirty="0">
                <a:latin typeface="华文行楷" pitchFamily="2" charset="-122"/>
                <a:ea typeface="华文行楷" pitchFamily="2" charset="-122"/>
              </a:rPr>
              <a:t>11</a:t>
            </a:r>
            <a:r>
              <a:rPr lang="zh-CN" altLang="en-US" sz="3200" dirty="0">
                <a:latin typeface="华文行楷" pitchFamily="2" charset="-122"/>
                <a:ea typeface="华文行楷" pitchFamily="2" charset="-122"/>
              </a:rPr>
              <a:t>、</a:t>
            </a:r>
            <a:r>
              <a:rPr lang="zh-CN" altLang="en-US" dirty="0"/>
              <a:t>判断一个队列</a:t>
            </a:r>
            <a:r>
              <a:rPr lang="en-US" altLang="zh-CN" dirty="0"/>
              <a:t>QU</a:t>
            </a:r>
            <a:r>
              <a:rPr lang="zh-CN" altLang="en-US" dirty="0"/>
              <a:t>（最多元素为</a:t>
            </a:r>
            <a:r>
              <a:rPr lang="en-US" altLang="zh-CN" dirty="0"/>
              <a:t>m0</a:t>
            </a:r>
            <a:r>
              <a:rPr lang="zh-CN" altLang="en-US" dirty="0"/>
              <a:t>）为空的条件是</a:t>
            </a:r>
            <a:r>
              <a:rPr lang="en-US" altLang="zh-CN" dirty="0"/>
              <a:t>__</a:t>
            </a:r>
            <a:r>
              <a:rPr lang="en-US" altLang="zh-CN" dirty="0" err="1"/>
              <a:t>QU.front</a:t>
            </a:r>
            <a:r>
              <a:rPr lang="en-US" altLang="zh-CN" dirty="0"/>
              <a:t>=</a:t>
            </a:r>
            <a:r>
              <a:rPr lang="en-US" altLang="zh-CN" dirty="0" err="1"/>
              <a:t>QU.rear</a:t>
            </a:r>
            <a:r>
              <a:rPr lang="en-US" altLang="zh-CN" dirty="0"/>
              <a:t> </a:t>
            </a:r>
          </a:p>
          <a:p>
            <a:r>
              <a:rPr lang="en-US" altLang="zh-CN" sz="3200" dirty="0">
                <a:latin typeface="华文行楷" pitchFamily="2" charset="-122"/>
                <a:ea typeface="华文行楷" pitchFamily="2" charset="-122"/>
              </a:rPr>
              <a:t>18</a:t>
            </a:r>
            <a:r>
              <a:rPr lang="zh-CN" altLang="en-US" sz="3200" dirty="0">
                <a:latin typeface="华文行楷" pitchFamily="2" charset="-122"/>
                <a:ea typeface="华文行楷" pitchFamily="2" charset="-122"/>
              </a:rPr>
              <a:t>、</a:t>
            </a:r>
            <a:r>
              <a:rPr lang="zh-CN" altLang="en-US" dirty="0"/>
              <a:t>向一栈顶指针为</a:t>
            </a:r>
            <a:r>
              <a:rPr lang="en-US" altLang="zh-CN" dirty="0"/>
              <a:t>HS</a:t>
            </a:r>
            <a:r>
              <a:rPr lang="zh-CN" altLang="en-US" dirty="0"/>
              <a:t>的链栈中删除一结点时，用</a:t>
            </a:r>
            <a:r>
              <a:rPr lang="en-US" altLang="zh-CN" dirty="0"/>
              <a:t>x</a:t>
            </a:r>
            <a:r>
              <a:rPr lang="zh-CN" altLang="en-US" dirty="0"/>
              <a:t>保存被删结点的值，则（ </a:t>
            </a:r>
            <a:r>
              <a:rPr lang="en-US" altLang="zh-CN" dirty="0"/>
              <a:t>c </a:t>
            </a:r>
            <a:r>
              <a:rPr lang="zh-CN" altLang="en-US" dirty="0"/>
              <a:t>）</a:t>
            </a:r>
          </a:p>
          <a:p>
            <a:r>
              <a:rPr lang="en-US" altLang="zh-CN" dirty="0"/>
              <a:t>A</a:t>
            </a:r>
            <a:r>
              <a:rPr lang="zh-CN" altLang="en-US" dirty="0"/>
              <a:t>．</a:t>
            </a:r>
            <a:r>
              <a:rPr lang="en-US" altLang="zh-CN" dirty="0"/>
              <a:t>x = HS; HS=HS-&gt;next            B</a:t>
            </a:r>
            <a:r>
              <a:rPr lang="zh-CN" altLang="en-US" dirty="0"/>
              <a:t>．</a:t>
            </a:r>
            <a:r>
              <a:rPr lang="en-US" altLang="zh-CN" dirty="0"/>
              <a:t>x = HS-&gt;data </a:t>
            </a:r>
          </a:p>
          <a:p>
            <a:r>
              <a:rPr lang="en-US" altLang="zh-CN" dirty="0"/>
              <a:t>C</a:t>
            </a:r>
            <a:r>
              <a:rPr lang="zh-CN" altLang="en-US" dirty="0"/>
              <a:t>．</a:t>
            </a:r>
            <a:r>
              <a:rPr lang="en-US" altLang="zh-CN" dirty="0"/>
              <a:t>HS=HS-&gt;next; x = HS-&gt;data       D</a:t>
            </a:r>
            <a:r>
              <a:rPr lang="zh-CN" altLang="en-US" dirty="0"/>
              <a:t>．</a:t>
            </a:r>
            <a:r>
              <a:rPr lang="en-US" altLang="zh-CN" dirty="0"/>
              <a:t>x = HS-&gt;data; HS=HS-&gt;next</a:t>
            </a:r>
          </a:p>
          <a:p>
            <a:r>
              <a:rPr lang="en-US" altLang="zh-CN" sz="3200" dirty="0">
                <a:latin typeface="华文行楷" pitchFamily="2" charset="-122"/>
                <a:ea typeface="华文行楷" pitchFamily="2" charset="-122"/>
              </a:rPr>
              <a:t>16</a:t>
            </a:r>
            <a:r>
              <a:rPr lang="zh-CN" altLang="en-US" dirty="0"/>
              <a:t>、在一链队中，设</a:t>
            </a:r>
            <a:r>
              <a:rPr lang="en-US" altLang="zh-CN" dirty="0"/>
              <a:t>f</a:t>
            </a:r>
            <a:r>
              <a:rPr lang="zh-CN" altLang="en-US" dirty="0"/>
              <a:t>和</a:t>
            </a:r>
            <a:r>
              <a:rPr lang="en-US" altLang="zh-CN" dirty="0"/>
              <a:t>r</a:t>
            </a:r>
            <a:r>
              <a:rPr lang="zh-CN" altLang="en-US" dirty="0"/>
              <a:t>分别为对头和队尾指针，则插入</a:t>
            </a:r>
            <a:r>
              <a:rPr lang="en-US" altLang="zh-CN" dirty="0"/>
              <a:t>s</a:t>
            </a:r>
            <a:r>
              <a:rPr lang="zh-CN" altLang="en-US" dirty="0"/>
              <a:t>所指结点的运算是（</a:t>
            </a:r>
            <a:r>
              <a:rPr lang="en-US" altLang="zh-CN" dirty="0"/>
              <a:t>B</a:t>
            </a:r>
            <a:r>
              <a:rPr lang="zh-CN" altLang="en-US" dirty="0"/>
              <a:t>）</a:t>
            </a:r>
          </a:p>
          <a:p>
            <a:r>
              <a:rPr lang="en-US" altLang="zh-CN" dirty="0"/>
              <a:t>A</a:t>
            </a:r>
            <a:r>
              <a:rPr lang="zh-CN" altLang="en-US" dirty="0"/>
              <a:t>．</a:t>
            </a:r>
            <a:r>
              <a:rPr lang="en-US" altLang="zh-CN" dirty="0"/>
              <a:t>f-&gt;next=</a:t>
            </a:r>
            <a:r>
              <a:rPr lang="en-US" altLang="zh-CN" dirty="0" err="1"/>
              <a:t>s;f</a:t>
            </a:r>
            <a:r>
              <a:rPr lang="en-US" altLang="zh-CN" dirty="0"/>
              <a:t>=s         B</a:t>
            </a:r>
            <a:r>
              <a:rPr lang="zh-CN" altLang="en-US" dirty="0"/>
              <a:t>．</a:t>
            </a:r>
            <a:r>
              <a:rPr lang="en-US" altLang="zh-CN" dirty="0"/>
              <a:t>r-&gt;next =s; r=s </a:t>
            </a:r>
          </a:p>
          <a:p>
            <a:r>
              <a:rPr lang="en-US" altLang="zh-CN" dirty="0"/>
              <a:t>C</a:t>
            </a:r>
            <a:r>
              <a:rPr lang="zh-CN" altLang="en-US" dirty="0"/>
              <a:t>．</a:t>
            </a:r>
            <a:r>
              <a:rPr lang="en-US" altLang="zh-CN" dirty="0"/>
              <a:t>s-&gt;next = r; r =s       D</a:t>
            </a:r>
            <a:r>
              <a:rPr lang="zh-CN" altLang="en-US" dirty="0"/>
              <a:t>．</a:t>
            </a:r>
            <a:r>
              <a:rPr lang="en-US" altLang="zh-CN" dirty="0"/>
              <a:t>s-&gt;next = f; f = s </a:t>
            </a: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mment 2">
            <a:hlinkClick r:id="rId3" action="ppaction://hlinksldjump"/>
          </p:cNvPr>
          <p:cNvSpPr>
            <a:spLocks noChangeArrowheads="1"/>
          </p:cNvSpPr>
          <p:nvPr/>
        </p:nvSpPr>
        <p:spPr bwMode="auto">
          <a:xfrm>
            <a:off x="1066800" y="990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3.17</a:t>
            </a:r>
            <a:endParaRPr lang="en-US" altLang="zh-CN" sz="1600">
              <a:solidFill>
                <a:schemeClr val="bg1"/>
              </a:solidFill>
              <a:latin typeface="Arial" pitchFamily="34" charset="0"/>
            </a:endParaRPr>
          </a:p>
        </p:txBody>
      </p:sp>
      <p:sp>
        <p:nvSpPr>
          <p:cNvPr id="126979" name="Comment 3">
            <a:hlinkClick r:id="" action="ppaction://hlinkshowjump?jump=nextslide"/>
          </p:cNvPr>
          <p:cNvSpPr>
            <a:spLocks noChangeArrowheads="1"/>
          </p:cNvSpPr>
          <p:nvPr/>
        </p:nvSpPr>
        <p:spPr bwMode="auto">
          <a:xfrm>
            <a:off x="4495800" y="990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3.19</a:t>
            </a:r>
            <a:endParaRPr lang="en-US" altLang="zh-CN" sz="1600">
              <a:solidFill>
                <a:schemeClr val="bg1"/>
              </a:solidFill>
              <a:latin typeface="Arial" pitchFamily="34" charset="0"/>
            </a:endParaRPr>
          </a:p>
        </p:txBody>
      </p:sp>
      <p:sp>
        <p:nvSpPr>
          <p:cNvPr id="126980" name="Comment 4">
            <a:hlinkClick r:id="rId4" action="ppaction://hlinksldjump"/>
          </p:cNvPr>
          <p:cNvSpPr>
            <a:spLocks noChangeArrowheads="1"/>
          </p:cNvSpPr>
          <p:nvPr/>
        </p:nvSpPr>
        <p:spPr bwMode="auto">
          <a:xfrm>
            <a:off x="1828800" y="29003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3.22</a:t>
            </a:r>
            <a:endParaRPr lang="en-US" altLang="zh-CN" sz="1600">
              <a:solidFill>
                <a:schemeClr val="bg1"/>
              </a:solidFill>
              <a:latin typeface="Arial" pitchFamily="34" charset="0"/>
            </a:endParaRPr>
          </a:p>
        </p:txBody>
      </p:sp>
      <p:sp>
        <p:nvSpPr>
          <p:cNvPr id="126981" name="Comment 5">
            <a:hlinkClick r:id="rId5" action="ppaction://hlinksldjump"/>
          </p:cNvPr>
          <p:cNvSpPr>
            <a:spLocks noChangeArrowheads="1"/>
          </p:cNvSpPr>
          <p:nvPr/>
        </p:nvSpPr>
        <p:spPr bwMode="auto">
          <a:xfrm>
            <a:off x="5257800" y="2895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3.28</a:t>
            </a:r>
            <a:endParaRPr lang="en-US" altLang="zh-CN" sz="1600">
              <a:solidFill>
                <a:schemeClr val="bg1"/>
              </a:solidFill>
              <a:latin typeface="Arial" pitchFamily="34" charset="0"/>
            </a:endParaRPr>
          </a:p>
        </p:txBody>
      </p:sp>
      <p:sp>
        <p:nvSpPr>
          <p:cNvPr id="126982" name="Comment 6">
            <a:hlinkClick r:id="rId6" action="ppaction://hlinksldjump"/>
          </p:cNvPr>
          <p:cNvSpPr>
            <a:spLocks noChangeArrowheads="1"/>
          </p:cNvSpPr>
          <p:nvPr/>
        </p:nvSpPr>
        <p:spPr bwMode="auto">
          <a:xfrm>
            <a:off x="2590800" y="48053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3.31</a:t>
            </a:r>
            <a:endParaRPr lang="en-US" altLang="zh-CN" sz="1600">
              <a:solidFill>
                <a:schemeClr val="bg1"/>
              </a:solidFill>
              <a:latin typeface="Arial" pitchFamily="34" charset="0"/>
            </a:endParaRPr>
          </a:p>
        </p:txBody>
      </p:sp>
      <p:sp>
        <p:nvSpPr>
          <p:cNvPr id="126983" name="Comment 7">
            <a:hlinkClick r:id="rId7" action="ppaction://hlinksldjump"/>
          </p:cNvPr>
          <p:cNvSpPr>
            <a:spLocks noChangeArrowheads="1"/>
          </p:cNvSpPr>
          <p:nvPr/>
        </p:nvSpPr>
        <p:spPr bwMode="auto">
          <a:xfrm>
            <a:off x="6019800" y="48053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3.32</a:t>
            </a:r>
            <a:endParaRPr lang="en-US" altLang="zh-CN" sz="1600">
              <a:solidFill>
                <a:schemeClr val="bg1"/>
              </a:solidFill>
              <a:latin typeface="Arial" pitchFamily="34" charset="0"/>
            </a:endParaRPr>
          </a:p>
        </p:txBody>
      </p:sp>
      <p:graphicFrame>
        <p:nvGraphicFramePr>
          <p:cNvPr id="126984" name="Object 8">
            <a:hlinkClick r:id="" action="ppaction://hlinkshowjump?jump=endshow" highlightClick="1"/>
          </p:cNvPr>
          <p:cNvGraphicFramePr>
            <a:graphicFrameLocks noChangeAspect="1"/>
          </p:cNvGraphicFramePr>
          <p:nvPr/>
        </p:nvGraphicFramePr>
        <p:xfrm>
          <a:off x="8001000" y="5943600"/>
          <a:ext cx="806450" cy="609600"/>
        </p:xfrm>
        <a:graphic>
          <a:graphicData uri="http://schemas.openxmlformats.org/presentationml/2006/ole">
            <p:oleObj spid="_x0000_s110594" name="剪辑" r:id="rId8" imgW="2033280" imgH="3390840" progId="">
              <p:embed/>
            </p:oleObj>
          </a:graphicData>
        </a:graphic>
      </p:graphicFrame>
    </p:spTree>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mment 2"/>
          <p:cNvSpPr>
            <a:spLocks noChangeArrowheads="1"/>
          </p:cNvSpPr>
          <p:nvPr/>
        </p:nvSpPr>
        <p:spPr bwMode="auto">
          <a:xfrm>
            <a:off x="152400" y="762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3.19</a:t>
            </a:r>
            <a:endParaRPr lang="en-US" altLang="zh-CN" sz="1600">
              <a:solidFill>
                <a:schemeClr val="bg1"/>
              </a:solidFill>
              <a:latin typeface="Arial" pitchFamily="34" charset="0"/>
            </a:endParaRPr>
          </a:p>
        </p:txBody>
      </p:sp>
      <p:sp>
        <p:nvSpPr>
          <p:cNvPr id="128003" name="Text Box 3"/>
          <p:cNvSpPr txBox="1">
            <a:spLocks noChangeArrowheads="1"/>
          </p:cNvSpPr>
          <p:nvPr/>
        </p:nvSpPr>
        <p:spPr bwMode="auto">
          <a:xfrm>
            <a:off x="228600" y="685800"/>
            <a:ext cx="8763000" cy="6162675"/>
          </a:xfrm>
          <a:prstGeom prst="rect">
            <a:avLst/>
          </a:prstGeom>
          <a:noFill/>
          <a:ln w="9525">
            <a:noFill/>
            <a:miter lim="800000"/>
            <a:headEnd/>
            <a:tailEnd/>
          </a:ln>
          <a:effectLst/>
        </p:spPr>
        <p:txBody>
          <a:bodyPr>
            <a:spAutoFit/>
          </a:bodyPr>
          <a:lstStyle/>
          <a:p>
            <a:pPr>
              <a:lnSpc>
                <a:spcPct val="120000"/>
              </a:lnSpc>
            </a:pPr>
            <a:r>
              <a:rPr lang="en-US" altLang="zh-CN" sz="3200" b="1">
                <a:solidFill>
                  <a:srgbClr val="006600"/>
                </a:solidFill>
              </a:rPr>
              <a:t>int</a:t>
            </a:r>
            <a:r>
              <a:rPr lang="en-US" altLang="zh-CN" sz="3200">
                <a:solidFill>
                  <a:srgbClr val="006600"/>
                </a:solidFill>
              </a:rPr>
              <a:t> matching(SqList exp) </a:t>
            </a:r>
            <a:r>
              <a:rPr lang="en-US" altLang="zh-CN" sz="3200" b="1">
                <a:solidFill>
                  <a:srgbClr val="006600"/>
                </a:solidFill>
              </a:rPr>
              <a:t>{</a:t>
            </a:r>
            <a:endParaRPr lang="en-US" altLang="zh-CN" sz="3200">
              <a:solidFill>
                <a:srgbClr val="006600"/>
              </a:solidFill>
            </a:endParaRPr>
          </a:p>
          <a:p>
            <a:pPr>
              <a:lnSpc>
                <a:spcPct val="125000"/>
              </a:lnSpc>
            </a:pPr>
            <a:r>
              <a:rPr lang="en-US" altLang="zh-CN" sz="3200">
                <a:solidFill>
                  <a:srgbClr val="006600"/>
                </a:solidFill>
              </a:rPr>
              <a:t> // </a:t>
            </a:r>
            <a:r>
              <a:rPr lang="zh-CN" altLang="en-US" sz="3200">
                <a:solidFill>
                  <a:srgbClr val="006600"/>
                </a:solidFill>
                <a:ea typeface="楷体_GB2312" pitchFamily="49" charset="-122"/>
              </a:rPr>
              <a:t>顺序表</a:t>
            </a:r>
            <a:r>
              <a:rPr lang="en-US" altLang="zh-CN" sz="3200">
                <a:solidFill>
                  <a:srgbClr val="006600"/>
                </a:solidFill>
              </a:rPr>
              <a:t>exp</a:t>
            </a:r>
            <a:r>
              <a:rPr lang="zh-CN" altLang="en-US" sz="3200">
                <a:solidFill>
                  <a:srgbClr val="006600"/>
                </a:solidFill>
                <a:latin typeface="楷体_GB2312" pitchFamily="49" charset="-122"/>
                <a:ea typeface="楷体_GB2312" pitchFamily="49" charset="-122"/>
              </a:rPr>
              <a:t>中存有数据元素为字符的表达式</a:t>
            </a:r>
            <a:r>
              <a:rPr lang="en-US" altLang="zh-CN" sz="3200">
                <a:solidFill>
                  <a:srgbClr val="006600"/>
                </a:solidFill>
                <a:latin typeface="楷体_GB2312" pitchFamily="49" charset="-122"/>
                <a:ea typeface="楷体_GB2312" pitchFamily="49" charset="-122"/>
              </a:rPr>
              <a:t>, </a:t>
            </a:r>
          </a:p>
          <a:p>
            <a:pPr>
              <a:lnSpc>
                <a:spcPct val="125000"/>
              </a:lnSpc>
            </a:pPr>
            <a:r>
              <a:rPr lang="en-US" altLang="zh-CN" sz="3200">
                <a:solidFill>
                  <a:srgbClr val="006600"/>
                </a:solidFill>
                <a:ea typeface="楷体_GB2312" pitchFamily="49" charset="-122"/>
              </a:rPr>
              <a:t>// </a:t>
            </a:r>
            <a:r>
              <a:rPr lang="zh-CN" altLang="en-US" sz="3200">
                <a:solidFill>
                  <a:srgbClr val="006600"/>
                </a:solidFill>
                <a:latin typeface="楷体_GB2312" pitchFamily="49" charset="-122"/>
                <a:ea typeface="楷体_GB2312" pitchFamily="49" charset="-122"/>
              </a:rPr>
              <a:t>若表达式中三种括弧正确嵌套，则返回 </a:t>
            </a:r>
            <a:r>
              <a:rPr lang="en-US" altLang="zh-CN" sz="3200">
                <a:solidFill>
                  <a:srgbClr val="006600"/>
                </a:solidFill>
                <a:latin typeface="楷体_GB2312" pitchFamily="49" charset="-122"/>
                <a:ea typeface="楷体_GB2312" pitchFamily="49" charset="-122"/>
              </a:rPr>
              <a:t>1, </a:t>
            </a:r>
          </a:p>
          <a:p>
            <a:pPr>
              <a:lnSpc>
                <a:spcPct val="125000"/>
              </a:lnSpc>
            </a:pPr>
            <a:r>
              <a:rPr lang="en-US" altLang="zh-CN" sz="3200">
                <a:solidFill>
                  <a:srgbClr val="006600"/>
                </a:solidFill>
                <a:ea typeface="楷体_GB2312" pitchFamily="49" charset="-122"/>
              </a:rPr>
              <a:t>// </a:t>
            </a:r>
            <a:r>
              <a:rPr lang="zh-CN" altLang="en-US" sz="3200">
                <a:solidFill>
                  <a:srgbClr val="006600"/>
                </a:solidFill>
                <a:latin typeface="楷体_GB2312" pitchFamily="49" charset="-122"/>
                <a:ea typeface="楷体_GB2312" pitchFamily="49" charset="-122"/>
              </a:rPr>
              <a:t>否则返回 </a:t>
            </a:r>
            <a:r>
              <a:rPr lang="en-US" altLang="zh-CN" sz="3200">
                <a:solidFill>
                  <a:srgbClr val="006600"/>
                </a:solidFill>
                <a:latin typeface="楷体_GB2312" pitchFamily="49" charset="-122"/>
                <a:ea typeface="楷体_GB2312" pitchFamily="49" charset="-122"/>
              </a:rPr>
              <a:t>0</a:t>
            </a:r>
            <a:r>
              <a:rPr lang="zh-CN" altLang="en-US" sz="3200">
                <a:solidFill>
                  <a:srgbClr val="006600"/>
                </a:solidFill>
                <a:latin typeface="楷体_GB2312" pitchFamily="49" charset="-122"/>
                <a:ea typeface="楷体_GB2312" pitchFamily="49" charset="-122"/>
              </a:rPr>
              <a:t>。</a:t>
            </a: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r>
              <a:rPr lang="en-US" altLang="zh-CN" sz="3200" b="1">
                <a:solidFill>
                  <a:srgbClr val="006600"/>
                </a:solidFill>
                <a:latin typeface="楷体_GB2312" pitchFamily="49" charset="-122"/>
                <a:ea typeface="楷体_GB2312" pitchFamily="49" charset="-122"/>
              </a:rPr>
              <a:t>}</a:t>
            </a:r>
          </a:p>
        </p:txBody>
      </p:sp>
      <p:sp>
        <p:nvSpPr>
          <p:cNvPr id="128004" name="Text Box 4"/>
          <p:cNvSpPr txBox="1">
            <a:spLocks noChangeArrowheads="1"/>
          </p:cNvSpPr>
          <p:nvPr/>
        </p:nvSpPr>
        <p:spPr bwMode="auto">
          <a:xfrm>
            <a:off x="746125" y="3124200"/>
            <a:ext cx="7712075" cy="3013075"/>
          </a:xfrm>
          <a:prstGeom prst="rect">
            <a:avLst/>
          </a:prstGeom>
          <a:noFill/>
          <a:ln w="9525">
            <a:noFill/>
            <a:miter lim="800000"/>
            <a:headEnd/>
            <a:tailEnd/>
          </a:ln>
          <a:effectLst/>
        </p:spPr>
        <p:txBody>
          <a:bodyPr>
            <a:spAutoFit/>
          </a:bodyPr>
          <a:lstStyle/>
          <a:p>
            <a:pPr>
              <a:lnSpc>
                <a:spcPct val="120000"/>
              </a:lnSpc>
            </a:pPr>
            <a:r>
              <a:rPr lang="en-US" altLang="zh-CN" sz="3200">
                <a:solidFill>
                  <a:srgbClr val="663300"/>
                </a:solidFill>
              </a:rPr>
              <a:t>state = 1;</a:t>
            </a:r>
            <a:r>
              <a:rPr lang="en-US" altLang="zh-CN" sz="3200">
                <a:solidFill>
                  <a:srgbClr val="006666"/>
                </a:solidFill>
              </a:rPr>
              <a:t>  i = 1;  InitStack(S);</a:t>
            </a:r>
          </a:p>
          <a:p>
            <a:pPr>
              <a:lnSpc>
                <a:spcPct val="120000"/>
              </a:lnSpc>
            </a:pPr>
            <a:r>
              <a:rPr lang="en-US" altLang="zh-CN" sz="3200" b="1">
                <a:solidFill>
                  <a:srgbClr val="006666"/>
                </a:solidFill>
              </a:rPr>
              <a:t>while</a:t>
            </a:r>
            <a:r>
              <a:rPr lang="en-US" altLang="zh-CN" sz="3200">
                <a:solidFill>
                  <a:srgbClr val="006666"/>
                </a:solidFill>
              </a:rPr>
              <a:t> (i&lt;=exp.length </a:t>
            </a:r>
            <a:r>
              <a:rPr lang="en-US" altLang="zh-CN" sz="3200" b="1">
                <a:solidFill>
                  <a:srgbClr val="006666"/>
                </a:solidFill>
              </a:rPr>
              <a:t>&amp;&amp;</a:t>
            </a:r>
            <a:r>
              <a:rPr lang="en-US" altLang="zh-CN" sz="3200">
                <a:solidFill>
                  <a:srgbClr val="006666"/>
                </a:solidFill>
              </a:rPr>
              <a:t> </a:t>
            </a:r>
            <a:r>
              <a:rPr lang="en-US" altLang="zh-CN" sz="3200">
                <a:solidFill>
                  <a:srgbClr val="663300"/>
                </a:solidFill>
              </a:rPr>
              <a:t>state</a:t>
            </a:r>
            <a:r>
              <a:rPr lang="en-US" altLang="zh-CN" sz="3200">
                <a:solidFill>
                  <a:srgbClr val="006666"/>
                </a:solidFill>
              </a:rPr>
              <a:t>)</a:t>
            </a:r>
          </a:p>
          <a:p>
            <a:pPr>
              <a:lnSpc>
                <a:spcPct val="120000"/>
              </a:lnSpc>
            </a:pPr>
            <a:r>
              <a:rPr lang="en-US" altLang="zh-CN" sz="3200">
                <a:solidFill>
                  <a:srgbClr val="006666"/>
                </a:solidFill>
              </a:rPr>
              <a:t>   {                           }</a:t>
            </a:r>
          </a:p>
          <a:p>
            <a:pPr>
              <a:lnSpc>
                <a:spcPct val="120000"/>
              </a:lnSpc>
            </a:pPr>
            <a:r>
              <a:rPr lang="en-US" altLang="zh-CN" sz="3200" b="1">
                <a:solidFill>
                  <a:srgbClr val="006666"/>
                </a:solidFill>
              </a:rPr>
              <a:t>if</a:t>
            </a:r>
            <a:r>
              <a:rPr lang="en-US" altLang="zh-CN" sz="3200">
                <a:solidFill>
                  <a:srgbClr val="006666"/>
                </a:solidFill>
              </a:rPr>
              <a:t> (</a:t>
            </a:r>
            <a:r>
              <a:rPr lang="en-US" altLang="zh-CN" sz="3200">
                <a:solidFill>
                  <a:srgbClr val="663300"/>
                </a:solidFill>
              </a:rPr>
              <a:t>state</a:t>
            </a:r>
            <a:r>
              <a:rPr lang="en-US" altLang="zh-CN" sz="3200">
                <a:solidFill>
                  <a:srgbClr val="006666"/>
                </a:solidFill>
              </a:rPr>
              <a:t> </a:t>
            </a:r>
            <a:r>
              <a:rPr lang="en-US" altLang="zh-CN" sz="3200" b="1">
                <a:solidFill>
                  <a:srgbClr val="006666"/>
                </a:solidFill>
              </a:rPr>
              <a:t>&amp;&amp;</a:t>
            </a:r>
            <a:r>
              <a:rPr lang="en-US" altLang="zh-CN" sz="3200">
                <a:solidFill>
                  <a:srgbClr val="006666"/>
                </a:solidFill>
              </a:rPr>
              <a:t> StackEmpty(S)) </a:t>
            </a:r>
            <a:r>
              <a:rPr lang="en-US" altLang="zh-CN" sz="3200" b="1">
                <a:solidFill>
                  <a:srgbClr val="006666"/>
                </a:solidFill>
              </a:rPr>
              <a:t> return</a:t>
            </a:r>
            <a:r>
              <a:rPr lang="en-US" altLang="zh-CN" sz="3200">
                <a:solidFill>
                  <a:srgbClr val="006666"/>
                </a:solidFill>
              </a:rPr>
              <a:t> 1;</a:t>
            </a:r>
          </a:p>
          <a:p>
            <a:pPr>
              <a:lnSpc>
                <a:spcPct val="120000"/>
              </a:lnSpc>
            </a:pPr>
            <a:r>
              <a:rPr lang="en-US" altLang="zh-CN" sz="3200" b="1">
                <a:solidFill>
                  <a:srgbClr val="006666"/>
                </a:solidFill>
              </a:rPr>
              <a:t>else  return</a:t>
            </a:r>
            <a:r>
              <a:rPr lang="en-US" altLang="zh-CN" sz="3200">
                <a:solidFill>
                  <a:srgbClr val="006666"/>
                </a:solidFill>
              </a:rPr>
              <a:t> 0;</a:t>
            </a:r>
            <a:r>
              <a:rPr lang="en-US" altLang="zh-CN" sz="3200"/>
              <a:t>   </a:t>
            </a:r>
            <a:endParaRPr lang="en-US" altLang="zh-CN" sz="2400"/>
          </a:p>
        </p:txBody>
      </p:sp>
      <p:sp>
        <p:nvSpPr>
          <p:cNvPr id="128005" name="Text Box 5">
            <a:hlinkClick r:id="" action="ppaction://hlinkshowjump?jump=nextslide"/>
          </p:cNvPr>
          <p:cNvSpPr txBox="1">
            <a:spLocks noChangeArrowheads="1"/>
          </p:cNvSpPr>
          <p:nvPr/>
        </p:nvSpPr>
        <p:spPr bwMode="auto">
          <a:xfrm>
            <a:off x="1676400" y="4286250"/>
            <a:ext cx="2286000" cy="579438"/>
          </a:xfrm>
          <a:prstGeom prst="rect">
            <a:avLst/>
          </a:prstGeom>
          <a:noFill/>
          <a:ln w="9525">
            <a:noFill/>
            <a:miter lim="800000"/>
            <a:headEnd/>
            <a:tailEnd/>
          </a:ln>
          <a:effectLst/>
        </p:spPr>
        <p:txBody>
          <a:bodyPr>
            <a:spAutoFit/>
          </a:bodyPr>
          <a:lstStyle/>
          <a:p>
            <a:r>
              <a:rPr lang="en-US" altLang="zh-CN" sz="3200" b="1"/>
              <a:t>      ……</a:t>
            </a:r>
            <a:endParaRPr lang="en-US" altLang="zh-CN"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28003"/>
                                        </p:tgtEl>
                                        <p:attrNameLst>
                                          <p:attrName>style.visibility</p:attrName>
                                        </p:attrNameLst>
                                      </p:cBhvr>
                                      <p:to>
                                        <p:strVal val="visible"/>
                                      </p:to>
                                    </p:set>
                                    <p:animEffect transition="in" filter="strips(downRight)">
                                      <p:cBhvr>
                                        <p:cTn id="7" dur="300"/>
                                        <p:tgtEl>
                                          <p:spTgt spid="1280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4"/>
                                        </p:tgtEl>
                                        <p:attrNameLst>
                                          <p:attrName>style.visibility</p:attrName>
                                        </p:attrNameLst>
                                      </p:cBhvr>
                                      <p:to>
                                        <p:strVal val="visible"/>
                                      </p:to>
                                    </p:set>
                                    <p:animEffect transition="in" filter="wipe(left)">
                                      <p:cBhvr>
                                        <p:cTn id="12" dur="500"/>
                                        <p:tgtEl>
                                          <p:spTgt spid="12800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8005"/>
                                        </p:tgtEl>
                                        <p:attrNameLst>
                                          <p:attrName>style.visibility</p:attrName>
                                        </p:attrNameLst>
                                      </p:cBhvr>
                                      <p:to>
                                        <p:strVal val="visible"/>
                                      </p:to>
                                    </p:set>
                                    <p:animEffect transition="in" filter="wipe(left)">
                                      <p:cBhvr>
                                        <p:cTn id="16"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P spid="128004" grpId="0" autoUpdateAnimBg="0"/>
      <p:bldP spid="128005" grpId="0" autoUpdateAnimBg="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457200" y="152400"/>
            <a:ext cx="7348538" cy="6670675"/>
          </a:xfrm>
          <a:prstGeom prst="rect">
            <a:avLst/>
          </a:prstGeom>
          <a:noFill/>
          <a:ln w="9525">
            <a:noFill/>
            <a:miter lim="800000"/>
            <a:headEnd/>
            <a:tailEnd/>
          </a:ln>
          <a:effectLst/>
        </p:spPr>
        <p:txBody>
          <a:bodyPr wrap="none">
            <a:spAutoFit/>
          </a:bodyPr>
          <a:lstStyle/>
          <a:p>
            <a:pPr>
              <a:lnSpc>
                <a:spcPct val="110000"/>
              </a:lnSpc>
            </a:pPr>
            <a:r>
              <a:rPr lang="en-US" altLang="zh-CN" sz="2800" b="1"/>
              <a:t>switch of</a:t>
            </a:r>
            <a:r>
              <a:rPr lang="en-US" altLang="zh-CN" sz="2800"/>
              <a:t> exp.elem[i] {</a:t>
            </a:r>
          </a:p>
          <a:p>
            <a:pPr>
              <a:lnSpc>
                <a:spcPct val="110000"/>
              </a:lnSpc>
            </a:pPr>
            <a:r>
              <a:rPr lang="en-US" altLang="zh-CN" sz="2800"/>
              <a:t>    </a:t>
            </a:r>
            <a:r>
              <a:rPr lang="en-US" altLang="zh-CN" sz="2800" b="1"/>
              <a:t>case</a:t>
            </a:r>
            <a:r>
              <a:rPr lang="en-US" altLang="zh-CN" sz="2800"/>
              <a:t> </a:t>
            </a:r>
            <a:r>
              <a:rPr lang="zh-CN" altLang="zh-CN" sz="2800"/>
              <a:t>左括弧</a:t>
            </a:r>
            <a:r>
              <a:rPr lang="en-US" altLang="zh-CN" sz="2800"/>
              <a:t>:</a:t>
            </a:r>
          </a:p>
          <a:p>
            <a:pPr>
              <a:lnSpc>
                <a:spcPct val="110000"/>
              </a:lnSpc>
            </a:pPr>
            <a:r>
              <a:rPr lang="en-US" altLang="zh-CN" sz="2800"/>
              <a:t>         {Push(S, exp.elem[i]); i++; </a:t>
            </a:r>
            <a:r>
              <a:rPr lang="en-US" altLang="zh-CN" sz="2800" b="1"/>
              <a:t>break</a:t>
            </a:r>
            <a:r>
              <a:rPr lang="en-US" altLang="zh-CN" sz="2800"/>
              <a:t>;}</a:t>
            </a:r>
          </a:p>
          <a:p>
            <a:pPr>
              <a:lnSpc>
                <a:spcPct val="110000"/>
              </a:lnSpc>
            </a:pPr>
            <a:r>
              <a:rPr lang="en-US" altLang="zh-CN" sz="2800"/>
              <a:t>    </a:t>
            </a:r>
            <a:r>
              <a:rPr lang="en-US" altLang="zh-CN" sz="2800" b="1"/>
              <a:t>case</a:t>
            </a:r>
            <a:r>
              <a:rPr lang="en-US" altLang="zh-CN" sz="2800"/>
              <a:t> </a:t>
            </a:r>
            <a:r>
              <a:rPr lang="en-US" altLang="zh-CN" sz="2800">
                <a:sym typeface="Symbol" pitchFamily="18" charset="2"/>
              </a:rPr>
              <a:t>):  {</a:t>
            </a:r>
          </a:p>
          <a:p>
            <a:pPr>
              <a:lnSpc>
                <a:spcPct val="110000"/>
              </a:lnSpc>
            </a:pPr>
            <a:r>
              <a:rPr lang="en-US" altLang="zh-CN" sz="2800">
                <a:sym typeface="Symbol" pitchFamily="18" charset="2"/>
              </a:rPr>
              <a:t>         </a:t>
            </a:r>
            <a:r>
              <a:rPr lang="en-US" altLang="zh-CN" sz="2800" b="1">
                <a:sym typeface="Symbol" pitchFamily="18" charset="2"/>
              </a:rPr>
              <a:t>if </a:t>
            </a:r>
            <a:r>
              <a:rPr lang="en-US" altLang="zh-CN" sz="2800">
                <a:sym typeface="Symbol" pitchFamily="18" charset="2"/>
              </a:rPr>
              <a:t>(</a:t>
            </a:r>
            <a:r>
              <a:rPr lang="en-US" altLang="zh-CN" sz="2800" b="1">
                <a:sym typeface="Symbol" pitchFamily="18" charset="2"/>
              </a:rPr>
              <a:t>NOT</a:t>
            </a:r>
            <a:r>
              <a:rPr lang="en-US" altLang="zh-CN" sz="2800">
                <a:sym typeface="Symbol" pitchFamily="18" charset="2"/>
              </a:rPr>
              <a:t> StackEmpty(S) </a:t>
            </a:r>
            <a:r>
              <a:rPr lang="en-US" altLang="zh-CN" sz="2800" b="1">
                <a:sym typeface="Symbol" pitchFamily="18" charset="2"/>
              </a:rPr>
              <a:t>&amp;&amp;</a:t>
            </a:r>
            <a:r>
              <a:rPr lang="en-US" altLang="zh-CN" sz="2800">
                <a:sym typeface="Symbol" pitchFamily="18" charset="2"/>
              </a:rPr>
              <a:t> GetTop(S)=()</a:t>
            </a:r>
          </a:p>
          <a:p>
            <a:pPr>
              <a:lnSpc>
                <a:spcPct val="110000"/>
              </a:lnSpc>
            </a:pPr>
            <a:r>
              <a:rPr lang="en-US" altLang="zh-CN" sz="2800">
                <a:sym typeface="Symbol" pitchFamily="18" charset="2"/>
              </a:rPr>
              <a:t>             { Pop(S,e);  i++; }</a:t>
            </a:r>
          </a:p>
          <a:p>
            <a:pPr>
              <a:lnSpc>
                <a:spcPct val="110000"/>
              </a:lnSpc>
            </a:pPr>
            <a:r>
              <a:rPr lang="en-US" altLang="zh-CN" sz="2800">
                <a:sym typeface="Symbol" pitchFamily="18" charset="2"/>
              </a:rPr>
              <a:t>         </a:t>
            </a:r>
            <a:r>
              <a:rPr lang="en-US" altLang="zh-CN" sz="2800" b="1">
                <a:sym typeface="Symbol" pitchFamily="18" charset="2"/>
              </a:rPr>
              <a:t>else</a:t>
            </a:r>
            <a:r>
              <a:rPr lang="en-US" altLang="zh-CN" sz="2800">
                <a:sym typeface="Symbol" pitchFamily="18" charset="2"/>
              </a:rPr>
              <a:t> state = 0;</a:t>
            </a:r>
          </a:p>
          <a:p>
            <a:pPr>
              <a:lnSpc>
                <a:spcPct val="110000"/>
              </a:lnSpc>
            </a:pPr>
            <a:r>
              <a:rPr lang="en-US" altLang="zh-CN" sz="2800">
                <a:sym typeface="Symbol" pitchFamily="18" charset="2"/>
              </a:rPr>
              <a:t>         </a:t>
            </a:r>
            <a:r>
              <a:rPr lang="en-US" altLang="zh-CN" sz="2800" b="1">
                <a:sym typeface="Symbol" pitchFamily="18" charset="2"/>
              </a:rPr>
              <a:t>break</a:t>
            </a:r>
            <a:r>
              <a:rPr lang="en-US" altLang="zh-CN" sz="2800">
                <a:sym typeface="Symbol" pitchFamily="18" charset="2"/>
              </a:rPr>
              <a:t>;  }</a:t>
            </a:r>
          </a:p>
          <a:p>
            <a:pPr>
              <a:lnSpc>
                <a:spcPct val="110000"/>
              </a:lnSpc>
            </a:pPr>
            <a:r>
              <a:rPr lang="en-US" altLang="zh-CN" sz="2800" b="1"/>
              <a:t>   case</a:t>
            </a:r>
            <a:r>
              <a:rPr lang="en-US" altLang="zh-CN" sz="2800"/>
              <a:t> </a:t>
            </a:r>
            <a:r>
              <a:rPr lang="en-US" altLang="zh-CN" sz="2800">
                <a:sym typeface="Symbol" pitchFamily="18" charset="2"/>
              </a:rPr>
              <a:t>]:  {</a:t>
            </a:r>
          </a:p>
          <a:p>
            <a:pPr>
              <a:lnSpc>
                <a:spcPct val="110000"/>
              </a:lnSpc>
            </a:pPr>
            <a:r>
              <a:rPr lang="en-US" altLang="zh-CN" sz="2800">
                <a:sym typeface="Symbol" pitchFamily="18" charset="2"/>
              </a:rPr>
              <a:t>         </a:t>
            </a:r>
            <a:r>
              <a:rPr lang="en-US" altLang="zh-CN" sz="2800" b="1">
                <a:sym typeface="Symbol" pitchFamily="18" charset="2"/>
              </a:rPr>
              <a:t>if </a:t>
            </a:r>
            <a:r>
              <a:rPr lang="en-US" altLang="zh-CN" sz="2800">
                <a:sym typeface="Symbol" pitchFamily="18" charset="2"/>
              </a:rPr>
              <a:t>(</a:t>
            </a:r>
            <a:r>
              <a:rPr lang="en-US" altLang="zh-CN" sz="2800" b="1">
                <a:sym typeface="Symbol" pitchFamily="18" charset="2"/>
              </a:rPr>
              <a:t>NOT</a:t>
            </a:r>
            <a:r>
              <a:rPr lang="en-US" altLang="zh-CN" sz="2800">
                <a:sym typeface="Symbol" pitchFamily="18" charset="2"/>
              </a:rPr>
              <a:t> StackEmpty(S) </a:t>
            </a:r>
            <a:r>
              <a:rPr lang="en-US" altLang="zh-CN" sz="2800" b="1">
                <a:sym typeface="Symbol" pitchFamily="18" charset="2"/>
              </a:rPr>
              <a:t>&amp;&amp;</a:t>
            </a:r>
            <a:r>
              <a:rPr lang="en-US" altLang="zh-CN" sz="2800">
                <a:sym typeface="Symbol" pitchFamily="18" charset="2"/>
              </a:rPr>
              <a:t> GetTop(S)=[)</a:t>
            </a:r>
          </a:p>
          <a:p>
            <a:pPr>
              <a:lnSpc>
                <a:spcPct val="110000"/>
              </a:lnSpc>
            </a:pPr>
            <a:r>
              <a:rPr lang="en-US" altLang="zh-CN" sz="2800">
                <a:sym typeface="Symbol" pitchFamily="18" charset="2"/>
              </a:rPr>
              <a:t>             { Pop(S,e);  i++; }</a:t>
            </a:r>
          </a:p>
          <a:p>
            <a:pPr>
              <a:lnSpc>
                <a:spcPct val="110000"/>
              </a:lnSpc>
            </a:pPr>
            <a:r>
              <a:rPr lang="en-US" altLang="zh-CN" sz="2800">
                <a:sym typeface="Symbol" pitchFamily="18" charset="2"/>
              </a:rPr>
              <a:t>         </a:t>
            </a:r>
            <a:r>
              <a:rPr lang="en-US" altLang="zh-CN" sz="2800" b="1">
                <a:sym typeface="Symbol" pitchFamily="18" charset="2"/>
              </a:rPr>
              <a:t>else</a:t>
            </a:r>
            <a:r>
              <a:rPr lang="en-US" altLang="zh-CN" sz="2800">
                <a:sym typeface="Symbol" pitchFamily="18" charset="2"/>
              </a:rPr>
              <a:t> state = 0;</a:t>
            </a:r>
          </a:p>
          <a:p>
            <a:pPr>
              <a:lnSpc>
                <a:spcPct val="110000"/>
              </a:lnSpc>
            </a:pPr>
            <a:r>
              <a:rPr lang="en-US" altLang="zh-CN" sz="2800">
                <a:sym typeface="Symbol" pitchFamily="18" charset="2"/>
              </a:rPr>
              <a:t>         </a:t>
            </a:r>
            <a:r>
              <a:rPr lang="en-US" altLang="zh-CN" sz="2800" b="1">
                <a:sym typeface="Symbol" pitchFamily="18" charset="2"/>
              </a:rPr>
              <a:t>break</a:t>
            </a:r>
            <a:r>
              <a:rPr lang="en-US" altLang="zh-CN" sz="2800">
                <a:sym typeface="Symbol" pitchFamily="18" charset="2"/>
              </a:rPr>
              <a:t>;  }</a:t>
            </a:r>
          </a:p>
          <a:p>
            <a:pPr>
              <a:lnSpc>
                <a:spcPct val="110000"/>
              </a:lnSpc>
            </a:pPr>
            <a:r>
              <a:rPr lang="en-US" altLang="zh-CN" sz="2800" b="1"/>
              <a:t>   case</a:t>
            </a:r>
            <a:r>
              <a:rPr lang="en-US" altLang="zh-CN" sz="2800"/>
              <a:t> </a:t>
            </a:r>
            <a:r>
              <a:rPr lang="en-US" altLang="zh-CN" sz="2800">
                <a:sym typeface="Symbol" pitchFamily="18" charset="2"/>
              </a:rPr>
              <a:t>}:  </a:t>
            </a:r>
            <a:r>
              <a:rPr lang="en-US" altLang="zh-CN" sz="2800" b="1">
                <a:sym typeface="Symbol" pitchFamily="18" charset="2"/>
              </a:rPr>
              <a:t>……</a:t>
            </a:r>
            <a:endParaRPr lang="en-US" altLang="zh-CN" sz="2400"/>
          </a:p>
        </p:txBody>
      </p:sp>
      <p:graphicFrame>
        <p:nvGraphicFramePr>
          <p:cNvPr id="129027" name="Object 3">
            <a:hlinkClick r:id="" action="ppaction://hlinkshowjump?jump=firstslide" highlightClick="1"/>
          </p:cNvPr>
          <p:cNvGraphicFramePr>
            <a:graphicFrameLocks noChangeAspect="1"/>
          </p:cNvGraphicFramePr>
          <p:nvPr/>
        </p:nvGraphicFramePr>
        <p:xfrm>
          <a:off x="8305800" y="5867400"/>
          <a:ext cx="474663" cy="685800"/>
        </p:xfrm>
        <a:graphic>
          <a:graphicData uri="http://schemas.openxmlformats.org/presentationml/2006/ole">
            <p:oleObj spid="_x0000_s111618" name="剪辑" r:id="rId3" imgW="3467160" imgH="5018040" progId="">
              <p:embed/>
            </p:oleObj>
          </a:graphicData>
        </a:graphic>
      </p:graphicFrame>
    </p:spTree>
  </p:cSld>
  <p:clrMapOvr>
    <a:masterClrMapping/>
  </p:clrMapOv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2362200" y="152400"/>
            <a:ext cx="6781800" cy="1555750"/>
          </a:xfrm>
          <a:prstGeom prst="rect">
            <a:avLst/>
          </a:prstGeom>
          <a:noFill/>
          <a:ln w="9525">
            <a:noFill/>
            <a:miter lim="800000"/>
            <a:headEnd/>
            <a:tailEnd/>
          </a:ln>
          <a:effectLst/>
        </p:spPr>
        <p:txBody>
          <a:bodyPr>
            <a:spAutoFit/>
          </a:bodyPr>
          <a:lstStyle/>
          <a:p>
            <a:pPr>
              <a:lnSpc>
                <a:spcPct val="120000"/>
              </a:lnSpc>
            </a:pPr>
            <a:r>
              <a:rPr lang="zh-CN" altLang="en-US" sz="4000">
                <a:ea typeface="楷体_GB2312" pitchFamily="49" charset="-122"/>
              </a:rPr>
              <a:t>识别读入的一个字符序列是否为反对称的字符序列。</a:t>
            </a:r>
            <a:endParaRPr lang="zh-CN" altLang="en-US" sz="2400"/>
          </a:p>
        </p:txBody>
      </p:sp>
      <p:sp>
        <p:nvSpPr>
          <p:cNvPr id="130051" name="Text Box 3"/>
          <p:cNvSpPr txBox="1">
            <a:spLocks noChangeArrowheads="1"/>
          </p:cNvSpPr>
          <p:nvPr/>
        </p:nvSpPr>
        <p:spPr bwMode="auto">
          <a:xfrm>
            <a:off x="212725" y="1981200"/>
            <a:ext cx="8931275" cy="2287588"/>
          </a:xfrm>
          <a:prstGeom prst="rect">
            <a:avLst/>
          </a:prstGeom>
          <a:noFill/>
          <a:ln w="9525">
            <a:noFill/>
            <a:miter lim="800000"/>
            <a:headEnd/>
            <a:tailEnd/>
          </a:ln>
          <a:effectLst/>
        </p:spPr>
        <p:txBody>
          <a:bodyPr>
            <a:spAutoFit/>
          </a:bodyPr>
          <a:lstStyle/>
          <a:p>
            <a:pPr>
              <a:lnSpc>
                <a:spcPct val="120000"/>
              </a:lnSpc>
            </a:pPr>
            <a:r>
              <a:rPr lang="zh-CN" altLang="en-US" sz="4000">
                <a:latin typeface="楷体_GB2312" pitchFamily="49" charset="-122"/>
                <a:ea typeface="楷体_GB2312" pitchFamily="49" charset="-122"/>
              </a:rPr>
              <a:t>例如</a:t>
            </a:r>
            <a:r>
              <a:rPr lang="en-US" altLang="zh-CN" sz="4000">
                <a:latin typeface="楷体_GB2312" pitchFamily="49" charset="-122"/>
                <a:ea typeface="楷体_GB2312" pitchFamily="49" charset="-122"/>
              </a:rPr>
              <a:t>:</a:t>
            </a:r>
            <a:r>
              <a:rPr lang="en-US" altLang="zh-CN" sz="4000" b="1">
                <a:solidFill>
                  <a:schemeClr val="accent2"/>
                </a:solidFill>
                <a:ea typeface="楷体_GB2312" pitchFamily="49" charset="-122"/>
              </a:rPr>
              <a:t>abcd</a:t>
            </a:r>
            <a:r>
              <a:rPr lang="en-US" altLang="zh-CN" sz="4000" b="1">
                <a:ea typeface="楷体_GB2312" pitchFamily="49" charset="-122"/>
              </a:rPr>
              <a:t>&amp;</a:t>
            </a:r>
            <a:r>
              <a:rPr lang="en-US" altLang="zh-CN" sz="4000" b="1">
                <a:solidFill>
                  <a:schemeClr val="accent2"/>
                </a:solidFill>
                <a:ea typeface="楷体_GB2312" pitchFamily="49" charset="-122"/>
              </a:rPr>
              <a:t>dcba</a:t>
            </a:r>
            <a:r>
              <a:rPr lang="en-US" altLang="zh-CN" sz="4000" b="1">
                <a:ea typeface="楷体_GB2312" pitchFamily="49" charset="-122"/>
              </a:rPr>
              <a:t>@</a:t>
            </a:r>
            <a:r>
              <a:rPr lang="en-US" altLang="zh-CN" sz="4000">
                <a:ea typeface="楷体_GB2312" pitchFamily="49" charset="-122"/>
              </a:rPr>
              <a:t> </a:t>
            </a:r>
            <a:r>
              <a:rPr lang="zh-CN" altLang="en-US" sz="4000">
                <a:ea typeface="楷体_GB2312" pitchFamily="49" charset="-122"/>
              </a:rPr>
              <a:t>是反对称字符序列</a:t>
            </a:r>
            <a:r>
              <a:rPr lang="en-US" altLang="zh-CN" sz="4000">
                <a:ea typeface="楷体_GB2312" pitchFamily="49" charset="-122"/>
              </a:rPr>
              <a:t>;</a:t>
            </a:r>
            <a:endParaRPr lang="en-US" altLang="zh-CN" sz="4000">
              <a:latin typeface="楷体_GB2312" pitchFamily="49" charset="-122"/>
              <a:ea typeface="楷体_GB2312" pitchFamily="49" charset="-122"/>
            </a:endParaRPr>
          </a:p>
          <a:p>
            <a:pPr>
              <a:lnSpc>
                <a:spcPct val="120000"/>
              </a:lnSpc>
            </a:pPr>
            <a:r>
              <a:rPr lang="en-US" altLang="zh-CN" sz="2400"/>
              <a:t>    </a:t>
            </a:r>
            <a:r>
              <a:rPr lang="en-US" altLang="zh-CN" sz="4000" b="1">
                <a:solidFill>
                  <a:schemeClr val="accent2"/>
                </a:solidFill>
              </a:rPr>
              <a:t>abc</a:t>
            </a:r>
            <a:r>
              <a:rPr lang="en-US" altLang="zh-CN" sz="4000" b="1"/>
              <a:t>&amp;@</a:t>
            </a:r>
            <a:r>
              <a:rPr lang="en-US" altLang="zh-CN" sz="4000"/>
              <a:t>  </a:t>
            </a:r>
            <a:r>
              <a:rPr lang="zh-CN" altLang="en-US" sz="4000"/>
              <a:t>或  </a:t>
            </a:r>
            <a:r>
              <a:rPr lang="en-US" altLang="zh-CN" sz="4000" b="1">
                <a:solidFill>
                  <a:schemeClr val="accent2"/>
                </a:solidFill>
              </a:rPr>
              <a:t>abc</a:t>
            </a:r>
            <a:r>
              <a:rPr lang="en-US" altLang="zh-CN" sz="4000" b="1"/>
              <a:t>&amp;</a:t>
            </a:r>
            <a:r>
              <a:rPr lang="en-US" altLang="zh-CN" sz="4000" b="1">
                <a:solidFill>
                  <a:schemeClr val="accent2"/>
                </a:solidFill>
              </a:rPr>
              <a:t>abc</a:t>
            </a:r>
            <a:r>
              <a:rPr lang="en-US" altLang="zh-CN" sz="4000" b="1"/>
              <a:t>@</a:t>
            </a:r>
            <a:r>
              <a:rPr lang="en-US" altLang="zh-CN" sz="4000"/>
              <a:t>  </a:t>
            </a:r>
            <a:r>
              <a:rPr lang="zh-CN" altLang="en-US" sz="4000"/>
              <a:t>或 </a:t>
            </a:r>
            <a:r>
              <a:rPr lang="zh-CN" altLang="en-US" sz="4000">
                <a:solidFill>
                  <a:schemeClr val="accent2"/>
                </a:solidFill>
              </a:rPr>
              <a:t> </a:t>
            </a:r>
            <a:r>
              <a:rPr lang="en-US" altLang="zh-CN" sz="4000" b="1">
                <a:solidFill>
                  <a:schemeClr val="accent2"/>
                </a:solidFill>
              </a:rPr>
              <a:t>ab</a:t>
            </a:r>
            <a:r>
              <a:rPr lang="en-US" altLang="zh-CN" sz="4000" b="1"/>
              <a:t>&amp;</a:t>
            </a:r>
            <a:r>
              <a:rPr lang="en-US" altLang="zh-CN" sz="4000" b="1">
                <a:solidFill>
                  <a:schemeClr val="accent2"/>
                </a:solidFill>
              </a:rPr>
              <a:t>bac</a:t>
            </a:r>
            <a:r>
              <a:rPr lang="en-US" altLang="zh-CN" sz="4000" b="1"/>
              <a:t>@</a:t>
            </a:r>
            <a:r>
              <a:rPr lang="zh-CN" altLang="en-US" sz="4000">
                <a:ea typeface="楷体_GB2312" pitchFamily="49" charset="-122"/>
              </a:rPr>
              <a:t>都不是反对称字符序列</a:t>
            </a:r>
            <a:r>
              <a:rPr lang="zh-CN" altLang="en-US" sz="4000"/>
              <a:t>。</a:t>
            </a:r>
            <a:endParaRPr lang="zh-CN" altLang="en-US" sz="2400"/>
          </a:p>
        </p:txBody>
      </p:sp>
      <p:sp>
        <p:nvSpPr>
          <p:cNvPr id="130052" name="Comment 4"/>
          <p:cNvSpPr>
            <a:spLocks noChangeArrowheads="1"/>
          </p:cNvSpPr>
          <p:nvPr/>
        </p:nvSpPr>
        <p:spPr bwMode="auto">
          <a:xfrm>
            <a:off x="228600" y="203200"/>
            <a:ext cx="18288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a:t>
            </a:r>
            <a:r>
              <a:rPr kumimoji="0" lang="en-US" altLang="zh-CN" sz="4000" b="1">
                <a:solidFill>
                  <a:schemeClr val="bg1"/>
                </a:solidFill>
                <a:latin typeface="Arial" pitchFamily="34" charset="0"/>
              </a:rPr>
              <a:t>3.17</a:t>
            </a:r>
            <a:endParaRPr lang="en-US" altLang="zh-CN" sz="1600">
              <a:solidFill>
                <a:schemeClr val="bg1"/>
              </a:solidFill>
              <a:latin typeface="Arial" pitchFamily="34" charset="0"/>
            </a:endParaRPr>
          </a:p>
        </p:txBody>
      </p:sp>
      <p:sp>
        <p:nvSpPr>
          <p:cNvPr id="130053" name="Text Box 5"/>
          <p:cNvSpPr txBox="1">
            <a:spLocks noChangeArrowheads="1"/>
          </p:cNvSpPr>
          <p:nvPr/>
        </p:nvSpPr>
        <p:spPr bwMode="auto">
          <a:xfrm>
            <a:off x="304800" y="4692650"/>
            <a:ext cx="8702675" cy="1555750"/>
          </a:xfrm>
          <a:prstGeom prst="rect">
            <a:avLst/>
          </a:prstGeom>
          <a:noFill/>
          <a:ln w="9525">
            <a:noFill/>
            <a:miter lim="800000"/>
            <a:headEnd/>
            <a:tailEnd/>
          </a:ln>
          <a:effectLst/>
        </p:spPr>
        <p:txBody>
          <a:bodyPr>
            <a:spAutoFit/>
          </a:bodyPr>
          <a:lstStyle/>
          <a:p>
            <a:pPr>
              <a:lnSpc>
                <a:spcPct val="120000"/>
              </a:lnSpc>
            </a:pPr>
            <a:r>
              <a:rPr lang="zh-CN" altLang="en-US" sz="4000">
                <a:ea typeface="楷体_GB2312" pitchFamily="49" charset="-122"/>
              </a:rPr>
              <a:t>则这个算法和“判别括弧是否正确匹配”的算法极其相似。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slide(fromLeft)">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30053"/>
                                        </p:tgtEl>
                                        <p:attrNameLst>
                                          <p:attrName>style.visibility</p:attrName>
                                        </p:attrNameLst>
                                      </p:cBhvr>
                                      <p:to>
                                        <p:strVal val="visible"/>
                                      </p:to>
                                    </p:set>
                                    <p:animEffect transition="in" filter="wipe(left)">
                                      <p:cBhvr>
                                        <p:cTn id="12" dur="3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3" grpId="0" autoUpdateAnimBg="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211138" y="381000"/>
            <a:ext cx="8931275" cy="4483100"/>
          </a:xfrm>
          <a:prstGeom prst="rect">
            <a:avLst/>
          </a:prstGeom>
          <a:noFill/>
          <a:ln w="9525">
            <a:noFill/>
            <a:miter lim="800000"/>
            <a:headEnd/>
            <a:tailEnd/>
          </a:ln>
          <a:effectLst/>
        </p:spPr>
        <p:txBody>
          <a:bodyPr>
            <a:spAutoFit/>
          </a:bodyPr>
          <a:lstStyle/>
          <a:p>
            <a:pPr>
              <a:lnSpc>
                <a:spcPct val="120000"/>
              </a:lnSpc>
            </a:pPr>
            <a:r>
              <a:rPr lang="zh-CN" altLang="en-US" sz="4000">
                <a:solidFill>
                  <a:srgbClr val="9900CC"/>
                </a:solidFill>
                <a:ea typeface="楷体_GB2312" pitchFamily="49" charset="-122"/>
              </a:rPr>
              <a:t>同样，在算法过程中需要用到一个栈</a:t>
            </a:r>
            <a:r>
              <a:rPr lang="zh-CN" altLang="en-US" sz="4000">
                <a:ea typeface="楷体_GB2312" pitchFamily="49" charset="-122"/>
              </a:rPr>
              <a:t>，由于序列中必定出现字符</a:t>
            </a:r>
            <a:r>
              <a:rPr lang="zh-CN" altLang="en-US" sz="4000">
                <a:ea typeface="楷体_GB2312" pitchFamily="49" charset="-122"/>
                <a:sym typeface="Symbol" pitchFamily="18" charset="2"/>
              </a:rPr>
              <a:t> </a:t>
            </a:r>
            <a:r>
              <a:rPr lang="en-US" altLang="zh-CN" sz="4000">
                <a:ea typeface="楷体_GB2312" pitchFamily="49" charset="-122"/>
              </a:rPr>
              <a:t>&amp;</a:t>
            </a:r>
            <a:r>
              <a:rPr lang="en-US" altLang="zh-CN" sz="4000">
                <a:ea typeface="楷体_GB2312" pitchFamily="49" charset="-122"/>
                <a:sym typeface="Symbol" pitchFamily="18" charset="2"/>
              </a:rPr>
              <a:t> </a:t>
            </a:r>
            <a:r>
              <a:rPr lang="zh-CN" altLang="en-US" sz="4000">
                <a:ea typeface="楷体_GB2312" pitchFamily="49" charset="-122"/>
                <a:sym typeface="Symbol" pitchFamily="18" charset="2"/>
              </a:rPr>
              <a:t>，</a:t>
            </a:r>
          </a:p>
          <a:p>
            <a:pPr>
              <a:lnSpc>
                <a:spcPct val="120000"/>
              </a:lnSpc>
            </a:pPr>
            <a:r>
              <a:rPr lang="zh-CN" altLang="en-US" sz="4000">
                <a:ea typeface="楷体_GB2312" pitchFamily="49" charset="-122"/>
                <a:sym typeface="Symbol" pitchFamily="18" charset="2"/>
              </a:rPr>
              <a:t>则可将</a:t>
            </a:r>
            <a:r>
              <a:rPr lang="zh-CN" altLang="en-US" sz="4000">
                <a:solidFill>
                  <a:srgbClr val="9900CC"/>
                </a:solidFill>
                <a:ea typeface="楷体_GB2312" pitchFamily="49" charset="-122"/>
                <a:sym typeface="Symbol" pitchFamily="18" charset="2"/>
              </a:rPr>
              <a:t>在字符</a:t>
            </a:r>
            <a:r>
              <a:rPr lang="en-US" altLang="zh-CN" sz="4000">
                <a:solidFill>
                  <a:srgbClr val="9900CC"/>
                </a:solidFill>
                <a:ea typeface="楷体_GB2312" pitchFamily="49" charset="-122"/>
                <a:sym typeface="Symbol" pitchFamily="18" charset="2"/>
              </a:rPr>
              <a:t>&amp;</a:t>
            </a:r>
            <a:r>
              <a:rPr lang="zh-CN" altLang="en-US" sz="4000">
                <a:solidFill>
                  <a:srgbClr val="9900CC"/>
                </a:solidFill>
                <a:ea typeface="楷体_GB2312" pitchFamily="49" charset="-122"/>
                <a:sym typeface="Symbol" pitchFamily="18" charset="2"/>
              </a:rPr>
              <a:t>出现之前的所有字符均入栈</a:t>
            </a:r>
            <a:r>
              <a:rPr lang="zh-CN" altLang="en-US" sz="4000">
                <a:ea typeface="楷体_GB2312" pitchFamily="49" charset="-122"/>
                <a:sym typeface="Symbol" pitchFamily="18" charset="2"/>
              </a:rPr>
              <a:t>，滤去字符</a:t>
            </a:r>
            <a:r>
              <a:rPr lang="en-US" altLang="zh-CN" sz="4000">
                <a:ea typeface="楷体_GB2312" pitchFamily="49" charset="-122"/>
                <a:sym typeface="Symbol" pitchFamily="18" charset="2"/>
              </a:rPr>
              <a:t>&amp;</a:t>
            </a:r>
            <a:r>
              <a:rPr lang="zh-CN" altLang="en-US" sz="4000">
                <a:ea typeface="楷体_GB2312" pitchFamily="49" charset="-122"/>
                <a:sym typeface="Symbol" pitchFamily="18" charset="2"/>
              </a:rPr>
              <a:t>之后</a:t>
            </a:r>
            <a:r>
              <a:rPr lang="zh-CN" altLang="en-US" sz="4000">
                <a:solidFill>
                  <a:srgbClr val="9900CC"/>
                </a:solidFill>
                <a:ea typeface="楷体_GB2312" pitchFamily="49" charset="-122"/>
                <a:sym typeface="Symbol" pitchFamily="18" charset="2"/>
              </a:rPr>
              <a:t>再读入的字符则应和栈顶的字符相等</a:t>
            </a:r>
            <a:r>
              <a:rPr lang="zh-CN" altLang="en-US" sz="4000">
                <a:ea typeface="楷体_GB2312" pitchFamily="49" charset="-122"/>
                <a:sym typeface="Symbol" pitchFamily="18" charset="2"/>
              </a:rPr>
              <a:t>，当然，</a:t>
            </a:r>
            <a:r>
              <a:rPr lang="zh-CN" altLang="en-US" sz="4000">
                <a:solidFill>
                  <a:schemeClr val="accent2"/>
                </a:solidFill>
                <a:ea typeface="楷体_GB2312" pitchFamily="49" charset="-122"/>
                <a:sym typeface="Symbol" pitchFamily="18" charset="2"/>
              </a:rPr>
              <a:t>首先必须判别</a:t>
            </a:r>
            <a:r>
              <a:rPr lang="zh-CN" altLang="en-US" sz="4000">
                <a:ea typeface="楷体_GB2312" pitchFamily="49" charset="-122"/>
                <a:sym typeface="Symbol" pitchFamily="18" charset="2"/>
              </a:rPr>
              <a:t>此时的“栈”</a:t>
            </a:r>
            <a:r>
              <a:rPr lang="zh-CN" altLang="en-US" sz="4000">
                <a:solidFill>
                  <a:schemeClr val="accent2"/>
                </a:solidFill>
                <a:ea typeface="楷体_GB2312" pitchFamily="49" charset="-122"/>
                <a:sym typeface="Symbol" pitchFamily="18" charset="2"/>
              </a:rPr>
              <a:t>是否为“空栈”。</a:t>
            </a:r>
            <a:endParaRPr lang="zh-CN" altLang="en-US" sz="4000">
              <a:ea typeface="楷体_GB2312" pitchFamily="49" charset="-122"/>
              <a:sym typeface="Symbol" pitchFamily="18" charset="2"/>
            </a:endParaRPr>
          </a:p>
        </p:txBody>
      </p:sp>
      <p:sp>
        <p:nvSpPr>
          <p:cNvPr id="131075" name="Text Box 3"/>
          <p:cNvSpPr txBox="1">
            <a:spLocks noChangeArrowheads="1"/>
          </p:cNvSpPr>
          <p:nvPr/>
        </p:nvSpPr>
        <p:spPr bwMode="auto">
          <a:xfrm>
            <a:off x="288925" y="5105400"/>
            <a:ext cx="8855075" cy="1409700"/>
          </a:xfrm>
          <a:prstGeom prst="rect">
            <a:avLst/>
          </a:prstGeom>
          <a:noFill/>
          <a:ln w="9525">
            <a:noFill/>
            <a:miter lim="800000"/>
            <a:headEnd/>
            <a:tailEnd/>
          </a:ln>
          <a:effectLst/>
        </p:spPr>
        <p:txBody>
          <a:bodyPr>
            <a:spAutoFit/>
          </a:bodyPr>
          <a:lstStyle/>
          <a:p>
            <a:pPr>
              <a:lnSpc>
                <a:spcPct val="120000"/>
              </a:lnSpc>
            </a:pPr>
            <a:r>
              <a:rPr lang="zh-CN" altLang="en-US" sz="3600">
                <a:ea typeface="楷体_GB2312" pitchFamily="49" charset="-122"/>
              </a:rPr>
              <a:t>此题的参数仅为一个字符序列，可以设为元素为字符的数组。</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 calcmode="lin" valueType="num">
                                      <p:cBhvr additive="base">
                                        <p:cTn id="7" dur="500" fill="hold"/>
                                        <p:tgtEl>
                                          <p:spTgt spid="131075"/>
                                        </p:tgtEl>
                                        <p:attrNameLst>
                                          <p:attrName>ppt_x</p:attrName>
                                        </p:attrNameLst>
                                      </p:cBhvr>
                                      <p:tavLst>
                                        <p:tav tm="0">
                                          <p:val>
                                            <p:strVal val="#ppt_x"/>
                                          </p:val>
                                        </p:tav>
                                        <p:tav tm="100000">
                                          <p:val>
                                            <p:strVal val="#ppt_x"/>
                                          </p:val>
                                        </p:tav>
                                      </p:tavLst>
                                    </p:anim>
                                    <p:anim calcmode="lin" valueType="num">
                                      <p:cBhvr additive="base">
                                        <p:cTn id="8" dur="500" fill="hold"/>
                                        <p:tgtEl>
                                          <p:spTgt spid="131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228600" y="76200"/>
            <a:ext cx="8763000" cy="6689725"/>
          </a:xfrm>
          <a:prstGeom prst="rect">
            <a:avLst/>
          </a:prstGeom>
          <a:noFill/>
          <a:ln w="9525">
            <a:noFill/>
            <a:miter lim="800000"/>
            <a:headEnd/>
            <a:tailEnd/>
          </a:ln>
          <a:effectLst/>
        </p:spPr>
        <p:txBody>
          <a:bodyPr>
            <a:spAutoFit/>
          </a:bodyPr>
          <a:lstStyle/>
          <a:p>
            <a:r>
              <a:rPr lang="en-US" altLang="zh-CN" sz="3200" b="1">
                <a:solidFill>
                  <a:srgbClr val="006600"/>
                </a:solidFill>
              </a:rPr>
              <a:t>int</a:t>
            </a:r>
            <a:r>
              <a:rPr lang="en-US" altLang="zh-CN" sz="3200">
                <a:solidFill>
                  <a:srgbClr val="006600"/>
                </a:solidFill>
              </a:rPr>
              <a:t> symmetry(char Ch[] ) </a:t>
            </a:r>
            <a:r>
              <a:rPr lang="en-US" altLang="zh-CN" sz="3200" b="1">
                <a:solidFill>
                  <a:srgbClr val="006600"/>
                </a:solidFill>
              </a:rPr>
              <a:t>{</a:t>
            </a:r>
            <a:endParaRPr lang="en-US" altLang="zh-CN" sz="3200">
              <a:solidFill>
                <a:srgbClr val="006600"/>
              </a:solidFill>
            </a:endParaRPr>
          </a:p>
          <a:p>
            <a:r>
              <a:rPr lang="en-US" altLang="zh-CN" sz="3200">
                <a:solidFill>
                  <a:srgbClr val="006600"/>
                </a:solidFill>
              </a:rPr>
              <a:t>  // </a:t>
            </a:r>
            <a:r>
              <a:rPr lang="zh-CN" altLang="en-US" sz="3200">
                <a:solidFill>
                  <a:srgbClr val="006600"/>
                </a:solidFill>
                <a:ea typeface="楷体_GB2312" pitchFamily="49" charset="-122"/>
              </a:rPr>
              <a:t>若 </a:t>
            </a:r>
            <a:r>
              <a:rPr lang="en-US" altLang="zh-CN" sz="3200">
                <a:solidFill>
                  <a:srgbClr val="006600"/>
                </a:solidFill>
                <a:ea typeface="楷体_GB2312" pitchFamily="49" charset="-122"/>
              </a:rPr>
              <a:t>Ch[] </a:t>
            </a:r>
            <a:r>
              <a:rPr lang="zh-CN" altLang="en-US" sz="3200">
                <a:solidFill>
                  <a:srgbClr val="006600"/>
                </a:solidFill>
                <a:ea typeface="楷体_GB2312" pitchFamily="49" charset="-122"/>
              </a:rPr>
              <a:t>为反对称字符序列</a:t>
            </a:r>
            <a:r>
              <a:rPr lang="zh-CN" altLang="en-US" sz="3200">
                <a:solidFill>
                  <a:srgbClr val="006600"/>
                </a:solidFill>
                <a:latin typeface="楷体_GB2312" pitchFamily="49" charset="-122"/>
                <a:ea typeface="楷体_GB2312" pitchFamily="49" charset="-122"/>
              </a:rPr>
              <a:t>，则返回 </a:t>
            </a:r>
            <a:r>
              <a:rPr lang="en-US" altLang="zh-CN" sz="3200">
                <a:solidFill>
                  <a:srgbClr val="006600"/>
                </a:solidFill>
                <a:latin typeface="楷体_GB2312" pitchFamily="49" charset="-122"/>
                <a:ea typeface="楷体_GB2312" pitchFamily="49" charset="-122"/>
              </a:rPr>
              <a:t>1,</a:t>
            </a:r>
          </a:p>
          <a:p>
            <a:pPr>
              <a:lnSpc>
                <a:spcPct val="105000"/>
              </a:lnSpc>
            </a:pPr>
            <a:r>
              <a:rPr lang="en-US" altLang="zh-CN" sz="3200">
                <a:solidFill>
                  <a:srgbClr val="006600"/>
                </a:solidFill>
                <a:ea typeface="楷体_GB2312" pitchFamily="49" charset="-122"/>
              </a:rPr>
              <a:t>  //</a:t>
            </a:r>
            <a:r>
              <a:rPr lang="en-US" altLang="zh-CN" sz="3200">
                <a:solidFill>
                  <a:srgbClr val="006600"/>
                </a:solidFill>
                <a:latin typeface="楷体_GB2312" pitchFamily="49" charset="-122"/>
                <a:ea typeface="楷体_GB2312" pitchFamily="49" charset="-122"/>
              </a:rPr>
              <a:t> </a:t>
            </a:r>
            <a:r>
              <a:rPr lang="zh-CN" altLang="en-US" sz="3200">
                <a:solidFill>
                  <a:srgbClr val="006600"/>
                </a:solidFill>
                <a:latin typeface="楷体_GB2312" pitchFamily="49" charset="-122"/>
                <a:ea typeface="楷体_GB2312" pitchFamily="49" charset="-122"/>
              </a:rPr>
              <a:t>否则返回 </a:t>
            </a:r>
            <a:r>
              <a:rPr lang="en-US" altLang="zh-CN" sz="3200">
                <a:solidFill>
                  <a:srgbClr val="006600"/>
                </a:solidFill>
                <a:latin typeface="楷体_GB2312" pitchFamily="49" charset="-122"/>
                <a:ea typeface="楷体_GB2312" pitchFamily="49" charset="-122"/>
              </a:rPr>
              <a:t>0</a:t>
            </a:r>
            <a:r>
              <a:rPr lang="zh-CN" altLang="en-US" sz="3200">
                <a:solidFill>
                  <a:srgbClr val="006600"/>
                </a:solidFill>
                <a:latin typeface="楷体_GB2312" pitchFamily="49" charset="-122"/>
                <a:ea typeface="楷体_GB2312" pitchFamily="49" charset="-122"/>
              </a:rPr>
              <a:t>。</a:t>
            </a: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r>
              <a:rPr lang="en-US" altLang="zh-CN" sz="3200" b="1">
                <a:solidFill>
                  <a:srgbClr val="006600"/>
                </a:solidFill>
                <a:latin typeface="楷体_GB2312" pitchFamily="49" charset="-122"/>
                <a:ea typeface="楷体_GB2312" pitchFamily="49" charset="-122"/>
              </a:rPr>
              <a:t>}</a:t>
            </a:r>
            <a:endParaRPr lang="en-US" altLang="zh-CN" sz="3200">
              <a:solidFill>
                <a:srgbClr val="006600"/>
              </a:solidFill>
              <a:latin typeface="楷体_GB2312" pitchFamily="49" charset="-122"/>
              <a:ea typeface="楷体_GB2312" pitchFamily="49" charset="-122"/>
            </a:endParaRPr>
          </a:p>
        </p:txBody>
      </p:sp>
      <p:sp>
        <p:nvSpPr>
          <p:cNvPr id="132099" name="Text Box 3"/>
          <p:cNvSpPr txBox="1">
            <a:spLocks noChangeArrowheads="1"/>
          </p:cNvSpPr>
          <p:nvPr/>
        </p:nvSpPr>
        <p:spPr bwMode="auto">
          <a:xfrm>
            <a:off x="609600" y="1600200"/>
            <a:ext cx="8229600" cy="4384675"/>
          </a:xfrm>
          <a:prstGeom prst="rect">
            <a:avLst/>
          </a:prstGeom>
          <a:noFill/>
          <a:ln w="9525">
            <a:noFill/>
            <a:miter lim="800000"/>
            <a:headEnd/>
            <a:tailEnd/>
          </a:ln>
          <a:effectLst/>
        </p:spPr>
        <p:txBody>
          <a:bodyPr>
            <a:spAutoFit/>
          </a:bodyPr>
          <a:lstStyle/>
          <a:p>
            <a:pPr>
              <a:lnSpc>
                <a:spcPct val="110000"/>
              </a:lnSpc>
            </a:pPr>
            <a:r>
              <a:rPr lang="en-US" altLang="zh-CN" sz="3200">
                <a:solidFill>
                  <a:srgbClr val="006600"/>
                </a:solidFill>
                <a:ea typeface="楷体_GB2312" pitchFamily="49" charset="-122"/>
              </a:rPr>
              <a:t>p = Ch;  InitStack(S);</a:t>
            </a:r>
          </a:p>
          <a:p>
            <a:pPr>
              <a:lnSpc>
                <a:spcPct val="110000"/>
              </a:lnSpc>
            </a:pPr>
            <a:r>
              <a:rPr lang="en-US" altLang="zh-CN" sz="3200" b="1">
                <a:solidFill>
                  <a:srgbClr val="006600"/>
                </a:solidFill>
                <a:ea typeface="楷体_GB2312" pitchFamily="49" charset="-122"/>
              </a:rPr>
              <a:t>while</a:t>
            </a:r>
            <a:r>
              <a:rPr lang="en-US" altLang="zh-CN" sz="3200">
                <a:solidFill>
                  <a:srgbClr val="006600"/>
                </a:solidFill>
                <a:ea typeface="楷体_GB2312" pitchFamily="49" charset="-122"/>
              </a:rPr>
              <a:t> (*p!=‘&amp;’) </a:t>
            </a:r>
            <a:r>
              <a:rPr lang="en-US" altLang="zh-CN" sz="3200" b="1">
                <a:solidFill>
                  <a:srgbClr val="006600"/>
                </a:solidFill>
                <a:ea typeface="楷体_GB2312" pitchFamily="49" charset="-122"/>
              </a:rPr>
              <a:t>{</a:t>
            </a:r>
            <a:r>
              <a:rPr lang="en-US" altLang="zh-CN" sz="3200">
                <a:solidFill>
                  <a:srgbClr val="006600"/>
                </a:solidFill>
                <a:ea typeface="楷体_GB2312" pitchFamily="49" charset="-122"/>
              </a:rPr>
              <a:t> Push(S,*p);  p++; </a:t>
            </a:r>
            <a:r>
              <a:rPr lang="en-US" altLang="zh-CN" sz="3200" b="1">
                <a:solidFill>
                  <a:srgbClr val="006600"/>
                </a:solidFill>
                <a:ea typeface="楷体_GB2312" pitchFamily="49" charset="-122"/>
              </a:rPr>
              <a:t>}</a:t>
            </a:r>
          </a:p>
          <a:p>
            <a:pPr>
              <a:lnSpc>
                <a:spcPct val="110000"/>
              </a:lnSpc>
            </a:pPr>
            <a:r>
              <a:rPr lang="en-US" altLang="zh-CN" sz="3200">
                <a:solidFill>
                  <a:srgbClr val="006600"/>
                </a:solidFill>
                <a:ea typeface="楷体_GB2312" pitchFamily="49" charset="-122"/>
              </a:rPr>
              <a:t>state = 1;  p++;   // </a:t>
            </a:r>
            <a:r>
              <a:rPr lang="zh-CN" altLang="zh-CN" sz="3200">
                <a:solidFill>
                  <a:srgbClr val="006600"/>
                </a:solidFill>
                <a:ea typeface="楷体_GB2312" pitchFamily="49" charset="-122"/>
              </a:rPr>
              <a:t>滤去字符‘&amp;’</a:t>
            </a:r>
            <a:r>
              <a:rPr lang="en-US" altLang="zh-CN" sz="3200">
                <a:solidFill>
                  <a:srgbClr val="006600"/>
                </a:solidFill>
                <a:ea typeface="楷体_GB2312" pitchFamily="49" charset="-122"/>
              </a:rPr>
              <a:t> </a:t>
            </a:r>
          </a:p>
          <a:p>
            <a:pPr>
              <a:lnSpc>
                <a:spcPct val="110000"/>
              </a:lnSpc>
            </a:pPr>
            <a:r>
              <a:rPr lang="en-US" altLang="zh-CN" sz="3200" b="1">
                <a:solidFill>
                  <a:srgbClr val="006600"/>
                </a:solidFill>
                <a:ea typeface="楷体_GB2312" pitchFamily="49" charset="-122"/>
              </a:rPr>
              <a:t>while</a:t>
            </a:r>
            <a:r>
              <a:rPr lang="en-US" altLang="zh-CN" sz="3200">
                <a:solidFill>
                  <a:srgbClr val="006600"/>
                </a:solidFill>
                <a:ea typeface="楷体_GB2312" pitchFamily="49" charset="-122"/>
              </a:rPr>
              <a:t> (*p!=‘@’ </a:t>
            </a:r>
            <a:r>
              <a:rPr lang="en-US" altLang="zh-CN" sz="3200" b="1">
                <a:solidFill>
                  <a:srgbClr val="006600"/>
                </a:solidFill>
                <a:ea typeface="楷体_GB2312" pitchFamily="49" charset="-122"/>
              </a:rPr>
              <a:t>&amp;&amp;</a:t>
            </a:r>
            <a:r>
              <a:rPr lang="en-US" altLang="zh-CN" sz="3200">
                <a:solidFill>
                  <a:srgbClr val="006600"/>
                </a:solidFill>
                <a:ea typeface="楷体_GB2312" pitchFamily="49" charset="-122"/>
              </a:rPr>
              <a:t> state ) </a:t>
            </a:r>
            <a:r>
              <a:rPr lang="en-US" altLang="zh-CN" sz="3200" b="1">
                <a:solidFill>
                  <a:srgbClr val="006600"/>
                </a:solidFill>
                <a:ea typeface="楷体_GB2312" pitchFamily="49" charset="-122"/>
              </a:rPr>
              <a:t>{</a:t>
            </a:r>
            <a:endParaRPr lang="en-US" altLang="zh-CN" sz="3200">
              <a:solidFill>
                <a:srgbClr val="006600"/>
              </a:solidFill>
              <a:ea typeface="楷体_GB2312" pitchFamily="49" charset="-122"/>
            </a:endParaRPr>
          </a:p>
          <a:p>
            <a:pPr>
              <a:lnSpc>
                <a:spcPct val="110000"/>
              </a:lnSpc>
            </a:pPr>
            <a:r>
              <a:rPr lang="en-US" altLang="zh-CN" sz="3200">
                <a:solidFill>
                  <a:srgbClr val="006600"/>
                </a:solidFill>
                <a:ea typeface="楷体_GB2312" pitchFamily="49" charset="-122"/>
              </a:rPr>
              <a:t>   </a:t>
            </a:r>
            <a:r>
              <a:rPr lang="en-US" altLang="zh-CN" sz="3200" b="1">
                <a:solidFill>
                  <a:srgbClr val="006600"/>
                </a:solidFill>
              </a:rPr>
              <a:t>if </a:t>
            </a:r>
            <a:r>
              <a:rPr lang="en-US" altLang="zh-CN" sz="3200">
                <a:solidFill>
                  <a:srgbClr val="006600"/>
                </a:solidFill>
              </a:rPr>
              <a:t>(</a:t>
            </a:r>
            <a:r>
              <a:rPr lang="en-US" altLang="zh-CN" sz="3200" b="1">
                <a:solidFill>
                  <a:srgbClr val="006600"/>
                </a:solidFill>
              </a:rPr>
              <a:t>NOT</a:t>
            </a:r>
            <a:r>
              <a:rPr lang="en-US" altLang="zh-CN" sz="3200">
                <a:solidFill>
                  <a:srgbClr val="006600"/>
                </a:solidFill>
              </a:rPr>
              <a:t> StackEmpty(S)</a:t>
            </a:r>
            <a:r>
              <a:rPr lang="en-US" altLang="zh-CN" sz="3200" b="1">
                <a:solidFill>
                  <a:srgbClr val="006600"/>
                </a:solidFill>
              </a:rPr>
              <a:t>&amp;&amp;</a:t>
            </a:r>
            <a:r>
              <a:rPr lang="en-US" altLang="zh-CN" sz="3200">
                <a:solidFill>
                  <a:srgbClr val="006600"/>
                </a:solidFill>
              </a:rPr>
              <a:t>GetTop(S)==*p )</a:t>
            </a:r>
          </a:p>
          <a:p>
            <a:pPr>
              <a:lnSpc>
                <a:spcPct val="110000"/>
              </a:lnSpc>
            </a:pPr>
            <a:r>
              <a:rPr lang="en-US" altLang="zh-CN" sz="3200">
                <a:solidFill>
                  <a:srgbClr val="006600"/>
                </a:solidFill>
              </a:rPr>
              <a:t>      </a:t>
            </a:r>
            <a:r>
              <a:rPr lang="en-US" altLang="zh-CN" sz="3200" b="1">
                <a:solidFill>
                  <a:srgbClr val="006600"/>
                </a:solidFill>
              </a:rPr>
              <a:t>{ </a:t>
            </a:r>
            <a:r>
              <a:rPr lang="en-US" altLang="zh-CN" sz="3200">
                <a:solidFill>
                  <a:srgbClr val="006600"/>
                </a:solidFill>
              </a:rPr>
              <a:t>Pop(S,e);  p++; </a:t>
            </a:r>
            <a:r>
              <a:rPr lang="en-US" altLang="zh-CN" sz="3200" b="1">
                <a:solidFill>
                  <a:srgbClr val="006600"/>
                </a:solidFill>
              </a:rPr>
              <a:t>}</a:t>
            </a:r>
            <a:endParaRPr lang="en-US" altLang="zh-CN" sz="3200">
              <a:solidFill>
                <a:srgbClr val="006600"/>
              </a:solidFill>
            </a:endParaRPr>
          </a:p>
          <a:p>
            <a:pPr>
              <a:lnSpc>
                <a:spcPct val="110000"/>
              </a:lnSpc>
            </a:pPr>
            <a:r>
              <a:rPr lang="en-US" altLang="zh-CN" sz="3200">
                <a:solidFill>
                  <a:srgbClr val="006600"/>
                </a:solidFill>
                <a:ea typeface="楷体_GB2312" pitchFamily="49" charset="-122"/>
              </a:rPr>
              <a:t>   </a:t>
            </a:r>
            <a:r>
              <a:rPr lang="en-US" altLang="zh-CN" sz="3200" b="1">
                <a:solidFill>
                  <a:srgbClr val="006600"/>
                </a:solidFill>
                <a:ea typeface="楷体_GB2312" pitchFamily="49" charset="-122"/>
              </a:rPr>
              <a:t>else</a:t>
            </a:r>
            <a:r>
              <a:rPr lang="en-US" altLang="zh-CN" sz="3200">
                <a:solidFill>
                  <a:srgbClr val="006600"/>
                </a:solidFill>
                <a:ea typeface="楷体_GB2312" pitchFamily="49" charset="-122"/>
              </a:rPr>
              <a:t> state = 0;</a:t>
            </a:r>
          </a:p>
          <a:p>
            <a:pPr>
              <a:lnSpc>
                <a:spcPct val="110000"/>
              </a:lnSpc>
            </a:pPr>
            <a:r>
              <a:rPr lang="en-US" altLang="zh-CN" sz="3200" b="1">
                <a:solidFill>
                  <a:srgbClr val="006600"/>
                </a:solidFill>
                <a:ea typeface="楷体_GB2312" pitchFamily="49" charset="-122"/>
              </a:rPr>
              <a:t>}</a:t>
            </a:r>
            <a:endParaRPr lang="en-US" altLang="zh-CN" sz="3200">
              <a:solidFill>
                <a:srgbClr val="006600"/>
              </a:solidFill>
              <a:ea typeface="楷体_GB2312" pitchFamily="49" charset="-122"/>
            </a:endParaRPr>
          </a:p>
        </p:txBody>
      </p:sp>
      <p:sp>
        <p:nvSpPr>
          <p:cNvPr id="132100" name="Text Box 4"/>
          <p:cNvSpPr txBox="1">
            <a:spLocks noChangeArrowheads="1"/>
          </p:cNvSpPr>
          <p:nvPr/>
        </p:nvSpPr>
        <p:spPr bwMode="auto">
          <a:xfrm>
            <a:off x="609600" y="5867400"/>
            <a:ext cx="5791200" cy="579438"/>
          </a:xfrm>
          <a:prstGeom prst="rect">
            <a:avLst/>
          </a:prstGeom>
          <a:noFill/>
          <a:ln w="9525">
            <a:noFill/>
            <a:miter lim="800000"/>
            <a:headEnd/>
            <a:tailEnd/>
          </a:ln>
          <a:effectLst/>
        </p:spPr>
        <p:txBody>
          <a:bodyPr wrap="none">
            <a:spAutoFit/>
          </a:bodyPr>
          <a:lstStyle/>
          <a:p>
            <a:r>
              <a:rPr lang="en-US" altLang="zh-CN" sz="3200" b="1">
                <a:solidFill>
                  <a:schemeClr val="accent2"/>
                </a:solidFill>
              </a:rPr>
              <a:t>return</a:t>
            </a:r>
            <a:r>
              <a:rPr lang="en-US" altLang="zh-CN" sz="3200">
                <a:solidFill>
                  <a:schemeClr val="accent2"/>
                </a:solidFill>
              </a:rPr>
              <a:t>(StackEmpty(S) </a:t>
            </a:r>
            <a:r>
              <a:rPr lang="en-US" altLang="zh-CN" sz="3200" b="1">
                <a:solidFill>
                  <a:schemeClr val="accent2"/>
                </a:solidFill>
              </a:rPr>
              <a:t>&amp;&amp;</a:t>
            </a:r>
            <a:r>
              <a:rPr lang="en-US" altLang="zh-CN" sz="3200">
                <a:solidFill>
                  <a:schemeClr val="accent2"/>
                </a:solidFill>
              </a:rPr>
              <a:t> state )</a:t>
            </a:r>
            <a:endParaRPr lang="en-US" altLang="zh-CN" sz="2400"/>
          </a:p>
        </p:txBody>
      </p:sp>
      <p:graphicFrame>
        <p:nvGraphicFramePr>
          <p:cNvPr id="132101" name="Object 5">
            <a:hlinkClick r:id="" action="ppaction://hlinkshowjump?jump=firstslide" highlightClick="1"/>
          </p:cNvPr>
          <p:cNvGraphicFramePr>
            <a:graphicFrameLocks noChangeAspect="1"/>
          </p:cNvGraphicFramePr>
          <p:nvPr/>
        </p:nvGraphicFramePr>
        <p:xfrm>
          <a:off x="8305800" y="5867400"/>
          <a:ext cx="474663" cy="685800"/>
        </p:xfrm>
        <a:graphic>
          <a:graphicData uri="http://schemas.openxmlformats.org/presentationml/2006/ole">
            <p:oleObj spid="_x0000_s112642" name="剪辑" r:id="rId3" imgW="3467160" imgH="50180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strips(downRight)">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32100"/>
                                        </p:tgtEl>
                                        <p:attrNameLst>
                                          <p:attrName>style.visibility</p:attrName>
                                        </p:attrNameLst>
                                      </p:cBhvr>
                                      <p:to>
                                        <p:strVal val="visible"/>
                                      </p:to>
                                    </p:set>
                                    <p:animEffect transition="in" filter="wipe(left)">
                                      <p:cBhvr>
                                        <p:cTn id="12" dur="300"/>
                                        <p:tgtEl>
                                          <p:spTgt spid="132100"/>
                                        </p:tgtEl>
                                      </p:cBhvr>
                                    </p:animEffect>
                                  </p:childTnLst>
                                </p:cTn>
                              </p:par>
                            </p:childTnLst>
                          </p:cTn>
                        </p:par>
                        <p:par>
                          <p:cTn id="13" fill="hold">
                            <p:stCondLst>
                              <p:cond delay="1500"/>
                            </p:stCondLst>
                            <p:childTnLst>
                              <p:par>
                                <p:cTn id="14" presetID="2" presetClass="entr" presetSubtype="6" fill="hold" nodeType="afterEffect">
                                  <p:stCondLst>
                                    <p:cond delay="0"/>
                                  </p:stCondLst>
                                  <p:childTnLst>
                                    <p:set>
                                      <p:cBhvr>
                                        <p:cTn id="15" dur="1" fill="hold">
                                          <p:stCondLst>
                                            <p:cond delay="0"/>
                                          </p:stCondLst>
                                        </p:cTn>
                                        <p:tgtEl>
                                          <p:spTgt spid="132101"/>
                                        </p:tgtEl>
                                        <p:attrNameLst>
                                          <p:attrName>style.visibility</p:attrName>
                                        </p:attrNameLst>
                                      </p:cBhvr>
                                      <p:to>
                                        <p:strVal val="visible"/>
                                      </p:to>
                                    </p:set>
                                    <p:anim calcmode="lin" valueType="num">
                                      <p:cBhvr additive="base">
                                        <p:cTn id="16" dur="500" fill="hold"/>
                                        <p:tgtEl>
                                          <p:spTgt spid="132101"/>
                                        </p:tgtEl>
                                        <p:attrNameLst>
                                          <p:attrName>ppt_x</p:attrName>
                                        </p:attrNameLst>
                                      </p:cBhvr>
                                      <p:tavLst>
                                        <p:tav tm="0">
                                          <p:val>
                                            <p:strVal val="1+#ppt_w/2"/>
                                          </p:val>
                                        </p:tav>
                                        <p:tav tm="100000">
                                          <p:val>
                                            <p:strVal val="#ppt_x"/>
                                          </p:val>
                                        </p:tav>
                                      </p:tavLst>
                                    </p:anim>
                                    <p:anim calcmode="lin" valueType="num">
                                      <p:cBhvr additive="base">
                                        <p:cTn id="17" dur="500" fill="hold"/>
                                        <p:tgtEl>
                                          <p:spTgt spid="132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00" grpId="0" autoUpdateAnimBg="0"/>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mment 2"/>
          <p:cNvSpPr>
            <a:spLocks noChangeArrowheads="1"/>
          </p:cNvSpPr>
          <p:nvPr/>
        </p:nvSpPr>
        <p:spPr bwMode="auto">
          <a:xfrm>
            <a:off x="7467600" y="1524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3.22</a:t>
            </a:r>
            <a:endParaRPr lang="en-US" altLang="zh-CN" sz="1600">
              <a:solidFill>
                <a:schemeClr val="bg1"/>
              </a:solidFill>
              <a:latin typeface="Arial" pitchFamily="34" charset="0"/>
            </a:endParaRPr>
          </a:p>
        </p:txBody>
      </p:sp>
      <p:sp>
        <p:nvSpPr>
          <p:cNvPr id="133123" name="Text Box 3"/>
          <p:cNvSpPr txBox="1">
            <a:spLocks noChangeArrowheads="1"/>
          </p:cNvSpPr>
          <p:nvPr/>
        </p:nvSpPr>
        <p:spPr bwMode="auto">
          <a:xfrm>
            <a:off x="304800" y="152400"/>
            <a:ext cx="7924800" cy="6737350"/>
          </a:xfrm>
          <a:prstGeom prst="rect">
            <a:avLst/>
          </a:prstGeom>
          <a:noFill/>
          <a:ln w="9525">
            <a:noFill/>
            <a:miter lim="800000"/>
            <a:headEnd/>
            <a:tailEnd/>
          </a:ln>
          <a:effectLst/>
        </p:spPr>
        <p:txBody>
          <a:bodyPr wrap="none">
            <a:spAutoFit/>
          </a:bodyPr>
          <a:lstStyle/>
          <a:p>
            <a:pPr>
              <a:lnSpc>
                <a:spcPct val="105000"/>
              </a:lnSpc>
            </a:pPr>
            <a:r>
              <a:rPr lang="en-US" altLang="zh-CN" sz="3200" b="1"/>
              <a:t>int</a:t>
            </a:r>
            <a:r>
              <a:rPr lang="en-US" altLang="zh-CN" sz="3200"/>
              <a:t> valuation(SqList suffixal) {</a:t>
            </a:r>
          </a:p>
          <a:p>
            <a:pPr>
              <a:lnSpc>
                <a:spcPct val="105000"/>
              </a:lnSpc>
            </a:pPr>
            <a:r>
              <a:rPr lang="en-US" altLang="zh-CN" sz="3200"/>
              <a:t>   IniStack(S);  p=suffixal.elem;  ch=*p;</a:t>
            </a:r>
          </a:p>
          <a:p>
            <a:pPr>
              <a:lnSpc>
                <a:spcPct val="105000"/>
              </a:lnSpc>
            </a:pPr>
            <a:r>
              <a:rPr lang="en-US" altLang="zh-CN" sz="3200"/>
              <a:t>   </a:t>
            </a:r>
            <a:r>
              <a:rPr lang="en-US" altLang="zh-CN" sz="3200" b="1"/>
              <a:t>while</a:t>
            </a:r>
            <a:r>
              <a:rPr lang="en-US" altLang="zh-CN" sz="3200"/>
              <a:t> ( ch != </a:t>
            </a:r>
            <a:r>
              <a:rPr lang="en-US" altLang="zh-CN" sz="3200">
                <a:sym typeface="Symbol" pitchFamily="18" charset="2"/>
              </a:rPr>
              <a:t># ) {</a:t>
            </a:r>
          </a:p>
          <a:p>
            <a:pPr>
              <a:lnSpc>
                <a:spcPct val="105000"/>
              </a:lnSpc>
            </a:pPr>
            <a:r>
              <a:rPr lang="en-US" altLang="zh-CN" sz="3200">
                <a:sym typeface="Symbol" pitchFamily="18" charset="2"/>
              </a:rPr>
              <a:t>       </a:t>
            </a:r>
            <a:r>
              <a:rPr lang="en-US" altLang="zh-CN" sz="3200" b="1">
                <a:sym typeface="Symbol" pitchFamily="18" charset="2"/>
              </a:rPr>
              <a:t>if</a:t>
            </a:r>
            <a:r>
              <a:rPr lang="en-US" altLang="zh-CN" sz="3200">
                <a:sym typeface="Symbol" pitchFamily="18" charset="2"/>
              </a:rPr>
              <a:t> (!IN(ch,OP))  Push(S,ch);</a:t>
            </a:r>
          </a:p>
          <a:p>
            <a:pPr>
              <a:lnSpc>
                <a:spcPct val="105000"/>
              </a:lnSpc>
            </a:pPr>
            <a:r>
              <a:rPr lang="en-US" altLang="zh-CN" sz="3200">
                <a:sym typeface="Symbol" pitchFamily="18" charset="2"/>
              </a:rPr>
              <a:t>       </a:t>
            </a:r>
            <a:r>
              <a:rPr lang="en-US" altLang="zh-CN" sz="3200" b="1">
                <a:sym typeface="Symbol" pitchFamily="18" charset="2"/>
              </a:rPr>
              <a:t>else</a:t>
            </a:r>
            <a:r>
              <a:rPr lang="en-US" altLang="zh-CN" sz="3200">
                <a:sym typeface="Symbol" pitchFamily="18" charset="2"/>
              </a:rPr>
              <a:t> {</a:t>
            </a:r>
          </a:p>
          <a:p>
            <a:pPr>
              <a:lnSpc>
                <a:spcPct val="105000"/>
              </a:lnSpc>
            </a:pPr>
            <a:r>
              <a:rPr lang="en-US" altLang="zh-CN" sz="3200">
                <a:sym typeface="Symbol" pitchFamily="18" charset="2"/>
              </a:rPr>
              <a:t>          Pop(S,b);  Pop(S,a);  x=value(a,ch,b);</a:t>
            </a:r>
          </a:p>
          <a:p>
            <a:pPr>
              <a:lnSpc>
                <a:spcPct val="105000"/>
              </a:lnSpc>
            </a:pPr>
            <a:r>
              <a:rPr lang="en-US" altLang="zh-CN" sz="3200">
                <a:sym typeface="Symbol" pitchFamily="18" charset="2"/>
              </a:rPr>
              <a:t>          e=setvar(x);  // e </a:t>
            </a:r>
            <a:r>
              <a:rPr lang="zh-CN" altLang="zh-CN" sz="3200">
                <a:ea typeface="隶书" pitchFamily="49" charset="-122"/>
                <a:sym typeface="Symbol" pitchFamily="18" charset="2"/>
              </a:rPr>
              <a:t>为其值</a:t>
            </a:r>
            <a:r>
              <a:rPr lang="zh-CN" altLang="zh-CN" sz="3200">
                <a:sym typeface="Symbol" pitchFamily="18" charset="2"/>
              </a:rPr>
              <a:t>=</a:t>
            </a:r>
            <a:r>
              <a:rPr lang="en-US" altLang="zh-CN" sz="3200">
                <a:sym typeface="Symbol" pitchFamily="18" charset="2"/>
              </a:rPr>
              <a:t>x</a:t>
            </a:r>
            <a:r>
              <a:rPr lang="zh-CN" altLang="zh-CN" sz="3200">
                <a:ea typeface="隶书" pitchFamily="49" charset="-122"/>
                <a:sym typeface="Symbol" pitchFamily="18" charset="2"/>
              </a:rPr>
              <a:t>的变量名</a:t>
            </a:r>
            <a:endParaRPr lang="zh-CN" altLang="zh-CN" sz="3200">
              <a:sym typeface="Symbol" pitchFamily="18" charset="2"/>
            </a:endParaRPr>
          </a:p>
          <a:p>
            <a:pPr>
              <a:lnSpc>
                <a:spcPct val="105000"/>
              </a:lnSpc>
            </a:pPr>
            <a:r>
              <a:rPr lang="zh-CN" altLang="zh-CN" sz="3200">
                <a:sym typeface="Symbol" pitchFamily="18" charset="2"/>
              </a:rPr>
              <a:t>          </a:t>
            </a:r>
            <a:r>
              <a:rPr lang="en-US" altLang="zh-CN" sz="3200">
                <a:sym typeface="Symbol" pitchFamily="18" charset="2"/>
              </a:rPr>
              <a:t>Push(S,e);</a:t>
            </a:r>
          </a:p>
          <a:p>
            <a:pPr>
              <a:lnSpc>
                <a:spcPct val="105000"/>
              </a:lnSpc>
            </a:pPr>
            <a:r>
              <a:rPr lang="en-US" altLang="zh-CN" sz="3200">
                <a:sym typeface="Symbol" pitchFamily="18" charset="2"/>
              </a:rPr>
              <a:t>       }</a:t>
            </a:r>
          </a:p>
          <a:p>
            <a:pPr>
              <a:lnSpc>
                <a:spcPct val="105000"/>
              </a:lnSpc>
            </a:pPr>
            <a:r>
              <a:rPr lang="en-US" altLang="zh-CN" sz="3200">
                <a:sym typeface="Symbol" pitchFamily="18" charset="2"/>
              </a:rPr>
              <a:t>       ch=*p++;</a:t>
            </a:r>
          </a:p>
          <a:p>
            <a:pPr>
              <a:lnSpc>
                <a:spcPct val="105000"/>
              </a:lnSpc>
            </a:pPr>
            <a:r>
              <a:rPr lang="en-US" altLang="zh-CN" sz="3200">
                <a:sym typeface="Symbol" pitchFamily="18" charset="2"/>
              </a:rPr>
              <a:t>    }</a:t>
            </a:r>
          </a:p>
          <a:p>
            <a:pPr>
              <a:lnSpc>
                <a:spcPct val="105000"/>
              </a:lnSpc>
            </a:pPr>
            <a:r>
              <a:rPr lang="en-US" altLang="zh-CN" sz="3200">
                <a:sym typeface="Symbol" pitchFamily="18" charset="2"/>
              </a:rPr>
              <a:t>    Pop(S,e);  </a:t>
            </a:r>
            <a:r>
              <a:rPr lang="en-US" altLang="zh-CN" sz="3200" b="1">
                <a:sym typeface="Symbol" pitchFamily="18" charset="2"/>
              </a:rPr>
              <a:t>return</a:t>
            </a:r>
            <a:r>
              <a:rPr lang="en-US" altLang="zh-CN" sz="3200">
                <a:sym typeface="Symbol" pitchFamily="18" charset="2"/>
              </a:rPr>
              <a:t>(val(e));  // </a:t>
            </a:r>
            <a:r>
              <a:rPr lang="zh-CN" altLang="zh-CN" sz="3200">
                <a:ea typeface="隶书" pitchFamily="49" charset="-122"/>
                <a:sym typeface="Symbol" pitchFamily="18" charset="2"/>
              </a:rPr>
              <a:t>返回变量</a:t>
            </a:r>
            <a:r>
              <a:rPr lang="en-US" altLang="zh-CN" sz="3200">
                <a:sym typeface="Symbol" pitchFamily="18" charset="2"/>
              </a:rPr>
              <a:t>e</a:t>
            </a:r>
            <a:r>
              <a:rPr lang="zh-CN" altLang="zh-CN" sz="3200">
                <a:ea typeface="隶书" pitchFamily="49" charset="-122"/>
                <a:sym typeface="Symbol" pitchFamily="18" charset="2"/>
              </a:rPr>
              <a:t>的值</a:t>
            </a:r>
            <a:endParaRPr lang="zh-CN" altLang="zh-CN" sz="3200">
              <a:sym typeface="Symbol" pitchFamily="18" charset="2"/>
            </a:endParaRPr>
          </a:p>
          <a:p>
            <a:pPr>
              <a:lnSpc>
                <a:spcPct val="105000"/>
              </a:lnSpc>
            </a:pPr>
            <a:r>
              <a:rPr lang="zh-CN" altLang="zh-CN" sz="3200">
                <a:sym typeface="Symbol" pitchFamily="18" charset="2"/>
              </a:rPr>
              <a:t>}</a:t>
            </a:r>
            <a:endParaRPr lang="en-US" altLang="zh-CN" sz="3200"/>
          </a:p>
        </p:txBody>
      </p:sp>
      <p:graphicFrame>
        <p:nvGraphicFramePr>
          <p:cNvPr id="133124" name="Object 4">
            <a:hlinkClick r:id="" action="ppaction://hlinkshowjump?jump=firstslide" highlightClick="1"/>
          </p:cNvPr>
          <p:cNvGraphicFramePr>
            <a:graphicFrameLocks noChangeAspect="1"/>
          </p:cNvGraphicFramePr>
          <p:nvPr/>
        </p:nvGraphicFramePr>
        <p:xfrm>
          <a:off x="8382000" y="5943600"/>
          <a:ext cx="474663" cy="685800"/>
        </p:xfrm>
        <a:graphic>
          <a:graphicData uri="http://schemas.openxmlformats.org/presentationml/2006/ole">
            <p:oleObj spid="_x0000_s113666" name="剪辑" r:id="rId3" imgW="3467160" imgH="5018040" progId="">
              <p:embed/>
            </p:oleObj>
          </a:graphicData>
        </a:graphic>
      </p:graphicFrame>
    </p:spTree>
  </p:cSld>
  <p:clrMapOvr>
    <a:masterClrMapping/>
  </p:clrMapOv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mment 2"/>
          <p:cNvSpPr>
            <a:spLocks noChangeArrowheads="1"/>
          </p:cNvSpPr>
          <p:nvPr/>
        </p:nvSpPr>
        <p:spPr bwMode="auto">
          <a:xfrm>
            <a:off x="7315200" y="228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3.28</a:t>
            </a:r>
            <a:endParaRPr lang="en-US" altLang="zh-CN" sz="1600">
              <a:solidFill>
                <a:schemeClr val="bg1"/>
              </a:solidFill>
              <a:latin typeface="Arial" pitchFamily="34" charset="0"/>
            </a:endParaRPr>
          </a:p>
        </p:txBody>
      </p:sp>
      <p:sp>
        <p:nvSpPr>
          <p:cNvPr id="134147" name="Text Box 3"/>
          <p:cNvSpPr txBox="1">
            <a:spLocks noChangeArrowheads="1"/>
          </p:cNvSpPr>
          <p:nvPr/>
        </p:nvSpPr>
        <p:spPr bwMode="auto">
          <a:xfrm>
            <a:off x="914400" y="762000"/>
            <a:ext cx="5105400" cy="1260475"/>
          </a:xfrm>
          <a:prstGeom prst="rect">
            <a:avLst/>
          </a:prstGeom>
          <a:noFill/>
          <a:ln w="9525">
            <a:noFill/>
            <a:miter lim="800000"/>
            <a:headEnd/>
            <a:tailEnd/>
          </a:ln>
          <a:effectLst/>
        </p:spPr>
        <p:txBody>
          <a:bodyPr wrap="none">
            <a:spAutoFit/>
          </a:bodyPr>
          <a:lstStyle/>
          <a:p>
            <a:pPr>
              <a:lnSpc>
                <a:spcPct val="120000"/>
              </a:lnSpc>
            </a:pPr>
            <a:r>
              <a:rPr lang="en-US" altLang="zh-CN" sz="3200" b="1">
                <a:solidFill>
                  <a:srgbClr val="006666"/>
                </a:solidFill>
              </a:rPr>
              <a:t>typedef  </a:t>
            </a:r>
            <a:r>
              <a:rPr lang="en-US" altLang="zh-CN" sz="3200">
                <a:solidFill>
                  <a:srgbClr val="006666"/>
                </a:solidFill>
              </a:rPr>
              <a:t>QueuePtr CLQueue; </a:t>
            </a:r>
          </a:p>
          <a:p>
            <a:pPr>
              <a:lnSpc>
                <a:spcPct val="120000"/>
              </a:lnSpc>
            </a:pPr>
            <a:r>
              <a:rPr lang="en-US" altLang="zh-CN" sz="3200">
                <a:solidFill>
                  <a:srgbClr val="006666"/>
                </a:solidFill>
              </a:rPr>
              <a:t>   // </a:t>
            </a:r>
            <a:r>
              <a:rPr lang="zh-CN" altLang="en-US" sz="3200" b="1">
                <a:solidFill>
                  <a:srgbClr val="006666"/>
                </a:solidFill>
              </a:rPr>
              <a:t>指向队尾结点的指针</a:t>
            </a:r>
          </a:p>
        </p:txBody>
      </p:sp>
      <p:sp>
        <p:nvSpPr>
          <p:cNvPr id="134148" name="Text Box 4"/>
          <p:cNvSpPr txBox="1">
            <a:spLocks noChangeArrowheads="1"/>
          </p:cNvSpPr>
          <p:nvPr/>
        </p:nvSpPr>
        <p:spPr bwMode="auto">
          <a:xfrm>
            <a:off x="838200" y="2743200"/>
            <a:ext cx="8101013" cy="4181475"/>
          </a:xfrm>
          <a:prstGeom prst="rect">
            <a:avLst/>
          </a:prstGeom>
          <a:noFill/>
          <a:ln w="9525">
            <a:noFill/>
            <a:miter lim="800000"/>
            <a:headEnd/>
            <a:tailEnd/>
          </a:ln>
          <a:effectLst/>
        </p:spPr>
        <p:txBody>
          <a:bodyPr wrap="none">
            <a:spAutoFit/>
          </a:bodyPr>
          <a:lstStyle/>
          <a:p>
            <a:pPr>
              <a:lnSpc>
                <a:spcPct val="120000"/>
              </a:lnSpc>
            </a:pPr>
            <a:r>
              <a:rPr lang="en-US" altLang="zh-CN" sz="3200" b="1">
                <a:solidFill>
                  <a:srgbClr val="006666"/>
                </a:solidFill>
              </a:rPr>
              <a:t>Status  </a:t>
            </a:r>
            <a:r>
              <a:rPr lang="en-US" altLang="zh-CN" sz="3200">
                <a:solidFill>
                  <a:srgbClr val="006666"/>
                </a:solidFill>
              </a:rPr>
              <a:t>InitQueue(CLQueue </a:t>
            </a:r>
            <a:r>
              <a:rPr lang="en-US" altLang="zh-CN" sz="3200" b="1">
                <a:solidFill>
                  <a:srgbClr val="006666"/>
                </a:solidFill>
              </a:rPr>
              <a:t>&amp;</a:t>
            </a:r>
            <a:r>
              <a:rPr lang="en-US" altLang="zh-CN" sz="3200">
                <a:solidFill>
                  <a:srgbClr val="006666"/>
                </a:solidFill>
              </a:rPr>
              <a:t>Q) {</a:t>
            </a:r>
          </a:p>
          <a:p>
            <a:pPr>
              <a:lnSpc>
                <a:spcPct val="120000"/>
              </a:lnSpc>
            </a:pPr>
            <a:r>
              <a:rPr lang="en-US" altLang="zh-CN" sz="3200">
                <a:solidFill>
                  <a:srgbClr val="006666"/>
                </a:solidFill>
              </a:rPr>
              <a:t>   // </a:t>
            </a:r>
            <a:r>
              <a:rPr lang="zh-CN" altLang="en-US" sz="3200" b="1">
                <a:solidFill>
                  <a:srgbClr val="663300"/>
                </a:solidFill>
                <a:ea typeface="楷体_GB2312" pitchFamily="49" charset="-122"/>
              </a:rPr>
              <a:t>构造空队列</a:t>
            </a:r>
          </a:p>
          <a:p>
            <a:pPr>
              <a:lnSpc>
                <a:spcPct val="120000"/>
              </a:lnSpc>
            </a:pPr>
            <a:r>
              <a:rPr lang="zh-CN" altLang="en-US" sz="2800">
                <a:solidFill>
                  <a:srgbClr val="006666"/>
                </a:solidFill>
              </a:rPr>
              <a:t>   </a:t>
            </a:r>
            <a:r>
              <a:rPr lang="en-US" altLang="zh-CN" sz="3200">
                <a:solidFill>
                  <a:srgbClr val="006666"/>
                </a:solidFill>
              </a:rPr>
              <a:t>Q = </a:t>
            </a:r>
            <a:r>
              <a:rPr lang="en-US" altLang="zh-CN" sz="3200" b="1">
                <a:solidFill>
                  <a:srgbClr val="006666"/>
                </a:solidFill>
              </a:rPr>
              <a:t>new</a:t>
            </a:r>
            <a:r>
              <a:rPr lang="en-US" altLang="zh-CN" sz="3200">
                <a:solidFill>
                  <a:srgbClr val="006666"/>
                </a:solidFill>
              </a:rPr>
              <a:t> Qnode;      // </a:t>
            </a:r>
            <a:r>
              <a:rPr lang="zh-CN" altLang="en-US" sz="3200" b="1">
                <a:solidFill>
                  <a:srgbClr val="663300"/>
                </a:solidFill>
                <a:ea typeface="楷体_GB2312" pitchFamily="49" charset="-122"/>
              </a:rPr>
              <a:t>生成头结点</a:t>
            </a:r>
            <a:endParaRPr lang="en-US" altLang="en-US" sz="3200">
              <a:solidFill>
                <a:srgbClr val="006666"/>
              </a:solidFill>
            </a:endParaRPr>
          </a:p>
          <a:p>
            <a:pPr>
              <a:lnSpc>
                <a:spcPct val="120000"/>
              </a:lnSpc>
            </a:pPr>
            <a:r>
              <a:rPr lang="en-US" altLang="en-US" sz="3200">
                <a:solidFill>
                  <a:srgbClr val="006666"/>
                </a:solidFill>
              </a:rPr>
              <a:t>   </a:t>
            </a:r>
            <a:r>
              <a:rPr lang="en-US" altLang="zh-CN" sz="3200" b="1">
                <a:solidFill>
                  <a:srgbClr val="006666"/>
                </a:solidFill>
              </a:rPr>
              <a:t>if</a:t>
            </a:r>
            <a:r>
              <a:rPr lang="en-US" altLang="zh-CN" sz="3200">
                <a:solidFill>
                  <a:srgbClr val="006666"/>
                </a:solidFill>
              </a:rPr>
              <a:t> (!Q) </a:t>
            </a:r>
            <a:r>
              <a:rPr lang="en-US" altLang="zh-CN" sz="3200" b="1">
                <a:solidFill>
                  <a:srgbClr val="006666"/>
                </a:solidFill>
              </a:rPr>
              <a:t>exit</a:t>
            </a:r>
            <a:r>
              <a:rPr lang="en-US" altLang="zh-CN" sz="3200">
                <a:solidFill>
                  <a:srgbClr val="006666"/>
                </a:solidFill>
              </a:rPr>
              <a:t>(OVERFLOW);    // </a:t>
            </a:r>
            <a:r>
              <a:rPr lang="zh-CN" altLang="en-US" sz="3200" b="1">
                <a:solidFill>
                  <a:srgbClr val="663300"/>
                </a:solidFill>
                <a:ea typeface="楷体_GB2312" pitchFamily="49" charset="-122"/>
              </a:rPr>
              <a:t>存储分配失败</a:t>
            </a:r>
            <a:endParaRPr lang="en-US" altLang="en-US" sz="3200">
              <a:solidFill>
                <a:srgbClr val="006666"/>
              </a:solidFill>
            </a:endParaRPr>
          </a:p>
          <a:p>
            <a:pPr>
              <a:lnSpc>
                <a:spcPct val="120000"/>
              </a:lnSpc>
            </a:pPr>
            <a:r>
              <a:rPr lang="en-US" altLang="en-US" sz="3200">
                <a:solidFill>
                  <a:srgbClr val="006666"/>
                </a:solidFill>
              </a:rPr>
              <a:t>   </a:t>
            </a:r>
            <a:r>
              <a:rPr lang="en-US" altLang="zh-CN" sz="3200">
                <a:solidFill>
                  <a:srgbClr val="006666"/>
                </a:solidFill>
              </a:rPr>
              <a:t>Q-&gt;next = Q;          // </a:t>
            </a:r>
            <a:r>
              <a:rPr lang="zh-CN" altLang="en-US" sz="3200" b="1">
                <a:solidFill>
                  <a:srgbClr val="663300"/>
                </a:solidFill>
                <a:ea typeface="楷体_GB2312" pitchFamily="49" charset="-122"/>
              </a:rPr>
              <a:t>自成循环</a:t>
            </a:r>
          </a:p>
          <a:p>
            <a:pPr>
              <a:lnSpc>
                <a:spcPct val="120000"/>
              </a:lnSpc>
            </a:pPr>
            <a:r>
              <a:rPr lang="zh-CN" altLang="en-US" sz="3200" b="1">
                <a:solidFill>
                  <a:srgbClr val="663300"/>
                </a:solidFill>
                <a:ea typeface="楷体_GB2312" pitchFamily="49" charset="-122"/>
              </a:rPr>
              <a:t>   </a:t>
            </a:r>
            <a:r>
              <a:rPr lang="en-US" altLang="zh-CN" sz="3200" b="1">
                <a:solidFill>
                  <a:srgbClr val="663300"/>
                </a:solidFill>
                <a:ea typeface="楷体_GB2312" pitchFamily="49" charset="-122"/>
              </a:rPr>
              <a:t>return </a:t>
            </a:r>
            <a:r>
              <a:rPr lang="en-US" altLang="zh-CN" sz="3200">
                <a:solidFill>
                  <a:srgbClr val="663300"/>
                </a:solidFill>
                <a:ea typeface="楷体_GB2312" pitchFamily="49" charset="-122"/>
              </a:rPr>
              <a:t>OK;</a:t>
            </a:r>
          </a:p>
          <a:p>
            <a:pPr>
              <a:lnSpc>
                <a:spcPct val="120000"/>
              </a:lnSpc>
            </a:pPr>
            <a:r>
              <a:rPr lang="en-US" altLang="zh-CN" sz="3200">
                <a:solidFill>
                  <a:srgbClr val="006666"/>
                </a:solidFill>
                <a:ea typeface="楷体_GB2312" pitchFamily="49" charset="-122"/>
              </a:rPr>
              <a:t>}</a:t>
            </a:r>
            <a:endParaRPr lang="en-US" altLang="zh-CN" sz="3200" b="1">
              <a:solidFill>
                <a:srgbClr val="663300"/>
              </a:solidFill>
              <a:ea typeface="楷体_GB2312" pitchFamily="49" charset="-122"/>
            </a:endParaRPr>
          </a:p>
        </p:txBody>
      </p:sp>
      <p:sp>
        <p:nvSpPr>
          <p:cNvPr id="134149" name="Rectangle 5"/>
          <p:cNvSpPr>
            <a:spLocks noChangeArrowheads="1"/>
          </p:cNvSpPr>
          <p:nvPr/>
        </p:nvSpPr>
        <p:spPr bwMode="auto">
          <a:xfrm>
            <a:off x="457200" y="76200"/>
            <a:ext cx="3051175" cy="676275"/>
          </a:xfrm>
          <a:prstGeom prst="rect">
            <a:avLst/>
          </a:prstGeom>
          <a:noFill/>
          <a:ln w="9525">
            <a:noFill/>
            <a:miter lim="800000"/>
            <a:headEnd/>
            <a:tailEnd/>
          </a:ln>
          <a:effectLst/>
        </p:spPr>
        <p:txBody>
          <a:bodyPr wrap="none">
            <a:spAutoFit/>
          </a:bodyPr>
          <a:lstStyle/>
          <a:p>
            <a:pPr>
              <a:lnSpc>
                <a:spcPct val="120000"/>
              </a:lnSpc>
            </a:pPr>
            <a:r>
              <a:rPr lang="zh-CN" altLang="en-US" sz="3200" b="1">
                <a:solidFill>
                  <a:srgbClr val="006666"/>
                </a:solidFill>
              </a:rPr>
              <a:t>定义循环链队列</a:t>
            </a:r>
          </a:p>
        </p:txBody>
      </p:sp>
      <p:sp>
        <p:nvSpPr>
          <p:cNvPr id="134150" name="Rectangle 6"/>
          <p:cNvSpPr>
            <a:spLocks noChangeArrowheads="1"/>
          </p:cNvSpPr>
          <p:nvPr/>
        </p:nvSpPr>
        <p:spPr bwMode="auto">
          <a:xfrm>
            <a:off x="457200" y="2163763"/>
            <a:ext cx="2232025" cy="579437"/>
          </a:xfrm>
          <a:prstGeom prst="rect">
            <a:avLst/>
          </a:prstGeom>
          <a:noFill/>
          <a:ln w="9525">
            <a:noFill/>
            <a:miter lim="800000"/>
            <a:headEnd/>
            <a:tailEnd/>
          </a:ln>
          <a:effectLst/>
        </p:spPr>
        <p:txBody>
          <a:bodyPr wrap="none">
            <a:spAutoFit/>
          </a:bodyPr>
          <a:lstStyle/>
          <a:p>
            <a:r>
              <a:rPr lang="zh-CN" altLang="en-US" sz="3200" b="1">
                <a:solidFill>
                  <a:srgbClr val="006666"/>
                </a:solidFill>
              </a:rPr>
              <a:t>初始化操作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wipe(left)">
                                      <p:cBhvr>
                                        <p:cTn id="7" dur="500"/>
                                        <p:tgtEl>
                                          <p:spTgt spid="134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50"/>
                                        </p:tgtEl>
                                        <p:attrNameLst>
                                          <p:attrName>style.visibility</p:attrName>
                                        </p:attrNameLst>
                                      </p:cBhvr>
                                      <p:to>
                                        <p:strVal val="visible"/>
                                      </p:to>
                                    </p:set>
                                    <p:animEffect transition="in" filter="wipe(left)">
                                      <p:cBhvr>
                                        <p:cTn id="17" dur="500"/>
                                        <p:tgtEl>
                                          <p:spTgt spid="1341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48"/>
                                        </p:tgtEl>
                                        <p:attrNameLst>
                                          <p:attrName>style.visibility</p:attrName>
                                        </p:attrNameLst>
                                      </p:cBhvr>
                                      <p:to>
                                        <p:strVal val="visible"/>
                                      </p:to>
                                    </p:set>
                                    <p:animEffect transition="in" filter="wipe(left)">
                                      <p:cBhvr>
                                        <p:cTn id="22"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P spid="134149" grpId="0" autoUpdateAnimBg="0"/>
      <p:bldP spid="134150" grpId="0" autoUpdateAnimBg="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457200" y="1050925"/>
            <a:ext cx="8313738" cy="5349875"/>
          </a:xfrm>
          <a:prstGeom prst="rect">
            <a:avLst/>
          </a:prstGeom>
          <a:noFill/>
          <a:ln w="9525">
            <a:noFill/>
            <a:miter lim="800000"/>
            <a:headEnd/>
            <a:tailEnd/>
          </a:ln>
          <a:effectLst/>
        </p:spPr>
        <p:txBody>
          <a:bodyPr wrap="none">
            <a:spAutoFit/>
          </a:bodyPr>
          <a:lstStyle/>
          <a:p>
            <a:pPr>
              <a:lnSpc>
                <a:spcPct val="120000"/>
              </a:lnSpc>
            </a:pPr>
            <a:r>
              <a:rPr lang="en-US" altLang="zh-CN" sz="3200" b="1">
                <a:solidFill>
                  <a:srgbClr val="006666"/>
                </a:solidFill>
              </a:rPr>
              <a:t>Status  </a:t>
            </a:r>
            <a:r>
              <a:rPr lang="en-US" altLang="zh-CN" sz="3200">
                <a:solidFill>
                  <a:srgbClr val="006666"/>
                </a:solidFill>
              </a:rPr>
              <a:t>EnQueue(CLQueue &amp;Q, QElemType e) {</a:t>
            </a:r>
          </a:p>
          <a:p>
            <a:pPr>
              <a:lnSpc>
                <a:spcPct val="120000"/>
              </a:lnSpc>
            </a:pPr>
            <a:r>
              <a:rPr lang="en-US" altLang="zh-CN" sz="3200">
                <a:solidFill>
                  <a:srgbClr val="006666"/>
                </a:solidFill>
              </a:rPr>
              <a:t>   // </a:t>
            </a:r>
            <a:r>
              <a:rPr lang="zh-CN" altLang="en-US" sz="3200" b="1">
                <a:solidFill>
                  <a:srgbClr val="663300"/>
                </a:solidFill>
                <a:ea typeface="楷体_GB2312" pitchFamily="49" charset="-122"/>
              </a:rPr>
              <a:t>插入元素 </a:t>
            </a:r>
            <a:r>
              <a:rPr lang="en-US" altLang="zh-CN" sz="3200" b="1">
                <a:solidFill>
                  <a:srgbClr val="663300"/>
                </a:solidFill>
                <a:ea typeface="楷体_GB2312" pitchFamily="49" charset="-122"/>
              </a:rPr>
              <a:t>e </a:t>
            </a:r>
            <a:r>
              <a:rPr lang="zh-CN" altLang="en-US" sz="3200" b="1">
                <a:solidFill>
                  <a:srgbClr val="663300"/>
                </a:solidFill>
                <a:ea typeface="楷体_GB2312" pitchFamily="49" charset="-122"/>
              </a:rPr>
              <a:t>为新的队尾元素</a:t>
            </a:r>
          </a:p>
          <a:p>
            <a:pPr>
              <a:lnSpc>
                <a:spcPct val="120000"/>
              </a:lnSpc>
            </a:pPr>
            <a:r>
              <a:rPr lang="zh-CN" altLang="en-US" sz="2800">
                <a:solidFill>
                  <a:srgbClr val="006666"/>
                </a:solidFill>
              </a:rPr>
              <a:t>   </a:t>
            </a:r>
            <a:r>
              <a:rPr lang="en-US" altLang="zh-CN" sz="3200">
                <a:solidFill>
                  <a:srgbClr val="006666"/>
                </a:solidFill>
              </a:rPr>
              <a:t>p = </a:t>
            </a:r>
            <a:r>
              <a:rPr lang="en-US" altLang="zh-CN" sz="3200" b="1">
                <a:solidFill>
                  <a:srgbClr val="006666"/>
                </a:solidFill>
              </a:rPr>
              <a:t>new</a:t>
            </a:r>
            <a:r>
              <a:rPr lang="en-US" altLang="zh-CN" sz="3200">
                <a:solidFill>
                  <a:srgbClr val="006666"/>
                </a:solidFill>
              </a:rPr>
              <a:t> Qnode;      // </a:t>
            </a:r>
            <a:r>
              <a:rPr lang="zh-CN" altLang="en-US" sz="3200" b="1">
                <a:solidFill>
                  <a:srgbClr val="663300"/>
                </a:solidFill>
                <a:ea typeface="楷体_GB2312" pitchFamily="49" charset="-122"/>
              </a:rPr>
              <a:t>生成新的结点</a:t>
            </a:r>
            <a:endParaRPr lang="en-US" altLang="en-US" sz="3200">
              <a:solidFill>
                <a:srgbClr val="006666"/>
              </a:solidFill>
            </a:endParaRPr>
          </a:p>
          <a:p>
            <a:pPr>
              <a:lnSpc>
                <a:spcPct val="120000"/>
              </a:lnSpc>
            </a:pPr>
            <a:r>
              <a:rPr lang="en-US" altLang="en-US" sz="3200">
                <a:solidFill>
                  <a:srgbClr val="006666"/>
                </a:solidFill>
              </a:rPr>
              <a:t>   </a:t>
            </a:r>
            <a:r>
              <a:rPr lang="en-US" altLang="zh-CN" sz="3200" b="1">
                <a:solidFill>
                  <a:srgbClr val="006666"/>
                </a:solidFill>
              </a:rPr>
              <a:t>if</a:t>
            </a:r>
            <a:r>
              <a:rPr lang="en-US" altLang="zh-CN" sz="3200">
                <a:solidFill>
                  <a:srgbClr val="006666"/>
                </a:solidFill>
              </a:rPr>
              <a:t> (!p) </a:t>
            </a:r>
            <a:r>
              <a:rPr lang="en-US" altLang="zh-CN" sz="3200" b="1">
                <a:solidFill>
                  <a:srgbClr val="006666"/>
                </a:solidFill>
              </a:rPr>
              <a:t>exit</a:t>
            </a:r>
            <a:r>
              <a:rPr lang="en-US" altLang="zh-CN" sz="3200">
                <a:solidFill>
                  <a:srgbClr val="006666"/>
                </a:solidFill>
              </a:rPr>
              <a:t>(OVERFLOW);    // </a:t>
            </a:r>
            <a:r>
              <a:rPr lang="zh-CN" altLang="en-US" sz="3200" b="1">
                <a:solidFill>
                  <a:srgbClr val="663300"/>
                </a:solidFill>
                <a:ea typeface="楷体_GB2312" pitchFamily="49" charset="-122"/>
              </a:rPr>
              <a:t>存储分配失败</a:t>
            </a:r>
            <a:endParaRPr lang="en-US" altLang="en-US" sz="3200">
              <a:solidFill>
                <a:srgbClr val="006666"/>
              </a:solidFill>
            </a:endParaRPr>
          </a:p>
          <a:p>
            <a:pPr>
              <a:lnSpc>
                <a:spcPct val="120000"/>
              </a:lnSpc>
            </a:pPr>
            <a:r>
              <a:rPr lang="en-US" altLang="en-US" sz="3200">
                <a:solidFill>
                  <a:srgbClr val="006666"/>
                </a:solidFill>
              </a:rPr>
              <a:t>   </a:t>
            </a:r>
            <a:r>
              <a:rPr lang="en-US" altLang="zh-CN" sz="3200">
                <a:solidFill>
                  <a:srgbClr val="006666"/>
                </a:solidFill>
              </a:rPr>
              <a:t>p-&gt;data = e;  </a:t>
            </a:r>
          </a:p>
          <a:p>
            <a:pPr>
              <a:lnSpc>
                <a:spcPct val="120000"/>
              </a:lnSpc>
            </a:pPr>
            <a:r>
              <a:rPr lang="en-US" altLang="zh-CN" sz="3200">
                <a:solidFill>
                  <a:srgbClr val="006666"/>
                </a:solidFill>
              </a:rPr>
              <a:t>   p-&gt;next= Q-&gt;next;    Q-&gt;next = p;  // </a:t>
            </a:r>
            <a:r>
              <a:rPr lang="zh-CN" altLang="en-US" sz="3200" b="1">
                <a:solidFill>
                  <a:srgbClr val="663300"/>
                </a:solidFill>
                <a:ea typeface="楷体_GB2312" pitchFamily="49" charset="-122"/>
              </a:rPr>
              <a:t>插入队尾</a:t>
            </a:r>
          </a:p>
          <a:p>
            <a:pPr>
              <a:lnSpc>
                <a:spcPct val="120000"/>
              </a:lnSpc>
            </a:pPr>
            <a:r>
              <a:rPr lang="zh-CN" altLang="en-US" sz="3200" b="1">
                <a:solidFill>
                  <a:srgbClr val="663300"/>
                </a:solidFill>
                <a:ea typeface="楷体_GB2312" pitchFamily="49" charset="-122"/>
              </a:rPr>
              <a:t>   </a:t>
            </a:r>
            <a:r>
              <a:rPr lang="en-US" altLang="zh-CN" sz="3200">
                <a:solidFill>
                  <a:srgbClr val="663300"/>
                </a:solidFill>
                <a:ea typeface="楷体_GB2312" pitchFamily="49" charset="-122"/>
              </a:rPr>
              <a:t>Q = p;         // </a:t>
            </a:r>
            <a:r>
              <a:rPr lang="zh-CN" altLang="en-US" sz="3200" b="1">
                <a:solidFill>
                  <a:srgbClr val="663300"/>
                </a:solidFill>
                <a:ea typeface="楷体_GB2312" pitchFamily="49" charset="-122"/>
              </a:rPr>
              <a:t>修改队尾指针</a:t>
            </a:r>
          </a:p>
          <a:p>
            <a:pPr>
              <a:lnSpc>
                <a:spcPct val="120000"/>
              </a:lnSpc>
            </a:pPr>
            <a:r>
              <a:rPr lang="zh-CN" altLang="en-US" sz="3200" b="1">
                <a:solidFill>
                  <a:srgbClr val="663300"/>
                </a:solidFill>
                <a:ea typeface="楷体_GB2312" pitchFamily="49" charset="-122"/>
              </a:rPr>
              <a:t>   </a:t>
            </a:r>
            <a:r>
              <a:rPr lang="en-US" altLang="zh-CN" sz="3200" b="1">
                <a:solidFill>
                  <a:srgbClr val="663300"/>
                </a:solidFill>
                <a:ea typeface="楷体_GB2312" pitchFamily="49" charset="-122"/>
              </a:rPr>
              <a:t>return </a:t>
            </a:r>
            <a:r>
              <a:rPr lang="en-US" altLang="zh-CN" sz="3200">
                <a:solidFill>
                  <a:srgbClr val="663300"/>
                </a:solidFill>
                <a:ea typeface="楷体_GB2312" pitchFamily="49" charset="-122"/>
              </a:rPr>
              <a:t>OK;</a:t>
            </a:r>
          </a:p>
          <a:p>
            <a:pPr>
              <a:lnSpc>
                <a:spcPct val="120000"/>
              </a:lnSpc>
            </a:pPr>
            <a:r>
              <a:rPr lang="en-US" altLang="zh-CN" sz="3200">
                <a:solidFill>
                  <a:srgbClr val="006666"/>
                </a:solidFill>
                <a:ea typeface="楷体_GB2312" pitchFamily="49" charset="-122"/>
              </a:rPr>
              <a:t>}</a:t>
            </a:r>
          </a:p>
        </p:txBody>
      </p:sp>
      <p:sp>
        <p:nvSpPr>
          <p:cNvPr id="135171" name="Rectangle 3"/>
          <p:cNvSpPr>
            <a:spLocks noChangeArrowheads="1"/>
          </p:cNvSpPr>
          <p:nvPr/>
        </p:nvSpPr>
        <p:spPr bwMode="auto">
          <a:xfrm>
            <a:off x="609600" y="304800"/>
            <a:ext cx="2232025" cy="579438"/>
          </a:xfrm>
          <a:prstGeom prst="rect">
            <a:avLst/>
          </a:prstGeom>
          <a:noFill/>
          <a:ln w="9525">
            <a:noFill/>
            <a:miter lim="800000"/>
            <a:headEnd/>
            <a:tailEnd/>
          </a:ln>
          <a:effectLst/>
        </p:spPr>
        <p:txBody>
          <a:bodyPr wrap="none">
            <a:spAutoFit/>
          </a:bodyPr>
          <a:lstStyle/>
          <a:p>
            <a:r>
              <a:rPr lang="zh-CN" altLang="en-US" sz="3200" b="1">
                <a:solidFill>
                  <a:srgbClr val="006666"/>
                </a:solidFill>
              </a:rPr>
              <a:t>入队列操作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strips(downRight)">
                                      <p:cBhvr>
                                        <p:cTn id="7" dur="500"/>
                                        <p:tgtEl>
                                          <p:spTgt spid="135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746125" y="131763"/>
            <a:ext cx="7605713" cy="6711950"/>
          </a:xfrm>
          <a:prstGeom prst="rect">
            <a:avLst/>
          </a:prstGeom>
          <a:noFill/>
          <a:ln w="9525">
            <a:noFill/>
            <a:miter lim="800000"/>
            <a:headEnd/>
            <a:tailEnd/>
          </a:ln>
          <a:effectLst/>
        </p:spPr>
        <p:txBody>
          <a:bodyPr wrap="none">
            <a:spAutoFit/>
          </a:bodyPr>
          <a:lstStyle/>
          <a:p>
            <a:pPr>
              <a:lnSpc>
                <a:spcPct val="110000"/>
              </a:lnSpc>
            </a:pPr>
            <a:r>
              <a:rPr lang="en-US" altLang="zh-CN" sz="3200">
                <a:solidFill>
                  <a:srgbClr val="990033"/>
                </a:solidFill>
              </a:rPr>
              <a:t>void Intersect_Sq(  SqList</a:t>
            </a:r>
            <a:r>
              <a:rPr lang="en-US" altLang="zh-CN" sz="3200" b="1">
                <a:solidFill>
                  <a:srgbClr val="990033"/>
                </a:solidFill>
              </a:rPr>
              <a:t>&amp;</a:t>
            </a:r>
            <a:r>
              <a:rPr lang="en-US" altLang="zh-CN" sz="3200">
                <a:solidFill>
                  <a:srgbClr val="990033"/>
                </a:solidFill>
              </a:rPr>
              <a:t> a,  SqList b ) {</a:t>
            </a:r>
          </a:p>
          <a:p>
            <a:pPr>
              <a:lnSpc>
                <a:spcPct val="110000"/>
              </a:lnSpc>
            </a:pPr>
            <a:r>
              <a:rPr lang="en-US" altLang="zh-CN" sz="3200">
                <a:solidFill>
                  <a:srgbClr val="990033"/>
                </a:solidFill>
              </a:rPr>
              <a:t>   </a:t>
            </a:r>
            <a:r>
              <a:rPr lang="en-US" altLang="zh-CN" sz="2800" b="1">
                <a:solidFill>
                  <a:srgbClr val="990033"/>
                </a:solidFill>
              </a:rPr>
              <a:t>// </a:t>
            </a:r>
            <a:r>
              <a:rPr lang="zh-CN" altLang="zh-CN" sz="2800" b="1">
                <a:solidFill>
                  <a:srgbClr val="990033"/>
                </a:solidFill>
                <a:ea typeface="楷体_GB2312" pitchFamily="49" charset="-122"/>
              </a:rPr>
              <a:t>从顺序表</a:t>
            </a:r>
            <a:r>
              <a:rPr lang="zh-CN" altLang="zh-CN" sz="2800" b="1">
                <a:solidFill>
                  <a:srgbClr val="990033"/>
                </a:solidFill>
              </a:rPr>
              <a:t> </a:t>
            </a:r>
            <a:r>
              <a:rPr lang="en-US" altLang="zh-CN" sz="2800" b="1">
                <a:solidFill>
                  <a:srgbClr val="990033"/>
                </a:solidFill>
              </a:rPr>
              <a:t>a </a:t>
            </a:r>
            <a:r>
              <a:rPr lang="zh-CN" altLang="zh-CN" sz="2800" b="1">
                <a:solidFill>
                  <a:srgbClr val="990033"/>
                </a:solidFill>
                <a:ea typeface="楷体_GB2312" pitchFamily="49" charset="-122"/>
              </a:rPr>
              <a:t>中删除所有顺序表</a:t>
            </a:r>
            <a:r>
              <a:rPr lang="zh-CN" altLang="zh-CN" sz="2800" b="1">
                <a:solidFill>
                  <a:srgbClr val="990033"/>
                </a:solidFill>
              </a:rPr>
              <a:t> </a:t>
            </a:r>
            <a:r>
              <a:rPr lang="en-US" altLang="zh-CN" sz="2800" b="1">
                <a:solidFill>
                  <a:srgbClr val="990033"/>
                </a:solidFill>
              </a:rPr>
              <a:t>b </a:t>
            </a:r>
            <a:r>
              <a:rPr lang="zh-CN" altLang="zh-CN" sz="2800" b="1">
                <a:solidFill>
                  <a:srgbClr val="990033"/>
                </a:solidFill>
                <a:ea typeface="楷体_GB2312" pitchFamily="49" charset="-122"/>
              </a:rPr>
              <a:t>中不存在的</a:t>
            </a:r>
          </a:p>
          <a:p>
            <a:pPr>
              <a:lnSpc>
                <a:spcPct val="110000"/>
              </a:lnSpc>
            </a:pPr>
            <a:r>
              <a:rPr lang="zh-CN" altLang="zh-CN" sz="2800" b="1">
                <a:solidFill>
                  <a:srgbClr val="990033"/>
                </a:solidFill>
                <a:ea typeface="楷体_GB2312" pitchFamily="49" charset="-122"/>
              </a:rPr>
              <a:t>   // 元素，并且值相同的元素只留一个</a:t>
            </a:r>
            <a:endParaRPr lang="zh-CN" altLang="en-US" sz="3200">
              <a:solidFill>
                <a:srgbClr val="990033"/>
              </a:solidFill>
            </a:endParaRPr>
          </a:p>
          <a:p>
            <a:pPr>
              <a:lnSpc>
                <a:spcPct val="105000"/>
              </a:lnSpc>
            </a:pPr>
            <a:r>
              <a:rPr lang="zh-CN" altLang="en-US" sz="3200">
                <a:solidFill>
                  <a:srgbClr val="990033"/>
                </a:solidFill>
              </a:rPr>
              <a:t>   </a:t>
            </a:r>
            <a:r>
              <a:rPr lang="en-US" altLang="zh-CN" sz="2800">
                <a:solidFill>
                  <a:srgbClr val="990033"/>
                </a:solidFill>
              </a:rPr>
              <a:t>i=j=0;  k= -1;</a:t>
            </a:r>
          </a:p>
          <a:p>
            <a:pPr>
              <a:lnSpc>
                <a:spcPct val="105000"/>
              </a:lnSpc>
            </a:pPr>
            <a:r>
              <a:rPr lang="en-US" altLang="zh-CN" sz="2800">
                <a:solidFill>
                  <a:srgbClr val="990033"/>
                </a:solidFill>
              </a:rPr>
              <a:t>   </a:t>
            </a:r>
            <a:r>
              <a:rPr lang="en-US" altLang="zh-CN" sz="2800" b="1">
                <a:solidFill>
                  <a:srgbClr val="990033"/>
                </a:solidFill>
              </a:rPr>
              <a:t>while</a:t>
            </a:r>
            <a:r>
              <a:rPr lang="en-US" altLang="zh-CN" sz="2800">
                <a:solidFill>
                  <a:srgbClr val="990033"/>
                </a:solidFill>
              </a:rPr>
              <a:t> ( i&lt;=a.length </a:t>
            </a:r>
            <a:r>
              <a:rPr lang="en-US" altLang="zh-CN" sz="2800" b="1">
                <a:solidFill>
                  <a:srgbClr val="990033"/>
                </a:solidFill>
              </a:rPr>
              <a:t>&amp;&amp;</a:t>
            </a:r>
            <a:r>
              <a:rPr lang="en-US" altLang="zh-CN" sz="2800">
                <a:solidFill>
                  <a:srgbClr val="990033"/>
                </a:solidFill>
              </a:rPr>
              <a:t> j&lt;=b.length ) {</a:t>
            </a:r>
          </a:p>
          <a:p>
            <a:pPr>
              <a:lnSpc>
                <a:spcPct val="105000"/>
              </a:lnSpc>
            </a:pPr>
            <a:r>
              <a:rPr lang="en-US" altLang="zh-CN" sz="2800">
                <a:solidFill>
                  <a:srgbClr val="990033"/>
                </a:solidFill>
              </a:rPr>
              <a:t>       </a:t>
            </a:r>
            <a:r>
              <a:rPr lang="en-US" altLang="zh-CN" sz="2800" b="1">
                <a:solidFill>
                  <a:srgbClr val="990033"/>
                </a:solidFill>
              </a:rPr>
              <a:t>if</a:t>
            </a:r>
            <a:r>
              <a:rPr lang="en-US" altLang="zh-CN" sz="2800">
                <a:solidFill>
                  <a:srgbClr val="990033"/>
                </a:solidFill>
              </a:rPr>
              <a:t> ( a.elem[i] &lt; b.elem[j] )  i++;</a:t>
            </a:r>
          </a:p>
          <a:p>
            <a:pPr>
              <a:lnSpc>
                <a:spcPct val="105000"/>
              </a:lnSpc>
            </a:pPr>
            <a:r>
              <a:rPr lang="en-US" altLang="zh-CN" sz="2800">
                <a:solidFill>
                  <a:srgbClr val="990033"/>
                </a:solidFill>
              </a:rPr>
              <a:t>       </a:t>
            </a:r>
            <a:r>
              <a:rPr lang="en-US" altLang="zh-CN" sz="2800" b="1">
                <a:solidFill>
                  <a:srgbClr val="990033"/>
                </a:solidFill>
              </a:rPr>
              <a:t>else  if</a:t>
            </a:r>
            <a:r>
              <a:rPr lang="en-US" altLang="zh-CN" sz="2800">
                <a:solidFill>
                  <a:srgbClr val="990033"/>
                </a:solidFill>
              </a:rPr>
              <a:t> ( a.elem[i] &gt; b.elem[j] )  j++;</a:t>
            </a:r>
          </a:p>
          <a:p>
            <a:pPr>
              <a:lnSpc>
                <a:spcPct val="105000"/>
              </a:lnSpc>
            </a:pPr>
            <a:r>
              <a:rPr lang="en-US" altLang="zh-CN" sz="2800">
                <a:solidFill>
                  <a:srgbClr val="990033"/>
                </a:solidFill>
              </a:rPr>
              <a:t>       </a:t>
            </a:r>
            <a:r>
              <a:rPr lang="en-US" altLang="zh-CN" sz="2800" b="1">
                <a:solidFill>
                  <a:srgbClr val="990033"/>
                </a:solidFill>
              </a:rPr>
              <a:t>else</a:t>
            </a:r>
            <a:r>
              <a:rPr lang="en-US" altLang="zh-CN" sz="2800">
                <a:solidFill>
                  <a:srgbClr val="990033"/>
                </a:solidFill>
              </a:rPr>
              <a:t> {</a:t>
            </a:r>
          </a:p>
          <a:p>
            <a:pPr>
              <a:lnSpc>
                <a:spcPct val="105000"/>
              </a:lnSpc>
            </a:pPr>
            <a:r>
              <a:rPr lang="en-US" altLang="zh-CN" sz="2800">
                <a:solidFill>
                  <a:srgbClr val="990033"/>
                </a:solidFill>
              </a:rPr>
              <a:t>           </a:t>
            </a:r>
            <a:r>
              <a:rPr lang="en-US" altLang="zh-CN" sz="2800" b="1">
                <a:solidFill>
                  <a:srgbClr val="FF0000"/>
                </a:solidFill>
              </a:rPr>
              <a:t>if</a:t>
            </a:r>
            <a:r>
              <a:rPr lang="en-US" altLang="zh-CN" sz="2800">
                <a:solidFill>
                  <a:srgbClr val="FF0000"/>
                </a:solidFill>
              </a:rPr>
              <a:t> ( k= -1 || a.elem[i] != a.elem[k] )</a:t>
            </a:r>
          </a:p>
          <a:p>
            <a:pPr>
              <a:lnSpc>
                <a:spcPct val="105000"/>
              </a:lnSpc>
            </a:pPr>
            <a:r>
              <a:rPr lang="en-US" altLang="zh-CN" sz="2800">
                <a:solidFill>
                  <a:srgbClr val="FF0000"/>
                </a:solidFill>
              </a:rPr>
              <a:t>                a.elem[++k] = a.elem[i];</a:t>
            </a:r>
          </a:p>
          <a:p>
            <a:pPr>
              <a:lnSpc>
                <a:spcPct val="105000"/>
              </a:lnSpc>
            </a:pPr>
            <a:r>
              <a:rPr lang="en-US" altLang="zh-CN" sz="2800">
                <a:solidFill>
                  <a:srgbClr val="990033"/>
                </a:solidFill>
              </a:rPr>
              <a:t>           i++;   j++; } // else</a:t>
            </a:r>
          </a:p>
          <a:p>
            <a:pPr>
              <a:lnSpc>
                <a:spcPct val="105000"/>
              </a:lnSpc>
            </a:pPr>
            <a:r>
              <a:rPr lang="en-US" altLang="zh-CN" sz="2800">
                <a:solidFill>
                  <a:srgbClr val="990033"/>
                </a:solidFill>
              </a:rPr>
              <a:t>    }//while</a:t>
            </a:r>
          </a:p>
          <a:p>
            <a:pPr>
              <a:lnSpc>
                <a:spcPct val="105000"/>
              </a:lnSpc>
            </a:pPr>
            <a:r>
              <a:rPr lang="en-US" altLang="zh-CN" sz="2800">
                <a:solidFill>
                  <a:srgbClr val="990033"/>
                </a:solidFill>
              </a:rPr>
              <a:t>    a.length = k;   </a:t>
            </a:r>
          </a:p>
          <a:p>
            <a:pPr>
              <a:lnSpc>
                <a:spcPct val="110000"/>
              </a:lnSpc>
            </a:pPr>
            <a:r>
              <a:rPr lang="en-US" altLang="zh-CN" sz="3200">
                <a:solidFill>
                  <a:srgbClr val="990033"/>
                </a:solidFill>
              </a:rPr>
              <a:t>}//Intersect_Sq        </a:t>
            </a:r>
          </a:p>
        </p:txBody>
      </p:sp>
      <p:graphicFrame>
        <p:nvGraphicFramePr>
          <p:cNvPr id="114691" name="Object 3">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104450" name="剪辑" r:id="rId3" imgW="790920" imgH="858600" progId="">
              <p:embed/>
            </p:oleObj>
          </a:graphicData>
        </a:graphic>
      </p:graphicFrame>
      <p:sp>
        <p:nvSpPr>
          <p:cNvPr id="114692" name="Text Box 4">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114691"/>
                                        </p:tgtEl>
                                        <p:attrNameLst>
                                          <p:attrName>style.visibility</p:attrName>
                                        </p:attrNameLst>
                                      </p:cBhvr>
                                      <p:to>
                                        <p:strVal val="visible"/>
                                      </p:to>
                                    </p:set>
                                    <p:anim calcmode="lin" valueType="num">
                                      <p:cBhvr additive="base">
                                        <p:cTn id="12" dur="500" fill="hold"/>
                                        <p:tgtEl>
                                          <p:spTgt spid="114691"/>
                                        </p:tgtEl>
                                        <p:attrNameLst>
                                          <p:attrName>ppt_x</p:attrName>
                                        </p:attrNameLst>
                                      </p:cBhvr>
                                      <p:tavLst>
                                        <p:tav tm="0">
                                          <p:val>
                                            <p:strVal val="1+#ppt_w/2"/>
                                          </p:val>
                                        </p:tav>
                                        <p:tav tm="100000">
                                          <p:val>
                                            <p:strVal val="#ppt_x"/>
                                          </p:val>
                                        </p:tav>
                                      </p:tavLst>
                                    </p:anim>
                                    <p:anim calcmode="lin" valueType="num">
                                      <p:cBhvr additive="base">
                                        <p:cTn id="13" dur="500" fill="hold"/>
                                        <p:tgtEl>
                                          <p:spTgt spid="11469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2" grpId="0"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304800" y="1050925"/>
            <a:ext cx="8888413" cy="5349875"/>
          </a:xfrm>
          <a:prstGeom prst="rect">
            <a:avLst/>
          </a:prstGeom>
          <a:noFill/>
          <a:ln w="9525">
            <a:noFill/>
            <a:miter lim="800000"/>
            <a:headEnd/>
            <a:tailEnd/>
          </a:ln>
          <a:effectLst/>
        </p:spPr>
        <p:txBody>
          <a:bodyPr wrap="none">
            <a:spAutoFit/>
          </a:bodyPr>
          <a:lstStyle/>
          <a:p>
            <a:pPr>
              <a:lnSpc>
                <a:spcPct val="120000"/>
              </a:lnSpc>
            </a:pPr>
            <a:r>
              <a:rPr lang="en-US" altLang="zh-CN" sz="3200" b="1">
                <a:solidFill>
                  <a:srgbClr val="006666"/>
                </a:solidFill>
              </a:rPr>
              <a:t>Status  </a:t>
            </a:r>
            <a:r>
              <a:rPr lang="en-US" altLang="zh-CN" sz="3200">
                <a:solidFill>
                  <a:srgbClr val="006666"/>
                </a:solidFill>
              </a:rPr>
              <a:t>DeQueue(CLQueue </a:t>
            </a:r>
            <a:r>
              <a:rPr lang="en-US" altLang="zh-CN" sz="3200" b="1">
                <a:solidFill>
                  <a:srgbClr val="006666"/>
                </a:solidFill>
              </a:rPr>
              <a:t>&amp;</a:t>
            </a:r>
            <a:r>
              <a:rPr lang="en-US" altLang="zh-CN" sz="3200">
                <a:solidFill>
                  <a:srgbClr val="006666"/>
                </a:solidFill>
              </a:rPr>
              <a:t>Q, QElemType</a:t>
            </a:r>
            <a:r>
              <a:rPr lang="en-US" altLang="zh-CN" sz="3200" b="1">
                <a:solidFill>
                  <a:srgbClr val="006666"/>
                </a:solidFill>
              </a:rPr>
              <a:t>&amp;</a:t>
            </a:r>
            <a:r>
              <a:rPr lang="en-US" altLang="zh-CN" sz="3200">
                <a:solidFill>
                  <a:srgbClr val="006666"/>
                </a:solidFill>
              </a:rPr>
              <a:t> e) {</a:t>
            </a:r>
          </a:p>
          <a:p>
            <a:pPr>
              <a:lnSpc>
                <a:spcPct val="120000"/>
              </a:lnSpc>
            </a:pPr>
            <a:r>
              <a:rPr lang="en-US" altLang="zh-CN" sz="3200">
                <a:solidFill>
                  <a:srgbClr val="006666"/>
                </a:solidFill>
              </a:rPr>
              <a:t>   // </a:t>
            </a:r>
            <a:r>
              <a:rPr lang="zh-CN" altLang="en-US" sz="3200" b="1">
                <a:solidFill>
                  <a:srgbClr val="663300"/>
                </a:solidFill>
                <a:ea typeface="楷体_GB2312" pitchFamily="49" charset="-122"/>
              </a:rPr>
              <a:t>若队列不空，则删除</a:t>
            </a:r>
            <a:r>
              <a:rPr lang="en-US" altLang="zh-CN" sz="3200" b="1">
                <a:solidFill>
                  <a:srgbClr val="663300"/>
                </a:solidFill>
                <a:ea typeface="楷体_GB2312" pitchFamily="49" charset="-122"/>
              </a:rPr>
              <a:t>Q</a:t>
            </a:r>
            <a:r>
              <a:rPr lang="zh-CN" altLang="en-US" sz="3200" b="1">
                <a:solidFill>
                  <a:srgbClr val="663300"/>
                </a:solidFill>
                <a:ea typeface="楷体_GB2312" pitchFamily="49" charset="-122"/>
              </a:rPr>
              <a:t>的队头元素，以 </a:t>
            </a:r>
            <a:r>
              <a:rPr lang="en-US" altLang="zh-CN" sz="3200" b="1">
                <a:solidFill>
                  <a:srgbClr val="663300"/>
                </a:solidFill>
                <a:ea typeface="楷体_GB2312" pitchFamily="49" charset="-122"/>
              </a:rPr>
              <a:t>e </a:t>
            </a:r>
            <a:r>
              <a:rPr lang="zh-CN" altLang="en-US" sz="3200" b="1">
                <a:solidFill>
                  <a:srgbClr val="663300"/>
                </a:solidFill>
                <a:ea typeface="楷体_GB2312" pitchFamily="49" charset="-122"/>
              </a:rPr>
              <a:t>带回</a:t>
            </a:r>
          </a:p>
          <a:p>
            <a:pPr>
              <a:lnSpc>
                <a:spcPct val="120000"/>
              </a:lnSpc>
            </a:pPr>
            <a:r>
              <a:rPr lang="zh-CN" altLang="en-US" sz="3200" b="1">
                <a:solidFill>
                  <a:srgbClr val="663300"/>
                </a:solidFill>
                <a:ea typeface="楷体_GB2312" pitchFamily="49" charset="-122"/>
              </a:rPr>
              <a:t>   </a:t>
            </a:r>
            <a:r>
              <a:rPr lang="en-US" altLang="zh-CN" sz="3200" b="1">
                <a:solidFill>
                  <a:srgbClr val="663300"/>
                </a:solidFill>
                <a:ea typeface="楷体_GB2312" pitchFamily="49" charset="-122"/>
              </a:rPr>
              <a:t>//  </a:t>
            </a:r>
            <a:r>
              <a:rPr lang="zh-CN" altLang="en-US" sz="3200" b="1">
                <a:solidFill>
                  <a:srgbClr val="663300"/>
                </a:solidFill>
                <a:ea typeface="楷体_GB2312" pitchFamily="49" charset="-122"/>
              </a:rPr>
              <a:t>其值，并返回</a:t>
            </a:r>
            <a:r>
              <a:rPr lang="en-US" altLang="zh-CN" sz="3200" b="1">
                <a:solidFill>
                  <a:srgbClr val="663300"/>
                </a:solidFill>
                <a:ea typeface="楷体_GB2312" pitchFamily="49" charset="-122"/>
              </a:rPr>
              <a:t>OK</a:t>
            </a:r>
            <a:r>
              <a:rPr lang="zh-CN" altLang="en-US" sz="3200" b="1">
                <a:solidFill>
                  <a:srgbClr val="663300"/>
                </a:solidFill>
                <a:ea typeface="楷体_GB2312" pitchFamily="49" charset="-122"/>
              </a:rPr>
              <a:t>，否则返回 </a:t>
            </a:r>
            <a:r>
              <a:rPr lang="en-US" altLang="zh-CN" sz="3200" b="1">
                <a:solidFill>
                  <a:srgbClr val="663300"/>
                </a:solidFill>
                <a:ea typeface="楷体_GB2312" pitchFamily="49" charset="-122"/>
              </a:rPr>
              <a:t>ERROR</a:t>
            </a:r>
          </a:p>
          <a:p>
            <a:pPr>
              <a:lnSpc>
                <a:spcPct val="120000"/>
              </a:lnSpc>
            </a:pPr>
            <a:r>
              <a:rPr lang="en-US" altLang="zh-CN" sz="3200">
                <a:solidFill>
                  <a:srgbClr val="006666"/>
                </a:solidFill>
              </a:rPr>
              <a:t>  </a:t>
            </a:r>
            <a:r>
              <a:rPr lang="en-US" altLang="zh-CN" sz="3200" b="1">
                <a:solidFill>
                  <a:srgbClr val="006666"/>
                </a:solidFill>
              </a:rPr>
              <a:t> if </a:t>
            </a:r>
            <a:r>
              <a:rPr lang="en-US" altLang="zh-CN" sz="3200">
                <a:solidFill>
                  <a:srgbClr val="006666"/>
                </a:solidFill>
              </a:rPr>
              <a:t>(Q-&gt;next == Q) </a:t>
            </a:r>
            <a:r>
              <a:rPr lang="en-US" altLang="zh-CN" sz="3200" b="1">
                <a:solidFill>
                  <a:srgbClr val="006666"/>
                </a:solidFill>
              </a:rPr>
              <a:t>return</a:t>
            </a:r>
            <a:r>
              <a:rPr lang="en-US" altLang="zh-CN" sz="3200">
                <a:solidFill>
                  <a:srgbClr val="006666"/>
                </a:solidFill>
              </a:rPr>
              <a:t>(ERROR);    // </a:t>
            </a:r>
            <a:r>
              <a:rPr lang="zh-CN" altLang="en-US" sz="3200" b="1">
                <a:solidFill>
                  <a:srgbClr val="663300"/>
                </a:solidFill>
                <a:ea typeface="楷体_GB2312" pitchFamily="49" charset="-122"/>
              </a:rPr>
              <a:t>空队列</a:t>
            </a:r>
            <a:endParaRPr lang="en-US" altLang="en-US" sz="3200">
              <a:solidFill>
                <a:srgbClr val="006666"/>
              </a:solidFill>
            </a:endParaRPr>
          </a:p>
          <a:p>
            <a:pPr>
              <a:lnSpc>
                <a:spcPct val="120000"/>
              </a:lnSpc>
            </a:pPr>
            <a:r>
              <a:rPr lang="en-US" altLang="en-US" sz="3200">
                <a:solidFill>
                  <a:srgbClr val="006666"/>
                </a:solidFill>
              </a:rPr>
              <a:t>   </a:t>
            </a:r>
            <a:r>
              <a:rPr lang="en-US" altLang="zh-CN" sz="3200">
                <a:solidFill>
                  <a:srgbClr val="006666"/>
                </a:solidFill>
              </a:rPr>
              <a:t>p = Q-&gt;next-&gt;next;   e = p-&gt;data;  </a:t>
            </a:r>
          </a:p>
          <a:p>
            <a:pPr>
              <a:lnSpc>
                <a:spcPct val="120000"/>
              </a:lnSpc>
            </a:pPr>
            <a:r>
              <a:rPr lang="en-US" altLang="zh-CN" sz="3200">
                <a:solidFill>
                  <a:srgbClr val="663300"/>
                </a:solidFill>
                <a:ea typeface="楷体_GB2312" pitchFamily="49" charset="-122"/>
              </a:rPr>
              <a:t>   Q-&gt;next-&gt;next = p-&gt;next;       // </a:t>
            </a:r>
            <a:r>
              <a:rPr lang="zh-CN" altLang="en-US" sz="3200" b="1">
                <a:solidFill>
                  <a:srgbClr val="663300"/>
                </a:solidFill>
                <a:ea typeface="楷体_GB2312" pitchFamily="49" charset="-122"/>
              </a:rPr>
              <a:t>删除队头元素</a:t>
            </a:r>
          </a:p>
          <a:p>
            <a:pPr>
              <a:lnSpc>
                <a:spcPct val="120000"/>
              </a:lnSpc>
            </a:pPr>
            <a:r>
              <a:rPr lang="zh-CN" altLang="en-US" sz="3200" b="1">
                <a:solidFill>
                  <a:srgbClr val="663300"/>
                </a:solidFill>
                <a:ea typeface="楷体_GB2312" pitchFamily="49" charset="-122"/>
              </a:rPr>
              <a:t>   </a:t>
            </a:r>
            <a:r>
              <a:rPr lang="en-US" altLang="zh-CN" sz="3200" b="1">
                <a:solidFill>
                  <a:schemeClr val="accent2"/>
                </a:solidFill>
                <a:ea typeface="楷体_GB2312" pitchFamily="49" charset="-122"/>
              </a:rPr>
              <a:t>if </a:t>
            </a:r>
            <a:r>
              <a:rPr lang="en-US" altLang="zh-CN" sz="3200">
                <a:solidFill>
                  <a:schemeClr val="accent2"/>
                </a:solidFill>
                <a:ea typeface="楷体_GB2312" pitchFamily="49" charset="-122"/>
              </a:rPr>
              <a:t>(p == Q)  Q = Q-&gt;next;</a:t>
            </a:r>
            <a:r>
              <a:rPr lang="en-US" altLang="zh-CN" sz="3200">
                <a:solidFill>
                  <a:srgbClr val="663300"/>
                </a:solidFill>
                <a:ea typeface="楷体_GB2312" pitchFamily="49" charset="-122"/>
              </a:rPr>
              <a:t>    </a:t>
            </a:r>
          </a:p>
          <a:p>
            <a:pPr>
              <a:lnSpc>
                <a:spcPct val="120000"/>
              </a:lnSpc>
            </a:pPr>
            <a:r>
              <a:rPr lang="en-US" altLang="zh-CN" sz="3200">
                <a:solidFill>
                  <a:srgbClr val="006666"/>
                </a:solidFill>
              </a:rPr>
              <a:t>   delete p;   </a:t>
            </a:r>
            <a:r>
              <a:rPr lang="en-US" altLang="zh-CN" sz="3200" b="1">
                <a:solidFill>
                  <a:srgbClr val="663300"/>
                </a:solidFill>
                <a:ea typeface="楷体_GB2312" pitchFamily="49" charset="-122"/>
              </a:rPr>
              <a:t>return </a:t>
            </a:r>
            <a:r>
              <a:rPr lang="en-US" altLang="zh-CN" sz="3200">
                <a:solidFill>
                  <a:srgbClr val="663300"/>
                </a:solidFill>
                <a:ea typeface="楷体_GB2312" pitchFamily="49" charset="-122"/>
              </a:rPr>
              <a:t>OK;</a:t>
            </a:r>
            <a:r>
              <a:rPr lang="en-US" altLang="zh-CN" sz="3200">
                <a:solidFill>
                  <a:srgbClr val="006666"/>
                </a:solidFill>
              </a:rPr>
              <a:t>       // </a:t>
            </a:r>
            <a:r>
              <a:rPr lang="zh-CN" altLang="en-US" sz="3200" b="1">
                <a:solidFill>
                  <a:srgbClr val="663300"/>
                </a:solidFill>
                <a:ea typeface="楷体_GB2312" pitchFamily="49" charset="-122"/>
              </a:rPr>
              <a:t>释放被删结点</a:t>
            </a:r>
            <a:endParaRPr lang="zh-CN" altLang="en-US" sz="3200">
              <a:solidFill>
                <a:srgbClr val="663300"/>
              </a:solidFill>
              <a:ea typeface="楷体_GB2312" pitchFamily="49" charset="-122"/>
            </a:endParaRPr>
          </a:p>
          <a:p>
            <a:pPr>
              <a:lnSpc>
                <a:spcPct val="120000"/>
              </a:lnSpc>
            </a:pPr>
            <a:r>
              <a:rPr lang="en-US" altLang="zh-CN" sz="3200">
                <a:solidFill>
                  <a:srgbClr val="006600"/>
                </a:solidFill>
                <a:ea typeface="楷体_GB2312" pitchFamily="49" charset="-122"/>
              </a:rPr>
              <a:t>}</a:t>
            </a:r>
          </a:p>
        </p:txBody>
      </p:sp>
      <p:sp>
        <p:nvSpPr>
          <p:cNvPr id="136195" name="Rectangle 3"/>
          <p:cNvSpPr>
            <a:spLocks noChangeArrowheads="1"/>
          </p:cNvSpPr>
          <p:nvPr/>
        </p:nvSpPr>
        <p:spPr bwMode="auto">
          <a:xfrm>
            <a:off x="609600" y="304800"/>
            <a:ext cx="2232025" cy="579438"/>
          </a:xfrm>
          <a:prstGeom prst="rect">
            <a:avLst/>
          </a:prstGeom>
          <a:noFill/>
          <a:ln w="9525">
            <a:noFill/>
            <a:miter lim="800000"/>
            <a:headEnd/>
            <a:tailEnd/>
          </a:ln>
          <a:effectLst/>
        </p:spPr>
        <p:txBody>
          <a:bodyPr wrap="none">
            <a:spAutoFit/>
          </a:bodyPr>
          <a:lstStyle/>
          <a:p>
            <a:r>
              <a:rPr lang="zh-CN" altLang="en-US" sz="3200" b="1">
                <a:solidFill>
                  <a:srgbClr val="006666"/>
                </a:solidFill>
              </a:rPr>
              <a:t>出队列操作</a:t>
            </a:r>
          </a:p>
        </p:txBody>
      </p:sp>
      <p:graphicFrame>
        <p:nvGraphicFramePr>
          <p:cNvPr id="136196" name="Object 4">
            <a:hlinkClick r:id="" action="ppaction://hlinkshowjump?jump=firstslide" highlightClick="1"/>
          </p:cNvPr>
          <p:cNvGraphicFramePr>
            <a:graphicFrameLocks noChangeAspect="1"/>
          </p:cNvGraphicFramePr>
          <p:nvPr/>
        </p:nvGraphicFramePr>
        <p:xfrm>
          <a:off x="8305800" y="5867400"/>
          <a:ext cx="474663" cy="685800"/>
        </p:xfrm>
        <a:graphic>
          <a:graphicData uri="http://schemas.openxmlformats.org/presentationml/2006/ole">
            <p:oleObj spid="_x0000_s114690" name="剪辑" r:id="rId3" imgW="3467160" imgH="50180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strips(downRight)">
                                      <p:cBhvr>
                                        <p:cTn id="7" dur="500"/>
                                        <p:tgtEl>
                                          <p:spTgt spid="136194"/>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36196"/>
                                        </p:tgtEl>
                                        <p:attrNameLst>
                                          <p:attrName>style.visibility</p:attrName>
                                        </p:attrNameLst>
                                      </p:cBhvr>
                                      <p:to>
                                        <p:strVal val="visible"/>
                                      </p:to>
                                    </p:set>
                                    <p:anim calcmode="lin" valueType="num">
                                      <p:cBhvr additive="base">
                                        <p:cTn id="11" dur="500" fill="hold"/>
                                        <p:tgtEl>
                                          <p:spTgt spid="136196"/>
                                        </p:tgtEl>
                                        <p:attrNameLst>
                                          <p:attrName>ppt_x</p:attrName>
                                        </p:attrNameLst>
                                      </p:cBhvr>
                                      <p:tavLst>
                                        <p:tav tm="0">
                                          <p:val>
                                            <p:strVal val="1+#ppt_w/2"/>
                                          </p:val>
                                        </p:tav>
                                        <p:tav tm="100000">
                                          <p:val>
                                            <p:strVal val="#ppt_x"/>
                                          </p:val>
                                        </p:tav>
                                      </p:tavLst>
                                    </p:anim>
                                    <p:anim calcmode="lin" valueType="num">
                                      <p:cBhvr additive="base">
                                        <p:cTn id="12" dur="500" fill="hold"/>
                                        <p:tgtEl>
                                          <p:spTgt spid="136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457200" y="1219200"/>
            <a:ext cx="8458200" cy="701675"/>
          </a:xfrm>
          <a:prstGeom prst="rect">
            <a:avLst/>
          </a:prstGeom>
          <a:noFill/>
          <a:ln w="9525">
            <a:noFill/>
            <a:miter lim="800000"/>
            <a:headEnd/>
            <a:tailEnd/>
          </a:ln>
          <a:effectLst/>
        </p:spPr>
        <p:txBody>
          <a:bodyPr>
            <a:spAutoFit/>
          </a:bodyPr>
          <a:lstStyle/>
          <a:p>
            <a:r>
              <a:rPr lang="zh-CN" altLang="en-US" sz="4000">
                <a:ea typeface="楷体_GB2312" pitchFamily="49" charset="-122"/>
              </a:rPr>
              <a:t>判别读入的字符序列是否为“回文”。</a:t>
            </a:r>
            <a:endParaRPr lang="zh-CN" altLang="en-US" sz="2400"/>
          </a:p>
        </p:txBody>
      </p:sp>
      <p:sp>
        <p:nvSpPr>
          <p:cNvPr id="137219" name="Text Box 3"/>
          <p:cNvSpPr txBox="1">
            <a:spLocks noChangeArrowheads="1"/>
          </p:cNvSpPr>
          <p:nvPr/>
        </p:nvSpPr>
        <p:spPr bwMode="auto">
          <a:xfrm>
            <a:off x="304800" y="2209800"/>
            <a:ext cx="9144000" cy="701675"/>
          </a:xfrm>
          <a:prstGeom prst="rect">
            <a:avLst/>
          </a:prstGeom>
          <a:noFill/>
          <a:ln w="9525">
            <a:noFill/>
            <a:miter lim="800000"/>
            <a:headEnd/>
            <a:tailEnd/>
          </a:ln>
          <a:effectLst/>
        </p:spPr>
        <p:txBody>
          <a:bodyPr>
            <a:spAutoFit/>
          </a:bodyPr>
          <a:lstStyle/>
          <a:p>
            <a:pPr>
              <a:spcBef>
                <a:spcPct val="50000"/>
              </a:spcBef>
            </a:pPr>
            <a:r>
              <a:rPr lang="zh-CN" altLang="en-US" sz="4000">
                <a:latin typeface="楷体_GB2312" pitchFamily="49" charset="-122"/>
                <a:ea typeface="楷体_GB2312" pitchFamily="49" charset="-122"/>
              </a:rPr>
              <a:t>例如</a:t>
            </a:r>
            <a:r>
              <a:rPr lang="en-US" altLang="zh-CN" sz="4000">
                <a:latin typeface="楷体_GB2312" pitchFamily="49" charset="-122"/>
                <a:ea typeface="楷体_GB2312" pitchFamily="49" charset="-122"/>
              </a:rPr>
              <a:t>: </a:t>
            </a:r>
            <a:r>
              <a:rPr lang="en-US" altLang="zh-CN" sz="4000" b="1">
                <a:latin typeface="楷体_GB2312" pitchFamily="49" charset="-122"/>
                <a:ea typeface="楷体_GB2312" pitchFamily="49" charset="-122"/>
              </a:rPr>
              <a:t>abcdedcba</a:t>
            </a:r>
            <a:r>
              <a:rPr lang="en-US" altLang="zh-CN" sz="4000">
                <a:latin typeface="楷体_GB2312" pitchFamily="49" charset="-122"/>
                <a:ea typeface="楷体_GB2312" pitchFamily="49" charset="-122"/>
              </a:rPr>
              <a:t> </a:t>
            </a:r>
            <a:r>
              <a:rPr lang="zh-CN" altLang="en-US" sz="4000">
                <a:latin typeface="楷体_GB2312" pitchFamily="49" charset="-122"/>
                <a:ea typeface="楷体_GB2312" pitchFamily="49" charset="-122"/>
              </a:rPr>
              <a:t>或 </a:t>
            </a:r>
            <a:r>
              <a:rPr lang="en-US" altLang="zh-CN" sz="4000" b="1">
                <a:latin typeface="楷体_GB2312" pitchFamily="49" charset="-122"/>
                <a:ea typeface="楷体_GB2312" pitchFamily="49" charset="-122"/>
              </a:rPr>
              <a:t>abccba</a:t>
            </a:r>
            <a:r>
              <a:rPr lang="en-US" altLang="zh-CN" sz="4000">
                <a:latin typeface="楷体_GB2312" pitchFamily="49" charset="-122"/>
                <a:ea typeface="楷体_GB2312" pitchFamily="49" charset="-122"/>
              </a:rPr>
              <a:t> </a:t>
            </a:r>
            <a:r>
              <a:rPr lang="zh-CN" altLang="en-US" sz="4000">
                <a:latin typeface="楷体_GB2312" pitchFamily="49" charset="-122"/>
                <a:ea typeface="楷体_GB2312" pitchFamily="49" charset="-122"/>
              </a:rPr>
              <a:t>是回文。</a:t>
            </a:r>
            <a:endParaRPr lang="zh-CN" altLang="en-US" sz="2400"/>
          </a:p>
        </p:txBody>
      </p:sp>
      <p:sp>
        <p:nvSpPr>
          <p:cNvPr id="137220" name="Text Box 4"/>
          <p:cNvSpPr txBox="1">
            <a:spLocks noChangeArrowheads="1"/>
          </p:cNvSpPr>
          <p:nvPr/>
        </p:nvSpPr>
        <p:spPr bwMode="auto">
          <a:xfrm>
            <a:off x="365125" y="3200400"/>
            <a:ext cx="8474075" cy="3140075"/>
          </a:xfrm>
          <a:prstGeom prst="rect">
            <a:avLst/>
          </a:prstGeom>
          <a:noFill/>
          <a:ln w="9525">
            <a:noFill/>
            <a:miter lim="800000"/>
            <a:headEnd/>
            <a:tailEnd/>
          </a:ln>
          <a:effectLst/>
        </p:spPr>
        <p:txBody>
          <a:bodyPr>
            <a:spAutoFit/>
          </a:bodyPr>
          <a:lstStyle/>
          <a:p>
            <a:pPr>
              <a:lnSpc>
                <a:spcPct val="125000"/>
              </a:lnSpc>
              <a:spcBef>
                <a:spcPct val="50000"/>
              </a:spcBef>
            </a:pPr>
            <a:r>
              <a:rPr lang="en-US" altLang="zh-CN" sz="4000">
                <a:ea typeface="楷体_GB2312" pitchFamily="49" charset="-122"/>
              </a:rPr>
              <a:t>    </a:t>
            </a:r>
            <a:r>
              <a:rPr lang="zh-CN" altLang="en-US" sz="4000">
                <a:ea typeface="楷体_GB2312" pitchFamily="49" charset="-122"/>
              </a:rPr>
              <a:t>由于回文的字符序列中的分界线不明确，因此无法判定字符序列的“中间位置”，即只能按照回文的定义从字符的两头出发进行判别。</a:t>
            </a:r>
            <a:endParaRPr lang="zh-CN" altLang="en-US" sz="2400"/>
          </a:p>
        </p:txBody>
      </p:sp>
      <p:sp>
        <p:nvSpPr>
          <p:cNvPr id="137221" name="Comment 5"/>
          <p:cNvSpPr>
            <a:spLocks noChangeArrowheads="1"/>
          </p:cNvSpPr>
          <p:nvPr/>
        </p:nvSpPr>
        <p:spPr bwMode="auto">
          <a:xfrm>
            <a:off x="228600" y="203200"/>
            <a:ext cx="18288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a:t>
            </a:r>
            <a:r>
              <a:rPr kumimoji="0" lang="en-US" altLang="zh-CN" sz="4000" b="1">
                <a:solidFill>
                  <a:schemeClr val="bg1"/>
                </a:solidFill>
                <a:latin typeface="Arial" pitchFamily="34" charset="0"/>
              </a:rPr>
              <a:t>3.31</a:t>
            </a:r>
            <a:endParaRPr lang="en-US" altLang="zh-CN" sz="1600">
              <a:solidFill>
                <a:schemeClr val="bg1"/>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37219"/>
                                        </p:tgtEl>
                                        <p:attrNameLst>
                                          <p:attrName>style.visibility</p:attrName>
                                        </p:attrNameLst>
                                      </p:cBhvr>
                                      <p:to>
                                        <p:strVal val="visible"/>
                                      </p:to>
                                    </p:set>
                                    <p:animEffect transition="in" filter="wipe(left)">
                                      <p:cBhvr>
                                        <p:cTn id="7" dur="3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37220"/>
                                        </p:tgtEl>
                                        <p:attrNameLst>
                                          <p:attrName>style.visibility</p:attrName>
                                        </p:attrNameLst>
                                      </p:cBhvr>
                                      <p:to>
                                        <p:strVal val="visible"/>
                                      </p:to>
                                    </p:set>
                                    <p:animEffect transition="in" filter="wipe(left)">
                                      <p:cBhvr>
                                        <p:cTn id="12" dur="3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0" grpId="0" autoUpdateAnimBg="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25488" y="4114800"/>
            <a:ext cx="4456112" cy="701675"/>
          </a:xfrm>
          <a:prstGeom prst="rect">
            <a:avLst/>
          </a:prstGeom>
          <a:noFill/>
          <a:ln w="9525">
            <a:noFill/>
            <a:miter lim="800000"/>
            <a:headEnd/>
            <a:tailEnd/>
          </a:ln>
          <a:effectLst/>
        </p:spPr>
        <p:txBody>
          <a:bodyPr wrap="none">
            <a:spAutoFit/>
          </a:bodyPr>
          <a:lstStyle/>
          <a:p>
            <a:r>
              <a:rPr lang="zh-CN" altLang="en-US" sz="4000" b="1">
                <a:solidFill>
                  <a:schemeClr val="accent2"/>
                </a:solidFill>
                <a:ea typeface="楷体_GB2312" pitchFamily="49" charset="-122"/>
              </a:rPr>
              <a:t>算法的基本思想是</a:t>
            </a:r>
            <a:r>
              <a:rPr lang="en-US" altLang="zh-CN" sz="4000" b="1">
                <a:ea typeface="楷体_GB2312" pitchFamily="49" charset="-122"/>
              </a:rPr>
              <a:t>:</a:t>
            </a:r>
            <a:endParaRPr lang="en-US" altLang="zh-CN" sz="2400"/>
          </a:p>
        </p:txBody>
      </p:sp>
      <p:sp>
        <p:nvSpPr>
          <p:cNvPr id="138243" name="Text Box 3"/>
          <p:cNvSpPr txBox="1">
            <a:spLocks noChangeArrowheads="1"/>
          </p:cNvSpPr>
          <p:nvPr/>
        </p:nvSpPr>
        <p:spPr bwMode="auto">
          <a:xfrm>
            <a:off x="288925" y="4937125"/>
            <a:ext cx="8550275" cy="16160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4000">
                <a:solidFill>
                  <a:srgbClr val="9900CC"/>
                </a:solidFill>
                <a:ea typeface="楷体_GB2312" pitchFamily="49" charset="-122"/>
              </a:rPr>
              <a:t>将依次读入的字符分别插入栈和队列，然后依次比较“栈顶”和“队头”的字符。</a:t>
            </a:r>
          </a:p>
        </p:txBody>
      </p:sp>
      <p:sp>
        <p:nvSpPr>
          <p:cNvPr id="138244" name="Text Box 4"/>
          <p:cNvSpPr txBox="1">
            <a:spLocks noChangeArrowheads="1"/>
          </p:cNvSpPr>
          <p:nvPr/>
        </p:nvSpPr>
        <p:spPr bwMode="auto">
          <a:xfrm>
            <a:off x="365125" y="212725"/>
            <a:ext cx="8550275" cy="3751263"/>
          </a:xfrm>
          <a:prstGeom prst="rect">
            <a:avLst/>
          </a:prstGeom>
          <a:noFill/>
          <a:ln w="9525">
            <a:noFill/>
            <a:miter lim="800000"/>
            <a:headEnd/>
            <a:tailEnd/>
          </a:ln>
          <a:effectLst/>
        </p:spPr>
        <p:txBody>
          <a:bodyPr>
            <a:spAutoFit/>
          </a:bodyPr>
          <a:lstStyle/>
          <a:p>
            <a:pPr>
              <a:lnSpc>
                <a:spcPct val="120000"/>
              </a:lnSpc>
            </a:pPr>
            <a:r>
              <a:rPr lang="zh-CN" altLang="en-US" sz="4000">
                <a:ea typeface="楷体_GB2312" pitchFamily="49" charset="-122"/>
              </a:rPr>
              <a:t>然而，按照题目的要求，这个字符序列是从外部环境输入的。为了在输入结束的时候，同时能得到序列的“头”和“尾”，因此算法中，除了需要用一个栈之外，还需要一个队列。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additive="base">
                                        <p:cTn id="7" dur="500" fill="hold"/>
                                        <p:tgtEl>
                                          <p:spTgt spid="138242"/>
                                        </p:tgtEl>
                                        <p:attrNameLst>
                                          <p:attrName>ppt_x</p:attrName>
                                        </p:attrNameLst>
                                      </p:cBhvr>
                                      <p:tavLst>
                                        <p:tav tm="0">
                                          <p:val>
                                            <p:strVal val="0-#ppt_w/2"/>
                                          </p:val>
                                        </p:tav>
                                        <p:tav tm="100000">
                                          <p:val>
                                            <p:strVal val="#ppt_x"/>
                                          </p:val>
                                        </p:tav>
                                      </p:tavLst>
                                    </p:anim>
                                    <p:anim calcmode="lin" valueType="num">
                                      <p:cBhvr additive="base">
                                        <p:cTn id="8" dur="500" fill="hold"/>
                                        <p:tgtEl>
                                          <p:spTgt spid="138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43"/>
                                        </p:tgtEl>
                                        <p:attrNameLst>
                                          <p:attrName>style.visibility</p:attrName>
                                        </p:attrNameLst>
                                      </p:cBhvr>
                                      <p:to>
                                        <p:strVal val="visible"/>
                                      </p:to>
                                    </p:set>
                                    <p:anim calcmode="lin" valueType="num">
                                      <p:cBhvr additive="base">
                                        <p:cTn id="13" dur="500" fill="hold"/>
                                        <p:tgtEl>
                                          <p:spTgt spid="138243"/>
                                        </p:tgtEl>
                                        <p:attrNameLst>
                                          <p:attrName>ppt_x</p:attrName>
                                        </p:attrNameLst>
                                      </p:cBhvr>
                                      <p:tavLst>
                                        <p:tav tm="0">
                                          <p:val>
                                            <p:strVal val="#ppt_x"/>
                                          </p:val>
                                        </p:tav>
                                        <p:tav tm="100000">
                                          <p:val>
                                            <p:strVal val="#ppt_x"/>
                                          </p:val>
                                        </p:tav>
                                      </p:tavLst>
                                    </p:anim>
                                    <p:anim calcmode="lin" valueType="num">
                                      <p:cBhvr additive="base">
                                        <p:cTn id="14" dur="500" fill="hold"/>
                                        <p:tgtEl>
                                          <p:spTgt spid="138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52400" y="152400"/>
            <a:ext cx="9144000" cy="6589713"/>
          </a:xfrm>
          <a:prstGeom prst="rect">
            <a:avLst/>
          </a:prstGeom>
          <a:noFill/>
          <a:ln w="9525">
            <a:noFill/>
            <a:miter lim="800000"/>
            <a:headEnd/>
            <a:tailEnd/>
          </a:ln>
          <a:effectLst/>
        </p:spPr>
        <p:txBody>
          <a:bodyPr>
            <a:spAutoFit/>
          </a:bodyPr>
          <a:lstStyle/>
          <a:p>
            <a:pPr>
              <a:lnSpc>
                <a:spcPct val="110000"/>
              </a:lnSpc>
            </a:pPr>
            <a:r>
              <a:rPr lang="en-US" altLang="zh-CN" sz="4400" b="1"/>
              <a:t>Status</a:t>
            </a:r>
            <a:r>
              <a:rPr lang="en-US" altLang="zh-CN" sz="4400"/>
              <a:t> ex331( )  {</a:t>
            </a:r>
          </a:p>
          <a:p>
            <a:pPr>
              <a:lnSpc>
                <a:spcPct val="110000"/>
              </a:lnSpc>
            </a:pPr>
            <a:r>
              <a:rPr lang="en-US" altLang="zh-CN" sz="4400"/>
              <a:t>// </a:t>
            </a:r>
            <a:r>
              <a:rPr lang="zh-CN" altLang="en-US" sz="3600">
                <a:ea typeface="楷体_GB2312" pitchFamily="49" charset="-122"/>
              </a:rPr>
              <a:t>若从终端依次输入的字符序列是“回文”，</a:t>
            </a:r>
            <a:r>
              <a:rPr lang="en-US" altLang="zh-CN" sz="3600">
                <a:ea typeface="楷体_GB2312" pitchFamily="49" charset="-122"/>
              </a:rPr>
              <a:t>//  </a:t>
            </a:r>
            <a:r>
              <a:rPr lang="zh-CN" altLang="en-US" sz="3600">
                <a:ea typeface="楷体_GB2312" pitchFamily="49" charset="-122"/>
              </a:rPr>
              <a:t>则返回</a:t>
            </a:r>
            <a:r>
              <a:rPr lang="en-US" altLang="zh-CN" sz="3600"/>
              <a:t>TRUE,</a:t>
            </a:r>
            <a:r>
              <a:rPr lang="zh-CN" altLang="en-US" sz="3600">
                <a:ea typeface="楷体_GB2312" pitchFamily="49" charset="-122"/>
              </a:rPr>
              <a:t>否则返回</a:t>
            </a:r>
            <a:r>
              <a:rPr lang="en-US" altLang="zh-CN" sz="3600"/>
              <a:t>FALSE</a:t>
            </a:r>
            <a:endParaRPr lang="en-US" altLang="zh-CN" sz="4400"/>
          </a:p>
          <a:p>
            <a:pPr>
              <a:lnSpc>
                <a:spcPct val="110000"/>
              </a:lnSpc>
            </a:pPr>
            <a:r>
              <a:rPr lang="en-US" altLang="zh-CN" sz="4400"/>
              <a:t>   InitStack(S);  InitQueue(Q);</a:t>
            </a:r>
          </a:p>
          <a:p>
            <a:pPr>
              <a:lnSpc>
                <a:spcPct val="110000"/>
              </a:lnSpc>
            </a:pPr>
            <a:r>
              <a:rPr lang="en-US" altLang="zh-CN" sz="4400"/>
              <a:t>   </a:t>
            </a:r>
            <a:r>
              <a:rPr lang="en-US" altLang="zh-CN" sz="4400" b="1"/>
              <a:t>scanf</a:t>
            </a:r>
            <a:r>
              <a:rPr lang="en-US" altLang="zh-CN" sz="4400"/>
              <a:t>(ch);</a:t>
            </a:r>
          </a:p>
          <a:p>
            <a:pPr>
              <a:lnSpc>
                <a:spcPct val="110000"/>
              </a:lnSpc>
            </a:pPr>
            <a:r>
              <a:rPr lang="en-US" altLang="zh-CN" sz="4400"/>
              <a:t>   </a:t>
            </a:r>
            <a:r>
              <a:rPr lang="en-US" altLang="zh-CN" sz="4400" b="1"/>
              <a:t>while</a:t>
            </a:r>
            <a:r>
              <a:rPr lang="en-US" altLang="zh-CN" sz="4400"/>
              <a:t>(ch!=</a:t>
            </a:r>
            <a:r>
              <a:rPr lang="en-US" altLang="zh-CN" sz="4400">
                <a:sym typeface="Symbol" pitchFamily="18" charset="2"/>
              </a:rPr>
              <a:t>@) {</a:t>
            </a:r>
          </a:p>
          <a:p>
            <a:pPr>
              <a:lnSpc>
                <a:spcPct val="110000"/>
              </a:lnSpc>
            </a:pPr>
            <a:r>
              <a:rPr lang="en-US" altLang="zh-CN" sz="4400">
                <a:sym typeface="Symbol" pitchFamily="18" charset="2"/>
              </a:rPr>
              <a:t>       Push(S, ch);  EnQueue(Q, ch);</a:t>
            </a:r>
          </a:p>
          <a:p>
            <a:pPr>
              <a:lnSpc>
                <a:spcPct val="110000"/>
              </a:lnSpc>
            </a:pPr>
            <a:r>
              <a:rPr lang="en-US" altLang="zh-CN" sz="4400">
                <a:sym typeface="Symbol" pitchFamily="18" charset="2"/>
              </a:rPr>
              <a:t>       </a:t>
            </a:r>
            <a:r>
              <a:rPr lang="en-US" altLang="zh-CN" sz="4400" b="1">
                <a:sym typeface="Symbol" pitchFamily="18" charset="2"/>
              </a:rPr>
              <a:t>scanf</a:t>
            </a:r>
            <a:r>
              <a:rPr lang="en-US" altLang="zh-CN" sz="4400">
                <a:sym typeface="Symbol" pitchFamily="18" charset="2"/>
              </a:rPr>
              <a:t>(ch);</a:t>
            </a:r>
          </a:p>
          <a:p>
            <a:pPr>
              <a:lnSpc>
                <a:spcPct val="110000"/>
              </a:lnSpc>
            </a:pPr>
            <a:r>
              <a:rPr lang="en-US" altLang="zh-CN" sz="4400">
                <a:sym typeface="Symbol" pitchFamily="18" charset="2"/>
              </a:rPr>
              <a:t>   }</a:t>
            </a:r>
            <a:endParaRPr lang="en-US" altLang="zh-CN" sz="3600"/>
          </a:p>
        </p:txBody>
      </p:sp>
    </p:spTree>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746125" y="328613"/>
            <a:ext cx="7654925" cy="6121400"/>
          </a:xfrm>
          <a:prstGeom prst="rect">
            <a:avLst/>
          </a:prstGeom>
          <a:noFill/>
          <a:ln w="9525">
            <a:noFill/>
            <a:miter lim="800000"/>
            <a:headEnd/>
            <a:tailEnd/>
          </a:ln>
          <a:effectLst/>
        </p:spPr>
        <p:txBody>
          <a:bodyPr wrap="none">
            <a:spAutoFit/>
          </a:bodyPr>
          <a:lstStyle/>
          <a:p>
            <a:r>
              <a:rPr lang="en-US" altLang="zh-CN" sz="4400">
                <a:sym typeface="Symbol" pitchFamily="18" charset="2"/>
              </a:rPr>
              <a:t>   state=</a:t>
            </a:r>
            <a:r>
              <a:rPr lang="en-US" altLang="zh-CN" sz="4400" b="1">
                <a:sym typeface="Symbol" pitchFamily="18" charset="2"/>
              </a:rPr>
              <a:t>TRUE</a:t>
            </a:r>
            <a:r>
              <a:rPr lang="en-US" altLang="zh-CN" sz="4400">
                <a:sym typeface="Symbol" pitchFamily="18" charset="2"/>
              </a:rPr>
              <a:t>;</a:t>
            </a:r>
          </a:p>
          <a:p>
            <a:r>
              <a:rPr lang="en-US" altLang="zh-CN" sz="4400">
                <a:sym typeface="Symbol" pitchFamily="18" charset="2"/>
              </a:rPr>
              <a:t>  </a:t>
            </a:r>
            <a:r>
              <a:rPr lang="en-US" altLang="zh-CN" sz="4400" b="1">
                <a:sym typeface="Symbol" pitchFamily="18" charset="2"/>
              </a:rPr>
              <a:t> while</a:t>
            </a:r>
            <a:r>
              <a:rPr lang="en-US" altLang="zh-CN" sz="4400">
                <a:sym typeface="Symbol" pitchFamily="18" charset="2"/>
              </a:rPr>
              <a:t>(</a:t>
            </a:r>
            <a:r>
              <a:rPr lang="en-US" altLang="zh-CN" sz="4400" b="1">
                <a:sym typeface="Symbol" pitchFamily="18" charset="2"/>
              </a:rPr>
              <a:t>!</a:t>
            </a:r>
            <a:r>
              <a:rPr lang="en-US" altLang="zh-CN" sz="4400">
                <a:sym typeface="Symbol" pitchFamily="18" charset="2"/>
              </a:rPr>
              <a:t>StackEmpty </a:t>
            </a:r>
            <a:r>
              <a:rPr lang="en-US" altLang="zh-CN" sz="4400" b="1">
                <a:sym typeface="Symbol" pitchFamily="18" charset="2"/>
              </a:rPr>
              <a:t>&amp;&amp;</a:t>
            </a:r>
            <a:r>
              <a:rPr lang="en-US" altLang="zh-CN" sz="4400">
                <a:sym typeface="Symbol" pitchFamily="18" charset="2"/>
              </a:rPr>
              <a:t> state) </a:t>
            </a:r>
          </a:p>
          <a:p>
            <a:r>
              <a:rPr lang="en-US" altLang="zh-CN" sz="4400">
                <a:sym typeface="Symbol" pitchFamily="18" charset="2"/>
              </a:rPr>
              <a:t>   {</a:t>
            </a:r>
          </a:p>
          <a:p>
            <a:r>
              <a:rPr lang="en-US" altLang="zh-CN" sz="4400">
                <a:sym typeface="Symbol" pitchFamily="18" charset="2"/>
              </a:rPr>
              <a:t>       </a:t>
            </a:r>
            <a:r>
              <a:rPr lang="en-US" altLang="zh-CN" sz="4400" b="1">
                <a:sym typeface="Symbol" pitchFamily="18" charset="2"/>
              </a:rPr>
              <a:t>if</a:t>
            </a:r>
            <a:r>
              <a:rPr lang="en-US" altLang="zh-CN" sz="4400">
                <a:sym typeface="Symbol" pitchFamily="18" charset="2"/>
              </a:rPr>
              <a:t>(GetTop(S)==GetHead(Q))</a:t>
            </a:r>
          </a:p>
          <a:p>
            <a:r>
              <a:rPr lang="en-US" altLang="zh-CN" sz="4400">
                <a:sym typeface="Symbol" pitchFamily="18" charset="2"/>
              </a:rPr>
              <a:t>          { Pop(S);  DeQueue(Q); }</a:t>
            </a:r>
          </a:p>
          <a:p>
            <a:r>
              <a:rPr lang="en-US" altLang="zh-CN" sz="4400">
                <a:sym typeface="Symbol" pitchFamily="18" charset="2"/>
              </a:rPr>
              <a:t>       </a:t>
            </a:r>
            <a:r>
              <a:rPr lang="en-US" altLang="zh-CN" sz="4400" b="1">
                <a:sym typeface="Symbol" pitchFamily="18" charset="2"/>
              </a:rPr>
              <a:t>else</a:t>
            </a:r>
            <a:r>
              <a:rPr lang="en-US" altLang="zh-CN" sz="4400">
                <a:sym typeface="Symbol" pitchFamily="18" charset="2"/>
              </a:rPr>
              <a:t> state=</a:t>
            </a:r>
            <a:r>
              <a:rPr lang="en-US" altLang="zh-CN" sz="4400" b="1">
                <a:sym typeface="Symbol" pitchFamily="18" charset="2"/>
              </a:rPr>
              <a:t>FALSE</a:t>
            </a:r>
            <a:r>
              <a:rPr lang="en-US" altLang="zh-CN" sz="4400">
                <a:sym typeface="Symbol" pitchFamily="18" charset="2"/>
              </a:rPr>
              <a:t>;</a:t>
            </a:r>
          </a:p>
          <a:p>
            <a:r>
              <a:rPr lang="en-US" altLang="zh-CN" sz="4400">
                <a:sym typeface="Symbol" pitchFamily="18" charset="2"/>
              </a:rPr>
              <a:t>   }</a:t>
            </a:r>
          </a:p>
          <a:p>
            <a:r>
              <a:rPr lang="en-US" altLang="zh-CN" sz="4400">
                <a:sym typeface="Symbol" pitchFamily="18" charset="2"/>
              </a:rPr>
              <a:t>   </a:t>
            </a:r>
            <a:r>
              <a:rPr lang="en-US" altLang="zh-CN" sz="4400" b="1">
                <a:sym typeface="Symbol" pitchFamily="18" charset="2"/>
              </a:rPr>
              <a:t>return</a:t>
            </a:r>
            <a:r>
              <a:rPr lang="en-US" altLang="zh-CN" sz="4400">
                <a:sym typeface="Symbol" pitchFamily="18" charset="2"/>
              </a:rPr>
              <a:t> state;</a:t>
            </a:r>
          </a:p>
          <a:p>
            <a:r>
              <a:rPr lang="en-US" altLang="zh-CN" sz="4400">
                <a:sym typeface="Symbol" pitchFamily="18" charset="2"/>
              </a:rPr>
              <a:t>}</a:t>
            </a:r>
            <a:endParaRPr lang="en-US" altLang="zh-CN" sz="4400"/>
          </a:p>
        </p:txBody>
      </p:sp>
      <p:graphicFrame>
        <p:nvGraphicFramePr>
          <p:cNvPr id="140291" name="Object 3">
            <a:hlinkClick r:id="" action="ppaction://hlinkshowjump?jump=firstslide" highlightClick="1"/>
          </p:cNvPr>
          <p:cNvGraphicFramePr>
            <a:graphicFrameLocks noChangeAspect="1"/>
          </p:cNvGraphicFramePr>
          <p:nvPr/>
        </p:nvGraphicFramePr>
        <p:xfrm>
          <a:off x="8229600" y="5715000"/>
          <a:ext cx="631825" cy="914400"/>
        </p:xfrm>
        <a:graphic>
          <a:graphicData uri="http://schemas.openxmlformats.org/presentationml/2006/ole">
            <p:oleObj spid="_x0000_s115714" name="剪辑" r:id="rId3" imgW="3467160" imgH="5018040" progId="">
              <p:embed/>
            </p:oleObj>
          </a:graphicData>
        </a:graphic>
      </p:graphicFrame>
    </p:spTree>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Comment 2"/>
          <p:cNvSpPr>
            <a:spLocks noChangeArrowheads="1"/>
          </p:cNvSpPr>
          <p:nvPr/>
        </p:nvSpPr>
        <p:spPr bwMode="auto">
          <a:xfrm>
            <a:off x="381000" y="1571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200" b="1">
                <a:solidFill>
                  <a:schemeClr val="bg1"/>
                </a:solidFill>
                <a:latin typeface="Arial" pitchFamily="34" charset="0"/>
              </a:rPr>
              <a:t>题</a:t>
            </a:r>
            <a:r>
              <a:rPr kumimoji="0" lang="en-US" altLang="zh-CN" sz="3200" b="1">
                <a:solidFill>
                  <a:schemeClr val="bg1"/>
                </a:solidFill>
                <a:latin typeface="Arial" pitchFamily="34" charset="0"/>
              </a:rPr>
              <a:t>3.32</a:t>
            </a:r>
            <a:endParaRPr lang="en-US" altLang="zh-CN" sz="1600">
              <a:solidFill>
                <a:schemeClr val="bg1"/>
              </a:solidFill>
              <a:latin typeface="Arial" pitchFamily="34" charset="0"/>
            </a:endParaRPr>
          </a:p>
        </p:txBody>
      </p:sp>
      <p:sp>
        <p:nvSpPr>
          <p:cNvPr id="141315" name="Text Box 3"/>
          <p:cNvSpPr txBox="1">
            <a:spLocks noChangeArrowheads="1"/>
          </p:cNvSpPr>
          <p:nvPr/>
        </p:nvSpPr>
        <p:spPr bwMode="auto">
          <a:xfrm>
            <a:off x="1317625" y="1004888"/>
            <a:ext cx="6683375" cy="2043112"/>
          </a:xfrm>
          <a:prstGeom prst="rect">
            <a:avLst/>
          </a:prstGeom>
          <a:noFill/>
          <a:ln w="9525">
            <a:noFill/>
            <a:miter lim="800000"/>
            <a:headEnd/>
            <a:tailEnd/>
          </a:ln>
          <a:effectLst/>
        </p:spPr>
        <p:txBody>
          <a:bodyPr>
            <a:spAutoFit/>
          </a:bodyPr>
          <a:lstStyle/>
          <a:p>
            <a:pPr>
              <a:spcBef>
                <a:spcPct val="50000"/>
              </a:spcBef>
            </a:pPr>
            <a:r>
              <a:rPr lang="en-US" altLang="zh-CN" sz="3200">
                <a:solidFill>
                  <a:srgbClr val="006666"/>
                </a:solidFill>
              </a:rPr>
              <a:t>k </a:t>
            </a:r>
            <a:r>
              <a:rPr lang="zh-CN" altLang="zh-CN" sz="3200">
                <a:solidFill>
                  <a:srgbClr val="006666"/>
                </a:solidFill>
              </a:rPr>
              <a:t>阶斐波那契函数的定义:</a:t>
            </a:r>
          </a:p>
          <a:p>
            <a:pPr>
              <a:spcBef>
                <a:spcPct val="50000"/>
              </a:spcBef>
            </a:pPr>
            <a:r>
              <a:rPr lang="en-US" altLang="zh-CN" sz="3200">
                <a:solidFill>
                  <a:srgbClr val="006666"/>
                </a:solidFill>
              </a:rPr>
              <a:t>    f</a:t>
            </a:r>
            <a:r>
              <a:rPr lang="en-US" altLang="zh-CN" sz="3200" baseline="-25000">
                <a:solidFill>
                  <a:srgbClr val="006666"/>
                </a:solidFill>
              </a:rPr>
              <a:t>0</a:t>
            </a:r>
            <a:r>
              <a:rPr lang="en-US" altLang="zh-CN" sz="3200">
                <a:solidFill>
                  <a:srgbClr val="006666"/>
                </a:solidFill>
              </a:rPr>
              <a:t> = f</a:t>
            </a:r>
            <a:r>
              <a:rPr lang="en-US" altLang="zh-CN" sz="3200" baseline="-25000">
                <a:solidFill>
                  <a:srgbClr val="006666"/>
                </a:solidFill>
              </a:rPr>
              <a:t>1</a:t>
            </a:r>
            <a:r>
              <a:rPr lang="en-US" altLang="zh-CN" sz="3200">
                <a:solidFill>
                  <a:srgbClr val="006666"/>
                </a:solidFill>
              </a:rPr>
              <a:t> = …… = f</a:t>
            </a:r>
            <a:r>
              <a:rPr lang="en-US" altLang="zh-CN" sz="3200" baseline="-25000">
                <a:solidFill>
                  <a:srgbClr val="006666"/>
                </a:solidFill>
              </a:rPr>
              <a:t>k-2</a:t>
            </a:r>
            <a:r>
              <a:rPr lang="en-US" altLang="zh-CN" sz="3200">
                <a:solidFill>
                  <a:srgbClr val="006666"/>
                </a:solidFill>
              </a:rPr>
              <a:t> = 0</a:t>
            </a:r>
            <a:r>
              <a:rPr lang="zh-CN" altLang="en-US" sz="3200">
                <a:solidFill>
                  <a:srgbClr val="006666"/>
                </a:solidFill>
              </a:rPr>
              <a:t>，  </a:t>
            </a:r>
            <a:r>
              <a:rPr lang="en-US" altLang="zh-CN" sz="3200">
                <a:solidFill>
                  <a:srgbClr val="006666"/>
                </a:solidFill>
              </a:rPr>
              <a:t>f</a:t>
            </a:r>
            <a:r>
              <a:rPr lang="en-US" altLang="zh-CN" sz="3200" baseline="-25000">
                <a:solidFill>
                  <a:srgbClr val="006666"/>
                </a:solidFill>
              </a:rPr>
              <a:t>k-1</a:t>
            </a:r>
            <a:r>
              <a:rPr lang="en-US" altLang="zh-CN" sz="3200">
                <a:solidFill>
                  <a:srgbClr val="006666"/>
                </a:solidFill>
              </a:rPr>
              <a:t> = 1</a:t>
            </a:r>
            <a:r>
              <a:rPr lang="zh-CN" altLang="en-US" sz="3200">
                <a:solidFill>
                  <a:srgbClr val="006666"/>
                </a:solidFill>
              </a:rPr>
              <a:t>，</a:t>
            </a:r>
          </a:p>
          <a:p>
            <a:pPr>
              <a:spcBef>
                <a:spcPct val="50000"/>
              </a:spcBef>
            </a:pPr>
            <a:r>
              <a:rPr lang="zh-CN" altLang="en-US" sz="3200">
                <a:solidFill>
                  <a:srgbClr val="006666"/>
                </a:solidFill>
              </a:rPr>
              <a:t>    </a:t>
            </a:r>
            <a:r>
              <a:rPr lang="en-US" altLang="zh-CN" sz="3200">
                <a:solidFill>
                  <a:srgbClr val="006666"/>
                </a:solidFill>
              </a:rPr>
              <a:t>f</a:t>
            </a:r>
            <a:r>
              <a:rPr lang="en-US" altLang="zh-CN" sz="3200" baseline="-25000">
                <a:solidFill>
                  <a:srgbClr val="006666"/>
                </a:solidFill>
              </a:rPr>
              <a:t>n</a:t>
            </a:r>
            <a:r>
              <a:rPr lang="en-US" altLang="zh-CN" sz="3200">
                <a:solidFill>
                  <a:srgbClr val="006666"/>
                </a:solidFill>
              </a:rPr>
              <a:t> = f</a:t>
            </a:r>
            <a:r>
              <a:rPr lang="en-US" altLang="zh-CN" sz="3200" baseline="-25000">
                <a:solidFill>
                  <a:srgbClr val="006666"/>
                </a:solidFill>
              </a:rPr>
              <a:t>n-1</a:t>
            </a:r>
            <a:r>
              <a:rPr lang="en-US" altLang="zh-CN" sz="3200">
                <a:solidFill>
                  <a:srgbClr val="006666"/>
                </a:solidFill>
              </a:rPr>
              <a:t>+f</a:t>
            </a:r>
            <a:r>
              <a:rPr lang="en-US" altLang="zh-CN" sz="3200" baseline="-25000">
                <a:solidFill>
                  <a:srgbClr val="006666"/>
                </a:solidFill>
              </a:rPr>
              <a:t>n-2</a:t>
            </a:r>
            <a:r>
              <a:rPr lang="en-US" altLang="zh-CN" sz="3200">
                <a:solidFill>
                  <a:srgbClr val="006666"/>
                </a:solidFill>
              </a:rPr>
              <a:t>+…… + f</a:t>
            </a:r>
            <a:r>
              <a:rPr lang="en-US" altLang="zh-CN" sz="3200" baseline="-25000">
                <a:solidFill>
                  <a:srgbClr val="006666"/>
                </a:solidFill>
              </a:rPr>
              <a:t>n-k</a:t>
            </a:r>
            <a:r>
              <a:rPr lang="en-US" altLang="zh-CN" sz="3200">
                <a:solidFill>
                  <a:srgbClr val="006666"/>
                </a:solidFill>
              </a:rPr>
              <a:t>        n ≥k</a:t>
            </a:r>
          </a:p>
        </p:txBody>
      </p:sp>
      <p:sp>
        <p:nvSpPr>
          <p:cNvPr id="141316" name="Text Box 4"/>
          <p:cNvSpPr txBox="1">
            <a:spLocks noChangeArrowheads="1"/>
          </p:cNvSpPr>
          <p:nvPr/>
        </p:nvSpPr>
        <p:spPr bwMode="auto">
          <a:xfrm>
            <a:off x="365125" y="3311525"/>
            <a:ext cx="8778875" cy="1260475"/>
          </a:xfrm>
          <a:prstGeom prst="rect">
            <a:avLst/>
          </a:prstGeom>
          <a:noFill/>
          <a:ln w="9525">
            <a:noFill/>
            <a:miter lim="800000"/>
            <a:headEnd/>
            <a:tailEnd/>
          </a:ln>
          <a:effectLst/>
        </p:spPr>
        <p:txBody>
          <a:bodyPr>
            <a:spAutoFit/>
          </a:bodyPr>
          <a:lstStyle/>
          <a:p>
            <a:pPr>
              <a:lnSpc>
                <a:spcPct val="120000"/>
              </a:lnSpc>
            </a:pPr>
            <a:r>
              <a:rPr lang="en-US" altLang="zh-CN" sz="3200"/>
              <a:t>     </a:t>
            </a:r>
            <a:r>
              <a:rPr lang="zh-CN" altLang="en-US" sz="3200" b="1">
                <a:solidFill>
                  <a:srgbClr val="663300"/>
                </a:solidFill>
                <a:latin typeface="楷体_GB2312" pitchFamily="49" charset="-122"/>
                <a:ea typeface="楷体_GB2312" pitchFamily="49" charset="-122"/>
              </a:rPr>
              <a:t>由于题目要求循环队列的容量为 </a:t>
            </a:r>
            <a:r>
              <a:rPr lang="en-US" altLang="zh-CN" sz="3200" b="1">
                <a:solidFill>
                  <a:srgbClr val="663300"/>
                </a:solidFill>
                <a:latin typeface="楷体_GB2312" pitchFamily="49" charset="-122"/>
                <a:ea typeface="楷体_GB2312" pitchFamily="49" charset="-122"/>
              </a:rPr>
              <a:t>k, </a:t>
            </a:r>
            <a:r>
              <a:rPr lang="zh-CN" altLang="en-US" sz="3200" b="1">
                <a:solidFill>
                  <a:srgbClr val="663300"/>
                </a:solidFill>
                <a:latin typeface="楷体_GB2312" pitchFamily="49" charset="-122"/>
                <a:ea typeface="楷体_GB2312" pitchFamily="49" charset="-122"/>
              </a:rPr>
              <a:t>即当前队列中 </a:t>
            </a:r>
            <a:r>
              <a:rPr lang="en-US" altLang="zh-CN" sz="3200" b="1">
                <a:solidFill>
                  <a:srgbClr val="663300"/>
                </a:solidFill>
                <a:latin typeface="楷体_GB2312" pitchFamily="49" charset="-122"/>
                <a:ea typeface="楷体_GB2312" pitchFamily="49" charset="-122"/>
              </a:rPr>
              <a:t>k </a:t>
            </a:r>
            <a:r>
              <a:rPr lang="zh-CN" altLang="en-US" sz="3200" b="1">
                <a:solidFill>
                  <a:srgbClr val="663300"/>
                </a:solidFill>
                <a:latin typeface="楷体_GB2312" pitchFamily="49" charset="-122"/>
                <a:ea typeface="楷体_GB2312" pitchFamily="49" charset="-122"/>
              </a:rPr>
              <a:t>个元素之和为下一个函数值。</a:t>
            </a:r>
          </a:p>
        </p:txBody>
      </p:sp>
      <p:sp>
        <p:nvSpPr>
          <p:cNvPr id="141317" name="Rectangle 5"/>
          <p:cNvSpPr>
            <a:spLocks noChangeArrowheads="1"/>
          </p:cNvSpPr>
          <p:nvPr/>
        </p:nvSpPr>
        <p:spPr bwMode="auto">
          <a:xfrm>
            <a:off x="381000" y="4835525"/>
            <a:ext cx="7924800" cy="1260475"/>
          </a:xfrm>
          <a:prstGeom prst="rect">
            <a:avLst/>
          </a:prstGeom>
          <a:noFill/>
          <a:ln w="9525">
            <a:noFill/>
            <a:miter lim="800000"/>
            <a:headEnd/>
            <a:tailEnd/>
          </a:ln>
          <a:effectLst/>
        </p:spPr>
        <p:txBody>
          <a:bodyPr>
            <a:spAutoFit/>
          </a:bodyPr>
          <a:lstStyle/>
          <a:p>
            <a:pPr>
              <a:lnSpc>
                <a:spcPct val="120000"/>
              </a:lnSpc>
            </a:pPr>
            <a:r>
              <a:rPr lang="en-US" altLang="zh-CN" sz="3200" b="1">
                <a:solidFill>
                  <a:srgbClr val="663300"/>
                </a:solidFill>
                <a:latin typeface="楷体_GB2312" pitchFamily="49" charset="-122"/>
                <a:ea typeface="楷体_GB2312" pitchFamily="49" charset="-122"/>
              </a:rPr>
              <a:t>  </a:t>
            </a:r>
            <a:r>
              <a:rPr lang="zh-CN" altLang="en-US" sz="3200" b="1">
                <a:solidFill>
                  <a:srgbClr val="663300"/>
                </a:solidFill>
                <a:latin typeface="楷体_GB2312" pitchFamily="49" charset="-122"/>
                <a:ea typeface="楷体_GB2312" pitchFamily="49" charset="-122"/>
              </a:rPr>
              <a:t>利用公式 </a:t>
            </a:r>
            <a:r>
              <a:rPr lang="en-US" altLang="zh-CN" sz="3200" b="1">
                <a:solidFill>
                  <a:srgbClr val="663300"/>
                </a:solidFill>
                <a:ea typeface="楷体_GB2312" pitchFamily="49" charset="-122"/>
              </a:rPr>
              <a:t>f</a:t>
            </a:r>
            <a:r>
              <a:rPr lang="en-US" altLang="zh-CN" sz="3200" b="1" baseline="-25000">
                <a:solidFill>
                  <a:srgbClr val="663300"/>
                </a:solidFill>
                <a:ea typeface="楷体_GB2312" pitchFamily="49" charset="-122"/>
              </a:rPr>
              <a:t>n</a:t>
            </a:r>
            <a:r>
              <a:rPr lang="en-US" altLang="zh-CN" sz="3200" b="1">
                <a:solidFill>
                  <a:srgbClr val="663300"/>
                </a:solidFill>
                <a:ea typeface="楷体_GB2312" pitchFamily="49" charset="-122"/>
              </a:rPr>
              <a:t> = 2f</a:t>
            </a:r>
            <a:r>
              <a:rPr lang="en-US" altLang="zh-CN" sz="3200" b="1" baseline="-25000">
                <a:solidFill>
                  <a:srgbClr val="663300"/>
                </a:solidFill>
                <a:ea typeface="楷体_GB2312" pitchFamily="49" charset="-122"/>
              </a:rPr>
              <a:t>n-1</a:t>
            </a:r>
            <a:r>
              <a:rPr lang="en-US" altLang="zh-CN" sz="3200" b="1">
                <a:solidFill>
                  <a:srgbClr val="663300"/>
                </a:solidFill>
                <a:ea typeface="楷体_GB2312" pitchFamily="49" charset="-122"/>
              </a:rPr>
              <a:t> - f</a:t>
            </a:r>
            <a:r>
              <a:rPr lang="en-US" altLang="zh-CN" sz="3200" b="1" baseline="-25000">
                <a:solidFill>
                  <a:srgbClr val="663300"/>
                </a:solidFill>
                <a:ea typeface="楷体_GB2312" pitchFamily="49" charset="-122"/>
              </a:rPr>
              <a:t>n-k-1 </a:t>
            </a:r>
            <a:r>
              <a:rPr lang="zh-CN" altLang="en-US" sz="3200" b="1">
                <a:solidFill>
                  <a:srgbClr val="663300"/>
                </a:solidFill>
                <a:latin typeface="楷体_GB2312" pitchFamily="49" charset="-122"/>
                <a:ea typeface="楷体_GB2312" pitchFamily="49" charset="-122"/>
              </a:rPr>
              <a:t>可以简化计算，但需要队列的容量为 </a:t>
            </a:r>
            <a:r>
              <a:rPr lang="en-US" altLang="zh-CN" sz="3200" b="1">
                <a:solidFill>
                  <a:srgbClr val="663300"/>
                </a:solidFill>
                <a:latin typeface="楷体_GB2312" pitchFamily="49" charset="-122"/>
                <a:ea typeface="楷体_GB2312" pitchFamily="49" charset="-122"/>
              </a:rPr>
              <a:t>k+1</a:t>
            </a:r>
            <a:r>
              <a:rPr lang="zh-CN" altLang="en-US" sz="3200" b="1">
                <a:solidFill>
                  <a:srgbClr val="663300"/>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500"/>
                                        <p:tgtEl>
                                          <p:spTgt spid="14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left)">
                                      <p:cBhvr>
                                        <p:cTn id="12" dur="500"/>
                                        <p:tgtEl>
                                          <p:spTgt spid="141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7"/>
                                        </p:tgtEl>
                                        <p:attrNameLst>
                                          <p:attrName>style.visibility</p:attrName>
                                        </p:attrNameLst>
                                      </p:cBhvr>
                                      <p:to>
                                        <p:strVal val="visible"/>
                                      </p:to>
                                    </p:set>
                                    <p:animEffect transition="in" filter="wipe(left)">
                                      <p:cBhvr>
                                        <p:cTn id="1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utoUpdateAnimBg="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441325" y="131763"/>
            <a:ext cx="8575675" cy="6530975"/>
          </a:xfrm>
          <a:prstGeom prst="rect">
            <a:avLst/>
          </a:prstGeom>
          <a:noFill/>
          <a:ln w="9525">
            <a:noFill/>
            <a:miter lim="800000"/>
            <a:headEnd/>
            <a:tailEnd/>
          </a:ln>
          <a:effectLst/>
        </p:spPr>
        <p:txBody>
          <a:bodyPr wrap="none">
            <a:spAutoFit/>
          </a:bodyPr>
          <a:lstStyle/>
          <a:p>
            <a:pPr>
              <a:lnSpc>
                <a:spcPct val="110000"/>
              </a:lnSpc>
            </a:pPr>
            <a:r>
              <a:rPr lang="en-US" altLang="zh-CN" sz="3200" b="1">
                <a:solidFill>
                  <a:srgbClr val="006666"/>
                </a:solidFill>
              </a:rPr>
              <a:t>void</a:t>
            </a:r>
            <a:r>
              <a:rPr lang="en-US" altLang="zh-CN" sz="3200">
                <a:solidFill>
                  <a:srgbClr val="006666"/>
                </a:solidFill>
              </a:rPr>
              <a:t>  k_Fib(CQueue Q,  </a:t>
            </a:r>
            <a:r>
              <a:rPr lang="en-US" altLang="zh-CN" sz="3200" b="1">
                <a:solidFill>
                  <a:srgbClr val="006666"/>
                </a:solidFill>
              </a:rPr>
              <a:t>int</a:t>
            </a:r>
            <a:r>
              <a:rPr lang="en-US" altLang="zh-CN" sz="3200">
                <a:solidFill>
                  <a:srgbClr val="006666"/>
                </a:solidFill>
              </a:rPr>
              <a:t> k,  </a:t>
            </a:r>
            <a:r>
              <a:rPr lang="en-US" altLang="zh-CN" sz="3200" b="1">
                <a:solidFill>
                  <a:srgbClr val="006666"/>
                </a:solidFill>
              </a:rPr>
              <a:t>int</a:t>
            </a:r>
            <a:r>
              <a:rPr lang="en-US" altLang="zh-CN" sz="3200">
                <a:solidFill>
                  <a:srgbClr val="006666"/>
                </a:solidFill>
              </a:rPr>
              <a:t> max) {</a:t>
            </a:r>
          </a:p>
          <a:p>
            <a:pPr>
              <a:lnSpc>
                <a:spcPct val="110000"/>
              </a:lnSpc>
            </a:pPr>
            <a:r>
              <a:rPr lang="en-US" altLang="zh-CN" sz="3200">
                <a:solidFill>
                  <a:srgbClr val="006666"/>
                </a:solidFill>
              </a:rPr>
              <a:t>   </a:t>
            </a:r>
            <a:r>
              <a:rPr lang="en-US" altLang="zh-CN" sz="3200" b="1">
                <a:solidFill>
                  <a:srgbClr val="006666"/>
                </a:solidFill>
              </a:rPr>
              <a:t>for</a:t>
            </a:r>
            <a:r>
              <a:rPr lang="en-US" altLang="zh-CN" sz="3200">
                <a:solidFill>
                  <a:srgbClr val="006666"/>
                </a:solidFill>
              </a:rPr>
              <a:t> (i=0; i&lt;k-1;  i++)  Q.elem[i] = 0;  </a:t>
            </a:r>
            <a:r>
              <a:rPr lang="en-US" altLang="zh-CN" sz="3200">
                <a:solidFill>
                  <a:srgbClr val="663300"/>
                </a:solidFill>
              </a:rPr>
              <a:t>//</a:t>
            </a:r>
            <a:r>
              <a:rPr lang="zh-CN" altLang="zh-CN" sz="3200">
                <a:solidFill>
                  <a:srgbClr val="663300"/>
                </a:solidFill>
                <a:ea typeface="楷体_GB2312" pitchFamily="49" charset="-122"/>
              </a:rPr>
              <a:t>赋初值</a:t>
            </a:r>
            <a:endParaRPr lang="zh-CN" altLang="en-US" sz="3200">
              <a:solidFill>
                <a:srgbClr val="006666"/>
              </a:solidFill>
            </a:endParaRPr>
          </a:p>
          <a:p>
            <a:pPr>
              <a:lnSpc>
                <a:spcPct val="110000"/>
              </a:lnSpc>
            </a:pPr>
            <a:r>
              <a:rPr lang="zh-CN" altLang="en-US" sz="3200">
                <a:solidFill>
                  <a:srgbClr val="006666"/>
                </a:solidFill>
              </a:rPr>
              <a:t>   </a:t>
            </a:r>
            <a:r>
              <a:rPr lang="en-US" altLang="zh-CN" sz="3200">
                <a:solidFill>
                  <a:srgbClr val="006666"/>
                </a:solidFill>
              </a:rPr>
              <a:t>Q.elem[k-1] = 1;  Q.rear = 0;  f = 1;</a:t>
            </a:r>
          </a:p>
          <a:p>
            <a:pPr>
              <a:lnSpc>
                <a:spcPct val="110000"/>
              </a:lnSpc>
            </a:pPr>
            <a:r>
              <a:rPr lang="en-US" altLang="zh-CN" sz="3200">
                <a:solidFill>
                  <a:srgbClr val="006666"/>
                </a:solidFill>
              </a:rPr>
              <a:t>   </a:t>
            </a:r>
            <a:r>
              <a:rPr lang="en-US" altLang="zh-CN" sz="3200" b="1">
                <a:solidFill>
                  <a:srgbClr val="006666"/>
                </a:solidFill>
              </a:rPr>
              <a:t>while</a:t>
            </a:r>
            <a:r>
              <a:rPr lang="en-US" altLang="zh-CN" sz="3200">
                <a:solidFill>
                  <a:srgbClr val="006666"/>
                </a:solidFill>
              </a:rPr>
              <a:t> ( f &lt;= max ) {</a:t>
            </a:r>
          </a:p>
          <a:p>
            <a:pPr>
              <a:lnSpc>
                <a:spcPct val="110000"/>
              </a:lnSpc>
            </a:pPr>
            <a:r>
              <a:rPr lang="en-US" altLang="zh-CN" sz="3200">
                <a:solidFill>
                  <a:srgbClr val="006666"/>
                </a:solidFill>
              </a:rPr>
              <a:t>      </a:t>
            </a:r>
            <a:r>
              <a:rPr lang="en-US" altLang="zh-CN" sz="3200" b="1">
                <a:solidFill>
                  <a:srgbClr val="006666"/>
                </a:solidFill>
              </a:rPr>
              <a:t>cout</a:t>
            </a:r>
            <a:r>
              <a:rPr lang="en-US" altLang="zh-CN" sz="3200">
                <a:solidFill>
                  <a:srgbClr val="006666"/>
                </a:solidFill>
              </a:rPr>
              <a:t> &lt;&lt; Q.elem[Q.rear];      // </a:t>
            </a:r>
            <a:r>
              <a:rPr lang="zh-CN" altLang="en-US" sz="3200" b="1">
                <a:solidFill>
                  <a:srgbClr val="663300"/>
                </a:solidFill>
                <a:ea typeface="楷体_GB2312" pitchFamily="49" charset="-122"/>
              </a:rPr>
              <a:t>输出队头元素</a:t>
            </a:r>
            <a:endParaRPr lang="zh-CN" altLang="en-US" sz="3200">
              <a:solidFill>
                <a:srgbClr val="006666"/>
              </a:solidFill>
            </a:endParaRPr>
          </a:p>
          <a:p>
            <a:pPr>
              <a:lnSpc>
                <a:spcPct val="110000"/>
              </a:lnSpc>
            </a:pPr>
            <a:r>
              <a:rPr lang="zh-CN" altLang="en-US" sz="3200">
                <a:solidFill>
                  <a:srgbClr val="006666"/>
                </a:solidFill>
              </a:rPr>
              <a:t>      </a:t>
            </a:r>
            <a:r>
              <a:rPr lang="en-US" altLang="zh-CN" sz="3200">
                <a:solidFill>
                  <a:srgbClr val="006666"/>
                </a:solidFill>
              </a:rPr>
              <a:t>Q.elem[Q.rear] = f;          // </a:t>
            </a:r>
            <a:r>
              <a:rPr lang="zh-CN" altLang="en-US" sz="3200" b="1">
                <a:solidFill>
                  <a:srgbClr val="663300"/>
                </a:solidFill>
                <a:ea typeface="楷体_GB2312" pitchFamily="49" charset="-122"/>
              </a:rPr>
              <a:t>插入新的队尾元素</a:t>
            </a:r>
            <a:endParaRPr lang="zh-CN" altLang="en-US" sz="3200">
              <a:solidFill>
                <a:srgbClr val="006666"/>
              </a:solidFill>
            </a:endParaRPr>
          </a:p>
          <a:p>
            <a:pPr>
              <a:lnSpc>
                <a:spcPct val="110000"/>
              </a:lnSpc>
            </a:pPr>
            <a:r>
              <a:rPr lang="zh-CN" altLang="en-US" sz="3200">
                <a:solidFill>
                  <a:srgbClr val="006666"/>
                </a:solidFill>
              </a:rPr>
              <a:t>      </a:t>
            </a:r>
            <a:r>
              <a:rPr lang="en-US" altLang="zh-CN" sz="3200">
                <a:solidFill>
                  <a:srgbClr val="006666"/>
                </a:solidFill>
              </a:rPr>
              <a:t>Q.rear ++;                   // </a:t>
            </a:r>
            <a:r>
              <a:rPr lang="zh-CN" altLang="en-US" sz="3200" b="1">
                <a:solidFill>
                  <a:srgbClr val="663300"/>
                </a:solidFill>
                <a:ea typeface="楷体_GB2312" pitchFamily="49" charset="-122"/>
              </a:rPr>
              <a:t>队尾指针增</a:t>
            </a:r>
            <a:r>
              <a:rPr lang="en-US" altLang="zh-CN" sz="3200">
                <a:solidFill>
                  <a:srgbClr val="006666"/>
                </a:solidFill>
              </a:rPr>
              <a:t>1</a:t>
            </a:r>
          </a:p>
          <a:p>
            <a:pPr>
              <a:lnSpc>
                <a:spcPct val="110000"/>
              </a:lnSpc>
            </a:pPr>
            <a:r>
              <a:rPr lang="en-US" altLang="zh-CN" sz="3200">
                <a:solidFill>
                  <a:srgbClr val="006666"/>
                </a:solidFill>
              </a:rPr>
              <a:t>      f = 0;                          // </a:t>
            </a:r>
            <a:r>
              <a:rPr lang="zh-CN" altLang="en-US" sz="3200" b="1">
                <a:solidFill>
                  <a:srgbClr val="663300"/>
                </a:solidFill>
                <a:ea typeface="楷体_GB2312" pitchFamily="49" charset="-122"/>
              </a:rPr>
              <a:t>计算下一个函数值</a:t>
            </a:r>
            <a:endParaRPr lang="zh-CN" altLang="en-US" sz="3200">
              <a:solidFill>
                <a:srgbClr val="006666"/>
              </a:solidFill>
            </a:endParaRPr>
          </a:p>
          <a:p>
            <a:pPr>
              <a:lnSpc>
                <a:spcPct val="110000"/>
              </a:lnSpc>
            </a:pPr>
            <a:r>
              <a:rPr lang="zh-CN" altLang="en-US" sz="3200">
                <a:solidFill>
                  <a:srgbClr val="006666"/>
                </a:solidFill>
              </a:rPr>
              <a:t>      </a:t>
            </a:r>
            <a:r>
              <a:rPr lang="en-US" altLang="zh-CN" sz="3200" b="1">
                <a:solidFill>
                  <a:srgbClr val="006666"/>
                </a:solidFill>
              </a:rPr>
              <a:t>for</a:t>
            </a:r>
            <a:r>
              <a:rPr lang="en-US" altLang="zh-CN" sz="3200">
                <a:solidFill>
                  <a:srgbClr val="006666"/>
                </a:solidFill>
              </a:rPr>
              <a:t> ( i=0; i&lt;k; i++)  f+= Q.elem[i];</a:t>
            </a:r>
          </a:p>
          <a:p>
            <a:pPr>
              <a:lnSpc>
                <a:spcPct val="110000"/>
              </a:lnSpc>
            </a:pPr>
            <a:r>
              <a:rPr lang="en-US" altLang="zh-CN" sz="3200">
                <a:solidFill>
                  <a:srgbClr val="006666"/>
                </a:solidFill>
              </a:rPr>
              <a:t>   }</a:t>
            </a:r>
          </a:p>
          <a:p>
            <a:pPr>
              <a:lnSpc>
                <a:spcPct val="110000"/>
              </a:lnSpc>
            </a:pPr>
            <a:r>
              <a:rPr lang="en-US" altLang="zh-CN" sz="3200">
                <a:solidFill>
                  <a:srgbClr val="006666"/>
                </a:solidFill>
              </a:rPr>
              <a:t>   </a:t>
            </a:r>
            <a:r>
              <a:rPr lang="zh-CN" altLang="en-US" sz="3200" b="1">
                <a:solidFill>
                  <a:srgbClr val="006666"/>
                </a:solidFill>
                <a:ea typeface="楷体_GB2312" pitchFamily="49" charset="-122"/>
              </a:rPr>
              <a:t>继续输出循环队列中的其余函数值</a:t>
            </a:r>
            <a:r>
              <a:rPr lang="en-US" altLang="zh-CN" sz="3200">
                <a:solidFill>
                  <a:srgbClr val="006666"/>
                </a:solidFill>
              </a:rPr>
              <a:t>;</a:t>
            </a:r>
          </a:p>
          <a:p>
            <a:pPr>
              <a:lnSpc>
                <a:spcPct val="110000"/>
              </a:lnSpc>
            </a:pPr>
            <a:r>
              <a:rPr lang="en-US" altLang="zh-CN" sz="3200">
                <a:solidFill>
                  <a:srgbClr val="006666"/>
                </a:solidFill>
              </a:rPr>
              <a:t>}</a:t>
            </a:r>
          </a:p>
        </p:txBody>
      </p:sp>
    </p:spTree>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62" name="Object 2">
            <a:hlinkClick r:id="" action="ppaction://hlinkshowjump?jump=firstslide" highlightClick="1"/>
          </p:cNvPr>
          <p:cNvGraphicFramePr>
            <a:graphicFrameLocks noChangeAspect="1"/>
          </p:cNvGraphicFramePr>
          <p:nvPr/>
        </p:nvGraphicFramePr>
        <p:xfrm>
          <a:off x="8153400" y="5715000"/>
          <a:ext cx="631825" cy="914400"/>
        </p:xfrm>
        <a:graphic>
          <a:graphicData uri="http://schemas.openxmlformats.org/presentationml/2006/ole">
            <p:oleObj spid="_x0000_s116738" name="剪辑" r:id="rId3" imgW="3467160" imgH="5018040" progId="">
              <p:embed/>
            </p:oleObj>
          </a:graphicData>
        </a:graphic>
      </p:graphicFrame>
      <p:sp>
        <p:nvSpPr>
          <p:cNvPr id="143363" name="Text Box 3"/>
          <p:cNvSpPr txBox="1">
            <a:spLocks noChangeArrowheads="1"/>
          </p:cNvSpPr>
          <p:nvPr/>
        </p:nvSpPr>
        <p:spPr bwMode="auto">
          <a:xfrm>
            <a:off x="152400" y="76200"/>
            <a:ext cx="7604125" cy="6802438"/>
          </a:xfrm>
          <a:prstGeom prst="rect">
            <a:avLst/>
          </a:prstGeom>
          <a:noFill/>
          <a:ln w="9525">
            <a:noFill/>
            <a:miter lim="800000"/>
            <a:headEnd/>
            <a:tailEnd/>
          </a:ln>
          <a:effectLst/>
        </p:spPr>
        <p:txBody>
          <a:bodyPr wrap="none">
            <a:spAutoFit/>
          </a:bodyPr>
          <a:lstStyle/>
          <a:p>
            <a:pPr>
              <a:lnSpc>
                <a:spcPct val="110000"/>
              </a:lnSpc>
            </a:pPr>
            <a:r>
              <a:rPr lang="en-US" altLang="zh-CN" sz="2800" b="1">
                <a:solidFill>
                  <a:srgbClr val="006666"/>
                </a:solidFill>
              </a:rPr>
              <a:t>void</a:t>
            </a:r>
            <a:r>
              <a:rPr lang="en-US" altLang="zh-CN" sz="2800">
                <a:solidFill>
                  <a:srgbClr val="006666"/>
                </a:solidFill>
              </a:rPr>
              <a:t>  k_Fib( </a:t>
            </a:r>
            <a:r>
              <a:rPr lang="en-US" altLang="zh-CN" sz="2800" b="1">
                <a:solidFill>
                  <a:srgbClr val="006666"/>
                </a:solidFill>
              </a:rPr>
              <a:t>int</a:t>
            </a:r>
            <a:r>
              <a:rPr lang="en-US" altLang="zh-CN" sz="2800">
                <a:solidFill>
                  <a:srgbClr val="006666"/>
                </a:solidFill>
              </a:rPr>
              <a:t> k,  </a:t>
            </a:r>
            <a:r>
              <a:rPr lang="en-US" altLang="zh-CN" sz="2800" b="1">
                <a:solidFill>
                  <a:srgbClr val="006666"/>
                </a:solidFill>
              </a:rPr>
              <a:t>int</a:t>
            </a:r>
            <a:r>
              <a:rPr lang="en-US" altLang="zh-CN" sz="2800">
                <a:solidFill>
                  <a:srgbClr val="006666"/>
                </a:solidFill>
              </a:rPr>
              <a:t> max)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InitQueue(Q);   //</a:t>
            </a:r>
            <a:r>
              <a:rPr lang="en-US" altLang="zh-CN" sz="2800" b="1">
                <a:solidFill>
                  <a:srgbClr val="663300"/>
                </a:solidFill>
                <a:latin typeface="楷体_GB2312" pitchFamily="49" charset="-122"/>
                <a:ea typeface="楷体_GB2312" pitchFamily="49" charset="-122"/>
              </a:rPr>
              <a:t> </a:t>
            </a:r>
            <a:r>
              <a:rPr lang="zh-CN" altLang="en-US" sz="2800" b="1">
                <a:solidFill>
                  <a:srgbClr val="663300"/>
                </a:solidFill>
                <a:latin typeface="楷体_GB2312" pitchFamily="49" charset="-122"/>
                <a:ea typeface="楷体_GB2312" pitchFamily="49" charset="-122"/>
              </a:rPr>
              <a:t>附设含</a:t>
            </a:r>
            <a:r>
              <a:rPr lang="en-US" altLang="zh-CN" sz="2800" b="1">
                <a:solidFill>
                  <a:srgbClr val="663300"/>
                </a:solidFill>
                <a:latin typeface="楷体_GB2312" pitchFamily="49" charset="-122"/>
                <a:ea typeface="楷体_GB2312" pitchFamily="49" charset="-122"/>
              </a:rPr>
              <a:t>k+1</a:t>
            </a:r>
            <a:r>
              <a:rPr lang="zh-CN" altLang="en-US" sz="2800" b="1">
                <a:solidFill>
                  <a:srgbClr val="663300"/>
                </a:solidFill>
                <a:latin typeface="楷体_GB2312" pitchFamily="49" charset="-122"/>
                <a:ea typeface="楷体_GB2312" pitchFamily="49" charset="-122"/>
              </a:rPr>
              <a:t>个分量的循环队列</a:t>
            </a:r>
            <a:endParaRPr lang="zh-CN" altLang="en-US" sz="2800">
              <a:solidFill>
                <a:srgbClr val="006666"/>
              </a:solidFill>
            </a:endParaRPr>
          </a:p>
          <a:p>
            <a:pPr>
              <a:lnSpc>
                <a:spcPct val="110000"/>
              </a:lnSpc>
            </a:pPr>
            <a:r>
              <a:rPr lang="zh-CN" altLang="en-US" sz="2800" b="1">
                <a:solidFill>
                  <a:srgbClr val="006666"/>
                </a:solidFill>
              </a:rPr>
              <a:t>   </a:t>
            </a:r>
            <a:r>
              <a:rPr lang="en-US" altLang="zh-CN" sz="2800" b="1">
                <a:solidFill>
                  <a:srgbClr val="006666"/>
                </a:solidFill>
              </a:rPr>
              <a:t>for</a:t>
            </a:r>
            <a:r>
              <a:rPr lang="en-US" altLang="zh-CN" sz="2800">
                <a:solidFill>
                  <a:srgbClr val="006666"/>
                </a:solidFill>
              </a:rPr>
              <a:t> (i=0; i&lt;k-1;  i++)  EnQueue(Q, 0);  </a:t>
            </a:r>
          </a:p>
          <a:p>
            <a:pPr>
              <a:lnSpc>
                <a:spcPct val="110000"/>
              </a:lnSpc>
            </a:pPr>
            <a:r>
              <a:rPr lang="en-US" altLang="zh-CN" sz="2800">
                <a:solidFill>
                  <a:srgbClr val="006666"/>
                </a:solidFill>
              </a:rPr>
              <a:t>   EnQueue(Q, 1);   f = 1;                             </a:t>
            </a:r>
            <a:r>
              <a:rPr lang="en-US" altLang="zh-CN" sz="2800">
                <a:solidFill>
                  <a:srgbClr val="663300"/>
                </a:solidFill>
              </a:rPr>
              <a:t>//</a:t>
            </a:r>
            <a:r>
              <a:rPr lang="zh-CN" altLang="zh-CN" sz="2800">
                <a:solidFill>
                  <a:srgbClr val="663300"/>
                </a:solidFill>
                <a:ea typeface="楷体_GB2312" pitchFamily="49" charset="-122"/>
              </a:rPr>
              <a:t>赋初值</a:t>
            </a:r>
            <a:endParaRPr lang="zh-CN" altLang="en-US" sz="2800">
              <a:solidFill>
                <a:srgbClr val="006666"/>
              </a:solidFill>
            </a:endParaRPr>
          </a:p>
          <a:p>
            <a:pPr>
              <a:lnSpc>
                <a:spcPct val="110000"/>
              </a:lnSpc>
            </a:pPr>
            <a:r>
              <a:rPr lang="zh-CN" altLang="en-US" sz="2800">
                <a:solidFill>
                  <a:srgbClr val="006666"/>
                </a:solidFill>
              </a:rPr>
              <a:t>   </a:t>
            </a:r>
            <a:r>
              <a:rPr lang="en-US" altLang="zh-CN" sz="2800" b="1">
                <a:solidFill>
                  <a:srgbClr val="006666"/>
                </a:solidFill>
              </a:rPr>
              <a:t>while</a:t>
            </a:r>
            <a:r>
              <a:rPr lang="en-US" altLang="zh-CN" sz="2800">
                <a:solidFill>
                  <a:srgbClr val="006666"/>
                </a:solidFill>
              </a:rPr>
              <a:t> ( f &lt;= max )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DeQueue(Q, e);</a:t>
            </a:r>
          </a:p>
          <a:p>
            <a:pPr>
              <a:lnSpc>
                <a:spcPct val="110000"/>
              </a:lnSpc>
            </a:pPr>
            <a:r>
              <a:rPr lang="en-US" altLang="zh-CN" sz="2800">
                <a:solidFill>
                  <a:srgbClr val="006666"/>
                </a:solidFill>
              </a:rPr>
              <a:t>       </a:t>
            </a:r>
            <a:r>
              <a:rPr lang="en-US" altLang="zh-CN" sz="2800" b="1">
                <a:solidFill>
                  <a:srgbClr val="006666"/>
                </a:solidFill>
              </a:rPr>
              <a:t>cout</a:t>
            </a:r>
            <a:r>
              <a:rPr lang="en-US" altLang="zh-CN" sz="2800">
                <a:solidFill>
                  <a:srgbClr val="006666"/>
                </a:solidFill>
              </a:rPr>
              <a:t> &lt;&lt; e &lt;&lt;‘,’;          // </a:t>
            </a:r>
            <a:r>
              <a:rPr lang="zh-CN" altLang="en-US" sz="2800" b="1">
                <a:solidFill>
                  <a:srgbClr val="663300"/>
                </a:solidFill>
                <a:ea typeface="楷体_GB2312" pitchFamily="49" charset="-122"/>
              </a:rPr>
              <a:t>输出队头元素</a:t>
            </a:r>
            <a:endParaRPr lang="zh-CN" altLang="en-US" sz="2800">
              <a:solidFill>
                <a:srgbClr val="006666"/>
              </a:solidFill>
            </a:endParaRPr>
          </a:p>
          <a:p>
            <a:pPr>
              <a:lnSpc>
                <a:spcPct val="110000"/>
              </a:lnSpc>
            </a:pPr>
            <a:r>
              <a:rPr lang="zh-CN" altLang="en-US" sz="2800">
                <a:solidFill>
                  <a:srgbClr val="006666"/>
                </a:solidFill>
              </a:rPr>
              <a:t>       </a:t>
            </a:r>
            <a:r>
              <a:rPr lang="en-US" altLang="zh-CN" sz="2800">
                <a:solidFill>
                  <a:srgbClr val="006666"/>
                </a:solidFill>
              </a:rPr>
              <a:t>EnQueue(Q, f );          // </a:t>
            </a:r>
            <a:r>
              <a:rPr lang="zh-CN" altLang="en-US" sz="2800" b="1">
                <a:solidFill>
                  <a:srgbClr val="663300"/>
                </a:solidFill>
                <a:ea typeface="楷体_GB2312" pitchFamily="49" charset="-122"/>
              </a:rPr>
              <a:t>插入新的队尾元素</a:t>
            </a:r>
            <a:endParaRPr lang="zh-CN" altLang="en-US" sz="2800">
              <a:solidFill>
                <a:srgbClr val="006666"/>
              </a:solidFill>
            </a:endParaRPr>
          </a:p>
          <a:p>
            <a:pPr>
              <a:lnSpc>
                <a:spcPct val="110000"/>
              </a:lnSpc>
            </a:pPr>
            <a:r>
              <a:rPr lang="zh-CN" altLang="en-US" sz="2800">
                <a:solidFill>
                  <a:srgbClr val="006666"/>
                </a:solidFill>
              </a:rPr>
              <a:t>       </a:t>
            </a:r>
            <a:r>
              <a:rPr lang="en-US" altLang="zh-CN" sz="2800">
                <a:solidFill>
                  <a:srgbClr val="006666"/>
                </a:solidFill>
              </a:rPr>
              <a:t>f = 2*f - e;                   // </a:t>
            </a:r>
            <a:r>
              <a:rPr lang="zh-CN" altLang="en-US" sz="2800" b="1">
                <a:solidFill>
                  <a:srgbClr val="663300"/>
                </a:solidFill>
                <a:ea typeface="楷体_GB2312" pitchFamily="49" charset="-122"/>
              </a:rPr>
              <a:t>计算下一个函数值</a:t>
            </a:r>
            <a:endParaRPr lang="zh-CN" altLang="en-US" sz="2800">
              <a:solidFill>
                <a:srgbClr val="006666"/>
              </a:solidFill>
            </a:endParaRPr>
          </a:p>
          <a:p>
            <a:pPr>
              <a:lnSpc>
                <a:spcPct val="110000"/>
              </a:lnSpc>
            </a:pPr>
            <a:r>
              <a:rPr lang="zh-CN" altLang="en-US" sz="2800">
                <a:solidFill>
                  <a:srgbClr val="006666"/>
                </a:solidFill>
              </a:rPr>
              <a:t>   </a:t>
            </a:r>
            <a:r>
              <a:rPr lang="en-US" altLang="zh-CN" sz="2800" b="1">
                <a:solidFill>
                  <a:srgbClr val="006666"/>
                </a:solidFill>
              </a:rPr>
              <a:t>}</a:t>
            </a:r>
            <a:r>
              <a:rPr lang="en-US" altLang="zh-CN" sz="2800">
                <a:solidFill>
                  <a:srgbClr val="006666"/>
                </a:solidFill>
              </a:rPr>
              <a:t> // while</a:t>
            </a:r>
          </a:p>
          <a:p>
            <a:pPr>
              <a:lnSpc>
                <a:spcPct val="110000"/>
              </a:lnSpc>
            </a:pPr>
            <a:r>
              <a:rPr lang="en-US" altLang="zh-CN" sz="2800">
                <a:solidFill>
                  <a:srgbClr val="006666"/>
                </a:solidFill>
              </a:rPr>
              <a:t>  </a:t>
            </a:r>
            <a:r>
              <a:rPr lang="en-US" altLang="zh-CN" sz="2800" b="1">
                <a:solidFill>
                  <a:srgbClr val="006666"/>
                </a:solidFill>
              </a:rPr>
              <a:t> while</a:t>
            </a:r>
            <a:r>
              <a:rPr lang="en-US" altLang="zh-CN" sz="2800">
                <a:solidFill>
                  <a:srgbClr val="006666"/>
                </a:solidFill>
              </a:rPr>
              <a:t>(! QueueEmpty (Q))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DeQueue( Q, e);  cout &lt;&lt; e &lt;&lt; ‘e’;</a:t>
            </a:r>
          </a:p>
          <a:p>
            <a:pPr>
              <a:lnSpc>
                <a:spcPct val="110000"/>
              </a:lnSpc>
            </a:pPr>
            <a:r>
              <a:rPr lang="en-US" altLang="zh-CN" sz="2400" b="1">
                <a:solidFill>
                  <a:srgbClr val="006666"/>
                </a:solidFill>
                <a:ea typeface="楷体_GB2312" pitchFamily="49" charset="-122"/>
              </a:rPr>
              <a:t>                 //     </a:t>
            </a:r>
            <a:r>
              <a:rPr lang="zh-CN" altLang="en-US" sz="2400" b="1">
                <a:solidFill>
                  <a:srgbClr val="006666"/>
                </a:solidFill>
                <a:ea typeface="楷体_GB2312" pitchFamily="49" charset="-122"/>
              </a:rPr>
              <a:t>继续输出循环队列中的其余函数值</a:t>
            </a:r>
          </a:p>
          <a:p>
            <a:pPr>
              <a:lnSpc>
                <a:spcPct val="110000"/>
              </a:lnSpc>
            </a:pPr>
            <a:r>
              <a:rPr lang="zh-CN" altLang="en-US" sz="2400" b="1">
                <a:solidFill>
                  <a:srgbClr val="006666"/>
                </a:solidFill>
                <a:ea typeface="楷体_GB2312" pitchFamily="49" charset="-122"/>
              </a:rPr>
              <a:t>    </a:t>
            </a:r>
            <a:r>
              <a:rPr lang="en-US" altLang="zh-CN" sz="1600" b="1">
                <a:solidFill>
                  <a:srgbClr val="006666"/>
                </a:solidFill>
                <a:ea typeface="楷体_GB2312" pitchFamily="49" charset="-122"/>
              </a:rPr>
              <a:t>}</a:t>
            </a:r>
            <a:endParaRPr lang="en-US" altLang="zh-CN" sz="1600">
              <a:solidFill>
                <a:srgbClr val="006666"/>
              </a:solidFill>
            </a:endParaRPr>
          </a:p>
          <a:p>
            <a:pPr>
              <a:lnSpc>
                <a:spcPct val="110000"/>
              </a:lnSpc>
            </a:pPr>
            <a:r>
              <a:rPr lang="en-US" altLang="zh-CN" sz="1600" b="1">
                <a:solidFill>
                  <a:srgbClr val="006666"/>
                </a:solidFill>
              </a:rPr>
              <a:t>}</a:t>
            </a:r>
          </a:p>
        </p:txBody>
      </p:sp>
    </p:spTree>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mment 2">
            <a:hlinkClick r:id="rId2" action="ppaction://hlinksldjump"/>
          </p:cNvPr>
          <p:cNvSpPr>
            <a:spLocks noChangeArrowheads="1"/>
          </p:cNvSpPr>
          <p:nvPr/>
        </p:nvSpPr>
        <p:spPr bwMode="auto">
          <a:xfrm>
            <a:off x="3657600" y="2936875"/>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.25</a:t>
            </a:r>
            <a:endParaRPr lang="en-US" altLang="zh-CN" sz="1600">
              <a:solidFill>
                <a:schemeClr val="bg1"/>
              </a:solidFill>
              <a:latin typeface="Arial" pitchFamily="34" charset="0"/>
            </a:endParaRPr>
          </a:p>
        </p:txBody>
      </p:sp>
      <p:sp>
        <p:nvSpPr>
          <p:cNvPr id="144387" name="Comment 3">
            <a:hlinkClick r:id="rId3" action="ppaction://hlinksldjump"/>
          </p:cNvPr>
          <p:cNvSpPr>
            <a:spLocks noChangeArrowheads="1"/>
          </p:cNvSpPr>
          <p:nvPr/>
        </p:nvSpPr>
        <p:spPr bwMode="auto">
          <a:xfrm>
            <a:off x="6553200" y="29718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.28</a:t>
            </a:r>
            <a:endParaRPr lang="en-US" altLang="zh-CN" sz="1600">
              <a:solidFill>
                <a:schemeClr val="bg1"/>
              </a:solidFill>
              <a:latin typeface="Arial" pitchFamily="34" charset="0"/>
            </a:endParaRPr>
          </a:p>
        </p:txBody>
      </p:sp>
      <p:sp>
        <p:nvSpPr>
          <p:cNvPr id="144388" name="Comment 4">
            <a:hlinkClick r:id="rId4" action="ppaction://hlinksldjump"/>
          </p:cNvPr>
          <p:cNvSpPr>
            <a:spLocks noChangeArrowheads="1"/>
          </p:cNvSpPr>
          <p:nvPr/>
        </p:nvSpPr>
        <p:spPr bwMode="auto">
          <a:xfrm>
            <a:off x="5334000" y="47244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.30</a:t>
            </a:r>
            <a:endParaRPr lang="en-US" altLang="zh-CN" sz="1600">
              <a:solidFill>
                <a:schemeClr val="bg1"/>
              </a:solidFill>
              <a:latin typeface="Arial" pitchFamily="34" charset="0"/>
            </a:endParaRPr>
          </a:p>
        </p:txBody>
      </p:sp>
      <p:sp>
        <p:nvSpPr>
          <p:cNvPr id="144389" name="Comment 5">
            <a:hlinkClick r:id="" action="ppaction://hlinkshowjump?jump=nextslide"/>
          </p:cNvPr>
          <p:cNvSpPr>
            <a:spLocks noChangeArrowheads="1"/>
          </p:cNvSpPr>
          <p:nvPr/>
        </p:nvSpPr>
        <p:spPr bwMode="auto">
          <a:xfrm>
            <a:off x="2133600" y="1219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.12</a:t>
            </a:r>
            <a:endParaRPr lang="en-US" altLang="zh-CN" sz="1600">
              <a:solidFill>
                <a:schemeClr val="bg1"/>
              </a:solidFill>
              <a:latin typeface="Arial" pitchFamily="34" charset="0"/>
            </a:endParaRPr>
          </a:p>
        </p:txBody>
      </p:sp>
      <p:sp>
        <p:nvSpPr>
          <p:cNvPr id="144390" name="Comment 6">
            <a:hlinkClick r:id="rId5" action="ppaction://hlinksldjump"/>
          </p:cNvPr>
          <p:cNvSpPr>
            <a:spLocks noChangeArrowheads="1"/>
          </p:cNvSpPr>
          <p:nvPr/>
        </p:nvSpPr>
        <p:spPr bwMode="auto">
          <a:xfrm>
            <a:off x="2057400" y="47244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.29</a:t>
            </a:r>
            <a:endParaRPr lang="en-US" altLang="zh-CN" sz="1600">
              <a:solidFill>
                <a:schemeClr val="bg1"/>
              </a:solidFill>
              <a:latin typeface="Arial" pitchFamily="34" charset="0"/>
            </a:endParaRPr>
          </a:p>
        </p:txBody>
      </p:sp>
      <p:sp>
        <p:nvSpPr>
          <p:cNvPr id="144391" name="Comment 7">
            <a:hlinkClick r:id="rId6" action="ppaction://hlinksldjump"/>
          </p:cNvPr>
          <p:cNvSpPr>
            <a:spLocks noChangeArrowheads="1"/>
          </p:cNvSpPr>
          <p:nvPr/>
        </p:nvSpPr>
        <p:spPr bwMode="auto">
          <a:xfrm>
            <a:off x="762000" y="29718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.20</a:t>
            </a:r>
            <a:endParaRPr lang="en-US" altLang="zh-CN" sz="1600">
              <a:solidFill>
                <a:schemeClr val="bg1"/>
              </a:solidFill>
              <a:latin typeface="Arial" pitchFamily="34" charset="0"/>
            </a:endParaRPr>
          </a:p>
        </p:txBody>
      </p:sp>
      <p:sp>
        <p:nvSpPr>
          <p:cNvPr id="144392" name="Comment 8">
            <a:hlinkClick r:id="rId7" action="ppaction://hlinksldjump"/>
          </p:cNvPr>
          <p:cNvSpPr>
            <a:spLocks noChangeArrowheads="1"/>
          </p:cNvSpPr>
          <p:nvPr/>
        </p:nvSpPr>
        <p:spPr bwMode="auto">
          <a:xfrm>
            <a:off x="5257800" y="1219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.13</a:t>
            </a:r>
            <a:endParaRPr lang="en-US" altLang="zh-CN" sz="1600">
              <a:solidFill>
                <a:schemeClr val="bg1"/>
              </a:solidFill>
              <a:latin typeface="Arial" pitchFamily="34" charset="0"/>
            </a:endParaRPr>
          </a:p>
        </p:txBody>
      </p:sp>
    </p:spTree>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31825" y="3028950"/>
            <a:ext cx="7826375" cy="544513"/>
          </a:xfrm>
          <a:prstGeom prst="rect">
            <a:avLst/>
          </a:prstGeom>
          <a:solidFill>
            <a:schemeClr val="accent2">
              <a:alpha val="50000"/>
            </a:schemeClr>
          </a:solidFill>
          <a:ln w="25400">
            <a:solidFill>
              <a:schemeClr val="tx2"/>
            </a:solidFill>
            <a:miter lim="800000"/>
            <a:headEnd/>
            <a:tailEnd/>
          </a:ln>
          <a:effectLst/>
        </p:spPr>
        <p:txBody>
          <a:bodyPr>
            <a:spAutoFit/>
          </a:bodyPr>
          <a:lstStyle/>
          <a:p>
            <a:pPr>
              <a:spcBef>
                <a:spcPct val="50000"/>
              </a:spcBef>
            </a:pPr>
            <a:r>
              <a:rPr lang="en-US" altLang="zh-CN" sz="2800"/>
              <a:t>                                     S </a:t>
            </a:r>
            <a:r>
              <a:rPr lang="zh-CN" altLang="en-US" sz="2800">
                <a:ea typeface="楷体_GB2312" pitchFamily="49" charset="-122"/>
              </a:rPr>
              <a:t>串</a:t>
            </a:r>
            <a:endParaRPr lang="zh-CN" altLang="en-US" sz="4000"/>
          </a:p>
        </p:txBody>
      </p:sp>
      <p:sp>
        <p:nvSpPr>
          <p:cNvPr id="145411" name="Text Box 3"/>
          <p:cNvSpPr txBox="1">
            <a:spLocks noChangeArrowheads="1"/>
          </p:cNvSpPr>
          <p:nvPr/>
        </p:nvSpPr>
        <p:spPr bwMode="auto">
          <a:xfrm>
            <a:off x="1889125" y="3940175"/>
            <a:ext cx="1463675" cy="544513"/>
          </a:xfrm>
          <a:prstGeom prst="rect">
            <a:avLst/>
          </a:prstGeom>
          <a:solidFill>
            <a:schemeClr val="hlink">
              <a:alpha val="50000"/>
            </a:schemeClr>
          </a:solidFill>
          <a:ln w="25400">
            <a:solidFill>
              <a:srgbClr val="333399"/>
            </a:solidFill>
            <a:miter lim="800000"/>
            <a:headEnd/>
            <a:tailEnd/>
          </a:ln>
          <a:effectLst/>
        </p:spPr>
        <p:txBody>
          <a:bodyPr>
            <a:spAutoFit/>
          </a:bodyPr>
          <a:lstStyle/>
          <a:p>
            <a:r>
              <a:rPr lang="en-US" altLang="zh-CN" sz="2800"/>
              <a:t>   </a:t>
            </a:r>
            <a:r>
              <a:rPr lang="en-US" altLang="zh-CN" sz="2800">
                <a:solidFill>
                  <a:srgbClr val="000099"/>
                </a:solidFill>
              </a:rPr>
              <a:t>T </a:t>
            </a:r>
            <a:r>
              <a:rPr lang="zh-CN" altLang="en-US" sz="2800">
                <a:solidFill>
                  <a:srgbClr val="000099"/>
                </a:solidFill>
                <a:ea typeface="楷体_GB2312" pitchFamily="49" charset="-122"/>
              </a:rPr>
              <a:t>串</a:t>
            </a:r>
            <a:endParaRPr lang="zh-CN" altLang="en-US" sz="4000"/>
          </a:p>
        </p:txBody>
      </p:sp>
      <p:sp>
        <p:nvSpPr>
          <p:cNvPr id="145412" name="Text Box 4"/>
          <p:cNvSpPr txBox="1">
            <a:spLocks noChangeArrowheads="1"/>
          </p:cNvSpPr>
          <p:nvPr/>
        </p:nvSpPr>
        <p:spPr bwMode="auto">
          <a:xfrm>
            <a:off x="5105400" y="3951288"/>
            <a:ext cx="1752600" cy="544512"/>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800"/>
              <a:t>     V </a:t>
            </a:r>
            <a:r>
              <a:rPr lang="zh-CN" altLang="en-US" sz="2800">
                <a:ea typeface="楷体_GB2312" pitchFamily="49" charset="-122"/>
              </a:rPr>
              <a:t>串</a:t>
            </a:r>
            <a:endParaRPr lang="zh-CN" altLang="en-US" sz="4000"/>
          </a:p>
        </p:txBody>
      </p:sp>
      <p:sp>
        <p:nvSpPr>
          <p:cNvPr id="145413" name="Line 5"/>
          <p:cNvSpPr>
            <a:spLocks noChangeShapeType="1"/>
          </p:cNvSpPr>
          <p:nvPr/>
        </p:nvSpPr>
        <p:spPr bwMode="auto">
          <a:xfrm>
            <a:off x="2362200" y="3036888"/>
            <a:ext cx="0" cy="53340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145414" name="Line 6"/>
          <p:cNvSpPr>
            <a:spLocks noChangeShapeType="1"/>
          </p:cNvSpPr>
          <p:nvPr/>
        </p:nvSpPr>
        <p:spPr bwMode="auto">
          <a:xfrm>
            <a:off x="3810000" y="3036888"/>
            <a:ext cx="0" cy="533400"/>
          </a:xfrm>
          <a:prstGeom prst="line">
            <a:avLst/>
          </a:prstGeom>
          <a:noFill/>
          <a:ln w="9525">
            <a:solidFill>
              <a:schemeClr val="tx1"/>
            </a:solidFill>
            <a:prstDash val="sysDot"/>
            <a:round/>
            <a:headEnd/>
            <a:tailEnd/>
          </a:ln>
          <a:effectLst/>
        </p:spPr>
        <p:txBody>
          <a:bodyPr wrap="none" anchor="ctr"/>
          <a:lstStyle/>
          <a:p>
            <a:endParaRPr lang="zh-CN" altLang="en-US"/>
          </a:p>
        </p:txBody>
      </p:sp>
      <p:sp>
        <p:nvSpPr>
          <p:cNvPr id="145415" name="Line 7"/>
          <p:cNvSpPr>
            <a:spLocks noChangeShapeType="1"/>
          </p:cNvSpPr>
          <p:nvPr/>
        </p:nvSpPr>
        <p:spPr bwMode="auto">
          <a:xfrm flipH="1">
            <a:off x="1905000" y="3570288"/>
            <a:ext cx="457200" cy="381000"/>
          </a:xfrm>
          <a:prstGeom prst="line">
            <a:avLst/>
          </a:prstGeom>
          <a:noFill/>
          <a:ln w="9525">
            <a:solidFill>
              <a:srgbClr val="000099"/>
            </a:solidFill>
            <a:prstDash val="sysDot"/>
            <a:round/>
            <a:headEnd/>
            <a:tailEnd/>
          </a:ln>
          <a:effectLst/>
        </p:spPr>
        <p:txBody>
          <a:bodyPr wrap="none" anchor="ctr"/>
          <a:lstStyle/>
          <a:p>
            <a:endParaRPr lang="zh-CN" altLang="en-US"/>
          </a:p>
        </p:txBody>
      </p:sp>
      <p:sp>
        <p:nvSpPr>
          <p:cNvPr id="145416" name="Line 8"/>
          <p:cNvSpPr>
            <a:spLocks noChangeShapeType="1"/>
          </p:cNvSpPr>
          <p:nvPr/>
        </p:nvSpPr>
        <p:spPr bwMode="auto">
          <a:xfrm flipH="1">
            <a:off x="3352800" y="3570288"/>
            <a:ext cx="457200" cy="381000"/>
          </a:xfrm>
          <a:prstGeom prst="line">
            <a:avLst/>
          </a:prstGeom>
          <a:noFill/>
          <a:ln w="9525" cap="rnd">
            <a:solidFill>
              <a:srgbClr val="000099"/>
            </a:solidFill>
            <a:prstDash val="sysDot"/>
            <a:round/>
            <a:headEnd/>
            <a:tailEnd/>
          </a:ln>
          <a:effectLst/>
        </p:spPr>
        <p:txBody>
          <a:bodyPr wrap="none" anchor="ctr"/>
          <a:lstStyle/>
          <a:p>
            <a:endParaRPr lang="zh-CN" altLang="en-US"/>
          </a:p>
        </p:txBody>
      </p:sp>
      <p:sp>
        <p:nvSpPr>
          <p:cNvPr id="145417" name="Text Box 9"/>
          <p:cNvSpPr txBox="1">
            <a:spLocks noChangeArrowheads="1"/>
          </p:cNvSpPr>
          <p:nvPr/>
        </p:nvSpPr>
        <p:spPr bwMode="auto">
          <a:xfrm>
            <a:off x="2362200" y="5399088"/>
            <a:ext cx="1752600" cy="544512"/>
          </a:xfrm>
          <a:prstGeom prst="rect">
            <a:avLst/>
          </a:prstGeom>
          <a:solidFill>
            <a:srgbClr val="FFCC99">
              <a:alpha val="50000"/>
            </a:srgbClr>
          </a:solidFill>
          <a:ln w="25400">
            <a:solidFill>
              <a:srgbClr val="993300"/>
            </a:solidFill>
            <a:miter lim="800000"/>
            <a:headEnd/>
            <a:tailEnd/>
          </a:ln>
          <a:effectLst/>
        </p:spPr>
        <p:txBody>
          <a:bodyPr>
            <a:spAutoFit/>
          </a:bodyPr>
          <a:lstStyle/>
          <a:p>
            <a:pPr>
              <a:spcBef>
                <a:spcPct val="50000"/>
              </a:spcBef>
            </a:pPr>
            <a:r>
              <a:rPr lang="en-US" altLang="zh-CN" sz="2800"/>
              <a:t>     V </a:t>
            </a:r>
            <a:r>
              <a:rPr lang="zh-CN" altLang="en-US" sz="2800">
                <a:ea typeface="楷体_GB2312" pitchFamily="49" charset="-122"/>
              </a:rPr>
              <a:t>串</a:t>
            </a:r>
            <a:endParaRPr lang="zh-CN" altLang="en-US" sz="4000"/>
          </a:p>
        </p:txBody>
      </p:sp>
      <p:sp>
        <p:nvSpPr>
          <p:cNvPr id="145418" name="Line 10"/>
          <p:cNvSpPr>
            <a:spLocks noChangeShapeType="1"/>
          </p:cNvSpPr>
          <p:nvPr/>
        </p:nvSpPr>
        <p:spPr bwMode="auto">
          <a:xfrm>
            <a:off x="609600" y="2351088"/>
            <a:ext cx="0" cy="685800"/>
          </a:xfrm>
          <a:prstGeom prst="line">
            <a:avLst/>
          </a:prstGeom>
          <a:noFill/>
          <a:ln w="9525">
            <a:solidFill>
              <a:srgbClr val="9966FF"/>
            </a:solidFill>
            <a:round/>
            <a:headEnd/>
            <a:tailEnd type="triangle" w="med" len="lg"/>
          </a:ln>
          <a:effectLst/>
        </p:spPr>
        <p:txBody>
          <a:bodyPr wrap="none" anchor="ctr"/>
          <a:lstStyle/>
          <a:p>
            <a:endParaRPr lang="zh-CN" altLang="en-US"/>
          </a:p>
        </p:txBody>
      </p:sp>
      <p:sp>
        <p:nvSpPr>
          <p:cNvPr id="145419" name="Text Box 11"/>
          <p:cNvSpPr txBox="1">
            <a:spLocks noChangeArrowheads="1"/>
          </p:cNvSpPr>
          <p:nvPr/>
        </p:nvSpPr>
        <p:spPr bwMode="auto">
          <a:xfrm>
            <a:off x="593725" y="2544763"/>
            <a:ext cx="625475" cy="457200"/>
          </a:xfrm>
          <a:prstGeom prst="rect">
            <a:avLst/>
          </a:prstGeom>
          <a:noFill/>
          <a:ln w="9525">
            <a:noFill/>
            <a:miter lim="800000"/>
            <a:headEnd/>
            <a:tailEnd/>
          </a:ln>
          <a:effectLst/>
        </p:spPr>
        <p:txBody>
          <a:bodyPr wrap="none">
            <a:spAutoFit/>
          </a:bodyPr>
          <a:lstStyle/>
          <a:p>
            <a:r>
              <a:rPr lang="en-US" altLang="zh-CN" sz="2400" b="1">
                <a:solidFill>
                  <a:srgbClr val="9966FF"/>
                </a:solidFill>
              </a:rPr>
              <a:t>pos</a:t>
            </a:r>
            <a:endParaRPr lang="en-US" altLang="zh-CN" sz="4000"/>
          </a:p>
        </p:txBody>
      </p:sp>
      <p:sp>
        <p:nvSpPr>
          <p:cNvPr id="145420" name="Line 12"/>
          <p:cNvSpPr>
            <a:spLocks noChangeShapeType="1"/>
          </p:cNvSpPr>
          <p:nvPr/>
        </p:nvSpPr>
        <p:spPr bwMode="auto">
          <a:xfrm>
            <a:off x="3810000" y="2351088"/>
            <a:ext cx="0" cy="685800"/>
          </a:xfrm>
          <a:prstGeom prst="line">
            <a:avLst/>
          </a:prstGeom>
          <a:noFill/>
          <a:ln w="9525">
            <a:solidFill>
              <a:srgbClr val="9966FF"/>
            </a:solidFill>
            <a:round/>
            <a:headEnd/>
            <a:tailEnd type="triangle" w="med" len="lg"/>
          </a:ln>
          <a:effectLst/>
        </p:spPr>
        <p:txBody>
          <a:bodyPr wrap="none" anchor="ctr"/>
          <a:lstStyle/>
          <a:p>
            <a:endParaRPr lang="zh-CN" altLang="en-US"/>
          </a:p>
        </p:txBody>
      </p:sp>
      <p:sp>
        <p:nvSpPr>
          <p:cNvPr id="145421" name="Text Box 13"/>
          <p:cNvSpPr txBox="1">
            <a:spLocks noChangeArrowheads="1"/>
          </p:cNvSpPr>
          <p:nvPr/>
        </p:nvSpPr>
        <p:spPr bwMode="auto">
          <a:xfrm>
            <a:off x="3794125" y="2544763"/>
            <a:ext cx="625475" cy="457200"/>
          </a:xfrm>
          <a:prstGeom prst="rect">
            <a:avLst/>
          </a:prstGeom>
          <a:noFill/>
          <a:ln w="9525">
            <a:noFill/>
            <a:miter lim="800000"/>
            <a:headEnd/>
            <a:tailEnd/>
          </a:ln>
          <a:effectLst/>
        </p:spPr>
        <p:txBody>
          <a:bodyPr wrap="none">
            <a:spAutoFit/>
          </a:bodyPr>
          <a:lstStyle/>
          <a:p>
            <a:r>
              <a:rPr lang="en-US" altLang="zh-CN" sz="2400" b="1">
                <a:solidFill>
                  <a:srgbClr val="9966FF"/>
                </a:solidFill>
              </a:rPr>
              <a:t>pos</a:t>
            </a:r>
            <a:endParaRPr lang="en-US" altLang="zh-CN" sz="4000"/>
          </a:p>
        </p:txBody>
      </p:sp>
      <p:sp>
        <p:nvSpPr>
          <p:cNvPr id="145422" name="Text Box 14"/>
          <p:cNvSpPr txBox="1">
            <a:spLocks noChangeArrowheads="1"/>
          </p:cNvSpPr>
          <p:nvPr/>
        </p:nvSpPr>
        <p:spPr bwMode="auto">
          <a:xfrm>
            <a:off x="609600" y="5399088"/>
            <a:ext cx="1752600" cy="544512"/>
          </a:xfrm>
          <a:prstGeom prst="rect">
            <a:avLst/>
          </a:prstGeom>
          <a:solidFill>
            <a:schemeClr val="accent2">
              <a:alpha val="50000"/>
            </a:schemeClr>
          </a:solidFill>
          <a:ln w="25400">
            <a:solidFill>
              <a:schemeClr val="tx2"/>
            </a:solidFill>
            <a:miter lim="800000"/>
            <a:headEnd/>
            <a:tailEnd/>
          </a:ln>
          <a:effectLst/>
        </p:spPr>
        <p:txBody>
          <a:bodyPr>
            <a:spAutoFit/>
          </a:bodyPr>
          <a:lstStyle/>
          <a:p>
            <a:r>
              <a:rPr lang="en-US" altLang="zh-CN" sz="2800"/>
              <a:t>      </a:t>
            </a:r>
            <a:r>
              <a:rPr lang="en-US" altLang="zh-CN" sz="2800">
                <a:solidFill>
                  <a:schemeClr val="tx2"/>
                </a:solidFill>
              </a:rPr>
              <a:t>sub</a:t>
            </a:r>
            <a:endParaRPr lang="en-US" altLang="zh-CN" sz="4000"/>
          </a:p>
        </p:txBody>
      </p:sp>
      <p:sp>
        <p:nvSpPr>
          <p:cNvPr id="145423" name="Line 15"/>
          <p:cNvSpPr>
            <a:spLocks noChangeShapeType="1"/>
          </p:cNvSpPr>
          <p:nvPr/>
        </p:nvSpPr>
        <p:spPr bwMode="auto">
          <a:xfrm>
            <a:off x="2362200" y="2274888"/>
            <a:ext cx="0" cy="762000"/>
          </a:xfrm>
          <a:prstGeom prst="line">
            <a:avLst/>
          </a:prstGeom>
          <a:noFill/>
          <a:ln w="25400">
            <a:solidFill>
              <a:srgbClr val="FF6600"/>
            </a:solidFill>
            <a:round/>
            <a:headEnd/>
            <a:tailEnd type="triangle" w="med" len="lg"/>
          </a:ln>
          <a:effectLst/>
        </p:spPr>
        <p:txBody>
          <a:bodyPr wrap="none" anchor="ctr"/>
          <a:lstStyle/>
          <a:p>
            <a:endParaRPr lang="zh-CN" altLang="en-US"/>
          </a:p>
        </p:txBody>
      </p:sp>
      <p:sp>
        <p:nvSpPr>
          <p:cNvPr id="145424" name="Text Box 16"/>
          <p:cNvSpPr txBox="1">
            <a:spLocks noChangeArrowheads="1"/>
          </p:cNvSpPr>
          <p:nvPr/>
        </p:nvSpPr>
        <p:spPr bwMode="auto">
          <a:xfrm>
            <a:off x="2346325" y="2620963"/>
            <a:ext cx="268288" cy="457200"/>
          </a:xfrm>
          <a:prstGeom prst="rect">
            <a:avLst/>
          </a:prstGeom>
          <a:noFill/>
          <a:ln w="9525">
            <a:noFill/>
            <a:miter lim="800000"/>
            <a:headEnd/>
            <a:tailEnd/>
          </a:ln>
          <a:effectLst/>
        </p:spPr>
        <p:txBody>
          <a:bodyPr wrap="none">
            <a:spAutoFit/>
          </a:bodyPr>
          <a:lstStyle/>
          <a:p>
            <a:r>
              <a:rPr lang="en-US" altLang="zh-CN" sz="2400">
                <a:solidFill>
                  <a:srgbClr val="FF6600"/>
                </a:solidFill>
              </a:rPr>
              <a:t>i</a:t>
            </a:r>
            <a:endParaRPr lang="en-US" altLang="zh-CN" sz="4000"/>
          </a:p>
        </p:txBody>
      </p:sp>
      <p:sp>
        <p:nvSpPr>
          <p:cNvPr id="145425" name="Text Box 17"/>
          <p:cNvSpPr txBox="1">
            <a:spLocks noChangeArrowheads="1"/>
          </p:cNvSpPr>
          <p:nvPr/>
        </p:nvSpPr>
        <p:spPr bwMode="auto">
          <a:xfrm>
            <a:off x="1747838" y="4830763"/>
            <a:ext cx="1528762" cy="579437"/>
          </a:xfrm>
          <a:prstGeom prst="rect">
            <a:avLst/>
          </a:prstGeom>
          <a:noFill/>
          <a:ln w="9525">
            <a:noFill/>
            <a:miter lim="800000"/>
            <a:headEnd/>
            <a:tailEnd/>
          </a:ln>
          <a:effectLst/>
        </p:spPr>
        <p:txBody>
          <a:bodyPr wrap="none">
            <a:spAutoFit/>
          </a:bodyPr>
          <a:lstStyle/>
          <a:p>
            <a:r>
              <a:rPr lang="en-US" altLang="zh-CN" sz="3200">
                <a:solidFill>
                  <a:srgbClr val="0000FF"/>
                </a:solidFill>
              </a:rPr>
              <a:t>news </a:t>
            </a:r>
            <a:r>
              <a:rPr lang="zh-CN" altLang="en-US" sz="3200">
                <a:solidFill>
                  <a:srgbClr val="0000FF"/>
                </a:solidFill>
                <a:ea typeface="楷体_GB2312" pitchFamily="49" charset="-122"/>
              </a:rPr>
              <a:t>串</a:t>
            </a:r>
            <a:endParaRPr lang="zh-CN" altLang="en-US" sz="4000"/>
          </a:p>
        </p:txBody>
      </p:sp>
      <p:sp>
        <p:nvSpPr>
          <p:cNvPr id="145426" name="Text Box 18"/>
          <p:cNvSpPr txBox="1">
            <a:spLocks noChangeArrowheads="1"/>
          </p:cNvSpPr>
          <p:nvPr/>
        </p:nvSpPr>
        <p:spPr bwMode="auto">
          <a:xfrm>
            <a:off x="1143000" y="3036888"/>
            <a:ext cx="677863" cy="519112"/>
          </a:xfrm>
          <a:prstGeom prst="rect">
            <a:avLst/>
          </a:prstGeom>
          <a:noFill/>
          <a:ln w="9525">
            <a:noFill/>
            <a:miter lim="800000"/>
            <a:headEnd/>
            <a:tailEnd/>
          </a:ln>
          <a:effectLst/>
        </p:spPr>
        <p:txBody>
          <a:bodyPr wrap="none">
            <a:spAutoFit/>
          </a:bodyPr>
          <a:lstStyle/>
          <a:p>
            <a:r>
              <a:rPr lang="en-US" altLang="zh-CN" sz="2800">
                <a:solidFill>
                  <a:schemeClr val="bg2"/>
                </a:solidFill>
              </a:rPr>
              <a:t>sub</a:t>
            </a:r>
            <a:endParaRPr lang="en-US" altLang="zh-CN" sz="4000"/>
          </a:p>
        </p:txBody>
      </p:sp>
      <p:sp>
        <p:nvSpPr>
          <p:cNvPr id="145427" name="Comment 19"/>
          <p:cNvSpPr>
            <a:spLocks noChangeArrowheads="1"/>
          </p:cNvSpPr>
          <p:nvPr/>
        </p:nvSpPr>
        <p:spPr bwMode="auto">
          <a:xfrm>
            <a:off x="228600" y="203200"/>
            <a:ext cx="18288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a:t>
            </a:r>
            <a:r>
              <a:rPr kumimoji="0" lang="en-US" altLang="zh-CN" sz="4000" b="1">
                <a:solidFill>
                  <a:schemeClr val="bg1"/>
                </a:solidFill>
                <a:latin typeface="Arial" pitchFamily="34" charset="0"/>
              </a:rPr>
              <a:t>4.12</a:t>
            </a:r>
            <a:endParaRPr lang="en-US" altLang="zh-CN" sz="1600">
              <a:solidFill>
                <a:schemeClr val="bg1"/>
              </a:solidFill>
              <a:latin typeface="Arial" pitchFamily="34" charset="0"/>
            </a:endParaRPr>
          </a:p>
        </p:txBody>
      </p:sp>
      <p:sp>
        <p:nvSpPr>
          <p:cNvPr id="145428" name="Text Box 20"/>
          <p:cNvSpPr txBox="1">
            <a:spLocks noChangeArrowheads="1"/>
          </p:cNvSpPr>
          <p:nvPr/>
        </p:nvSpPr>
        <p:spPr bwMode="auto">
          <a:xfrm>
            <a:off x="2362200" y="304800"/>
            <a:ext cx="6584950" cy="1409700"/>
          </a:xfrm>
          <a:prstGeom prst="rect">
            <a:avLst/>
          </a:prstGeom>
          <a:noFill/>
          <a:ln w="9525">
            <a:noFill/>
            <a:miter lim="800000"/>
            <a:headEnd/>
            <a:tailEnd/>
          </a:ln>
          <a:effectLst/>
        </p:spPr>
        <p:txBody>
          <a:bodyPr>
            <a:spAutoFit/>
          </a:bodyPr>
          <a:lstStyle/>
          <a:p>
            <a:pPr>
              <a:lnSpc>
                <a:spcPct val="120000"/>
              </a:lnSpc>
            </a:pPr>
            <a:r>
              <a:rPr lang="zh-CN" altLang="en-US" sz="3600">
                <a:solidFill>
                  <a:srgbClr val="006600"/>
                </a:solidFill>
                <a:ea typeface="楷体_GB2312" pitchFamily="49" charset="-122"/>
              </a:rPr>
              <a:t>利用已知串的</a:t>
            </a:r>
            <a:r>
              <a:rPr lang="zh-CN" altLang="en-US" sz="3600" b="1">
                <a:solidFill>
                  <a:srgbClr val="006600"/>
                </a:solidFill>
                <a:ea typeface="楷体_GB2312" pitchFamily="49" charset="-122"/>
              </a:rPr>
              <a:t>五种基本操作</a:t>
            </a:r>
            <a:r>
              <a:rPr lang="zh-CN" altLang="en-US" sz="3600">
                <a:solidFill>
                  <a:srgbClr val="006600"/>
                </a:solidFill>
                <a:ea typeface="楷体_GB2312" pitchFamily="49" charset="-122"/>
              </a:rPr>
              <a:t>实现串的置换操作。</a:t>
            </a:r>
            <a:endParaRPr lang="zh-CN" altLang="en-US" sz="240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strips(upRight)">
                                      <p:cBhvr>
                                        <p:cTn id="7" dur="500"/>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 calcmode="lin" valueType="num">
                                      <p:cBhvr additive="base">
                                        <p:cTn id="12" dur="500" fill="hold"/>
                                        <p:tgtEl>
                                          <p:spTgt spid="145411"/>
                                        </p:tgtEl>
                                        <p:attrNameLst>
                                          <p:attrName>ppt_x</p:attrName>
                                        </p:attrNameLst>
                                      </p:cBhvr>
                                      <p:tavLst>
                                        <p:tav tm="0">
                                          <p:val>
                                            <p:strVal val="0-#ppt_w/2"/>
                                          </p:val>
                                        </p:tav>
                                        <p:tav tm="100000">
                                          <p:val>
                                            <p:strVal val="#ppt_x"/>
                                          </p:val>
                                        </p:tav>
                                      </p:tavLst>
                                    </p:anim>
                                    <p:anim calcmode="lin" valueType="num">
                                      <p:cBhvr additive="base">
                                        <p:cTn id="13" dur="500" fill="hold"/>
                                        <p:tgtEl>
                                          <p:spTgt spid="1454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5412"/>
                                        </p:tgtEl>
                                        <p:attrNameLst>
                                          <p:attrName>style.visibility</p:attrName>
                                        </p:attrNameLst>
                                      </p:cBhvr>
                                      <p:to>
                                        <p:strVal val="visible"/>
                                      </p:to>
                                    </p:set>
                                    <p:anim calcmode="lin" valueType="num">
                                      <p:cBhvr additive="base">
                                        <p:cTn id="18" dur="500" fill="hold"/>
                                        <p:tgtEl>
                                          <p:spTgt spid="145412"/>
                                        </p:tgtEl>
                                        <p:attrNameLst>
                                          <p:attrName>ppt_x</p:attrName>
                                        </p:attrNameLst>
                                      </p:cBhvr>
                                      <p:tavLst>
                                        <p:tav tm="0">
                                          <p:val>
                                            <p:strVal val="1+#ppt_w/2"/>
                                          </p:val>
                                        </p:tav>
                                        <p:tav tm="100000">
                                          <p:val>
                                            <p:strVal val="#ppt_x"/>
                                          </p:val>
                                        </p:tav>
                                      </p:tavLst>
                                    </p:anim>
                                    <p:anim calcmode="lin" valueType="num">
                                      <p:cBhvr additive="base">
                                        <p:cTn id="19" dur="500" fill="hold"/>
                                        <p:tgtEl>
                                          <p:spTgt spid="1454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5425"/>
                                        </p:tgtEl>
                                        <p:attrNameLst>
                                          <p:attrName>style.visibility</p:attrName>
                                        </p:attrNameLst>
                                      </p:cBhvr>
                                      <p:to>
                                        <p:strVal val="visible"/>
                                      </p:to>
                                    </p:set>
                                    <p:anim calcmode="lin" valueType="num">
                                      <p:cBhvr additive="base">
                                        <p:cTn id="24" dur="500" fill="hold"/>
                                        <p:tgtEl>
                                          <p:spTgt spid="145425"/>
                                        </p:tgtEl>
                                        <p:attrNameLst>
                                          <p:attrName>ppt_x</p:attrName>
                                        </p:attrNameLst>
                                      </p:cBhvr>
                                      <p:tavLst>
                                        <p:tav tm="0">
                                          <p:val>
                                            <p:strVal val="#ppt_x"/>
                                          </p:val>
                                        </p:tav>
                                        <p:tav tm="100000">
                                          <p:val>
                                            <p:strVal val="#ppt_x"/>
                                          </p:val>
                                        </p:tav>
                                      </p:tavLst>
                                    </p:anim>
                                    <p:anim calcmode="lin" valueType="num">
                                      <p:cBhvr additive="base">
                                        <p:cTn id="25" dur="500" fill="hold"/>
                                        <p:tgtEl>
                                          <p:spTgt spid="14542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4" fill="hold" grpId="0" nodeType="clickEffect">
                                  <p:stCondLst>
                                    <p:cond delay="0"/>
                                  </p:stCondLst>
                                  <p:childTnLst>
                                    <p:set>
                                      <p:cBhvr>
                                        <p:cTn id="29" dur="1" fill="hold">
                                          <p:stCondLst>
                                            <p:cond delay="0"/>
                                          </p:stCondLst>
                                        </p:cTn>
                                        <p:tgtEl>
                                          <p:spTgt spid="145415"/>
                                        </p:tgtEl>
                                        <p:attrNameLst>
                                          <p:attrName>style.visibility</p:attrName>
                                        </p:attrNameLst>
                                      </p:cBhvr>
                                      <p:to>
                                        <p:strVal val="visible"/>
                                      </p:to>
                                    </p:set>
                                    <p:anim calcmode="lin" valueType="num">
                                      <p:cBhvr>
                                        <p:cTn id="30" dur="500" fill="hold"/>
                                        <p:tgtEl>
                                          <p:spTgt spid="145415"/>
                                        </p:tgtEl>
                                        <p:attrNameLst>
                                          <p:attrName>ppt_x</p:attrName>
                                        </p:attrNameLst>
                                      </p:cBhvr>
                                      <p:tavLst>
                                        <p:tav tm="0">
                                          <p:val>
                                            <p:strVal val="#ppt_x"/>
                                          </p:val>
                                        </p:tav>
                                        <p:tav tm="100000">
                                          <p:val>
                                            <p:strVal val="#ppt_x"/>
                                          </p:val>
                                        </p:tav>
                                      </p:tavLst>
                                    </p:anim>
                                    <p:anim calcmode="lin" valueType="num">
                                      <p:cBhvr>
                                        <p:cTn id="31" dur="500" fill="hold"/>
                                        <p:tgtEl>
                                          <p:spTgt spid="145415"/>
                                        </p:tgtEl>
                                        <p:attrNameLst>
                                          <p:attrName>ppt_y</p:attrName>
                                        </p:attrNameLst>
                                      </p:cBhvr>
                                      <p:tavLst>
                                        <p:tav tm="0">
                                          <p:val>
                                            <p:strVal val="#ppt_y+#ppt_h/2"/>
                                          </p:val>
                                        </p:tav>
                                        <p:tav tm="100000">
                                          <p:val>
                                            <p:strVal val="#ppt_y"/>
                                          </p:val>
                                        </p:tav>
                                      </p:tavLst>
                                    </p:anim>
                                    <p:anim calcmode="lin" valueType="num">
                                      <p:cBhvr>
                                        <p:cTn id="32" dur="500" fill="hold"/>
                                        <p:tgtEl>
                                          <p:spTgt spid="145415"/>
                                        </p:tgtEl>
                                        <p:attrNameLst>
                                          <p:attrName>ppt_w</p:attrName>
                                        </p:attrNameLst>
                                      </p:cBhvr>
                                      <p:tavLst>
                                        <p:tav tm="0">
                                          <p:val>
                                            <p:strVal val="#ppt_w"/>
                                          </p:val>
                                        </p:tav>
                                        <p:tav tm="100000">
                                          <p:val>
                                            <p:strVal val="#ppt_w"/>
                                          </p:val>
                                        </p:tav>
                                      </p:tavLst>
                                    </p:anim>
                                    <p:anim calcmode="lin" valueType="num">
                                      <p:cBhvr>
                                        <p:cTn id="33" dur="500" fill="hold"/>
                                        <p:tgtEl>
                                          <p:spTgt spid="14541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17" presetClass="entr" presetSubtype="4" fill="hold" grpId="0" nodeType="afterEffect">
                                  <p:stCondLst>
                                    <p:cond delay="0"/>
                                  </p:stCondLst>
                                  <p:childTnLst>
                                    <p:set>
                                      <p:cBhvr>
                                        <p:cTn id="36" dur="1" fill="hold">
                                          <p:stCondLst>
                                            <p:cond delay="0"/>
                                          </p:stCondLst>
                                        </p:cTn>
                                        <p:tgtEl>
                                          <p:spTgt spid="145413"/>
                                        </p:tgtEl>
                                        <p:attrNameLst>
                                          <p:attrName>style.visibility</p:attrName>
                                        </p:attrNameLst>
                                      </p:cBhvr>
                                      <p:to>
                                        <p:strVal val="visible"/>
                                      </p:to>
                                    </p:set>
                                    <p:anim calcmode="lin" valueType="num">
                                      <p:cBhvr>
                                        <p:cTn id="37" dur="500" fill="hold"/>
                                        <p:tgtEl>
                                          <p:spTgt spid="145413"/>
                                        </p:tgtEl>
                                        <p:attrNameLst>
                                          <p:attrName>ppt_x</p:attrName>
                                        </p:attrNameLst>
                                      </p:cBhvr>
                                      <p:tavLst>
                                        <p:tav tm="0">
                                          <p:val>
                                            <p:strVal val="#ppt_x"/>
                                          </p:val>
                                        </p:tav>
                                        <p:tav tm="100000">
                                          <p:val>
                                            <p:strVal val="#ppt_x"/>
                                          </p:val>
                                        </p:tav>
                                      </p:tavLst>
                                    </p:anim>
                                    <p:anim calcmode="lin" valueType="num">
                                      <p:cBhvr>
                                        <p:cTn id="38" dur="500" fill="hold"/>
                                        <p:tgtEl>
                                          <p:spTgt spid="145413"/>
                                        </p:tgtEl>
                                        <p:attrNameLst>
                                          <p:attrName>ppt_y</p:attrName>
                                        </p:attrNameLst>
                                      </p:cBhvr>
                                      <p:tavLst>
                                        <p:tav tm="0">
                                          <p:val>
                                            <p:strVal val="#ppt_y+#ppt_h/2"/>
                                          </p:val>
                                        </p:tav>
                                        <p:tav tm="100000">
                                          <p:val>
                                            <p:strVal val="#ppt_y"/>
                                          </p:val>
                                        </p:tav>
                                      </p:tavLst>
                                    </p:anim>
                                    <p:anim calcmode="lin" valueType="num">
                                      <p:cBhvr>
                                        <p:cTn id="39" dur="500" fill="hold"/>
                                        <p:tgtEl>
                                          <p:spTgt spid="145413"/>
                                        </p:tgtEl>
                                        <p:attrNameLst>
                                          <p:attrName>ppt_w</p:attrName>
                                        </p:attrNameLst>
                                      </p:cBhvr>
                                      <p:tavLst>
                                        <p:tav tm="0">
                                          <p:val>
                                            <p:strVal val="#ppt_w"/>
                                          </p:val>
                                        </p:tav>
                                        <p:tav tm="100000">
                                          <p:val>
                                            <p:strVal val="#ppt_w"/>
                                          </p:val>
                                        </p:tav>
                                      </p:tavLst>
                                    </p:anim>
                                    <p:anim calcmode="lin" valueType="num">
                                      <p:cBhvr>
                                        <p:cTn id="40" dur="500" fill="hold"/>
                                        <p:tgtEl>
                                          <p:spTgt spid="145413"/>
                                        </p:tgtEl>
                                        <p:attrNameLst>
                                          <p:attrName>ppt_h</p:attrName>
                                        </p:attrNameLst>
                                      </p:cBhvr>
                                      <p:tavLst>
                                        <p:tav tm="0">
                                          <p:val>
                                            <p:fltVal val="0"/>
                                          </p:val>
                                        </p:tav>
                                        <p:tav tm="100000">
                                          <p:val>
                                            <p:strVal val="#ppt_h"/>
                                          </p:val>
                                        </p:tav>
                                      </p:tavLst>
                                    </p:anim>
                                  </p:childTnLst>
                                </p:cTn>
                              </p:par>
                            </p:childTnLst>
                          </p:cTn>
                        </p:par>
                        <p:par>
                          <p:cTn id="41" fill="hold">
                            <p:stCondLst>
                              <p:cond delay="1000"/>
                            </p:stCondLst>
                            <p:childTnLst>
                              <p:par>
                                <p:cTn id="42" presetID="17" presetClass="entr" presetSubtype="4" fill="hold" grpId="0" nodeType="afterEffect">
                                  <p:stCondLst>
                                    <p:cond delay="0"/>
                                  </p:stCondLst>
                                  <p:childTnLst>
                                    <p:set>
                                      <p:cBhvr>
                                        <p:cTn id="43" dur="1" fill="hold">
                                          <p:stCondLst>
                                            <p:cond delay="0"/>
                                          </p:stCondLst>
                                        </p:cTn>
                                        <p:tgtEl>
                                          <p:spTgt spid="145416"/>
                                        </p:tgtEl>
                                        <p:attrNameLst>
                                          <p:attrName>style.visibility</p:attrName>
                                        </p:attrNameLst>
                                      </p:cBhvr>
                                      <p:to>
                                        <p:strVal val="visible"/>
                                      </p:to>
                                    </p:set>
                                    <p:anim calcmode="lin" valueType="num">
                                      <p:cBhvr>
                                        <p:cTn id="44" dur="500" fill="hold"/>
                                        <p:tgtEl>
                                          <p:spTgt spid="145416"/>
                                        </p:tgtEl>
                                        <p:attrNameLst>
                                          <p:attrName>ppt_x</p:attrName>
                                        </p:attrNameLst>
                                      </p:cBhvr>
                                      <p:tavLst>
                                        <p:tav tm="0">
                                          <p:val>
                                            <p:strVal val="#ppt_x"/>
                                          </p:val>
                                        </p:tav>
                                        <p:tav tm="100000">
                                          <p:val>
                                            <p:strVal val="#ppt_x"/>
                                          </p:val>
                                        </p:tav>
                                      </p:tavLst>
                                    </p:anim>
                                    <p:anim calcmode="lin" valueType="num">
                                      <p:cBhvr>
                                        <p:cTn id="45" dur="500" fill="hold"/>
                                        <p:tgtEl>
                                          <p:spTgt spid="145416"/>
                                        </p:tgtEl>
                                        <p:attrNameLst>
                                          <p:attrName>ppt_y</p:attrName>
                                        </p:attrNameLst>
                                      </p:cBhvr>
                                      <p:tavLst>
                                        <p:tav tm="0">
                                          <p:val>
                                            <p:strVal val="#ppt_y+#ppt_h/2"/>
                                          </p:val>
                                        </p:tav>
                                        <p:tav tm="100000">
                                          <p:val>
                                            <p:strVal val="#ppt_y"/>
                                          </p:val>
                                        </p:tav>
                                      </p:tavLst>
                                    </p:anim>
                                    <p:anim calcmode="lin" valueType="num">
                                      <p:cBhvr>
                                        <p:cTn id="46" dur="500" fill="hold"/>
                                        <p:tgtEl>
                                          <p:spTgt spid="145416"/>
                                        </p:tgtEl>
                                        <p:attrNameLst>
                                          <p:attrName>ppt_w</p:attrName>
                                        </p:attrNameLst>
                                      </p:cBhvr>
                                      <p:tavLst>
                                        <p:tav tm="0">
                                          <p:val>
                                            <p:strVal val="#ppt_w"/>
                                          </p:val>
                                        </p:tav>
                                        <p:tav tm="100000">
                                          <p:val>
                                            <p:strVal val="#ppt_w"/>
                                          </p:val>
                                        </p:tav>
                                      </p:tavLst>
                                    </p:anim>
                                    <p:anim calcmode="lin" valueType="num">
                                      <p:cBhvr>
                                        <p:cTn id="47" dur="500" fill="hold"/>
                                        <p:tgtEl>
                                          <p:spTgt spid="145416"/>
                                        </p:tgtEl>
                                        <p:attrNameLst>
                                          <p:attrName>ppt_h</p:attrName>
                                        </p:attrNameLst>
                                      </p:cBhvr>
                                      <p:tavLst>
                                        <p:tav tm="0">
                                          <p:val>
                                            <p:fltVal val="0"/>
                                          </p:val>
                                        </p:tav>
                                        <p:tav tm="100000">
                                          <p:val>
                                            <p:strVal val="#ppt_h"/>
                                          </p:val>
                                        </p:tav>
                                      </p:tavLst>
                                    </p:anim>
                                  </p:childTnLst>
                                </p:cTn>
                              </p:par>
                            </p:childTnLst>
                          </p:cTn>
                        </p:par>
                        <p:par>
                          <p:cTn id="48" fill="hold">
                            <p:stCondLst>
                              <p:cond delay="1500"/>
                            </p:stCondLst>
                            <p:childTnLst>
                              <p:par>
                                <p:cTn id="49" presetID="17" presetClass="entr" presetSubtype="4" fill="hold" grpId="0" nodeType="afterEffect">
                                  <p:stCondLst>
                                    <p:cond delay="0"/>
                                  </p:stCondLst>
                                  <p:childTnLst>
                                    <p:set>
                                      <p:cBhvr>
                                        <p:cTn id="50" dur="1" fill="hold">
                                          <p:stCondLst>
                                            <p:cond delay="0"/>
                                          </p:stCondLst>
                                        </p:cTn>
                                        <p:tgtEl>
                                          <p:spTgt spid="145414"/>
                                        </p:tgtEl>
                                        <p:attrNameLst>
                                          <p:attrName>style.visibility</p:attrName>
                                        </p:attrNameLst>
                                      </p:cBhvr>
                                      <p:to>
                                        <p:strVal val="visible"/>
                                      </p:to>
                                    </p:set>
                                    <p:anim calcmode="lin" valueType="num">
                                      <p:cBhvr>
                                        <p:cTn id="51" dur="500" fill="hold"/>
                                        <p:tgtEl>
                                          <p:spTgt spid="145414"/>
                                        </p:tgtEl>
                                        <p:attrNameLst>
                                          <p:attrName>ppt_x</p:attrName>
                                        </p:attrNameLst>
                                      </p:cBhvr>
                                      <p:tavLst>
                                        <p:tav tm="0">
                                          <p:val>
                                            <p:strVal val="#ppt_x"/>
                                          </p:val>
                                        </p:tav>
                                        <p:tav tm="100000">
                                          <p:val>
                                            <p:strVal val="#ppt_x"/>
                                          </p:val>
                                        </p:tav>
                                      </p:tavLst>
                                    </p:anim>
                                    <p:anim calcmode="lin" valueType="num">
                                      <p:cBhvr>
                                        <p:cTn id="52" dur="500" fill="hold"/>
                                        <p:tgtEl>
                                          <p:spTgt spid="145414"/>
                                        </p:tgtEl>
                                        <p:attrNameLst>
                                          <p:attrName>ppt_y</p:attrName>
                                        </p:attrNameLst>
                                      </p:cBhvr>
                                      <p:tavLst>
                                        <p:tav tm="0">
                                          <p:val>
                                            <p:strVal val="#ppt_y+#ppt_h/2"/>
                                          </p:val>
                                        </p:tav>
                                        <p:tav tm="100000">
                                          <p:val>
                                            <p:strVal val="#ppt_y"/>
                                          </p:val>
                                        </p:tav>
                                      </p:tavLst>
                                    </p:anim>
                                    <p:anim calcmode="lin" valueType="num">
                                      <p:cBhvr>
                                        <p:cTn id="53" dur="500" fill="hold"/>
                                        <p:tgtEl>
                                          <p:spTgt spid="145414"/>
                                        </p:tgtEl>
                                        <p:attrNameLst>
                                          <p:attrName>ppt_w</p:attrName>
                                        </p:attrNameLst>
                                      </p:cBhvr>
                                      <p:tavLst>
                                        <p:tav tm="0">
                                          <p:val>
                                            <p:strVal val="#ppt_w"/>
                                          </p:val>
                                        </p:tav>
                                        <p:tav tm="100000">
                                          <p:val>
                                            <p:strVal val="#ppt_w"/>
                                          </p:val>
                                        </p:tav>
                                      </p:tavLst>
                                    </p:anim>
                                    <p:anim calcmode="lin" valueType="num">
                                      <p:cBhvr>
                                        <p:cTn id="54" dur="500" fill="hold"/>
                                        <p:tgtEl>
                                          <p:spTgt spid="14541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145423"/>
                                        </p:tgtEl>
                                        <p:attrNameLst>
                                          <p:attrName>style.visibility</p:attrName>
                                        </p:attrNameLst>
                                      </p:cBhvr>
                                      <p:to>
                                        <p:strVal val="visible"/>
                                      </p:to>
                                    </p:set>
                                    <p:anim calcmode="lin" valueType="num">
                                      <p:cBhvr>
                                        <p:cTn id="59" dur="500" fill="hold"/>
                                        <p:tgtEl>
                                          <p:spTgt spid="145423"/>
                                        </p:tgtEl>
                                        <p:attrNameLst>
                                          <p:attrName>ppt_x</p:attrName>
                                        </p:attrNameLst>
                                      </p:cBhvr>
                                      <p:tavLst>
                                        <p:tav tm="0">
                                          <p:val>
                                            <p:strVal val="#ppt_x"/>
                                          </p:val>
                                        </p:tav>
                                        <p:tav tm="100000">
                                          <p:val>
                                            <p:strVal val="#ppt_x"/>
                                          </p:val>
                                        </p:tav>
                                      </p:tavLst>
                                    </p:anim>
                                    <p:anim calcmode="lin" valueType="num">
                                      <p:cBhvr>
                                        <p:cTn id="60" dur="500" fill="hold"/>
                                        <p:tgtEl>
                                          <p:spTgt spid="145423"/>
                                        </p:tgtEl>
                                        <p:attrNameLst>
                                          <p:attrName>ppt_y</p:attrName>
                                        </p:attrNameLst>
                                      </p:cBhvr>
                                      <p:tavLst>
                                        <p:tav tm="0">
                                          <p:val>
                                            <p:strVal val="#ppt_y-#ppt_h/2"/>
                                          </p:val>
                                        </p:tav>
                                        <p:tav tm="100000">
                                          <p:val>
                                            <p:strVal val="#ppt_y"/>
                                          </p:val>
                                        </p:tav>
                                      </p:tavLst>
                                    </p:anim>
                                    <p:anim calcmode="lin" valueType="num">
                                      <p:cBhvr>
                                        <p:cTn id="61" dur="500" fill="hold"/>
                                        <p:tgtEl>
                                          <p:spTgt spid="145423"/>
                                        </p:tgtEl>
                                        <p:attrNameLst>
                                          <p:attrName>ppt_w</p:attrName>
                                        </p:attrNameLst>
                                      </p:cBhvr>
                                      <p:tavLst>
                                        <p:tav tm="0">
                                          <p:val>
                                            <p:strVal val="#ppt_w"/>
                                          </p:val>
                                        </p:tav>
                                        <p:tav tm="100000">
                                          <p:val>
                                            <p:strVal val="#ppt_w"/>
                                          </p:val>
                                        </p:tav>
                                      </p:tavLst>
                                    </p:anim>
                                    <p:anim calcmode="lin" valueType="num">
                                      <p:cBhvr>
                                        <p:cTn id="62" dur="500" fill="hold"/>
                                        <p:tgtEl>
                                          <p:spTgt spid="145423"/>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 presetClass="entr" presetSubtype="1" fill="hold" grpId="0" nodeType="afterEffect">
                                  <p:stCondLst>
                                    <p:cond delay="0"/>
                                  </p:stCondLst>
                                  <p:childTnLst>
                                    <p:set>
                                      <p:cBhvr>
                                        <p:cTn id="65" dur="1" fill="hold">
                                          <p:stCondLst>
                                            <p:cond delay="0"/>
                                          </p:stCondLst>
                                        </p:cTn>
                                        <p:tgtEl>
                                          <p:spTgt spid="145424"/>
                                        </p:tgtEl>
                                        <p:attrNameLst>
                                          <p:attrName>style.visibility</p:attrName>
                                        </p:attrNameLst>
                                      </p:cBhvr>
                                      <p:to>
                                        <p:strVal val="visible"/>
                                      </p:to>
                                    </p:set>
                                    <p:anim calcmode="lin" valueType="num">
                                      <p:cBhvr additive="base">
                                        <p:cTn id="66" dur="500" fill="hold"/>
                                        <p:tgtEl>
                                          <p:spTgt spid="145424"/>
                                        </p:tgtEl>
                                        <p:attrNameLst>
                                          <p:attrName>ppt_x</p:attrName>
                                        </p:attrNameLst>
                                      </p:cBhvr>
                                      <p:tavLst>
                                        <p:tav tm="0">
                                          <p:val>
                                            <p:strVal val="#ppt_x"/>
                                          </p:val>
                                        </p:tav>
                                        <p:tav tm="100000">
                                          <p:val>
                                            <p:strVal val="#ppt_x"/>
                                          </p:val>
                                        </p:tav>
                                      </p:tavLst>
                                    </p:anim>
                                    <p:anim calcmode="lin" valueType="num">
                                      <p:cBhvr additive="base">
                                        <p:cTn id="67" dur="500" fill="hold"/>
                                        <p:tgtEl>
                                          <p:spTgt spid="145424"/>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4542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5422"/>
                                        </p:tgtEl>
                                        <p:attrNameLst>
                                          <p:attrName>style.visibility</p:attrName>
                                        </p:attrNameLst>
                                      </p:cBhvr>
                                      <p:to>
                                        <p:strVal val="visible"/>
                                      </p:to>
                                    </p:set>
                                    <p:animEffect transition="in" filter="wipe(left)">
                                      <p:cBhvr>
                                        <p:cTn id="76" dur="500"/>
                                        <p:tgtEl>
                                          <p:spTgt spid="1454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45417"/>
                                        </p:tgtEl>
                                        <p:attrNameLst>
                                          <p:attrName>style.visibility</p:attrName>
                                        </p:attrNameLst>
                                      </p:cBhvr>
                                      <p:to>
                                        <p:strVal val="visible"/>
                                      </p:to>
                                    </p:set>
                                    <p:animEffect transition="in" filter="wipe(left)">
                                      <p:cBhvr>
                                        <p:cTn id="81" dur="500"/>
                                        <p:tgtEl>
                                          <p:spTgt spid="145417"/>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45418"/>
                                        </p:tgtEl>
                                        <p:attrNameLst>
                                          <p:attrName>style.visibility</p:attrName>
                                        </p:attrNameLst>
                                      </p:cBhvr>
                                      <p:to>
                                        <p:strVal val="visible"/>
                                      </p:to>
                                    </p:set>
                                    <p:anim calcmode="lin" valueType="num">
                                      <p:cBhvr additive="base">
                                        <p:cTn id="86" dur="500" fill="hold"/>
                                        <p:tgtEl>
                                          <p:spTgt spid="145418"/>
                                        </p:tgtEl>
                                        <p:attrNameLst>
                                          <p:attrName>ppt_x</p:attrName>
                                        </p:attrNameLst>
                                      </p:cBhvr>
                                      <p:tavLst>
                                        <p:tav tm="0">
                                          <p:val>
                                            <p:strVal val="0-#ppt_w/2"/>
                                          </p:val>
                                        </p:tav>
                                        <p:tav tm="100000">
                                          <p:val>
                                            <p:strVal val="#ppt_x"/>
                                          </p:val>
                                        </p:tav>
                                      </p:tavLst>
                                    </p:anim>
                                    <p:anim calcmode="lin" valueType="num">
                                      <p:cBhvr additive="base">
                                        <p:cTn id="87" dur="500" fill="hold"/>
                                        <p:tgtEl>
                                          <p:spTgt spid="1454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45418"/>
                                        </p:tgtEl>
                                        <p:attrNameLst>
                                          <p:attrName>style.visibility</p:attrName>
                                        </p:attrNameLst>
                                      </p:cBhvr>
                                      <p:to>
                                        <p:strVal val="hidden"/>
                                      </p:to>
                                    </p:set>
                                  </p:sub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145419"/>
                                        </p:tgtEl>
                                        <p:attrNameLst>
                                          <p:attrName>style.visibility</p:attrName>
                                        </p:attrNameLst>
                                      </p:cBhvr>
                                      <p:to>
                                        <p:strVal val="visible"/>
                                      </p:to>
                                    </p:set>
                                  </p:childTnLst>
                                  <p:subTnLst>
                                    <p:set>
                                      <p:cBhvr override="childStyle">
                                        <p:cTn dur="1" fill="hold" display="0" masterRel="nextClick" afterEffect="1"/>
                                        <p:tgtEl>
                                          <p:spTgt spid="145419"/>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45420"/>
                                        </p:tgtEl>
                                        <p:attrNameLst>
                                          <p:attrName>style.visibility</p:attrName>
                                        </p:attrNameLst>
                                      </p:cBhvr>
                                      <p:to>
                                        <p:strVal val="visible"/>
                                      </p:to>
                                    </p:set>
                                    <p:anim calcmode="lin" valueType="num">
                                      <p:cBhvr additive="base">
                                        <p:cTn id="95" dur="500" fill="hold"/>
                                        <p:tgtEl>
                                          <p:spTgt spid="145420"/>
                                        </p:tgtEl>
                                        <p:attrNameLst>
                                          <p:attrName>ppt_x</p:attrName>
                                        </p:attrNameLst>
                                      </p:cBhvr>
                                      <p:tavLst>
                                        <p:tav tm="0">
                                          <p:val>
                                            <p:strVal val="0-#ppt_w/2"/>
                                          </p:val>
                                        </p:tav>
                                        <p:tav tm="100000">
                                          <p:val>
                                            <p:strVal val="#ppt_x"/>
                                          </p:val>
                                        </p:tav>
                                      </p:tavLst>
                                    </p:anim>
                                    <p:anim calcmode="lin" valueType="num">
                                      <p:cBhvr additive="base">
                                        <p:cTn id="96" dur="500" fill="hold"/>
                                        <p:tgtEl>
                                          <p:spTgt spid="145420"/>
                                        </p:tgtEl>
                                        <p:attrNameLst>
                                          <p:attrName>ppt_y</p:attrName>
                                        </p:attrNameLst>
                                      </p:cBhvr>
                                      <p:tavLst>
                                        <p:tav tm="0">
                                          <p:val>
                                            <p:strVal val="#ppt_y"/>
                                          </p:val>
                                        </p:tav>
                                        <p:tav tm="100000">
                                          <p:val>
                                            <p:strVal val="#ppt_y"/>
                                          </p:val>
                                        </p:tav>
                                      </p:tavLst>
                                    </p:anim>
                                  </p:childTnLst>
                                </p:cTn>
                              </p:par>
                            </p:childTnLst>
                          </p:cTn>
                        </p:par>
                        <p:par>
                          <p:cTn id="97" fill="hold">
                            <p:stCondLst>
                              <p:cond delay="500"/>
                            </p:stCondLst>
                            <p:childTnLst>
                              <p:par>
                                <p:cTn id="98" presetID="2" presetClass="entr" presetSubtype="8" fill="hold" grpId="0" nodeType="afterEffect">
                                  <p:stCondLst>
                                    <p:cond delay="0"/>
                                  </p:stCondLst>
                                  <p:childTnLst>
                                    <p:set>
                                      <p:cBhvr>
                                        <p:cTn id="99" dur="1" fill="hold">
                                          <p:stCondLst>
                                            <p:cond delay="0"/>
                                          </p:stCondLst>
                                        </p:cTn>
                                        <p:tgtEl>
                                          <p:spTgt spid="145421"/>
                                        </p:tgtEl>
                                        <p:attrNameLst>
                                          <p:attrName>style.visibility</p:attrName>
                                        </p:attrNameLst>
                                      </p:cBhvr>
                                      <p:to>
                                        <p:strVal val="visible"/>
                                      </p:to>
                                    </p:set>
                                    <p:anim calcmode="lin" valueType="num">
                                      <p:cBhvr additive="base">
                                        <p:cTn id="100" dur="500" fill="hold"/>
                                        <p:tgtEl>
                                          <p:spTgt spid="145421"/>
                                        </p:tgtEl>
                                        <p:attrNameLst>
                                          <p:attrName>ppt_x</p:attrName>
                                        </p:attrNameLst>
                                      </p:cBhvr>
                                      <p:tavLst>
                                        <p:tav tm="0">
                                          <p:val>
                                            <p:strVal val="0-#ppt_w/2"/>
                                          </p:val>
                                        </p:tav>
                                        <p:tav tm="100000">
                                          <p:val>
                                            <p:strVal val="#ppt_x"/>
                                          </p:val>
                                        </p:tav>
                                      </p:tavLst>
                                    </p:anim>
                                    <p:anim calcmode="lin" valueType="num">
                                      <p:cBhvr additive="base">
                                        <p:cTn id="101" dur="500" fill="hold"/>
                                        <p:tgtEl>
                                          <p:spTgt spid="145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autoUpdateAnimBg="0"/>
      <p:bldP spid="145411" grpId="0" animBg="1" autoUpdateAnimBg="0"/>
      <p:bldP spid="145412" grpId="0" animBg="1" autoUpdateAnimBg="0"/>
      <p:bldP spid="145413" grpId="0" animBg="1"/>
      <p:bldP spid="145414" grpId="0" animBg="1"/>
      <p:bldP spid="145415" grpId="0" animBg="1"/>
      <p:bldP spid="145416" grpId="0" animBg="1"/>
      <p:bldP spid="145417" grpId="0" animBg="1" autoUpdateAnimBg="0"/>
      <p:bldP spid="145418" grpId="0" animBg="1"/>
      <p:bldP spid="145419" grpId="0" autoUpdateAnimBg="0"/>
      <p:bldP spid="145420" grpId="0" animBg="1"/>
      <p:bldP spid="145421" grpId="0" autoUpdateAnimBg="0"/>
      <p:bldP spid="145422" grpId="0" animBg="1" autoUpdateAnimBg="0"/>
      <p:bldP spid="145423" grpId="0" animBg="1"/>
      <p:bldP spid="145424" grpId="0" autoUpdateAnimBg="0"/>
      <p:bldP spid="145425" grpId="0" autoUpdateAnimBg="0"/>
      <p:bldP spid="14542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2133600" y="152400"/>
            <a:ext cx="6705600" cy="1701800"/>
          </a:xfrm>
          <a:prstGeom prst="rect">
            <a:avLst/>
          </a:prstGeom>
          <a:noFill/>
          <a:ln w="9525">
            <a:noFill/>
            <a:miter lim="800000"/>
            <a:headEnd/>
            <a:tailEnd/>
          </a:ln>
          <a:effectLst/>
        </p:spPr>
        <p:txBody>
          <a:bodyPr>
            <a:spAutoFit/>
          </a:bodyPr>
          <a:lstStyle/>
          <a:p>
            <a:pPr>
              <a:lnSpc>
                <a:spcPct val="110000"/>
              </a:lnSpc>
            </a:pPr>
            <a:r>
              <a:rPr lang="zh-CN" altLang="en-US" sz="3200" b="1">
                <a:solidFill>
                  <a:srgbClr val="663300"/>
                </a:solidFill>
                <a:latin typeface="楷体_GB2312" pitchFamily="49" charset="-122"/>
                <a:ea typeface="楷体_GB2312" pitchFamily="49" charset="-122"/>
              </a:rPr>
              <a:t>已知</a:t>
            </a:r>
            <a:r>
              <a:rPr lang="en-US" altLang="zh-CN" sz="3200">
                <a:solidFill>
                  <a:srgbClr val="663300"/>
                </a:solidFill>
                <a:ea typeface="楷体_GB2312" pitchFamily="49" charset="-122"/>
              </a:rPr>
              <a:t>A, B</a:t>
            </a:r>
            <a:r>
              <a:rPr lang="zh-CN" altLang="en-US" sz="3200">
                <a:solidFill>
                  <a:srgbClr val="663300"/>
                </a:solidFill>
                <a:latin typeface="楷体_GB2312" pitchFamily="49" charset="-122"/>
                <a:ea typeface="楷体_GB2312" pitchFamily="49" charset="-122"/>
              </a:rPr>
              <a:t>和</a:t>
            </a:r>
            <a:r>
              <a:rPr lang="en-US" altLang="zh-CN" sz="3200">
                <a:solidFill>
                  <a:srgbClr val="663300"/>
                </a:solidFill>
                <a:ea typeface="楷体_GB2312" pitchFamily="49" charset="-122"/>
              </a:rPr>
              <a:t>C</a:t>
            </a:r>
            <a:r>
              <a:rPr lang="zh-CN" altLang="en-US" sz="3200">
                <a:solidFill>
                  <a:srgbClr val="663300"/>
                </a:solidFill>
                <a:latin typeface="楷体_GB2312" pitchFamily="49" charset="-122"/>
                <a:ea typeface="楷体_GB2312" pitchFamily="49" charset="-122"/>
              </a:rPr>
              <a:t>为三个有序链表，编写算法从</a:t>
            </a:r>
            <a:r>
              <a:rPr lang="en-US" altLang="zh-CN" sz="3200">
                <a:solidFill>
                  <a:srgbClr val="663300"/>
                </a:solidFill>
                <a:ea typeface="楷体_GB2312" pitchFamily="49" charset="-122"/>
              </a:rPr>
              <a:t>A</a:t>
            </a:r>
            <a:r>
              <a:rPr lang="zh-CN" altLang="en-US" sz="3200">
                <a:solidFill>
                  <a:srgbClr val="663300"/>
                </a:solidFill>
                <a:latin typeface="楷体_GB2312" pitchFamily="49" charset="-122"/>
                <a:ea typeface="楷体_GB2312" pitchFamily="49" charset="-122"/>
              </a:rPr>
              <a:t>表中删除</a:t>
            </a:r>
            <a:r>
              <a:rPr lang="en-US" altLang="zh-CN" sz="3200">
                <a:solidFill>
                  <a:srgbClr val="663300"/>
                </a:solidFill>
                <a:ea typeface="楷体_GB2312" pitchFamily="49" charset="-122"/>
              </a:rPr>
              <a:t>B</a:t>
            </a:r>
            <a:r>
              <a:rPr lang="zh-CN" altLang="en-US" sz="3200">
                <a:solidFill>
                  <a:srgbClr val="663300"/>
                </a:solidFill>
                <a:latin typeface="楷体_GB2312" pitchFamily="49" charset="-122"/>
                <a:ea typeface="楷体_GB2312" pitchFamily="49" charset="-122"/>
              </a:rPr>
              <a:t>表和</a:t>
            </a:r>
            <a:r>
              <a:rPr lang="en-US" altLang="zh-CN" sz="3200">
                <a:solidFill>
                  <a:srgbClr val="663300"/>
                </a:solidFill>
                <a:ea typeface="楷体_GB2312" pitchFamily="49" charset="-122"/>
              </a:rPr>
              <a:t>C</a:t>
            </a:r>
            <a:r>
              <a:rPr lang="zh-CN" altLang="en-US" sz="3200">
                <a:solidFill>
                  <a:srgbClr val="663300"/>
                </a:solidFill>
                <a:latin typeface="楷体_GB2312" pitchFamily="49" charset="-122"/>
                <a:ea typeface="楷体_GB2312" pitchFamily="49" charset="-122"/>
              </a:rPr>
              <a:t>表中共有的数据元素</a:t>
            </a:r>
            <a:r>
              <a:rPr lang="zh-CN" altLang="en-US" sz="3200">
                <a:solidFill>
                  <a:srgbClr val="663300"/>
                </a:solidFill>
              </a:rPr>
              <a:t>。</a:t>
            </a:r>
            <a:endParaRPr lang="zh-CN" altLang="en-US" sz="2400">
              <a:solidFill>
                <a:srgbClr val="663300"/>
              </a:solidFill>
            </a:endParaRPr>
          </a:p>
        </p:txBody>
      </p:sp>
      <p:sp>
        <p:nvSpPr>
          <p:cNvPr id="115715" name="Comment 3"/>
          <p:cNvSpPr>
            <a:spLocks noChangeArrowheads="1"/>
          </p:cNvSpPr>
          <p:nvPr/>
        </p:nvSpPr>
        <p:spPr bwMode="auto">
          <a:xfrm>
            <a:off x="228600" y="228600"/>
            <a:ext cx="1447800" cy="588963"/>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lgn="ctr">
              <a:spcBef>
                <a:spcPct val="50000"/>
              </a:spcBef>
            </a:pPr>
            <a:r>
              <a:rPr kumimoji="0" lang="zh-CN" altLang="en-US" sz="3200" b="1">
                <a:solidFill>
                  <a:srgbClr val="A50021"/>
                </a:solidFill>
                <a:latin typeface="Arial" pitchFamily="34" charset="0"/>
              </a:rPr>
              <a:t>题</a:t>
            </a:r>
            <a:r>
              <a:rPr kumimoji="0" lang="en-US" altLang="zh-CN" sz="3200" b="1">
                <a:solidFill>
                  <a:srgbClr val="A50021"/>
                </a:solidFill>
                <a:latin typeface="Arial" pitchFamily="34" charset="0"/>
              </a:rPr>
              <a:t>2.30</a:t>
            </a:r>
            <a:endParaRPr lang="en-US" altLang="zh-CN" sz="1600">
              <a:solidFill>
                <a:srgbClr val="000000"/>
              </a:solidFill>
              <a:latin typeface="Arial" pitchFamily="34" charset="0"/>
            </a:endParaRPr>
          </a:p>
        </p:txBody>
      </p:sp>
      <p:sp>
        <p:nvSpPr>
          <p:cNvPr id="115716" name="Text Box 4"/>
          <p:cNvSpPr txBox="1">
            <a:spLocks noChangeArrowheads="1"/>
          </p:cNvSpPr>
          <p:nvPr/>
        </p:nvSpPr>
        <p:spPr bwMode="auto">
          <a:xfrm>
            <a:off x="228600" y="2065338"/>
            <a:ext cx="7597775" cy="641350"/>
          </a:xfrm>
          <a:prstGeom prst="rect">
            <a:avLst/>
          </a:prstGeom>
          <a:noFill/>
          <a:ln w="9525">
            <a:noFill/>
            <a:miter lim="800000"/>
            <a:headEnd/>
            <a:tailEnd/>
          </a:ln>
          <a:effectLst/>
        </p:spPr>
        <p:txBody>
          <a:bodyPr wrap="none">
            <a:spAutoFit/>
          </a:bodyPr>
          <a:lstStyle/>
          <a:p>
            <a:r>
              <a:rPr lang="zh-CN" altLang="en-US" sz="3600">
                <a:solidFill>
                  <a:srgbClr val="A50021"/>
                </a:solidFill>
                <a:ea typeface="楷体_GB2312" pitchFamily="49" charset="-122"/>
              </a:rPr>
              <a:t>首先分析被删元素的特点为：</a:t>
            </a:r>
            <a:r>
              <a:rPr lang="en-US" altLang="zh-CN" sz="3600">
                <a:solidFill>
                  <a:srgbClr val="FF0000"/>
                </a:solidFill>
                <a:ea typeface="楷体_GB2312" pitchFamily="49" charset="-122"/>
              </a:rPr>
              <a:t>a</a:t>
            </a:r>
            <a:r>
              <a:rPr lang="en-US" altLang="zh-CN" sz="3600" baseline="-25000">
                <a:solidFill>
                  <a:srgbClr val="FF0000"/>
                </a:solidFill>
                <a:ea typeface="楷体_GB2312" pitchFamily="49" charset="-122"/>
              </a:rPr>
              <a:t>i</a:t>
            </a:r>
            <a:r>
              <a:rPr lang="en-US" altLang="zh-CN" sz="3600">
                <a:solidFill>
                  <a:srgbClr val="FF0000"/>
                </a:solidFill>
                <a:ea typeface="楷体_GB2312" pitchFamily="49" charset="-122"/>
              </a:rPr>
              <a:t>=b</a:t>
            </a:r>
            <a:r>
              <a:rPr lang="en-US" altLang="zh-CN" sz="3600" baseline="-25000">
                <a:solidFill>
                  <a:srgbClr val="FF0000"/>
                </a:solidFill>
                <a:ea typeface="楷体_GB2312" pitchFamily="49" charset="-122"/>
              </a:rPr>
              <a:t>j</a:t>
            </a:r>
            <a:r>
              <a:rPr lang="en-US" altLang="zh-CN" sz="3600">
                <a:solidFill>
                  <a:srgbClr val="FF0000"/>
                </a:solidFill>
                <a:ea typeface="楷体_GB2312" pitchFamily="49" charset="-122"/>
              </a:rPr>
              <a:t>=c</a:t>
            </a:r>
            <a:r>
              <a:rPr lang="en-US" altLang="zh-CN" sz="3600" baseline="-25000">
                <a:solidFill>
                  <a:srgbClr val="FF0000"/>
                </a:solidFill>
                <a:ea typeface="楷体_GB2312" pitchFamily="49" charset="-122"/>
              </a:rPr>
              <a:t>k</a:t>
            </a:r>
            <a:endParaRPr lang="en-US" altLang="zh-CN" sz="3600"/>
          </a:p>
        </p:txBody>
      </p:sp>
      <p:sp>
        <p:nvSpPr>
          <p:cNvPr id="115717" name="Text Box 5"/>
          <p:cNvSpPr txBox="1">
            <a:spLocks noChangeArrowheads="1"/>
          </p:cNvSpPr>
          <p:nvPr/>
        </p:nvSpPr>
        <p:spPr bwMode="auto">
          <a:xfrm>
            <a:off x="228600" y="2719388"/>
            <a:ext cx="3384550" cy="641350"/>
          </a:xfrm>
          <a:prstGeom prst="rect">
            <a:avLst/>
          </a:prstGeom>
          <a:noFill/>
          <a:ln w="9525">
            <a:noFill/>
            <a:miter lim="800000"/>
            <a:headEnd/>
            <a:tailEnd/>
          </a:ln>
          <a:effectLst/>
        </p:spPr>
        <p:txBody>
          <a:bodyPr wrap="none">
            <a:spAutoFit/>
          </a:bodyPr>
          <a:lstStyle/>
          <a:p>
            <a:r>
              <a:rPr lang="zh-CN" altLang="en-US" sz="3600">
                <a:solidFill>
                  <a:srgbClr val="A50021"/>
                </a:solidFill>
                <a:ea typeface="楷体_GB2312" pitchFamily="49" charset="-122"/>
              </a:rPr>
              <a:t>其它元素则为：</a:t>
            </a:r>
            <a:endParaRPr lang="zh-CN" altLang="en-US" sz="2400"/>
          </a:p>
        </p:txBody>
      </p:sp>
      <p:sp>
        <p:nvSpPr>
          <p:cNvPr id="115718" name="Text Box 6"/>
          <p:cNvSpPr txBox="1">
            <a:spLocks noChangeArrowheads="1"/>
          </p:cNvSpPr>
          <p:nvPr/>
        </p:nvSpPr>
        <p:spPr bwMode="auto">
          <a:xfrm>
            <a:off x="1066800" y="3443288"/>
            <a:ext cx="1328738" cy="823912"/>
          </a:xfrm>
          <a:prstGeom prst="rect">
            <a:avLst/>
          </a:prstGeom>
          <a:noFill/>
          <a:ln w="9525">
            <a:noFill/>
            <a:miter lim="800000"/>
            <a:headEnd/>
            <a:tailEnd/>
          </a:ln>
          <a:effectLst/>
        </p:spPr>
        <p:txBody>
          <a:bodyPr wrap="none">
            <a:spAutoFit/>
          </a:bodyPr>
          <a:lstStyle/>
          <a:p>
            <a:r>
              <a:rPr lang="en-US" altLang="zh-CN" sz="4800">
                <a:solidFill>
                  <a:srgbClr val="6600FF"/>
                </a:solidFill>
              </a:rPr>
              <a:t>a</a:t>
            </a:r>
            <a:r>
              <a:rPr lang="en-US" altLang="zh-CN" sz="4800" baseline="-25000">
                <a:solidFill>
                  <a:srgbClr val="6600FF"/>
                </a:solidFill>
              </a:rPr>
              <a:t>i</a:t>
            </a:r>
            <a:r>
              <a:rPr lang="en-US" altLang="zh-CN" sz="4800">
                <a:solidFill>
                  <a:srgbClr val="6600FF"/>
                </a:solidFill>
              </a:rPr>
              <a:t>&lt;b</a:t>
            </a:r>
            <a:r>
              <a:rPr lang="en-US" altLang="zh-CN" sz="4800" baseline="-25000">
                <a:solidFill>
                  <a:srgbClr val="6600FF"/>
                </a:solidFill>
              </a:rPr>
              <a:t>j</a:t>
            </a:r>
            <a:endParaRPr lang="en-US" altLang="zh-CN" sz="2400"/>
          </a:p>
        </p:txBody>
      </p:sp>
      <p:sp>
        <p:nvSpPr>
          <p:cNvPr id="115719" name="Text Box 7"/>
          <p:cNvSpPr txBox="1">
            <a:spLocks noChangeArrowheads="1"/>
          </p:cNvSpPr>
          <p:nvPr/>
        </p:nvSpPr>
        <p:spPr bwMode="auto">
          <a:xfrm>
            <a:off x="3733800" y="3443288"/>
            <a:ext cx="1419225" cy="823912"/>
          </a:xfrm>
          <a:prstGeom prst="rect">
            <a:avLst/>
          </a:prstGeom>
          <a:noFill/>
          <a:ln w="9525">
            <a:noFill/>
            <a:miter lim="800000"/>
            <a:headEnd/>
            <a:tailEnd/>
          </a:ln>
          <a:effectLst/>
        </p:spPr>
        <p:txBody>
          <a:bodyPr wrap="none">
            <a:spAutoFit/>
          </a:bodyPr>
          <a:lstStyle/>
          <a:p>
            <a:r>
              <a:rPr lang="en-US" altLang="zh-CN" sz="4800">
                <a:solidFill>
                  <a:srgbClr val="6600FF"/>
                </a:solidFill>
              </a:rPr>
              <a:t>b</a:t>
            </a:r>
            <a:r>
              <a:rPr lang="en-US" altLang="zh-CN" sz="4800" baseline="-25000">
                <a:solidFill>
                  <a:srgbClr val="6600FF"/>
                </a:solidFill>
              </a:rPr>
              <a:t>j</a:t>
            </a:r>
            <a:r>
              <a:rPr lang="en-US" altLang="zh-CN" sz="4800">
                <a:solidFill>
                  <a:srgbClr val="6600FF"/>
                </a:solidFill>
              </a:rPr>
              <a:t>&lt;c</a:t>
            </a:r>
            <a:r>
              <a:rPr lang="en-US" altLang="zh-CN" sz="4800" baseline="-25000">
                <a:solidFill>
                  <a:srgbClr val="6600FF"/>
                </a:solidFill>
              </a:rPr>
              <a:t>k</a:t>
            </a:r>
            <a:endParaRPr lang="en-US" altLang="zh-CN" sz="4800" baseline="-25000"/>
          </a:p>
        </p:txBody>
      </p:sp>
      <p:sp>
        <p:nvSpPr>
          <p:cNvPr id="115720" name="Text Box 8"/>
          <p:cNvSpPr txBox="1">
            <a:spLocks noChangeArrowheads="1"/>
          </p:cNvSpPr>
          <p:nvPr/>
        </p:nvSpPr>
        <p:spPr bwMode="auto">
          <a:xfrm>
            <a:off x="6400800" y="3443288"/>
            <a:ext cx="1384300" cy="823912"/>
          </a:xfrm>
          <a:prstGeom prst="rect">
            <a:avLst/>
          </a:prstGeom>
          <a:noFill/>
          <a:ln w="9525">
            <a:noFill/>
            <a:miter lim="800000"/>
            <a:headEnd/>
            <a:tailEnd/>
          </a:ln>
          <a:effectLst/>
        </p:spPr>
        <p:txBody>
          <a:bodyPr wrap="none">
            <a:spAutoFit/>
          </a:bodyPr>
          <a:lstStyle/>
          <a:p>
            <a:r>
              <a:rPr lang="en-US" altLang="zh-CN" sz="4800">
                <a:solidFill>
                  <a:srgbClr val="6600FF"/>
                </a:solidFill>
              </a:rPr>
              <a:t>c</a:t>
            </a:r>
            <a:r>
              <a:rPr lang="en-US" altLang="zh-CN" sz="4800" baseline="-25000">
                <a:solidFill>
                  <a:srgbClr val="6600FF"/>
                </a:solidFill>
              </a:rPr>
              <a:t>k</a:t>
            </a:r>
            <a:r>
              <a:rPr lang="en-US" altLang="zh-CN" sz="4800">
                <a:solidFill>
                  <a:srgbClr val="6600FF"/>
                </a:solidFill>
              </a:rPr>
              <a:t>&lt;a</a:t>
            </a:r>
            <a:r>
              <a:rPr lang="en-US" altLang="zh-CN" sz="4800" baseline="-25000">
                <a:solidFill>
                  <a:srgbClr val="6600FF"/>
                </a:solidFill>
              </a:rPr>
              <a:t>i</a:t>
            </a:r>
            <a:endParaRPr lang="en-US" altLang="zh-CN" sz="2400"/>
          </a:p>
        </p:txBody>
      </p:sp>
      <p:sp>
        <p:nvSpPr>
          <p:cNvPr id="115721" name="Text Box 9"/>
          <p:cNvSpPr txBox="1">
            <a:spLocks noChangeArrowheads="1"/>
          </p:cNvSpPr>
          <p:nvPr/>
        </p:nvSpPr>
        <p:spPr bwMode="auto">
          <a:xfrm>
            <a:off x="2667000" y="3565525"/>
            <a:ext cx="696913" cy="701675"/>
          </a:xfrm>
          <a:prstGeom prst="rect">
            <a:avLst/>
          </a:prstGeom>
          <a:noFill/>
          <a:ln w="9525">
            <a:noFill/>
            <a:miter lim="800000"/>
            <a:headEnd/>
            <a:tailEnd/>
          </a:ln>
          <a:effectLst/>
        </p:spPr>
        <p:txBody>
          <a:bodyPr wrap="none">
            <a:spAutoFit/>
          </a:bodyPr>
          <a:lstStyle/>
          <a:p>
            <a:r>
              <a:rPr lang="zh-CN" altLang="en-US" sz="4000" b="1"/>
              <a:t>或</a:t>
            </a:r>
            <a:endParaRPr lang="zh-CN" altLang="en-US" sz="2400"/>
          </a:p>
        </p:txBody>
      </p:sp>
      <p:sp>
        <p:nvSpPr>
          <p:cNvPr id="115722" name="Text Box 10"/>
          <p:cNvSpPr txBox="1">
            <a:spLocks noChangeArrowheads="1"/>
          </p:cNvSpPr>
          <p:nvPr/>
        </p:nvSpPr>
        <p:spPr bwMode="auto">
          <a:xfrm>
            <a:off x="5410200" y="3565525"/>
            <a:ext cx="696913" cy="701675"/>
          </a:xfrm>
          <a:prstGeom prst="rect">
            <a:avLst/>
          </a:prstGeom>
          <a:noFill/>
          <a:ln w="9525">
            <a:noFill/>
            <a:miter lim="800000"/>
            <a:headEnd/>
            <a:tailEnd/>
          </a:ln>
          <a:effectLst/>
        </p:spPr>
        <p:txBody>
          <a:bodyPr wrap="none">
            <a:spAutoFit/>
          </a:bodyPr>
          <a:lstStyle/>
          <a:p>
            <a:r>
              <a:rPr lang="zh-CN" altLang="en-US" sz="4000" b="1"/>
              <a:t>或</a:t>
            </a:r>
          </a:p>
        </p:txBody>
      </p:sp>
      <p:sp>
        <p:nvSpPr>
          <p:cNvPr id="115723" name="Text Box 11"/>
          <p:cNvSpPr txBox="1">
            <a:spLocks noChangeArrowheads="1"/>
          </p:cNvSpPr>
          <p:nvPr/>
        </p:nvSpPr>
        <p:spPr bwMode="auto">
          <a:xfrm>
            <a:off x="304800" y="4479925"/>
            <a:ext cx="8610600" cy="2141538"/>
          </a:xfrm>
          <a:prstGeom prst="rect">
            <a:avLst/>
          </a:prstGeom>
          <a:noFill/>
          <a:ln w="9525">
            <a:noFill/>
            <a:miter lim="800000"/>
            <a:headEnd/>
            <a:tailEnd/>
          </a:ln>
          <a:effectLst/>
        </p:spPr>
        <p:txBody>
          <a:bodyPr>
            <a:spAutoFit/>
          </a:bodyPr>
          <a:lstStyle/>
          <a:p>
            <a:pPr>
              <a:lnSpc>
                <a:spcPct val="120000"/>
              </a:lnSpc>
            </a:pPr>
            <a:r>
              <a:rPr lang="en-US" altLang="zh-CN" sz="4000">
                <a:solidFill>
                  <a:srgbClr val="A50021"/>
                </a:solidFill>
                <a:ea typeface="楷体_GB2312" pitchFamily="49" charset="-122"/>
              </a:rPr>
              <a:t>   </a:t>
            </a:r>
            <a:r>
              <a:rPr lang="zh-CN" altLang="en-US" sz="3600">
                <a:solidFill>
                  <a:srgbClr val="A50021"/>
                </a:solidFill>
                <a:ea typeface="楷体_GB2312" pitchFamily="49" charset="-122"/>
              </a:rPr>
              <a:t>设三个指针 </a:t>
            </a:r>
            <a:r>
              <a:rPr lang="en-US" altLang="zh-CN" sz="3600">
                <a:solidFill>
                  <a:srgbClr val="A50021"/>
                </a:solidFill>
                <a:ea typeface="楷体_GB2312" pitchFamily="49" charset="-122"/>
              </a:rPr>
              <a:t>pa, pb </a:t>
            </a:r>
            <a:r>
              <a:rPr lang="zh-CN" altLang="en-US" sz="3600">
                <a:solidFill>
                  <a:srgbClr val="A50021"/>
                </a:solidFill>
                <a:ea typeface="楷体_GB2312" pitchFamily="49" charset="-122"/>
              </a:rPr>
              <a:t>和 </a:t>
            </a:r>
            <a:r>
              <a:rPr lang="en-US" altLang="zh-CN" sz="3600">
                <a:solidFill>
                  <a:srgbClr val="A50021"/>
                </a:solidFill>
                <a:ea typeface="楷体_GB2312" pitchFamily="49" charset="-122"/>
              </a:rPr>
              <a:t>pc </a:t>
            </a:r>
            <a:r>
              <a:rPr lang="zh-CN" altLang="en-US" sz="3600">
                <a:solidFill>
                  <a:srgbClr val="A50021"/>
                </a:solidFill>
                <a:ea typeface="楷体_GB2312" pitchFamily="49" charset="-122"/>
              </a:rPr>
              <a:t>分别指向这三个链表中的相应结点，则算法中的主要操作为：</a:t>
            </a:r>
            <a:r>
              <a:rPr lang="zh-CN" altLang="en-US" sz="3600" b="1">
                <a:solidFill>
                  <a:srgbClr val="A50021"/>
                </a:solidFill>
                <a:ea typeface="楷体_GB2312" pitchFamily="49" charset="-122"/>
              </a:rPr>
              <a:t>比较这三个结点元素的大小</a:t>
            </a:r>
            <a:endParaRPr lang="zh-CN" altLang="en-US" sz="3600">
              <a:solidFill>
                <a:srgbClr val="A50021"/>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wipe(left)">
                                      <p:cBhvr>
                                        <p:cTn id="7" dur="500"/>
                                        <p:tgtEl>
                                          <p:spTgt spid="1157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7"/>
                                        </p:tgtEl>
                                        <p:attrNameLst>
                                          <p:attrName>style.visibility</p:attrName>
                                        </p:attrNameLst>
                                      </p:cBhvr>
                                      <p:to>
                                        <p:strVal val="visible"/>
                                      </p:to>
                                    </p:set>
                                    <p:animEffect transition="in" filter="wipe(left)">
                                      <p:cBhvr>
                                        <p:cTn id="12" dur="500"/>
                                        <p:tgtEl>
                                          <p:spTgt spid="1157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18"/>
                                        </p:tgtEl>
                                        <p:attrNameLst>
                                          <p:attrName>style.visibility</p:attrName>
                                        </p:attrNameLst>
                                      </p:cBhvr>
                                      <p:to>
                                        <p:strVal val="visible"/>
                                      </p:to>
                                    </p:set>
                                    <p:animEffect transition="in" filter="wipe(left)">
                                      <p:cBhvr>
                                        <p:cTn id="17" dur="500"/>
                                        <p:tgtEl>
                                          <p:spTgt spid="1157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21"/>
                                        </p:tgtEl>
                                        <p:attrNameLst>
                                          <p:attrName>style.visibility</p:attrName>
                                        </p:attrNameLst>
                                      </p:cBhvr>
                                      <p:to>
                                        <p:strVal val="visible"/>
                                      </p:to>
                                    </p:set>
                                    <p:animEffect transition="in" filter="wipe(left)">
                                      <p:cBhvr>
                                        <p:cTn id="22" dur="500"/>
                                        <p:tgtEl>
                                          <p:spTgt spid="1157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19"/>
                                        </p:tgtEl>
                                        <p:attrNameLst>
                                          <p:attrName>style.visibility</p:attrName>
                                        </p:attrNameLst>
                                      </p:cBhvr>
                                      <p:to>
                                        <p:strVal val="visible"/>
                                      </p:to>
                                    </p:set>
                                    <p:animEffect transition="in" filter="wipe(left)">
                                      <p:cBhvr>
                                        <p:cTn id="27" dur="500"/>
                                        <p:tgtEl>
                                          <p:spTgt spid="1157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22"/>
                                        </p:tgtEl>
                                        <p:attrNameLst>
                                          <p:attrName>style.visibility</p:attrName>
                                        </p:attrNameLst>
                                      </p:cBhvr>
                                      <p:to>
                                        <p:strVal val="visible"/>
                                      </p:to>
                                    </p:set>
                                    <p:animEffect transition="in" filter="wipe(left)">
                                      <p:cBhvr>
                                        <p:cTn id="32" dur="500"/>
                                        <p:tgtEl>
                                          <p:spTgt spid="1157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720"/>
                                        </p:tgtEl>
                                        <p:attrNameLst>
                                          <p:attrName>style.visibility</p:attrName>
                                        </p:attrNameLst>
                                      </p:cBhvr>
                                      <p:to>
                                        <p:strVal val="visible"/>
                                      </p:to>
                                    </p:set>
                                    <p:animEffect transition="in" filter="wipe(left)">
                                      <p:cBhvr>
                                        <p:cTn id="37" dur="500"/>
                                        <p:tgtEl>
                                          <p:spTgt spid="1157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23"/>
                                        </p:tgtEl>
                                        <p:attrNameLst>
                                          <p:attrName>style.visibility</p:attrName>
                                        </p:attrNameLst>
                                      </p:cBhvr>
                                      <p:to>
                                        <p:strVal val="visible"/>
                                      </p:to>
                                    </p:set>
                                    <p:animEffect transition="in" filter="wipe(left)">
                                      <p:cBhvr>
                                        <p:cTn id="42" dur="500"/>
                                        <p:tgtEl>
                                          <p:spTgt spid="115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utoUpdateAnimBg="0"/>
      <p:bldP spid="115717" grpId="0" autoUpdateAnimBg="0"/>
      <p:bldP spid="115718" grpId="0" autoUpdateAnimBg="0"/>
      <p:bldP spid="115719" grpId="0" autoUpdateAnimBg="0"/>
      <p:bldP spid="115720" grpId="0" autoUpdateAnimBg="0"/>
      <p:bldP spid="115721" grpId="0" autoUpdateAnimBg="0"/>
      <p:bldP spid="115722" grpId="0" autoUpdateAnimBg="0"/>
      <p:bldP spid="115723" grpId="0"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hlinkClick r:id="" action="ppaction://hlinkshowjump?jump=firstslide"/>
          </p:cNvPr>
          <p:cNvSpPr txBox="1">
            <a:spLocks noChangeArrowheads="1"/>
          </p:cNvSpPr>
          <p:nvPr/>
        </p:nvSpPr>
        <p:spPr bwMode="auto">
          <a:xfrm>
            <a:off x="166688" y="152400"/>
            <a:ext cx="8797925" cy="6621463"/>
          </a:xfrm>
          <a:prstGeom prst="rect">
            <a:avLst/>
          </a:prstGeom>
          <a:noFill/>
          <a:ln w="9525">
            <a:noFill/>
            <a:miter lim="800000"/>
            <a:headEnd/>
            <a:tailEnd/>
          </a:ln>
          <a:effectLst/>
        </p:spPr>
        <p:txBody>
          <a:bodyPr wrap="none">
            <a:spAutoFit/>
          </a:bodyPr>
          <a:lstStyle/>
          <a:p>
            <a:r>
              <a:rPr lang="en-US" altLang="zh-CN" sz="3200">
                <a:solidFill>
                  <a:schemeClr val="tx2"/>
                </a:solidFill>
                <a:ea typeface="楷体_GB2312" pitchFamily="49" charset="-122"/>
              </a:rPr>
              <a:t>StringType Replace (StringType S, StringType T, </a:t>
            </a:r>
          </a:p>
          <a:p>
            <a:r>
              <a:rPr lang="en-US" altLang="zh-CN" sz="3200">
                <a:solidFill>
                  <a:schemeClr val="tx2"/>
                </a:solidFill>
                <a:ea typeface="楷体_GB2312" pitchFamily="49" charset="-122"/>
              </a:rPr>
              <a:t>                                                          StringType V )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r>
              <a:rPr lang="en-US" altLang="zh-CN" sz="3200">
                <a:ea typeface="楷体_GB2312" pitchFamily="49" charset="-122"/>
              </a:rPr>
              <a:t> </a:t>
            </a:r>
            <a:r>
              <a:rPr lang="en-US" altLang="zh-CN">
                <a:ea typeface="楷体_GB2312" pitchFamily="49" charset="-122"/>
              </a:rPr>
              <a:t>// T</a:t>
            </a:r>
            <a:r>
              <a:rPr lang="zh-CN" altLang="en-US">
                <a:ea typeface="楷体_GB2312" pitchFamily="49" charset="-122"/>
              </a:rPr>
              <a:t>为非空串。若主串</a:t>
            </a:r>
            <a:r>
              <a:rPr lang="en-US" altLang="zh-CN">
                <a:ea typeface="楷体_GB2312" pitchFamily="49" charset="-122"/>
              </a:rPr>
              <a:t>S</a:t>
            </a:r>
            <a:r>
              <a:rPr lang="zh-CN" altLang="en-US">
                <a:ea typeface="楷体_GB2312" pitchFamily="49" charset="-122"/>
              </a:rPr>
              <a:t>中存在与 </a:t>
            </a:r>
            <a:r>
              <a:rPr lang="en-US" altLang="zh-CN">
                <a:ea typeface="楷体_GB2312" pitchFamily="49" charset="-122"/>
              </a:rPr>
              <a:t>T</a:t>
            </a:r>
            <a:r>
              <a:rPr lang="zh-CN" altLang="en-US">
                <a:ea typeface="楷体_GB2312" pitchFamily="49" charset="-122"/>
              </a:rPr>
              <a:t>相等的子串，则均以串</a:t>
            </a:r>
            <a:r>
              <a:rPr lang="en-US" altLang="zh-CN">
                <a:ea typeface="楷体_GB2312" pitchFamily="49" charset="-122"/>
              </a:rPr>
              <a:t>V</a:t>
            </a:r>
            <a:r>
              <a:rPr lang="zh-CN" altLang="en-US">
                <a:ea typeface="楷体_GB2312" pitchFamily="49" charset="-122"/>
              </a:rPr>
              <a:t>替换之。</a:t>
            </a:r>
          </a:p>
          <a:p>
            <a:r>
              <a:rPr lang="zh-CN" altLang="en-US">
                <a:ea typeface="楷体_GB2312" pitchFamily="49" charset="-122"/>
              </a:rPr>
              <a:t> </a:t>
            </a:r>
            <a:r>
              <a:rPr lang="en-US" altLang="zh-CN">
                <a:ea typeface="楷体_GB2312" pitchFamily="49" charset="-122"/>
              </a:rPr>
              <a:t>//  </a:t>
            </a:r>
            <a:r>
              <a:rPr lang="zh-CN" altLang="en-US">
                <a:ea typeface="楷体_GB2312" pitchFamily="49" charset="-122"/>
              </a:rPr>
              <a:t>本算法返回被置换后的新串。</a:t>
            </a:r>
            <a:endParaRPr lang="zh-CN" altLang="en-US" sz="3200">
              <a:solidFill>
                <a:schemeClr val="tx2"/>
              </a:solidFill>
              <a:ea typeface="楷体_GB2312" pitchFamily="49" charset="-122"/>
            </a:endParaRPr>
          </a:p>
          <a:p>
            <a:pPr>
              <a:lnSpc>
                <a:spcPct val="110000"/>
              </a:lnSpc>
            </a:pPr>
            <a:r>
              <a:rPr lang="zh-CN" altLang="en-US" sz="2800">
                <a:solidFill>
                  <a:schemeClr val="tx2"/>
                </a:solidFill>
                <a:ea typeface="楷体_GB2312" pitchFamily="49" charset="-122"/>
              </a:rPr>
              <a:t>   </a:t>
            </a:r>
            <a:r>
              <a:rPr lang="en-US" altLang="zh-CN" sz="3200">
                <a:solidFill>
                  <a:schemeClr val="tx2"/>
                </a:solidFill>
                <a:ea typeface="楷体_GB2312" pitchFamily="49" charset="-122"/>
              </a:rPr>
              <a:t>n = StrLength(S);  m = StrLength(T);</a:t>
            </a:r>
            <a:r>
              <a:rPr lang="en-US" altLang="zh-CN" sz="2800">
                <a:solidFill>
                  <a:schemeClr val="tx2"/>
                </a:solidFill>
                <a:ea typeface="楷体_GB2312" pitchFamily="49" charset="-122"/>
              </a:rPr>
              <a:t>  </a:t>
            </a:r>
          </a:p>
          <a:p>
            <a:pPr>
              <a:lnSpc>
                <a:spcPct val="110000"/>
              </a:lnSpc>
            </a:pPr>
            <a:r>
              <a:rPr lang="en-US" altLang="zh-CN" sz="2800">
                <a:solidFill>
                  <a:schemeClr val="tx2"/>
                </a:solidFill>
                <a:ea typeface="楷体_GB2312" pitchFamily="49" charset="-122"/>
              </a:rPr>
              <a:t>   </a:t>
            </a:r>
            <a:r>
              <a:rPr lang="en-US" altLang="zh-CN" sz="3200">
                <a:solidFill>
                  <a:schemeClr val="tx2"/>
                </a:solidFill>
                <a:ea typeface="楷体_GB2312" pitchFamily="49" charset="-122"/>
              </a:rPr>
              <a:t>i = pos = 1;   StrAssign(news, </a:t>
            </a:r>
            <a:r>
              <a:rPr lang="en-US" altLang="zh-CN" sz="3200">
                <a:solidFill>
                  <a:schemeClr val="tx2"/>
                </a:solidFill>
                <a:ea typeface="楷体_GB2312" pitchFamily="49" charset="-122"/>
                <a:sym typeface="Symbol" pitchFamily="18" charset="2"/>
              </a:rPr>
              <a:t></a:t>
            </a:r>
            <a:r>
              <a:rPr lang="en-US" altLang="zh-CN" sz="3200">
                <a:solidFill>
                  <a:schemeClr val="tx2"/>
                </a:solidFill>
                <a:ea typeface="楷体_GB2312" pitchFamily="49" charset="-122"/>
              </a:rPr>
              <a:t>);</a:t>
            </a:r>
            <a:endParaRPr lang="en-US" altLang="zh-CN" sz="2800">
              <a:solidFill>
                <a:schemeClr val="tx2"/>
              </a:solidFill>
              <a:ea typeface="楷体_GB2312" pitchFamily="49" charset="-122"/>
            </a:endParaRPr>
          </a:p>
          <a:p>
            <a:pPr>
              <a:lnSpc>
                <a:spcPct val="110000"/>
              </a:lnSpc>
            </a:pPr>
            <a:r>
              <a:rPr lang="en-US" altLang="zh-CN" sz="3200">
                <a:solidFill>
                  <a:schemeClr val="tx2"/>
                </a:solidFill>
                <a:ea typeface="楷体_GB2312" pitchFamily="49" charset="-122"/>
              </a:rPr>
              <a:t>   </a:t>
            </a:r>
            <a:r>
              <a:rPr lang="en-US" altLang="zh-CN" sz="3200" b="1">
                <a:solidFill>
                  <a:schemeClr val="tx2"/>
                </a:solidFill>
                <a:ea typeface="楷体_GB2312" pitchFamily="49" charset="-122"/>
              </a:rPr>
              <a:t>while</a:t>
            </a:r>
            <a:r>
              <a:rPr lang="en-US" altLang="zh-CN" sz="3200">
                <a:solidFill>
                  <a:schemeClr val="tx2"/>
                </a:solidFill>
                <a:ea typeface="楷体_GB2312" pitchFamily="49" charset="-122"/>
              </a:rPr>
              <a:t> ( i &lt;= n-m+1)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pPr>
              <a:lnSpc>
                <a:spcPct val="110000"/>
              </a:lnSpc>
            </a:pPr>
            <a:r>
              <a:rPr lang="en-US" altLang="zh-CN" sz="3200" b="1">
                <a:ea typeface="楷体_GB2312" pitchFamily="49" charset="-122"/>
              </a:rPr>
              <a:t>     </a:t>
            </a:r>
            <a:r>
              <a:rPr lang="en-US" altLang="zh-CN" sz="3200">
                <a:ea typeface="楷体_GB2312" pitchFamily="49" charset="-122"/>
              </a:rPr>
              <a:t>   </a:t>
            </a:r>
            <a:r>
              <a:rPr lang="en-US" altLang="zh-CN" sz="3200">
                <a:solidFill>
                  <a:srgbClr val="0000FF"/>
                </a:solidFill>
                <a:ea typeface="楷体_GB2312" pitchFamily="49" charset="-122"/>
              </a:rPr>
              <a:t>SubString (sub, S, i, m);</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rgbClr val="0000FF"/>
                </a:solidFill>
                <a:ea typeface="楷体_GB2312" pitchFamily="49" charset="-122"/>
              </a:rPr>
              <a:t>if</a:t>
            </a:r>
            <a:r>
              <a:rPr lang="en-US" altLang="zh-CN" sz="3200">
                <a:solidFill>
                  <a:srgbClr val="0000FF"/>
                </a:solidFill>
                <a:ea typeface="楷体_GB2312" pitchFamily="49" charset="-122"/>
              </a:rPr>
              <a:t> (StrCompare(sub,T) </a:t>
            </a:r>
            <a:r>
              <a:rPr lang="en-US" altLang="zh-CN" sz="3200" b="1">
                <a:solidFill>
                  <a:srgbClr val="0000FF"/>
                </a:solidFill>
                <a:ea typeface="楷体_GB2312" pitchFamily="49" charset="-122"/>
              </a:rPr>
              <a:t>!=</a:t>
            </a:r>
            <a:r>
              <a:rPr lang="en-US" altLang="zh-CN" sz="3200">
                <a:solidFill>
                  <a:srgbClr val="0000FF"/>
                </a:solidFill>
                <a:ea typeface="楷体_GB2312" pitchFamily="49" charset="-122"/>
              </a:rPr>
              <a:t> 0)   ++i ;</a:t>
            </a:r>
          </a:p>
          <a:p>
            <a:pPr>
              <a:lnSpc>
                <a:spcPct val="110000"/>
              </a:lnSpc>
            </a:pPr>
            <a:r>
              <a:rPr lang="en-US" altLang="zh-CN" sz="3200">
                <a:solidFill>
                  <a:srgbClr val="0000FF"/>
                </a:solidFill>
                <a:ea typeface="楷体_GB2312" pitchFamily="49" charset="-122"/>
              </a:rPr>
              <a:t>        </a:t>
            </a:r>
            <a:r>
              <a:rPr lang="en-US" altLang="zh-CN" sz="3200" b="1">
                <a:solidFill>
                  <a:srgbClr val="0000FF"/>
                </a:solidFill>
                <a:ea typeface="楷体_GB2312" pitchFamily="49" charset="-122"/>
              </a:rPr>
              <a:t>else</a:t>
            </a:r>
            <a:r>
              <a:rPr lang="en-US" altLang="zh-CN" sz="3200">
                <a:solidFill>
                  <a:srgbClr val="0000FF"/>
                </a:solidFill>
                <a:ea typeface="楷体_GB2312" pitchFamily="49" charset="-122"/>
              </a:rPr>
              <a:t> {                    }</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chemeClr val="tx2"/>
                </a:solidFill>
                <a:ea typeface="楷体_GB2312" pitchFamily="49" charset="-122"/>
              </a:rPr>
              <a:t>} </a:t>
            </a:r>
            <a:r>
              <a:rPr lang="en-US" altLang="zh-CN" sz="3200">
                <a:solidFill>
                  <a:schemeClr val="tx2"/>
                </a:solidFill>
                <a:ea typeface="楷体_GB2312" pitchFamily="49" charset="-122"/>
              </a:rPr>
              <a:t>// while    </a:t>
            </a:r>
            <a:r>
              <a:rPr lang="en-US" altLang="zh-CN">
                <a:solidFill>
                  <a:schemeClr val="tx2"/>
                </a:solidFill>
                <a:ea typeface="楷体_GB2312" pitchFamily="49" charset="-122"/>
              </a:rPr>
              <a:t> S</a:t>
            </a:r>
            <a:r>
              <a:rPr lang="zh-CN" altLang="en-US">
                <a:solidFill>
                  <a:schemeClr val="tx2"/>
                </a:solidFill>
                <a:ea typeface="楷体_GB2312" pitchFamily="49" charset="-122"/>
              </a:rPr>
              <a:t>中不再存在与</a:t>
            </a:r>
            <a:r>
              <a:rPr lang="en-US" altLang="zh-CN">
                <a:solidFill>
                  <a:schemeClr val="tx2"/>
                </a:solidFill>
                <a:ea typeface="楷体_GB2312" pitchFamily="49" charset="-122"/>
              </a:rPr>
              <a:t>T</a:t>
            </a:r>
            <a:r>
              <a:rPr lang="zh-CN" altLang="en-US">
                <a:solidFill>
                  <a:schemeClr val="tx2"/>
                </a:solidFill>
                <a:ea typeface="楷体_GB2312" pitchFamily="49" charset="-122"/>
              </a:rPr>
              <a:t>相等的子串</a:t>
            </a:r>
            <a:endParaRPr lang="zh-CN" altLang="en-US" sz="3200">
              <a:solidFill>
                <a:schemeClr val="tx2"/>
              </a:solidFill>
              <a:ea typeface="楷体_GB2312" pitchFamily="49" charset="-122"/>
            </a:endParaRPr>
          </a:p>
          <a:p>
            <a:pPr>
              <a:lnSpc>
                <a:spcPct val="110000"/>
              </a:lnSpc>
            </a:pPr>
            <a:r>
              <a:rPr lang="zh-CN" altLang="en-US" sz="3200">
                <a:solidFill>
                  <a:schemeClr val="tx2"/>
                </a:solidFill>
                <a:ea typeface="楷体_GB2312" pitchFamily="49" charset="-122"/>
              </a:rPr>
              <a:t>   </a:t>
            </a:r>
          </a:p>
          <a:p>
            <a:pPr>
              <a:lnSpc>
                <a:spcPct val="110000"/>
              </a:lnSpc>
            </a:pPr>
            <a:r>
              <a:rPr lang="en-US" altLang="zh-CN" sz="2800" b="1">
                <a:solidFill>
                  <a:schemeClr val="tx2"/>
                </a:solidFill>
                <a:ea typeface="楷体_GB2312" pitchFamily="49" charset="-122"/>
              </a:rPr>
              <a:t>}</a:t>
            </a:r>
            <a:r>
              <a:rPr lang="en-US" altLang="zh-CN" sz="2800">
                <a:solidFill>
                  <a:schemeClr val="tx2"/>
                </a:solidFill>
                <a:ea typeface="楷体_GB2312" pitchFamily="49" charset="-122"/>
              </a:rPr>
              <a:t> // Replace</a:t>
            </a:r>
          </a:p>
        </p:txBody>
      </p:sp>
      <p:sp>
        <p:nvSpPr>
          <p:cNvPr id="146435" name="Text Box 3">
            <a:hlinkClick r:id="" action="ppaction://hlinkshowjump?jump=nextslide"/>
          </p:cNvPr>
          <p:cNvSpPr txBox="1">
            <a:spLocks noChangeArrowheads="1"/>
          </p:cNvSpPr>
          <p:nvPr/>
        </p:nvSpPr>
        <p:spPr bwMode="auto">
          <a:xfrm>
            <a:off x="2057400" y="4648200"/>
            <a:ext cx="1733550" cy="641350"/>
          </a:xfrm>
          <a:prstGeom prst="rect">
            <a:avLst/>
          </a:prstGeom>
          <a:noFill/>
          <a:ln w="9525">
            <a:noFill/>
            <a:miter lim="800000"/>
            <a:headEnd/>
            <a:tailEnd/>
          </a:ln>
          <a:effectLst/>
        </p:spPr>
        <p:txBody>
          <a:bodyPr>
            <a:spAutoFit/>
          </a:bodyPr>
          <a:lstStyle/>
          <a:p>
            <a:r>
              <a:rPr lang="en-US" altLang="zh-CN" sz="3600" b="1">
                <a:solidFill>
                  <a:srgbClr val="0000FF"/>
                </a:solidFill>
                <a:ea typeface="楷体_GB2312" pitchFamily="49" charset="-122"/>
              </a:rPr>
              <a:t>   ···   ···</a:t>
            </a:r>
            <a:endParaRPr lang="en-US" altLang="zh-CN" sz="3200">
              <a:solidFill>
                <a:srgbClr val="0000FF"/>
              </a:solidFill>
              <a:ea typeface="楷体_GB2312" pitchFamily="49" charset="-122"/>
            </a:endParaRPr>
          </a:p>
        </p:txBody>
      </p:sp>
      <p:sp>
        <p:nvSpPr>
          <p:cNvPr id="146436" name="Text Box 4">
            <a:hlinkClick r:id="" action="ppaction://hlinkshowjump?jump=nextslide"/>
          </p:cNvPr>
          <p:cNvSpPr txBox="1">
            <a:spLocks noChangeArrowheads="1"/>
          </p:cNvSpPr>
          <p:nvPr/>
        </p:nvSpPr>
        <p:spPr bwMode="auto">
          <a:xfrm>
            <a:off x="990600" y="5588000"/>
            <a:ext cx="1371600" cy="641350"/>
          </a:xfrm>
          <a:prstGeom prst="rect">
            <a:avLst/>
          </a:prstGeom>
          <a:noFill/>
          <a:ln w="9525">
            <a:noFill/>
            <a:miter lim="800000"/>
            <a:headEnd/>
            <a:tailEnd/>
          </a:ln>
          <a:effectLst/>
        </p:spPr>
        <p:txBody>
          <a:bodyPr>
            <a:spAutoFit/>
          </a:bodyPr>
          <a:lstStyle/>
          <a:p>
            <a:r>
              <a:rPr lang="en-US" altLang="zh-CN" sz="3600" b="1">
                <a:solidFill>
                  <a:srgbClr val="0000FF"/>
                </a:solidFill>
                <a:ea typeface="楷体_GB2312" pitchFamily="49" charset="-122"/>
              </a:rPr>
              <a:t>  ··· ···</a:t>
            </a:r>
            <a:endParaRPr lang="en-US" altLang="zh-CN" sz="3200">
              <a:solidFill>
                <a:srgbClr val="0000FF"/>
              </a:solidFill>
              <a:ea typeface="楷体_GB2312" pitchFamily="49" charset="-122"/>
            </a:endParaRPr>
          </a:p>
        </p:txBody>
      </p:sp>
      <p:graphicFrame>
        <p:nvGraphicFramePr>
          <p:cNvPr id="146437" name="Object 5">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17762" name="剪辑" r:id="rId3" imgW="908640" imgH="907560" progId="">
              <p:embed/>
            </p:oleObj>
          </a:graphicData>
        </a:graphic>
      </p:graphicFrame>
    </p:spTree>
  </p:cSld>
  <p:clrMapOvr>
    <a:masterClrMapping/>
  </p:clrMapOvr>
  <p:transition>
    <p:strips dir="rd"/>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96850" y="735013"/>
            <a:ext cx="8718550" cy="2428875"/>
          </a:xfrm>
          <a:prstGeom prst="rect">
            <a:avLst/>
          </a:prstGeom>
          <a:noFill/>
          <a:ln w="9525">
            <a:noFill/>
            <a:miter lim="800000"/>
            <a:headEnd/>
            <a:tailEnd/>
          </a:ln>
          <a:effectLst/>
        </p:spPr>
        <p:txBody>
          <a:bodyPr wrap="none">
            <a:spAutoFit/>
          </a:bodyPr>
          <a:lstStyle/>
          <a:p>
            <a:pPr>
              <a:lnSpc>
                <a:spcPct val="120000"/>
              </a:lnSpc>
            </a:pPr>
            <a:r>
              <a:rPr lang="en-US" altLang="zh-CN" sz="3200"/>
              <a:t>news = Concat(news, SubString(S, pos, i-pos));</a:t>
            </a:r>
          </a:p>
          <a:p>
            <a:pPr>
              <a:lnSpc>
                <a:spcPct val="120000"/>
              </a:lnSpc>
            </a:pPr>
            <a:r>
              <a:rPr lang="en-US" altLang="zh-CN" sz="3200"/>
              <a:t>news = Concat(news, V);</a:t>
            </a:r>
          </a:p>
          <a:p>
            <a:pPr>
              <a:lnSpc>
                <a:spcPct val="120000"/>
              </a:lnSpc>
            </a:pPr>
            <a:r>
              <a:rPr lang="en-US" altLang="zh-CN" sz="3200"/>
              <a:t>i = pos = i + m;</a:t>
            </a:r>
          </a:p>
          <a:p>
            <a:pPr>
              <a:lnSpc>
                <a:spcPct val="120000"/>
              </a:lnSpc>
            </a:pPr>
            <a:r>
              <a:rPr lang="en-US" altLang="zh-CN" sz="3200"/>
              <a:t>// pos</a:t>
            </a:r>
            <a:r>
              <a:rPr lang="zh-CN" altLang="zh-CN" sz="3200">
                <a:ea typeface="楷体_GB2312" pitchFamily="49" charset="-122"/>
              </a:rPr>
              <a:t>指示查询的起始位置</a:t>
            </a:r>
            <a:r>
              <a:rPr lang="zh-CN" altLang="zh-CN" sz="3200"/>
              <a:t>; </a:t>
            </a:r>
            <a:r>
              <a:rPr lang="en-US" altLang="zh-CN" sz="3200"/>
              <a:t>i</a:t>
            </a:r>
            <a:r>
              <a:rPr lang="zh-CN" altLang="en-US" sz="3200">
                <a:ea typeface="楷体_GB2312" pitchFamily="49" charset="-122"/>
              </a:rPr>
              <a:t>指示</a:t>
            </a:r>
            <a:r>
              <a:rPr lang="zh-CN" altLang="zh-CN" sz="3200">
                <a:ea typeface="楷体_GB2312" pitchFamily="49" charset="-122"/>
              </a:rPr>
              <a:t>子串的起始位置</a:t>
            </a:r>
            <a:endParaRPr lang="zh-CN" altLang="en-US" sz="3200"/>
          </a:p>
        </p:txBody>
      </p:sp>
      <p:sp>
        <p:nvSpPr>
          <p:cNvPr id="147459" name="Text Box 3"/>
          <p:cNvSpPr txBox="1">
            <a:spLocks noChangeArrowheads="1"/>
          </p:cNvSpPr>
          <p:nvPr/>
        </p:nvSpPr>
        <p:spPr bwMode="auto">
          <a:xfrm>
            <a:off x="400050" y="4479925"/>
            <a:ext cx="7905750" cy="1844675"/>
          </a:xfrm>
          <a:prstGeom prst="rect">
            <a:avLst/>
          </a:prstGeom>
          <a:noFill/>
          <a:ln w="9525">
            <a:noFill/>
            <a:miter lim="800000"/>
            <a:headEnd/>
            <a:tailEnd/>
          </a:ln>
          <a:effectLst/>
        </p:spPr>
        <p:txBody>
          <a:bodyPr wrap="none">
            <a:spAutoFit/>
          </a:bodyPr>
          <a:lstStyle/>
          <a:p>
            <a:pPr>
              <a:lnSpc>
                <a:spcPct val="120000"/>
              </a:lnSpc>
            </a:pPr>
            <a:r>
              <a:rPr lang="en-US" altLang="zh-CN" sz="3200"/>
              <a:t>news = Concat(news, </a:t>
            </a:r>
          </a:p>
          <a:p>
            <a:pPr>
              <a:lnSpc>
                <a:spcPct val="120000"/>
              </a:lnSpc>
            </a:pPr>
            <a:r>
              <a:rPr lang="en-US" altLang="zh-CN" sz="3200"/>
              <a:t>                              SubString(S, pos, n-pos+1));</a:t>
            </a:r>
          </a:p>
          <a:p>
            <a:pPr>
              <a:lnSpc>
                <a:spcPct val="120000"/>
              </a:lnSpc>
            </a:pPr>
            <a:r>
              <a:rPr lang="en-US" altLang="zh-CN" sz="3200" b="1"/>
              <a:t>return</a:t>
            </a:r>
            <a:r>
              <a:rPr lang="en-US" altLang="zh-CN" sz="3200"/>
              <a:t> news;</a:t>
            </a:r>
          </a:p>
        </p:txBody>
      </p:sp>
      <p:sp>
        <p:nvSpPr>
          <p:cNvPr id="147460" name="AutoShape 4">
            <a:hlinkClick r:id="" action="ppaction://hlinkshowjump?jump=lastslideviewed" highlightClick="1"/>
          </p:cNvPr>
          <p:cNvSpPr>
            <a:spLocks noChangeArrowheads="1"/>
          </p:cNvSpPr>
          <p:nvPr/>
        </p:nvSpPr>
        <p:spPr bwMode="auto">
          <a:xfrm>
            <a:off x="8458200" y="3276600"/>
            <a:ext cx="381000" cy="381000"/>
          </a:xfrm>
          <a:prstGeom prst="actionButtonReturn">
            <a:avLst/>
          </a:prstGeom>
          <a:solidFill>
            <a:srgbClr val="00FFCC"/>
          </a:solidFill>
          <a:ln w="9525">
            <a:solidFill>
              <a:schemeClr val="tx1"/>
            </a:solidFill>
            <a:miter lim="800000"/>
            <a:headEnd/>
            <a:tailEnd/>
          </a:ln>
          <a:effectLst/>
        </p:spPr>
        <p:txBody>
          <a:bodyPr wrap="none" anchor="ctr"/>
          <a:lstStyle/>
          <a:p>
            <a:endParaRPr lang="zh-CN" altLang="en-US"/>
          </a:p>
        </p:txBody>
      </p:sp>
      <p:sp>
        <p:nvSpPr>
          <p:cNvPr id="147461" name="AutoShape 5">
            <a:hlinkClick r:id="" action="ppaction://hlinkshowjump?jump=lastslideviewed" highlightClick="1"/>
          </p:cNvPr>
          <p:cNvSpPr>
            <a:spLocks noChangeArrowheads="1"/>
          </p:cNvSpPr>
          <p:nvPr/>
        </p:nvSpPr>
        <p:spPr bwMode="auto">
          <a:xfrm>
            <a:off x="8458200" y="6248400"/>
            <a:ext cx="381000" cy="381000"/>
          </a:xfrm>
          <a:prstGeom prst="actionButtonReturn">
            <a:avLst/>
          </a:prstGeom>
          <a:solidFill>
            <a:srgbClr val="00FFCC"/>
          </a:solidFill>
          <a:ln w="9525">
            <a:solidFill>
              <a:schemeClr val="tx1"/>
            </a:solidFill>
            <a:miter lim="800000"/>
            <a:headEnd/>
            <a:tailEnd/>
          </a:ln>
          <a:effectLst/>
        </p:spPr>
        <p:txBody>
          <a:bodyPr wrap="none" anchor="ctr"/>
          <a:lstStyle/>
          <a:p>
            <a:endParaRPr lang="zh-CN" altLang="en-US"/>
          </a:p>
        </p:txBody>
      </p:sp>
      <p:sp>
        <p:nvSpPr>
          <p:cNvPr id="147462" name="Text Box 6"/>
          <p:cNvSpPr txBox="1">
            <a:spLocks noChangeArrowheads="1"/>
          </p:cNvSpPr>
          <p:nvPr/>
        </p:nvSpPr>
        <p:spPr bwMode="auto">
          <a:xfrm>
            <a:off x="946150" y="196850"/>
            <a:ext cx="1263650" cy="641350"/>
          </a:xfrm>
          <a:prstGeom prst="rect">
            <a:avLst/>
          </a:prstGeom>
          <a:noFill/>
          <a:ln w="9525">
            <a:noFill/>
            <a:miter lim="800000"/>
            <a:headEnd/>
            <a:tailEnd/>
          </a:ln>
          <a:effectLst/>
        </p:spPr>
        <p:txBody>
          <a:bodyPr wrap="none">
            <a:spAutoFit/>
          </a:bodyPr>
          <a:lstStyle/>
          <a:p>
            <a:r>
              <a:rPr lang="en-US" altLang="zh-CN" sz="3600"/>
              <a:t>// else</a:t>
            </a:r>
            <a:endParaRPr lang="en-US" altLang="zh-CN" sz="2400"/>
          </a:p>
        </p:txBody>
      </p:sp>
      <p:sp>
        <p:nvSpPr>
          <p:cNvPr id="147463" name="Text Box 7"/>
          <p:cNvSpPr txBox="1">
            <a:spLocks noChangeArrowheads="1"/>
          </p:cNvSpPr>
          <p:nvPr/>
        </p:nvSpPr>
        <p:spPr bwMode="auto">
          <a:xfrm>
            <a:off x="895350" y="3854450"/>
            <a:ext cx="2381250" cy="641350"/>
          </a:xfrm>
          <a:prstGeom prst="rect">
            <a:avLst/>
          </a:prstGeom>
          <a:noFill/>
          <a:ln w="9525">
            <a:noFill/>
            <a:miter lim="800000"/>
            <a:headEnd/>
            <a:tailEnd/>
          </a:ln>
          <a:effectLst/>
        </p:spPr>
        <p:txBody>
          <a:bodyPr wrap="none">
            <a:spAutoFit/>
          </a:bodyPr>
          <a:lstStyle/>
          <a:p>
            <a:r>
              <a:rPr lang="en-US" altLang="zh-CN" sz="3600"/>
              <a:t>// </a:t>
            </a:r>
            <a:r>
              <a:rPr lang="zh-CN" altLang="en-US" sz="3600">
                <a:ea typeface="楷体_GB2312" pitchFamily="49" charset="-122"/>
              </a:rPr>
              <a:t>结尾处理</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additive="base">
                                        <p:cTn id="7" dur="500" fill="hold"/>
                                        <p:tgtEl>
                                          <p:spTgt spid="147458"/>
                                        </p:tgtEl>
                                        <p:attrNameLst>
                                          <p:attrName>ppt_x</p:attrName>
                                        </p:attrNameLst>
                                      </p:cBhvr>
                                      <p:tavLst>
                                        <p:tav tm="0">
                                          <p:val>
                                            <p:strVal val="#ppt_x"/>
                                          </p:val>
                                        </p:tav>
                                        <p:tav tm="100000">
                                          <p:val>
                                            <p:strVal val="#ppt_x"/>
                                          </p:val>
                                        </p:tav>
                                      </p:tavLst>
                                    </p:anim>
                                    <p:anim calcmode="lin" valueType="num">
                                      <p:cBhvr additive="base">
                                        <p:cTn id="8" dur="500" fill="hold"/>
                                        <p:tgtEl>
                                          <p:spTgt spid="14745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47460"/>
                                        </p:tgtEl>
                                        <p:attrNameLst>
                                          <p:attrName>style.visibility</p:attrName>
                                        </p:attrNameLst>
                                      </p:cBhvr>
                                      <p:to>
                                        <p:strVal val="visible"/>
                                      </p:to>
                                    </p:set>
                                    <p:anim calcmode="lin" valueType="num">
                                      <p:cBhvr additive="base">
                                        <p:cTn id="12" dur="500" fill="hold"/>
                                        <p:tgtEl>
                                          <p:spTgt spid="147460"/>
                                        </p:tgtEl>
                                        <p:attrNameLst>
                                          <p:attrName>ppt_x</p:attrName>
                                        </p:attrNameLst>
                                      </p:cBhvr>
                                      <p:tavLst>
                                        <p:tav tm="0">
                                          <p:val>
                                            <p:strVal val="1+#ppt_w/2"/>
                                          </p:val>
                                        </p:tav>
                                        <p:tav tm="100000">
                                          <p:val>
                                            <p:strVal val="#ppt_x"/>
                                          </p:val>
                                        </p:tav>
                                      </p:tavLst>
                                    </p:anim>
                                    <p:anim calcmode="lin" valueType="num">
                                      <p:cBhvr additive="base">
                                        <p:cTn id="13" dur="500" fill="hold"/>
                                        <p:tgtEl>
                                          <p:spTgt spid="14746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7459"/>
                                        </p:tgtEl>
                                        <p:attrNameLst>
                                          <p:attrName>style.visibility</p:attrName>
                                        </p:attrNameLst>
                                      </p:cBhvr>
                                      <p:to>
                                        <p:strVal val="visible"/>
                                      </p:to>
                                    </p:set>
                                    <p:anim calcmode="lin" valueType="num">
                                      <p:cBhvr additive="base">
                                        <p:cTn id="18" dur="500" fill="hold"/>
                                        <p:tgtEl>
                                          <p:spTgt spid="147459"/>
                                        </p:tgtEl>
                                        <p:attrNameLst>
                                          <p:attrName>ppt_x</p:attrName>
                                        </p:attrNameLst>
                                      </p:cBhvr>
                                      <p:tavLst>
                                        <p:tav tm="0">
                                          <p:val>
                                            <p:strVal val="#ppt_x"/>
                                          </p:val>
                                        </p:tav>
                                        <p:tav tm="100000">
                                          <p:val>
                                            <p:strVal val="#ppt_x"/>
                                          </p:val>
                                        </p:tav>
                                      </p:tavLst>
                                    </p:anim>
                                    <p:anim calcmode="lin" valueType="num">
                                      <p:cBhvr additive="base">
                                        <p:cTn id="19" dur="500" fill="hold"/>
                                        <p:tgtEl>
                                          <p:spTgt spid="147459"/>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6" fill="hold" grpId="0" nodeType="afterEffect">
                                  <p:stCondLst>
                                    <p:cond delay="0"/>
                                  </p:stCondLst>
                                  <p:childTnLst>
                                    <p:set>
                                      <p:cBhvr>
                                        <p:cTn id="22" dur="1" fill="hold">
                                          <p:stCondLst>
                                            <p:cond delay="0"/>
                                          </p:stCondLst>
                                        </p:cTn>
                                        <p:tgtEl>
                                          <p:spTgt spid="147461"/>
                                        </p:tgtEl>
                                        <p:attrNameLst>
                                          <p:attrName>style.visibility</p:attrName>
                                        </p:attrNameLst>
                                      </p:cBhvr>
                                      <p:to>
                                        <p:strVal val="visible"/>
                                      </p:to>
                                    </p:set>
                                    <p:anim calcmode="lin" valueType="num">
                                      <p:cBhvr additive="base">
                                        <p:cTn id="23" dur="500" fill="hold"/>
                                        <p:tgtEl>
                                          <p:spTgt spid="147461"/>
                                        </p:tgtEl>
                                        <p:attrNameLst>
                                          <p:attrName>ppt_x</p:attrName>
                                        </p:attrNameLst>
                                      </p:cBhvr>
                                      <p:tavLst>
                                        <p:tav tm="0">
                                          <p:val>
                                            <p:strVal val="1+#ppt_w/2"/>
                                          </p:val>
                                        </p:tav>
                                        <p:tav tm="100000">
                                          <p:val>
                                            <p:strVal val="#ppt_x"/>
                                          </p:val>
                                        </p:tav>
                                      </p:tavLst>
                                    </p:anim>
                                    <p:anim calcmode="lin" valueType="num">
                                      <p:cBhvr additive="base">
                                        <p:cTn id="24" dur="500" fill="hold"/>
                                        <p:tgtEl>
                                          <p:spTgt spid="147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utoUpdateAnimBg="0"/>
      <p:bldP spid="147460" grpId="0" animBg="1"/>
      <p:bldP spid="147461" grpId="0" animBg="1"/>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136525" y="1050925"/>
            <a:ext cx="8312150" cy="701675"/>
          </a:xfrm>
          <a:prstGeom prst="rect">
            <a:avLst/>
          </a:prstGeom>
          <a:noFill/>
          <a:ln w="9525">
            <a:noFill/>
            <a:miter lim="800000"/>
            <a:headEnd/>
            <a:tailEnd/>
          </a:ln>
          <a:effectLst/>
        </p:spPr>
        <p:txBody>
          <a:bodyPr wrap="none">
            <a:spAutoFit/>
          </a:bodyPr>
          <a:lstStyle/>
          <a:p>
            <a:r>
              <a:rPr lang="zh-CN" altLang="en-US" sz="4000">
                <a:latin typeface="楷体_GB2312" pitchFamily="49" charset="-122"/>
                <a:ea typeface="楷体_GB2312" pitchFamily="49" charset="-122"/>
              </a:rPr>
              <a:t>从串</a:t>
            </a:r>
            <a:r>
              <a:rPr lang="en-US" altLang="zh-CN" sz="4000">
                <a:latin typeface="楷体_GB2312" pitchFamily="49" charset="-122"/>
                <a:ea typeface="楷体_GB2312" pitchFamily="49" charset="-122"/>
              </a:rPr>
              <a:t>S</a:t>
            </a:r>
            <a:r>
              <a:rPr lang="zh-CN" altLang="en-US" sz="4000">
                <a:latin typeface="楷体_GB2312" pitchFamily="49" charset="-122"/>
                <a:ea typeface="楷体_GB2312" pitchFamily="49" charset="-122"/>
              </a:rPr>
              <a:t>中删除所有和串</a:t>
            </a:r>
            <a:r>
              <a:rPr lang="en-US" altLang="zh-CN" sz="4000">
                <a:latin typeface="楷体_GB2312" pitchFamily="49" charset="-122"/>
                <a:ea typeface="楷体_GB2312" pitchFamily="49" charset="-122"/>
              </a:rPr>
              <a:t>T</a:t>
            </a:r>
            <a:r>
              <a:rPr lang="zh-CN" altLang="en-US" sz="4000">
                <a:latin typeface="楷体_GB2312" pitchFamily="49" charset="-122"/>
                <a:ea typeface="楷体_GB2312" pitchFamily="49" charset="-122"/>
              </a:rPr>
              <a:t>相同的子串。</a:t>
            </a:r>
            <a:endParaRPr lang="zh-CN" altLang="en-US" sz="2400"/>
          </a:p>
        </p:txBody>
      </p:sp>
      <p:sp>
        <p:nvSpPr>
          <p:cNvPr id="148483" name="Text Box 3"/>
          <p:cNvSpPr txBox="1">
            <a:spLocks noChangeArrowheads="1"/>
          </p:cNvSpPr>
          <p:nvPr/>
        </p:nvSpPr>
        <p:spPr bwMode="auto">
          <a:xfrm>
            <a:off x="136525" y="1733550"/>
            <a:ext cx="9007475" cy="1555750"/>
          </a:xfrm>
          <a:prstGeom prst="rect">
            <a:avLst/>
          </a:prstGeom>
          <a:noFill/>
          <a:ln w="9525">
            <a:noFill/>
            <a:miter lim="800000"/>
            <a:headEnd/>
            <a:tailEnd/>
          </a:ln>
          <a:effectLst/>
        </p:spPr>
        <p:txBody>
          <a:bodyPr>
            <a:spAutoFit/>
          </a:bodyPr>
          <a:lstStyle/>
          <a:p>
            <a:pPr>
              <a:lnSpc>
                <a:spcPct val="120000"/>
              </a:lnSpc>
            </a:pPr>
            <a:r>
              <a:rPr lang="zh-CN" altLang="en-US" sz="4000">
                <a:ea typeface="楷体_GB2312" pitchFamily="49" charset="-122"/>
              </a:rPr>
              <a:t>此题的操作等同于“</a:t>
            </a:r>
            <a:r>
              <a:rPr lang="zh-CN" altLang="en-US" sz="4000">
                <a:solidFill>
                  <a:srgbClr val="0000FF"/>
                </a:solidFill>
                <a:ea typeface="楷体_GB2312" pitchFamily="49" charset="-122"/>
              </a:rPr>
              <a:t>以空串置换串</a:t>
            </a:r>
            <a:r>
              <a:rPr lang="en-US" altLang="zh-CN" sz="4000">
                <a:solidFill>
                  <a:srgbClr val="0000FF"/>
                </a:solidFill>
                <a:ea typeface="楷体_GB2312" pitchFamily="49" charset="-122"/>
              </a:rPr>
              <a:t>S</a:t>
            </a:r>
            <a:r>
              <a:rPr lang="zh-CN" altLang="en-US" sz="4000">
                <a:solidFill>
                  <a:srgbClr val="0000FF"/>
                </a:solidFill>
                <a:ea typeface="楷体_GB2312" pitchFamily="49" charset="-122"/>
              </a:rPr>
              <a:t>中所有和串</a:t>
            </a:r>
            <a:r>
              <a:rPr lang="en-US" altLang="zh-CN" sz="4000">
                <a:solidFill>
                  <a:srgbClr val="0000FF"/>
                </a:solidFill>
                <a:ea typeface="楷体_GB2312" pitchFamily="49" charset="-122"/>
              </a:rPr>
              <a:t>T</a:t>
            </a:r>
            <a:r>
              <a:rPr lang="zh-CN" altLang="en-US" sz="4000">
                <a:solidFill>
                  <a:srgbClr val="0000FF"/>
                </a:solidFill>
                <a:ea typeface="楷体_GB2312" pitchFamily="49" charset="-122"/>
              </a:rPr>
              <a:t>相同的子串</a:t>
            </a:r>
            <a:r>
              <a:rPr lang="zh-CN" altLang="en-US" sz="4000">
                <a:ea typeface="楷体_GB2312" pitchFamily="49" charset="-122"/>
              </a:rPr>
              <a:t>。”</a:t>
            </a:r>
            <a:endParaRPr lang="zh-CN" altLang="en-US" sz="2400"/>
          </a:p>
        </p:txBody>
      </p:sp>
      <p:sp>
        <p:nvSpPr>
          <p:cNvPr id="148484" name="Rectangle 4"/>
          <p:cNvSpPr>
            <a:spLocks noChangeArrowheads="1"/>
          </p:cNvSpPr>
          <p:nvPr/>
        </p:nvSpPr>
        <p:spPr bwMode="auto">
          <a:xfrm>
            <a:off x="533400" y="3597275"/>
            <a:ext cx="1371600" cy="3048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48485" name="Rectangle 5"/>
          <p:cNvSpPr>
            <a:spLocks noChangeArrowheads="1"/>
          </p:cNvSpPr>
          <p:nvPr/>
        </p:nvSpPr>
        <p:spPr bwMode="auto">
          <a:xfrm>
            <a:off x="1905000" y="3581400"/>
            <a:ext cx="990600" cy="304800"/>
          </a:xfrm>
          <a:prstGeom prst="rect">
            <a:avLst/>
          </a:prstGeom>
          <a:solidFill>
            <a:srgbClr val="9900CC"/>
          </a:solidFill>
          <a:ln w="9525">
            <a:solidFill>
              <a:schemeClr val="tx1"/>
            </a:solidFill>
            <a:miter lim="800000"/>
            <a:headEnd/>
            <a:tailEnd/>
          </a:ln>
          <a:effectLst/>
        </p:spPr>
        <p:txBody>
          <a:bodyPr wrap="none" anchor="ctr"/>
          <a:lstStyle/>
          <a:p>
            <a:endParaRPr lang="zh-CN" altLang="en-US"/>
          </a:p>
        </p:txBody>
      </p:sp>
      <p:sp>
        <p:nvSpPr>
          <p:cNvPr id="148486" name="Rectangle 6"/>
          <p:cNvSpPr>
            <a:spLocks noChangeArrowheads="1"/>
          </p:cNvSpPr>
          <p:nvPr/>
        </p:nvSpPr>
        <p:spPr bwMode="auto">
          <a:xfrm>
            <a:off x="3581400" y="3581400"/>
            <a:ext cx="990600" cy="304800"/>
          </a:xfrm>
          <a:prstGeom prst="rect">
            <a:avLst/>
          </a:prstGeom>
          <a:solidFill>
            <a:srgbClr val="9900CC"/>
          </a:solidFill>
          <a:ln w="9525">
            <a:solidFill>
              <a:schemeClr val="tx1"/>
            </a:solidFill>
            <a:miter lim="800000"/>
            <a:headEnd/>
            <a:tailEnd/>
          </a:ln>
          <a:effectLst/>
        </p:spPr>
        <p:txBody>
          <a:bodyPr wrap="none" anchor="ctr"/>
          <a:lstStyle/>
          <a:p>
            <a:endParaRPr lang="zh-CN" altLang="en-US"/>
          </a:p>
        </p:txBody>
      </p:sp>
      <p:sp>
        <p:nvSpPr>
          <p:cNvPr id="148487" name="Rectangle 7"/>
          <p:cNvSpPr>
            <a:spLocks noChangeArrowheads="1"/>
          </p:cNvSpPr>
          <p:nvPr/>
        </p:nvSpPr>
        <p:spPr bwMode="auto">
          <a:xfrm>
            <a:off x="5943600" y="3581400"/>
            <a:ext cx="990600" cy="304800"/>
          </a:xfrm>
          <a:prstGeom prst="rect">
            <a:avLst/>
          </a:prstGeom>
          <a:solidFill>
            <a:srgbClr val="9900CC"/>
          </a:solidFill>
          <a:ln w="9525">
            <a:solidFill>
              <a:schemeClr val="tx1"/>
            </a:solidFill>
            <a:miter lim="800000"/>
            <a:headEnd/>
            <a:tailEnd/>
          </a:ln>
          <a:effectLst/>
        </p:spPr>
        <p:txBody>
          <a:bodyPr wrap="none" anchor="ctr"/>
          <a:lstStyle/>
          <a:p>
            <a:endParaRPr lang="zh-CN" altLang="en-US"/>
          </a:p>
        </p:txBody>
      </p:sp>
      <p:sp>
        <p:nvSpPr>
          <p:cNvPr id="148488" name="Rectangle 8"/>
          <p:cNvSpPr>
            <a:spLocks noChangeArrowheads="1"/>
          </p:cNvSpPr>
          <p:nvPr/>
        </p:nvSpPr>
        <p:spPr bwMode="auto">
          <a:xfrm>
            <a:off x="2895600" y="3581400"/>
            <a:ext cx="685800" cy="30480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148489" name="Rectangle 9"/>
          <p:cNvSpPr>
            <a:spLocks noChangeArrowheads="1"/>
          </p:cNvSpPr>
          <p:nvPr/>
        </p:nvSpPr>
        <p:spPr bwMode="auto">
          <a:xfrm>
            <a:off x="4572000" y="3581400"/>
            <a:ext cx="1371600" cy="304800"/>
          </a:xfrm>
          <a:prstGeom prst="rect">
            <a:avLst/>
          </a:prstGeom>
          <a:solidFill>
            <a:srgbClr val="FFCCCC"/>
          </a:solidFill>
          <a:ln w="9525">
            <a:solidFill>
              <a:schemeClr val="tx1"/>
            </a:solidFill>
            <a:miter lim="800000"/>
            <a:headEnd/>
            <a:tailEnd/>
          </a:ln>
          <a:effectLst/>
        </p:spPr>
        <p:txBody>
          <a:bodyPr wrap="none" anchor="ctr"/>
          <a:lstStyle/>
          <a:p>
            <a:endParaRPr lang="zh-CN" altLang="en-US"/>
          </a:p>
        </p:txBody>
      </p:sp>
      <p:sp>
        <p:nvSpPr>
          <p:cNvPr id="148490" name="Rectangle 10"/>
          <p:cNvSpPr>
            <a:spLocks noChangeArrowheads="1"/>
          </p:cNvSpPr>
          <p:nvPr/>
        </p:nvSpPr>
        <p:spPr bwMode="auto">
          <a:xfrm>
            <a:off x="6934200" y="3581400"/>
            <a:ext cx="1371600" cy="304800"/>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48491" name="Rectangle 11"/>
          <p:cNvSpPr>
            <a:spLocks noChangeArrowheads="1"/>
          </p:cNvSpPr>
          <p:nvPr/>
        </p:nvSpPr>
        <p:spPr bwMode="auto">
          <a:xfrm>
            <a:off x="533400" y="4648200"/>
            <a:ext cx="1371600" cy="3048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48492" name="Rectangle 12"/>
          <p:cNvSpPr>
            <a:spLocks noChangeArrowheads="1"/>
          </p:cNvSpPr>
          <p:nvPr/>
        </p:nvSpPr>
        <p:spPr bwMode="auto">
          <a:xfrm>
            <a:off x="1905000" y="4648200"/>
            <a:ext cx="685800" cy="30480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148493" name="Rectangle 13"/>
          <p:cNvSpPr>
            <a:spLocks noChangeArrowheads="1"/>
          </p:cNvSpPr>
          <p:nvPr/>
        </p:nvSpPr>
        <p:spPr bwMode="auto">
          <a:xfrm>
            <a:off x="2590800" y="4648200"/>
            <a:ext cx="1371600" cy="304800"/>
          </a:xfrm>
          <a:prstGeom prst="rect">
            <a:avLst/>
          </a:prstGeom>
          <a:solidFill>
            <a:srgbClr val="FFCCCC"/>
          </a:solidFill>
          <a:ln w="9525">
            <a:solidFill>
              <a:schemeClr val="tx1"/>
            </a:solidFill>
            <a:miter lim="800000"/>
            <a:headEnd/>
            <a:tailEnd/>
          </a:ln>
          <a:effectLst/>
        </p:spPr>
        <p:txBody>
          <a:bodyPr wrap="none" anchor="ctr"/>
          <a:lstStyle/>
          <a:p>
            <a:endParaRPr lang="zh-CN" altLang="en-US"/>
          </a:p>
        </p:txBody>
      </p:sp>
      <p:sp>
        <p:nvSpPr>
          <p:cNvPr id="148494" name="Rectangle 14"/>
          <p:cNvSpPr>
            <a:spLocks noChangeArrowheads="1"/>
          </p:cNvSpPr>
          <p:nvPr/>
        </p:nvSpPr>
        <p:spPr bwMode="auto">
          <a:xfrm>
            <a:off x="3962400" y="4648200"/>
            <a:ext cx="1371600" cy="304800"/>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48495" name="Line 15"/>
          <p:cNvSpPr>
            <a:spLocks noChangeShapeType="1"/>
          </p:cNvSpPr>
          <p:nvPr/>
        </p:nvSpPr>
        <p:spPr bwMode="auto">
          <a:xfrm>
            <a:off x="533400" y="3886200"/>
            <a:ext cx="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496" name="Line 16"/>
          <p:cNvSpPr>
            <a:spLocks noChangeShapeType="1"/>
          </p:cNvSpPr>
          <p:nvPr/>
        </p:nvSpPr>
        <p:spPr bwMode="auto">
          <a:xfrm>
            <a:off x="1905000" y="3886200"/>
            <a:ext cx="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497" name="Line 17"/>
          <p:cNvSpPr>
            <a:spLocks noChangeShapeType="1"/>
          </p:cNvSpPr>
          <p:nvPr/>
        </p:nvSpPr>
        <p:spPr bwMode="auto">
          <a:xfrm flipH="1">
            <a:off x="1905000" y="3886200"/>
            <a:ext cx="9906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498" name="Line 18"/>
          <p:cNvSpPr>
            <a:spLocks noChangeShapeType="1"/>
          </p:cNvSpPr>
          <p:nvPr/>
        </p:nvSpPr>
        <p:spPr bwMode="auto">
          <a:xfrm flipH="1">
            <a:off x="2590800" y="3886200"/>
            <a:ext cx="9906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499" name="Line 19"/>
          <p:cNvSpPr>
            <a:spLocks noChangeShapeType="1"/>
          </p:cNvSpPr>
          <p:nvPr/>
        </p:nvSpPr>
        <p:spPr bwMode="auto">
          <a:xfrm flipH="1">
            <a:off x="2590800" y="3886200"/>
            <a:ext cx="19812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500" name="Line 20"/>
          <p:cNvSpPr>
            <a:spLocks noChangeShapeType="1"/>
          </p:cNvSpPr>
          <p:nvPr/>
        </p:nvSpPr>
        <p:spPr bwMode="auto">
          <a:xfrm flipH="1">
            <a:off x="3962400" y="3886200"/>
            <a:ext cx="19812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501" name="Line 21"/>
          <p:cNvSpPr>
            <a:spLocks noChangeShapeType="1"/>
          </p:cNvSpPr>
          <p:nvPr/>
        </p:nvSpPr>
        <p:spPr bwMode="auto">
          <a:xfrm flipH="1">
            <a:off x="3962400" y="3886200"/>
            <a:ext cx="29718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502" name="Line 22"/>
          <p:cNvSpPr>
            <a:spLocks noChangeShapeType="1"/>
          </p:cNvSpPr>
          <p:nvPr/>
        </p:nvSpPr>
        <p:spPr bwMode="auto">
          <a:xfrm flipH="1">
            <a:off x="5334000" y="3886200"/>
            <a:ext cx="29718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48503" name="Text Box 23"/>
          <p:cNvSpPr txBox="1">
            <a:spLocks noChangeArrowheads="1"/>
          </p:cNvSpPr>
          <p:nvPr/>
        </p:nvSpPr>
        <p:spPr bwMode="auto">
          <a:xfrm>
            <a:off x="441325" y="5241925"/>
            <a:ext cx="8702675" cy="1311275"/>
          </a:xfrm>
          <a:prstGeom prst="rect">
            <a:avLst/>
          </a:prstGeom>
          <a:noFill/>
          <a:ln w="9525">
            <a:noFill/>
            <a:miter lim="800000"/>
            <a:headEnd/>
            <a:tailEnd/>
          </a:ln>
          <a:effectLst/>
        </p:spPr>
        <p:txBody>
          <a:bodyPr>
            <a:spAutoFit/>
          </a:bodyPr>
          <a:lstStyle/>
          <a:p>
            <a:r>
              <a:rPr lang="zh-CN" altLang="en-US" sz="4000">
                <a:ea typeface="楷体_GB2312" pitchFamily="49" charset="-122"/>
              </a:rPr>
              <a:t>显然，</a:t>
            </a:r>
            <a:r>
              <a:rPr lang="zh-CN" altLang="en-US" sz="4000" b="1">
                <a:ea typeface="楷体_GB2312" pitchFamily="49" charset="-122"/>
              </a:rPr>
              <a:t>算法的目标</a:t>
            </a:r>
            <a:r>
              <a:rPr lang="zh-CN" altLang="en-US" sz="4000">
                <a:ea typeface="楷体_GB2312" pitchFamily="49" charset="-122"/>
              </a:rPr>
              <a:t>是</a:t>
            </a:r>
            <a:r>
              <a:rPr lang="zh-CN" altLang="en-US" sz="4000">
                <a:solidFill>
                  <a:srgbClr val="0000FF"/>
                </a:solidFill>
                <a:ea typeface="楷体_GB2312" pitchFamily="49" charset="-122"/>
              </a:rPr>
              <a:t>构造如上所画的一个新串</a:t>
            </a:r>
            <a:r>
              <a:rPr lang="zh-CN" altLang="en-US" sz="4000">
                <a:ea typeface="楷体_GB2312" pitchFamily="49" charset="-122"/>
              </a:rPr>
              <a:t>。</a:t>
            </a:r>
            <a:endParaRPr lang="zh-CN" altLang="en-US" sz="2400"/>
          </a:p>
        </p:txBody>
      </p:sp>
      <p:sp>
        <p:nvSpPr>
          <p:cNvPr id="148504" name="Comment 24"/>
          <p:cNvSpPr>
            <a:spLocks noChangeArrowheads="1"/>
          </p:cNvSpPr>
          <p:nvPr/>
        </p:nvSpPr>
        <p:spPr bwMode="auto">
          <a:xfrm>
            <a:off x="228600" y="203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.13</a:t>
            </a:r>
            <a:endParaRPr lang="en-US" altLang="zh-CN" sz="1600">
              <a:solidFill>
                <a:schemeClr val="bg1"/>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8483"/>
                                        </p:tgtEl>
                                        <p:attrNameLst>
                                          <p:attrName>style.visibility</p:attrName>
                                        </p:attrNameLst>
                                      </p:cBhvr>
                                      <p:to>
                                        <p:strVal val="visible"/>
                                      </p:to>
                                    </p:set>
                                    <p:anim calcmode="lin" valueType="num">
                                      <p:cBhvr additive="base">
                                        <p:cTn id="7" dur="500" fill="hold"/>
                                        <p:tgtEl>
                                          <p:spTgt spid="148483"/>
                                        </p:tgtEl>
                                        <p:attrNameLst>
                                          <p:attrName>ppt_x</p:attrName>
                                        </p:attrNameLst>
                                      </p:cBhvr>
                                      <p:tavLst>
                                        <p:tav tm="0">
                                          <p:val>
                                            <p:strVal val="1+#ppt_w/2"/>
                                          </p:val>
                                        </p:tav>
                                        <p:tav tm="100000">
                                          <p:val>
                                            <p:strVal val="#ppt_x"/>
                                          </p:val>
                                        </p:tav>
                                      </p:tavLst>
                                    </p:anim>
                                    <p:anim calcmode="lin" valueType="num">
                                      <p:cBhvr additive="base">
                                        <p:cTn id="8" dur="500" fill="hold"/>
                                        <p:tgtEl>
                                          <p:spTgt spid="1484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8484"/>
                                        </p:tgtEl>
                                        <p:attrNameLst>
                                          <p:attrName>style.visibility</p:attrName>
                                        </p:attrNameLst>
                                      </p:cBhvr>
                                      <p:to>
                                        <p:strVal val="visible"/>
                                      </p:to>
                                    </p:set>
                                    <p:animEffect transition="in" filter="checkerboard(across)">
                                      <p:cBhvr>
                                        <p:cTn id="13" dur="500"/>
                                        <p:tgtEl>
                                          <p:spTgt spid="148484"/>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48485"/>
                                        </p:tgtEl>
                                        <p:attrNameLst>
                                          <p:attrName>style.visibility</p:attrName>
                                        </p:attrNameLst>
                                      </p:cBhvr>
                                      <p:to>
                                        <p:strVal val="visible"/>
                                      </p:to>
                                    </p:set>
                                    <p:animEffect transition="in" filter="checkerboard(across)">
                                      <p:cBhvr>
                                        <p:cTn id="17" dur="500"/>
                                        <p:tgtEl>
                                          <p:spTgt spid="148485"/>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48488"/>
                                        </p:tgtEl>
                                        <p:attrNameLst>
                                          <p:attrName>style.visibility</p:attrName>
                                        </p:attrNameLst>
                                      </p:cBhvr>
                                      <p:to>
                                        <p:strVal val="visible"/>
                                      </p:to>
                                    </p:set>
                                    <p:animEffect transition="in" filter="checkerboard(across)">
                                      <p:cBhvr>
                                        <p:cTn id="21" dur="500"/>
                                        <p:tgtEl>
                                          <p:spTgt spid="148488"/>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148486"/>
                                        </p:tgtEl>
                                        <p:attrNameLst>
                                          <p:attrName>style.visibility</p:attrName>
                                        </p:attrNameLst>
                                      </p:cBhvr>
                                      <p:to>
                                        <p:strVal val="visible"/>
                                      </p:to>
                                    </p:set>
                                    <p:animEffect transition="in" filter="checkerboard(across)">
                                      <p:cBhvr>
                                        <p:cTn id="25" dur="500"/>
                                        <p:tgtEl>
                                          <p:spTgt spid="148486"/>
                                        </p:tgtEl>
                                      </p:cBhvr>
                                    </p:animEffect>
                                  </p:childTnLst>
                                </p:cTn>
                              </p:par>
                            </p:childTnLst>
                          </p:cTn>
                        </p:par>
                        <p:par>
                          <p:cTn id="26" fill="hold">
                            <p:stCondLst>
                              <p:cond delay="2000"/>
                            </p:stCondLst>
                            <p:childTnLst>
                              <p:par>
                                <p:cTn id="27" presetID="5" presetClass="entr" presetSubtype="10" fill="hold" grpId="0" nodeType="afterEffect">
                                  <p:stCondLst>
                                    <p:cond delay="0"/>
                                  </p:stCondLst>
                                  <p:childTnLst>
                                    <p:set>
                                      <p:cBhvr>
                                        <p:cTn id="28" dur="1" fill="hold">
                                          <p:stCondLst>
                                            <p:cond delay="0"/>
                                          </p:stCondLst>
                                        </p:cTn>
                                        <p:tgtEl>
                                          <p:spTgt spid="148489"/>
                                        </p:tgtEl>
                                        <p:attrNameLst>
                                          <p:attrName>style.visibility</p:attrName>
                                        </p:attrNameLst>
                                      </p:cBhvr>
                                      <p:to>
                                        <p:strVal val="visible"/>
                                      </p:to>
                                    </p:set>
                                    <p:animEffect transition="in" filter="checkerboard(across)">
                                      <p:cBhvr>
                                        <p:cTn id="29" dur="500"/>
                                        <p:tgtEl>
                                          <p:spTgt spid="148489"/>
                                        </p:tgtEl>
                                      </p:cBhvr>
                                    </p:animEffect>
                                  </p:childTnLst>
                                </p:cTn>
                              </p:par>
                            </p:childTnLst>
                          </p:cTn>
                        </p:par>
                        <p:par>
                          <p:cTn id="30" fill="hold">
                            <p:stCondLst>
                              <p:cond delay="2500"/>
                            </p:stCondLst>
                            <p:childTnLst>
                              <p:par>
                                <p:cTn id="31" presetID="5" presetClass="entr" presetSubtype="10" fill="hold" grpId="0" nodeType="afterEffect">
                                  <p:stCondLst>
                                    <p:cond delay="0"/>
                                  </p:stCondLst>
                                  <p:childTnLst>
                                    <p:set>
                                      <p:cBhvr>
                                        <p:cTn id="32" dur="1" fill="hold">
                                          <p:stCondLst>
                                            <p:cond delay="0"/>
                                          </p:stCondLst>
                                        </p:cTn>
                                        <p:tgtEl>
                                          <p:spTgt spid="148487"/>
                                        </p:tgtEl>
                                        <p:attrNameLst>
                                          <p:attrName>style.visibility</p:attrName>
                                        </p:attrNameLst>
                                      </p:cBhvr>
                                      <p:to>
                                        <p:strVal val="visible"/>
                                      </p:to>
                                    </p:set>
                                    <p:animEffect transition="in" filter="checkerboard(across)">
                                      <p:cBhvr>
                                        <p:cTn id="33" dur="500"/>
                                        <p:tgtEl>
                                          <p:spTgt spid="148487"/>
                                        </p:tgtEl>
                                      </p:cBhvr>
                                    </p:animEffect>
                                  </p:childTnLst>
                                </p:cTn>
                              </p:par>
                            </p:childTnLst>
                          </p:cTn>
                        </p:par>
                        <p:par>
                          <p:cTn id="34" fill="hold">
                            <p:stCondLst>
                              <p:cond delay="3000"/>
                            </p:stCondLst>
                            <p:childTnLst>
                              <p:par>
                                <p:cTn id="35" presetID="5" presetClass="entr" presetSubtype="10" fill="hold" grpId="0" nodeType="afterEffect">
                                  <p:stCondLst>
                                    <p:cond delay="0"/>
                                  </p:stCondLst>
                                  <p:childTnLst>
                                    <p:set>
                                      <p:cBhvr>
                                        <p:cTn id="36" dur="1" fill="hold">
                                          <p:stCondLst>
                                            <p:cond delay="0"/>
                                          </p:stCondLst>
                                        </p:cTn>
                                        <p:tgtEl>
                                          <p:spTgt spid="148490"/>
                                        </p:tgtEl>
                                        <p:attrNameLst>
                                          <p:attrName>style.visibility</p:attrName>
                                        </p:attrNameLst>
                                      </p:cBhvr>
                                      <p:to>
                                        <p:strVal val="visible"/>
                                      </p:to>
                                    </p:set>
                                    <p:animEffect transition="in" filter="checkerboard(across)">
                                      <p:cBhvr>
                                        <p:cTn id="37" dur="500"/>
                                        <p:tgtEl>
                                          <p:spTgt spid="14849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8491"/>
                                        </p:tgtEl>
                                        <p:attrNameLst>
                                          <p:attrName>style.visibility</p:attrName>
                                        </p:attrNameLst>
                                      </p:cBhvr>
                                      <p:to>
                                        <p:strVal val="visible"/>
                                      </p:to>
                                    </p:set>
                                    <p:animEffect transition="in" filter="checkerboard(across)">
                                      <p:cBhvr>
                                        <p:cTn id="42" dur="500"/>
                                        <p:tgtEl>
                                          <p:spTgt spid="148491"/>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148492"/>
                                        </p:tgtEl>
                                        <p:attrNameLst>
                                          <p:attrName>style.visibility</p:attrName>
                                        </p:attrNameLst>
                                      </p:cBhvr>
                                      <p:to>
                                        <p:strVal val="visible"/>
                                      </p:to>
                                    </p:set>
                                    <p:animEffect transition="in" filter="checkerboard(across)">
                                      <p:cBhvr>
                                        <p:cTn id="46" dur="500"/>
                                        <p:tgtEl>
                                          <p:spTgt spid="148492"/>
                                        </p:tgtEl>
                                      </p:cBhvr>
                                    </p:animEffect>
                                  </p:childTnLst>
                                </p:cTn>
                              </p:par>
                            </p:childTnLst>
                          </p:cTn>
                        </p:par>
                        <p:par>
                          <p:cTn id="47" fill="hold">
                            <p:stCondLst>
                              <p:cond delay="1000"/>
                            </p:stCondLst>
                            <p:childTnLst>
                              <p:par>
                                <p:cTn id="48" presetID="5" presetClass="entr" presetSubtype="10" fill="hold" grpId="0" nodeType="afterEffect">
                                  <p:stCondLst>
                                    <p:cond delay="0"/>
                                  </p:stCondLst>
                                  <p:childTnLst>
                                    <p:set>
                                      <p:cBhvr>
                                        <p:cTn id="49" dur="1" fill="hold">
                                          <p:stCondLst>
                                            <p:cond delay="0"/>
                                          </p:stCondLst>
                                        </p:cTn>
                                        <p:tgtEl>
                                          <p:spTgt spid="148493"/>
                                        </p:tgtEl>
                                        <p:attrNameLst>
                                          <p:attrName>style.visibility</p:attrName>
                                        </p:attrNameLst>
                                      </p:cBhvr>
                                      <p:to>
                                        <p:strVal val="visible"/>
                                      </p:to>
                                    </p:set>
                                    <p:animEffect transition="in" filter="checkerboard(across)">
                                      <p:cBhvr>
                                        <p:cTn id="50" dur="500"/>
                                        <p:tgtEl>
                                          <p:spTgt spid="148493"/>
                                        </p:tgtEl>
                                      </p:cBhvr>
                                    </p:animEffect>
                                  </p:childTnLst>
                                </p:cTn>
                              </p:par>
                            </p:childTnLst>
                          </p:cTn>
                        </p:par>
                        <p:par>
                          <p:cTn id="51" fill="hold">
                            <p:stCondLst>
                              <p:cond delay="1500"/>
                            </p:stCondLst>
                            <p:childTnLst>
                              <p:par>
                                <p:cTn id="52" presetID="5" presetClass="entr" presetSubtype="10" fill="hold" grpId="0" nodeType="afterEffect">
                                  <p:stCondLst>
                                    <p:cond delay="0"/>
                                  </p:stCondLst>
                                  <p:childTnLst>
                                    <p:set>
                                      <p:cBhvr>
                                        <p:cTn id="53" dur="1" fill="hold">
                                          <p:stCondLst>
                                            <p:cond delay="0"/>
                                          </p:stCondLst>
                                        </p:cTn>
                                        <p:tgtEl>
                                          <p:spTgt spid="148494"/>
                                        </p:tgtEl>
                                        <p:attrNameLst>
                                          <p:attrName>style.visibility</p:attrName>
                                        </p:attrNameLst>
                                      </p:cBhvr>
                                      <p:to>
                                        <p:strVal val="visible"/>
                                      </p:to>
                                    </p:set>
                                    <p:animEffect transition="in" filter="checkerboard(across)">
                                      <p:cBhvr>
                                        <p:cTn id="54" dur="500"/>
                                        <p:tgtEl>
                                          <p:spTgt spid="148494"/>
                                        </p:tgtEl>
                                      </p:cBhvr>
                                    </p:animEffec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499"/>
                                          </p:stCondLst>
                                        </p:cTn>
                                        <p:tgtEl>
                                          <p:spTgt spid="148495"/>
                                        </p:tgtEl>
                                        <p:attrNameLst>
                                          <p:attrName>style.visibility</p:attrName>
                                        </p:attrNameLst>
                                      </p:cBhvr>
                                      <p:to>
                                        <p:strVal val="visible"/>
                                      </p:to>
                                    </p:set>
                                  </p:childTnLst>
                                </p:cTn>
                              </p:par>
                            </p:childTnLst>
                          </p:cTn>
                        </p:par>
                        <p:par>
                          <p:cTn id="58" fill="hold">
                            <p:stCondLst>
                              <p:cond delay="2500"/>
                            </p:stCondLst>
                            <p:childTnLst>
                              <p:par>
                                <p:cTn id="59" presetID="1" presetClass="entr" presetSubtype="0" fill="hold" grpId="0" nodeType="afterEffect">
                                  <p:stCondLst>
                                    <p:cond delay="0"/>
                                  </p:stCondLst>
                                  <p:childTnLst>
                                    <p:set>
                                      <p:cBhvr>
                                        <p:cTn id="60" dur="1" fill="hold">
                                          <p:stCondLst>
                                            <p:cond delay="499"/>
                                          </p:stCondLst>
                                        </p:cTn>
                                        <p:tgtEl>
                                          <p:spTgt spid="148496"/>
                                        </p:tgtEl>
                                        <p:attrNameLst>
                                          <p:attrName>style.visibility</p:attrName>
                                        </p:attrNameLst>
                                      </p:cBhvr>
                                      <p:to>
                                        <p:strVal val="visible"/>
                                      </p:to>
                                    </p:set>
                                  </p:childTnLst>
                                </p:cTn>
                              </p:par>
                            </p:childTnLst>
                          </p:cTn>
                        </p:par>
                        <p:par>
                          <p:cTn id="61" fill="hold">
                            <p:stCondLst>
                              <p:cond delay="3000"/>
                            </p:stCondLst>
                            <p:childTnLst>
                              <p:par>
                                <p:cTn id="62" presetID="1" presetClass="entr" presetSubtype="0" fill="hold" grpId="0" nodeType="afterEffect">
                                  <p:stCondLst>
                                    <p:cond delay="0"/>
                                  </p:stCondLst>
                                  <p:childTnLst>
                                    <p:set>
                                      <p:cBhvr>
                                        <p:cTn id="63" dur="1" fill="hold">
                                          <p:stCondLst>
                                            <p:cond delay="499"/>
                                          </p:stCondLst>
                                        </p:cTn>
                                        <p:tgtEl>
                                          <p:spTgt spid="148497"/>
                                        </p:tgtEl>
                                        <p:attrNameLst>
                                          <p:attrName>style.visibility</p:attrName>
                                        </p:attrNameLst>
                                      </p:cBhvr>
                                      <p:to>
                                        <p:strVal val="visible"/>
                                      </p:to>
                                    </p:set>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499"/>
                                          </p:stCondLst>
                                        </p:cTn>
                                        <p:tgtEl>
                                          <p:spTgt spid="148498"/>
                                        </p:tgtEl>
                                        <p:attrNameLst>
                                          <p:attrName>style.visibility</p:attrName>
                                        </p:attrNameLst>
                                      </p:cBhvr>
                                      <p:to>
                                        <p:strVal val="visible"/>
                                      </p:to>
                                    </p:set>
                                  </p:childTnLst>
                                </p:cTn>
                              </p:par>
                            </p:childTnLst>
                          </p:cTn>
                        </p:par>
                        <p:par>
                          <p:cTn id="67" fill="hold">
                            <p:stCondLst>
                              <p:cond delay="4000"/>
                            </p:stCondLst>
                            <p:childTnLst>
                              <p:par>
                                <p:cTn id="68" presetID="1" presetClass="entr" presetSubtype="0" fill="hold" grpId="0" nodeType="afterEffect">
                                  <p:stCondLst>
                                    <p:cond delay="0"/>
                                  </p:stCondLst>
                                  <p:childTnLst>
                                    <p:set>
                                      <p:cBhvr>
                                        <p:cTn id="69" dur="1" fill="hold">
                                          <p:stCondLst>
                                            <p:cond delay="499"/>
                                          </p:stCondLst>
                                        </p:cTn>
                                        <p:tgtEl>
                                          <p:spTgt spid="148499"/>
                                        </p:tgtEl>
                                        <p:attrNameLst>
                                          <p:attrName>style.visibility</p:attrName>
                                        </p:attrNameLst>
                                      </p:cBhvr>
                                      <p:to>
                                        <p:strVal val="visible"/>
                                      </p:to>
                                    </p:set>
                                  </p:childTnLst>
                                </p:cTn>
                              </p:par>
                            </p:childTnLst>
                          </p:cTn>
                        </p:par>
                        <p:par>
                          <p:cTn id="70" fill="hold">
                            <p:stCondLst>
                              <p:cond delay="4500"/>
                            </p:stCondLst>
                            <p:childTnLst>
                              <p:par>
                                <p:cTn id="71" presetID="1" presetClass="entr" presetSubtype="0" fill="hold" grpId="0" nodeType="afterEffect">
                                  <p:stCondLst>
                                    <p:cond delay="0"/>
                                  </p:stCondLst>
                                  <p:childTnLst>
                                    <p:set>
                                      <p:cBhvr>
                                        <p:cTn id="72" dur="1" fill="hold">
                                          <p:stCondLst>
                                            <p:cond delay="499"/>
                                          </p:stCondLst>
                                        </p:cTn>
                                        <p:tgtEl>
                                          <p:spTgt spid="148500"/>
                                        </p:tgtEl>
                                        <p:attrNameLst>
                                          <p:attrName>style.visibility</p:attrName>
                                        </p:attrNameLst>
                                      </p:cBhvr>
                                      <p:to>
                                        <p:strVal val="visible"/>
                                      </p:to>
                                    </p:set>
                                  </p:childTnLst>
                                </p:cTn>
                              </p:par>
                            </p:childTnLst>
                          </p:cTn>
                        </p:par>
                        <p:par>
                          <p:cTn id="73" fill="hold">
                            <p:stCondLst>
                              <p:cond delay="5000"/>
                            </p:stCondLst>
                            <p:childTnLst>
                              <p:par>
                                <p:cTn id="74" presetID="1" presetClass="entr" presetSubtype="0" fill="hold" grpId="0" nodeType="afterEffect">
                                  <p:stCondLst>
                                    <p:cond delay="0"/>
                                  </p:stCondLst>
                                  <p:childTnLst>
                                    <p:set>
                                      <p:cBhvr>
                                        <p:cTn id="75" dur="1" fill="hold">
                                          <p:stCondLst>
                                            <p:cond delay="499"/>
                                          </p:stCondLst>
                                        </p:cTn>
                                        <p:tgtEl>
                                          <p:spTgt spid="148501"/>
                                        </p:tgtEl>
                                        <p:attrNameLst>
                                          <p:attrName>style.visibility</p:attrName>
                                        </p:attrNameLst>
                                      </p:cBhvr>
                                      <p:to>
                                        <p:strVal val="visible"/>
                                      </p:to>
                                    </p:set>
                                  </p:childTnLst>
                                </p:cTn>
                              </p:par>
                            </p:childTnLst>
                          </p:cTn>
                        </p:par>
                        <p:par>
                          <p:cTn id="76" fill="hold">
                            <p:stCondLst>
                              <p:cond delay="5500"/>
                            </p:stCondLst>
                            <p:childTnLst>
                              <p:par>
                                <p:cTn id="77" presetID="1" presetClass="entr" presetSubtype="0" fill="hold" grpId="0" nodeType="afterEffect">
                                  <p:stCondLst>
                                    <p:cond delay="0"/>
                                  </p:stCondLst>
                                  <p:childTnLst>
                                    <p:set>
                                      <p:cBhvr>
                                        <p:cTn id="78" dur="1" fill="hold">
                                          <p:stCondLst>
                                            <p:cond delay="499"/>
                                          </p:stCondLst>
                                        </p:cTn>
                                        <p:tgtEl>
                                          <p:spTgt spid="14850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8503"/>
                                        </p:tgtEl>
                                        <p:attrNameLst>
                                          <p:attrName>style.visibility</p:attrName>
                                        </p:attrNameLst>
                                      </p:cBhvr>
                                      <p:to>
                                        <p:strVal val="visible"/>
                                      </p:to>
                                    </p:set>
                                    <p:animEffect transition="in" filter="box(out)">
                                      <p:cBhvr>
                                        <p:cTn id="83" dur="500"/>
                                        <p:tgtEl>
                                          <p:spTgt spid="148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P spid="148484" grpId="0" animBg="1"/>
      <p:bldP spid="148485" grpId="0" animBg="1"/>
      <p:bldP spid="148486" grpId="0" animBg="1"/>
      <p:bldP spid="148487" grpId="0" animBg="1"/>
      <p:bldP spid="148488" grpId="0" animBg="1"/>
      <p:bldP spid="148489" grpId="0" animBg="1"/>
      <p:bldP spid="148490" grpId="0" animBg="1"/>
      <p:bldP spid="148491" grpId="0" animBg="1"/>
      <p:bldP spid="148492" grpId="0" animBg="1"/>
      <p:bldP spid="148493" grpId="0" animBg="1"/>
      <p:bldP spid="148494" grpId="0" animBg="1"/>
      <p:bldP spid="148495" grpId="0" animBg="1"/>
      <p:bldP spid="148496" grpId="0" animBg="1"/>
      <p:bldP spid="148497" grpId="0" animBg="1"/>
      <p:bldP spid="148498" grpId="0" animBg="1"/>
      <p:bldP spid="148499" grpId="0" animBg="1"/>
      <p:bldP spid="148500" grpId="0" animBg="1"/>
      <p:bldP spid="148501" grpId="0" animBg="1"/>
      <p:bldP spid="148502" grpId="0" animBg="1"/>
      <p:bldP spid="148503" grpId="0" autoUpdateAnimBg="0"/>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a:hlinkClick r:id="" action="ppaction://hlinkshowjump?jump=firstslide"/>
          </p:cNvPr>
          <p:cNvSpPr txBox="1">
            <a:spLocks noChangeArrowheads="1"/>
          </p:cNvSpPr>
          <p:nvPr/>
        </p:nvSpPr>
        <p:spPr bwMode="auto">
          <a:xfrm>
            <a:off x="381000" y="266700"/>
            <a:ext cx="8342313" cy="6194425"/>
          </a:xfrm>
          <a:prstGeom prst="rect">
            <a:avLst/>
          </a:prstGeom>
          <a:noFill/>
          <a:ln w="9525">
            <a:noFill/>
            <a:miter lim="800000"/>
            <a:headEnd/>
            <a:tailEnd/>
          </a:ln>
          <a:effectLst/>
        </p:spPr>
        <p:txBody>
          <a:bodyPr wrap="none">
            <a:spAutoFit/>
          </a:bodyPr>
          <a:lstStyle/>
          <a:p>
            <a:r>
              <a:rPr lang="en-US" altLang="zh-CN" sz="3200">
                <a:solidFill>
                  <a:schemeClr val="tx2"/>
                </a:solidFill>
                <a:ea typeface="楷体_GB2312" pitchFamily="49" charset="-122"/>
              </a:rPr>
              <a:t>StringType Delete (StringType S, StringType T)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r>
              <a:rPr lang="en-US" altLang="zh-CN" sz="3200">
                <a:ea typeface="楷体_GB2312" pitchFamily="49" charset="-122"/>
              </a:rPr>
              <a:t> </a:t>
            </a:r>
            <a:r>
              <a:rPr lang="en-US" altLang="zh-CN" sz="2400">
                <a:ea typeface="楷体_GB2312" pitchFamily="49" charset="-122"/>
              </a:rPr>
              <a:t>// T</a:t>
            </a:r>
            <a:r>
              <a:rPr lang="zh-CN" altLang="en-US" sz="2400">
                <a:ea typeface="楷体_GB2312" pitchFamily="49" charset="-122"/>
              </a:rPr>
              <a:t>为非空串。若主串</a:t>
            </a:r>
            <a:r>
              <a:rPr lang="en-US" altLang="zh-CN" sz="2400">
                <a:ea typeface="楷体_GB2312" pitchFamily="49" charset="-122"/>
              </a:rPr>
              <a:t>S</a:t>
            </a:r>
            <a:r>
              <a:rPr lang="zh-CN" altLang="en-US" sz="2400">
                <a:ea typeface="楷体_GB2312" pitchFamily="49" charset="-122"/>
              </a:rPr>
              <a:t>中存在与 </a:t>
            </a:r>
            <a:r>
              <a:rPr lang="en-US" altLang="zh-CN" sz="2400">
                <a:ea typeface="楷体_GB2312" pitchFamily="49" charset="-122"/>
              </a:rPr>
              <a:t>T</a:t>
            </a:r>
            <a:r>
              <a:rPr lang="zh-CN" altLang="en-US" sz="2400">
                <a:ea typeface="楷体_GB2312" pitchFamily="49" charset="-122"/>
              </a:rPr>
              <a:t>相等的子串，则删除之。</a:t>
            </a:r>
          </a:p>
          <a:p>
            <a:r>
              <a:rPr lang="zh-CN" altLang="en-US" sz="2400">
                <a:ea typeface="楷体_GB2312" pitchFamily="49" charset="-122"/>
              </a:rPr>
              <a:t> </a:t>
            </a:r>
            <a:r>
              <a:rPr lang="en-US" altLang="zh-CN" sz="2400">
                <a:ea typeface="楷体_GB2312" pitchFamily="49" charset="-122"/>
              </a:rPr>
              <a:t>//  </a:t>
            </a:r>
            <a:r>
              <a:rPr lang="zh-CN" altLang="en-US" sz="2400">
                <a:ea typeface="楷体_GB2312" pitchFamily="49" charset="-122"/>
              </a:rPr>
              <a:t>本算法返回被删后的 </a:t>
            </a:r>
            <a:r>
              <a:rPr lang="en-US" altLang="zh-CN" sz="2400">
                <a:ea typeface="楷体_GB2312" pitchFamily="49" charset="-122"/>
              </a:rPr>
              <a:t>S</a:t>
            </a:r>
            <a:r>
              <a:rPr lang="zh-CN" altLang="en-US" sz="2400">
                <a:ea typeface="楷体_GB2312" pitchFamily="49" charset="-122"/>
              </a:rPr>
              <a:t>串。</a:t>
            </a:r>
            <a:endParaRPr lang="zh-CN" altLang="en-US" sz="3200">
              <a:solidFill>
                <a:schemeClr val="tx2"/>
              </a:solidFill>
              <a:ea typeface="楷体_GB2312" pitchFamily="49" charset="-122"/>
            </a:endParaRPr>
          </a:p>
          <a:p>
            <a:pPr>
              <a:lnSpc>
                <a:spcPct val="110000"/>
              </a:lnSpc>
            </a:pPr>
            <a:r>
              <a:rPr lang="zh-CN" altLang="en-US" sz="2800">
                <a:solidFill>
                  <a:schemeClr val="tx2"/>
                </a:solidFill>
                <a:ea typeface="楷体_GB2312" pitchFamily="49" charset="-122"/>
              </a:rPr>
              <a:t>   </a:t>
            </a:r>
            <a:r>
              <a:rPr lang="en-US" altLang="zh-CN" sz="3200">
                <a:solidFill>
                  <a:schemeClr val="tx2"/>
                </a:solidFill>
                <a:ea typeface="楷体_GB2312" pitchFamily="49" charset="-122"/>
              </a:rPr>
              <a:t>n = StrLength(S);  m = StrLength(T);</a:t>
            </a:r>
            <a:r>
              <a:rPr lang="en-US" altLang="zh-CN" sz="2800">
                <a:solidFill>
                  <a:schemeClr val="tx2"/>
                </a:solidFill>
                <a:ea typeface="楷体_GB2312" pitchFamily="49" charset="-122"/>
              </a:rPr>
              <a:t>  </a:t>
            </a:r>
          </a:p>
          <a:p>
            <a:pPr>
              <a:lnSpc>
                <a:spcPct val="110000"/>
              </a:lnSpc>
            </a:pPr>
            <a:r>
              <a:rPr lang="en-US" altLang="zh-CN" sz="2800">
                <a:solidFill>
                  <a:schemeClr val="tx2"/>
                </a:solidFill>
                <a:ea typeface="楷体_GB2312" pitchFamily="49" charset="-122"/>
              </a:rPr>
              <a:t>   </a:t>
            </a:r>
            <a:r>
              <a:rPr lang="en-US" altLang="zh-CN" sz="3200">
                <a:solidFill>
                  <a:schemeClr val="tx2"/>
                </a:solidFill>
                <a:ea typeface="楷体_GB2312" pitchFamily="49" charset="-122"/>
              </a:rPr>
              <a:t>i = pos = 1;   StrAssign(news, </a:t>
            </a:r>
            <a:r>
              <a:rPr lang="en-US" altLang="zh-CN" sz="3200">
                <a:solidFill>
                  <a:schemeClr val="tx2"/>
                </a:solidFill>
                <a:ea typeface="楷体_GB2312" pitchFamily="49" charset="-122"/>
                <a:sym typeface="Symbol" pitchFamily="18" charset="2"/>
              </a:rPr>
              <a:t></a:t>
            </a:r>
            <a:r>
              <a:rPr lang="en-US" altLang="zh-CN" sz="3200">
                <a:solidFill>
                  <a:schemeClr val="tx2"/>
                </a:solidFill>
                <a:ea typeface="楷体_GB2312" pitchFamily="49" charset="-122"/>
              </a:rPr>
              <a:t>);</a:t>
            </a:r>
            <a:endParaRPr lang="en-US" altLang="zh-CN" sz="2800">
              <a:solidFill>
                <a:schemeClr val="tx2"/>
              </a:solidFill>
              <a:ea typeface="楷体_GB2312" pitchFamily="49" charset="-122"/>
            </a:endParaRPr>
          </a:p>
          <a:p>
            <a:pPr>
              <a:lnSpc>
                <a:spcPct val="110000"/>
              </a:lnSpc>
            </a:pPr>
            <a:r>
              <a:rPr lang="en-US" altLang="zh-CN" sz="3200">
                <a:solidFill>
                  <a:schemeClr val="tx2"/>
                </a:solidFill>
                <a:ea typeface="楷体_GB2312" pitchFamily="49" charset="-122"/>
              </a:rPr>
              <a:t>   </a:t>
            </a:r>
            <a:r>
              <a:rPr lang="en-US" altLang="zh-CN" sz="3200" b="1">
                <a:solidFill>
                  <a:schemeClr val="tx2"/>
                </a:solidFill>
                <a:ea typeface="楷体_GB2312" pitchFamily="49" charset="-122"/>
              </a:rPr>
              <a:t>while</a:t>
            </a:r>
            <a:r>
              <a:rPr lang="en-US" altLang="zh-CN" sz="3200">
                <a:solidFill>
                  <a:schemeClr val="tx2"/>
                </a:solidFill>
                <a:ea typeface="楷体_GB2312" pitchFamily="49" charset="-122"/>
              </a:rPr>
              <a:t> ( i &lt;= n-m+1)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pPr>
              <a:lnSpc>
                <a:spcPct val="110000"/>
              </a:lnSpc>
            </a:pPr>
            <a:r>
              <a:rPr lang="en-US" altLang="zh-CN" sz="3200" b="1">
                <a:ea typeface="楷体_GB2312" pitchFamily="49" charset="-122"/>
              </a:rPr>
              <a:t>     </a:t>
            </a:r>
            <a:r>
              <a:rPr lang="en-US" altLang="zh-CN" sz="3200">
                <a:ea typeface="楷体_GB2312" pitchFamily="49" charset="-122"/>
              </a:rPr>
              <a:t>   </a:t>
            </a:r>
            <a:r>
              <a:rPr lang="en-US" altLang="zh-CN" sz="3200">
                <a:solidFill>
                  <a:srgbClr val="0000FF"/>
                </a:solidFill>
                <a:ea typeface="楷体_GB2312" pitchFamily="49" charset="-122"/>
              </a:rPr>
              <a:t>SubString (sub, S, i, m);</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rgbClr val="0000FF"/>
                </a:solidFill>
                <a:ea typeface="楷体_GB2312" pitchFamily="49" charset="-122"/>
              </a:rPr>
              <a:t>if</a:t>
            </a:r>
            <a:r>
              <a:rPr lang="en-US" altLang="zh-CN" sz="3200">
                <a:solidFill>
                  <a:srgbClr val="0000FF"/>
                </a:solidFill>
                <a:ea typeface="楷体_GB2312" pitchFamily="49" charset="-122"/>
              </a:rPr>
              <a:t> (StrCompare(sub,T) </a:t>
            </a:r>
            <a:r>
              <a:rPr lang="en-US" altLang="zh-CN" sz="3200" b="1">
                <a:solidFill>
                  <a:srgbClr val="0000FF"/>
                </a:solidFill>
                <a:ea typeface="楷体_GB2312" pitchFamily="49" charset="-122"/>
              </a:rPr>
              <a:t>!=</a:t>
            </a:r>
            <a:r>
              <a:rPr lang="en-US" altLang="zh-CN" sz="3200">
                <a:solidFill>
                  <a:srgbClr val="0000FF"/>
                </a:solidFill>
                <a:ea typeface="楷体_GB2312" pitchFamily="49" charset="-122"/>
              </a:rPr>
              <a:t> 0)   ++i ;</a:t>
            </a:r>
          </a:p>
          <a:p>
            <a:pPr>
              <a:lnSpc>
                <a:spcPct val="110000"/>
              </a:lnSpc>
            </a:pPr>
            <a:r>
              <a:rPr lang="en-US" altLang="zh-CN" sz="3200">
                <a:solidFill>
                  <a:srgbClr val="0000FF"/>
                </a:solidFill>
                <a:ea typeface="楷体_GB2312" pitchFamily="49" charset="-122"/>
              </a:rPr>
              <a:t>        </a:t>
            </a:r>
            <a:r>
              <a:rPr lang="en-US" altLang="zh-CN" sz="3200" b="1">
                <a:solidFill>
                  <a:srgbClr val="0000FF"/>
                </a:solidFill>
                <a:ea typeface="楷体_GB2312" pitchFamily="49" charset="-122"/>
              </a:rPr>
              <a:t>else</a:t>
            </a:r>
            <a:r>
              <a:rPr lang="en-US" altLang="zh-CN" sz="3200">
                <a:solidFill>
                  <a:srgbClr val="0000FF"/>
                </a:solidFill>
                <a:ea typeface="楷体_GB2312" pitchFamily="49" charset="-122"/>
              </a:rPr>
              <a:t> {            }</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chemeClr val="tx2"/>
                </a:solidFill>
                <a:ea typeface="楷体_GB2312" pitchFamily="49" charset="-122"/>
              </a:rPr>
              <a:t>} </a:t>
            </a:r>
            <a:r>
              <a:rPr lang="en-US" altLang="zh-CN" sz="3200">
                <a:solidFill>
                  <a:schemeClr val="tx2"/>
                </a:solidFill>
                <a:ea typeface="楷体_GB2312" pitchFamily="49" charset="-122"/>
              </a:rPr>
              <a:t>// while    </a:t>
            </a:r>
            <a:r>
              <a:rPr lang="en-US" altLang="zh-CN">
                <a:solidFill>
                  <a:schemeClr val="tx2"/>
                </a:solidFill>
                <a:ea typeface="楷体_GB2312" pitchFamily="49" charset="-122"/>
              </a:rPr>
              <a:t> S</a:t>
            </a:r>
            <a:r>
              <a:rPr lang="zh-CN" altLang="en-US">
                <a:solidFill>
                  <a:schemeClr val="tx2"/>
                </a:solidFill>
                <a:ea typeface="楷体_GB2312" pitchFamily="49" charset="-122"/>
              </a:rPr>
              <a:t>中不再存在与</a:t>
            </a:r>
            <a:r>
              <a:rPr lang="en-US" altLang="zh-CN">
                <a:solidFill>
                  <a:schemeClr val="tx2"/>
                </a:solidFill>
                <a:ea typeface="楷体_GB2312" pitchFamily="49" charset="-122"/>
              </a:rPr>
              <a:t>T</a:t>
            </a:r>
            <a:r>
              <a:rPr lang="zh-CN" altLang="en-US">
                <a:solidFill>
                  <a:schemeClr val="tx2"/>
                </a:solidFill>
                <a:ea typeface="楷体_GB2312" pitchFamily="49" charset="-122"/>
              </a:rPr>
              <a:t>相等的子串</a:t>
            </a:r>
            <a:endParaRPr lang="zh-CN" altLang="en-US" sz="3200">
              <a:solidFill>
                <a:schemeClr val="tx2"/>
              </a:solidFill>
              <a:ea typeface="楷体_GB2312" pitchFamily="49" charset="-122"/>
            </a:endParaRPr>
          </a:p>
          <a:p>
            <a:pPr>
              <a:lnSpc>
                <a:spcPct val="110000"/>
              </a:lnSpc>
            </a:pPr>
            <a:r>
              <a:rPr lang="zh-CN" altLang="en-US" sz="3200">
                <a:solidFill>
                  <a:schemeClr val="tx2"/>
                </a:solidFill>
                <a:ea typeface="楷体_GB2312" pitchFamily="49" charset="-122"/>
              </a:rPr>
              <a:t>   </a:t>
            </a:r>
          </a:p>
          <a:p>
            <a:pPr>
              <a:lnSpc>
                <a:spcPct val="110000"/>
              </a:lnSpc>
            </a:pPr>
            <a:r>
              <a:rPr lang="en-US" altLang="zh-CN" sz="2800" b="1">
                <a:solidFill>
                  <a:schemeClr val="tx2"/>
                </a:solidFill>
                <a:ea typeface="楷体_GB2312" pitchFamily="49" charset="-122"/>
              </a:rPr>
              <a:t>}</a:t>
            </a:r>
            <a:r>
              <a:rPr lang="en-US" altLang="zh-CN" sz="2800">
                <a:solidFill>
                  <a:schemeClr val="tx2"/>
                </a:solidFill>
                <a:ea typeface="楷体_GB2312" pitchFamily="49" charset="-122"/>
              </a:rPr>
              <a:t> // Delete</a:t>
            </a:r>
          </a:p>
        </p:txBody>
      </p:sp>
      <p:sp>
        <p:nvSpPr>
          <p:cNvPr id="149507" name="Text Box 3">
            <a:hlinkClick r:id="" action="ppaction://hlinkshowjump?jump=nextslide"/>
          </p:cNvPr>
          <p:cNvSpPr txBox="1">
            <a:spLocks noChangeArrowheads="1"/>
          </p:cNvSpPr>
          <p:nvPr/>
        </p:nvSpPr>
        <p:spPr bwMode="auto">
          <a:xfrm>
            <a:off x="2381250" y="4343400"/>
            <a:ext cx="895350" cy="579438"/>
          </a:xfrm>
          <a:prstGeom prst="rect">
            <a:avLst/>
          </a:prstGeom>
          <a:noFill/>
          <a:ln w="9525">
            <a:noFill/>
            <a:miter lim="800000"/>
            <a:headEnd/>
            <a:tailEnd/>
          </a:ln>
          <a:effectLst/>
        </p:spPr>
        <p:txBody>
          <a:bodyPr wrap="none">
            <a:spAutoFit/>
          </a:bodyPr>
          <a:lstStyle/>
          <a:p>
            <a:r>
              <a:rPr lang="en-US" altLang="zh-CN" sz="3200">
                <a:solidFill>
                  <a:srgbClr val="0000FF"/>
                </a:solidFill>
                <a:ea typeface="楷体_GB2312" pitchFamily="49" charset="-122"/>
              </a:rPr>
              <a:t>··· ···</a:t>
            </a:r>
          </a:p>
        </p:txBody>
      </p:sp>
      <p:sp>
        <p:nvSpPr>
          <p:cNvPr id="149508" name="Text Box 4">
            <a:hlinkClick r:id="" action="ppaction://hlinkshowjump?jump=nextslide"/>
          </p:cNvPr>
          <p:cNvSpPr txBox="1">
            <a:spLocks noChangeArrowheads="1"/>
          </p:cNvSpPr>
          <p:nvPr/>
        </p:nvSpPr>
        <p:spPr bwMode="auto">
          <a:xfrm>
            <a:off x="990600" y="5486400"/>
            <a:ext cx="895350" cy="579438"/>
          </a:xfrm>
          <a:prstGeom prst="rect">
            <a:avLst/>
          </a:prstGeom>
          <a:noFill/>
          <a:ln w="9525">
            <a:noFill/>
            <a:miter lim="800000"/>
            <a:headEnd/>
            <a:tailEnd/>
          </a:ln>
          <a:effectLst/>
        </p:spPr>
        <p:txBody>
          <a:bodyPr wrap="none">
            <a:spAutoFit/>
          </a:bodyPr>
          <a:lstStyle/>
          <a:p>
            <a:r>
              <a:rPr lang="en-US" altLang="zh-CN" sz="3200">
                <a:solidFill>
                  <a:srgbClr val="0000FF"/>
                </a:solidFill>
                <a:ea typeface="楷体_GB2312" pitchFamily="49" charset="-122"/>
              </a:rPr>
              <a:t>··· ···</a:t>
            </a:r>
          </a:p>
        </p:txBody>
      </p:sp>
      <p:graphicFrame>
        <p:nvGraphicFramePr>
          <p:cNvPr id="149509" name="Object 5">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18786" name="剪辑" r:id="rId3" imgW="908640" imgH="907560" progId="">
              <p:embed/>
            </p:oleObj>
          </a:graphicData>
        </a:graphic>
      </p:graphicFrame>
    </p:spTree>
  </p:cSld>
  <p:clrMapOvr>
    <a:masterClrMapping/>
  </p:clrMapOvr>
  <p:transition>
    <p:strips dir="rd"/>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52400" y="979488"/>
            <a:ext cx="8899525" cy="1409700"/>
          </a:xfrm>
          <a:prstGeom prst="rect">
            <a:avLst/>
          </a:prstGeom>
          <a:noFill/>
          <a:ln w="9525">
            <a:noFill/>
            <a:miter lim="800000"/>
            <a:headEnd/>
            <a:tailEnd/>
          </a:ln>
          <a:effectLst/>
        </p:spPr>
        <p:txBody>
          <a:bodyPr wrap="none">
            <a:spAutoFit/>
          </a:bodyPr>
          <a:lstStyle/>
          <a:p>
            <a:pPr>
              <a:lnSpc>
                <a:spcPct val="120000"/>
              </a:lnSpc>
            </a:pPr>
            <a:r>
              <a:rPr lang="en-US" altLang="zh-CN" sz="3600"/>
              <a:t>news = Concat(news, SubString(S, pos, i-pos));</a:t>
            </a:r>
          </a:p>
          <a:p>
            <a:pPr>
              <a:lnSpc>
                <a:spcPct val="120000"/>
              </a:lnSpc>
            </a:pPr>
            <a:r>
              <a:rPr lang="en-US" altLang="zh-CN" sz="3600"/>
              <a:t>i = pos = i + m;</a:t>
            </a:r>
          </a:p>
        </p:txBody>
      </p:sp>
      <p:sp>
        <p:nvSpPr>
          <p:cNvPr id="150531" name="Text Box 3"/>
          <p:cNvSpPr txBox="1">
            <a:spLocks noChangeArrowheads="1"/>
          </p:cNvSpPr>
          <p:nvPr/>
        </p:nvSpPr>
        <p:spPr bwMode="auto">
          <a:xfrm>
            <a:off x="244475" y="3798888"/>
            <a:ext cx="8874125" cy="2068512"/>
          </a:xfrm>
          <a:prstGeom prst="rect">
            <a:avLst/>
          </a:prstGeom>
          <a:noFill/>
          <a:ln w="9525">
            <a:noFill/>
            <a:miter lim="800000"/>
            <a:headEnd/>
            <a:tailEnd/>
          </a:ln>
          <a:effectLst/>
        </p:spPr>
        <p:txBody>
          <a:bodyPr wrap="none">
            <a:spAutoFit/>
          </a:bodyPr>
          <a:lstStyle/>
          <a:p>
            <a:pPr>
              <a:lnSpc>
                <a:spcPct val="120000"/>
              </a:lnSpc>
            </a:pPr>
            <a:r>
              <a:rPr lang="en-US" altLang="zh-CN" sz="3600"/>
              <a:t>news = Concat(news, </a:t>
            </a:r>
          </a:p>
          <a:p>
            <a:pPr>
              <a:lnSpc>
                <a:spcPct val="120000"/>
              </a:lnSpc>
            </a:pPr>
            <a:r>
              <a:rPr lang="en-US" altLang="zh-CN" sz="3600"/>
              <a:t>                              SubString(S, pos, n-pos+1));</a:t>
            </a:r>
          </a:p>
          <a:p>
            <a:pPr>
              <a:lnSpc>
                <a:spcPct val="120000"/>
              </a:lnSpc>
            </a:pPr>
            <a:r>
              <a:rPr lang="en-US" altLang="zh-CN" sz="3600" b="1"/>
              <a:t>return</a:t>
            </a:r>
            <a:r>
              <a:rPr lang="en-US" altLang="zh-CN" sz="3600"/>
              <a:t> news;</a:t>
            </a:r>
          </a:p>
        </p:txBody>
      </p:sp>
      <p:sp>
        <p:nvSpPr>
          <p:cNvPr id="150532" name="AutoShape 4">
            <a:hlinkClick r:id="" action="ppaction://hlinkshowjump?jump=lastslideviewed" highlightClick="1"/>
          </p:cNvPr>
          <p:cNvSpPr>
            <a:spLocks noChangeArrowheads="1"/>
          </p:cNvSpPr>
          <p:nvPr/>
        </p:nvSpPr>
        <p:spPr bwMode="auto">
          <a:xfrm>
            <a:off x="8077200" y="2514600"/>
            <a:ext cx="533400" cy="533400"/>
          </a:xfrm>
          <a:prstGeom prst="actionButtonReturn">
            <a:avLst/>
          </a:prstGeom>
          <a:solidFill>
            <a:srgbClr val="00FFCC"/>
          </a:solidFill>
          <a:ln w="9525">
            <a:solidFill>
              <a:schemeClr val="tx1"/>
            </a:solidFill>
            <a:miter lim="800000"/>
            <a:headEnd/>
            <a:tailEnd/>
          </a:ln>
          <a:effectLst/>
        </p:spPr>
        <p:txBody>
          <a:bodyPr wrap="none" anchor="ctr"/>
          <a:lstStyle/>
          <a:p>
            <a:endParaRPr lang="zh-CN" altLang="en-US"/>
          </a:p>
        </p:txBody>
      </p:sp>
      <p:sp>
        <p:nvSpPr>
          <p:cNvPr id="150533" name="AutoShape 5">
            <a:hlinkClick r:id="" action="ppaction://hlinkshowjump?jump=lastslideviewed" highlightClick="1"/>
          </p:cNvPr>
          <p:cNvSpPr>
            <a:spLocks noChangeArrowheads="1"/>
          </p:cNvSpPr>
          <p:nvPr/>
        </p:nvSpPr>
        <p:spPr bwMode="auto">
          <a:xfrm>
            <a:off x="8305800" y="6019800"/>
            <a:ext cx="533400" cy="457200"/>
          </a:xfrm>
          <a:prstGeom prst="actionButtonReturn">
            <a:avLst/>
          </a:prstGeom>
          <a:solidFill>
            <a:srgbClr val="00FFCC"/>
          </a:solidFill>
          <a:ln w="9525">
            <a:solidFill>
              <a:schemeClr val="tx1"/>
            </a:solidFill>
            <a:miter lim="800000"/>
            <a:headEnd/>
            <a:tailEnd/>
          </a:ln>
          <a:effectLst/>
        </p:spPr>
        <p:txBody>
          <a:bodyPr wrap="none" anchor="ctr"/>
          <a:lstStyle/>
          <a:p>
            <a:endParaRPr lang="zh-CN" altLang="en-US"/>
          </a:p>
        </p:txBody>
      </p:sp>
      <p:sp>
        <p:nvSpPr>
          <p:cNvPr id="150534" name="Text Box 6"/>
          <p:cNvSpPr txBox="1">
            <a:spLocks noChangeArrowheads="1"/>
          </p:cNvSpPr>
          <p:nvPr/>
        </p:nvSpPr>
        <p:spPr bwMode="auto">
          <a:xfrm>
            <a:off x="641350" y="273050"/>
            <a:ext cx="1263650" cy="641350"/>
          </a:xfrm>
          <a:prstGeom prst="rect">
            <a:avLst/>
          </a:prstGeom>
          <a:noFill/>
          <a:ln w="9525">
            <a:noFill/>
            <a:miter lim="800000"/>
            <a:headEnd/>
            <a:tailEnd/>
          </a:ln>
          <a:effectLst/>
        </p:spPr>
        <p:txBody>
          <a:bodyPr wrap="none">
            <a:spAutoFit/>
          </a:bodyPr>
          <a:lstStyle/>
          <a:p>
            <a:r>
              <a:rPr lang="en-US" altLang="zh-CN" sz="3600"/>
              <a:t>// else</a:t>
            </a:r>
            <a:endParaRPr lang="en-US" altLang="zh-CN" sz="2400"/>
          </a:p>
        </p:txBody>
      </p:sp>
      <p:sp>
        <p:nvSpPr>
          <p:cNvPr id="150535" name="Text Box 7"/>
          <p:cNvSpPr txBox="1">
            <a:spLocks noChangeArrowheads="1"/>
          </p:cNvSpPr>
          <p:nvPr/>
        </p:nvSpPr>
        <p:spPr bwMode="auto">
          <a:xfrm>
            <a:off x="517525" y="3168650"/>
            <a:ext cx="2381250" cy="641350"/>
          </a:xfrm>
          <a:prstGeom prst="rect">
            <a:avLst/>
          </a:prstGeom>
          <a:noFill/>
          <a:ln w="9525">
            <a:noFill/>
            <a:miter lim="800000"/>
            <a:headEnd/>
            <a:tailEnd/>
          </a:ln>
          <a:effectLst/>
        </p:spPr>
        <p:txBody>
          <a:bodyPr wrap="none">
            <a:spAutoFit/>
          </a:bodyPr>
          <a:lstStyle/>
          <a:p>
            <a:r>
              <a:rPr lang="en-US" altLang="zh-CN" sz="3600"/>
              <a:t>// </a:t>
            </a:r>
            <a:r>
              <a:rPr lang="zh-CN" altLang="en-US" sz="3600">
                <a:ea typeface="楷体_GB2312" pitchFamily="49" charset="-122"/>
              </a:rPr>
              <a:t>结尾处理</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0532"/>
                                        </p:tgtEl>
                                        <p:attrNameLst>
                                          <p:attrName>style.visibility</p:attrName>
                                        </p:attrNameLst>
                                      </p:cBhvr>
                                      <p:to>
                                        <p:strVal val="visible"/>
                                      </p:to>
                                    </p:set>
                                    <p:anim calcmode="lin" valueType="num">
                                      <p:cBhvr additive="base">
                                        <p:cTn id="12" dur="500" fill="hold"/>
                                        <p:tgtEl>
                                          <p:spTgt spid="150532"/>
                                        </p:tgtEl>
                                        <p:attrNameLst>
                                          <p:attrName>ppt_x</p:attrName>
                                        </p:attrNameLst>
                                      </p:cBhvr>
                                      <p:tavLst>
                                        <p:tav tm="0">
                                          <p:val>
                                            <p:strVal val="1+#ppt_w/2"/>
                                          </p:val>
                                        </p:tav>
                                        <p:tav tm="100000">
                                          <p:val>
                                            <p:strVal val="#ppt_x"/>
                                          </p:val>
                                        </p:tav>
                                      </p:tavLst>
                                    </p:anim>
                                    <p:anim calcmode="lin" valueType="num">
                                      <p:cBhvr additive="base">
                                        <p:cTn id="13" dur="500" fill="hold"/>
                                        <p:tgtEl>
                                          <p:spTgt spid="15053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0531"/>
                                        </p:tgtEl>
                                        <p:attrNameLst>
                                          <p:attrName>style.visibility</p:attrName>
                                        </p:attrNameLst>
                                      </p:cBhvr>
                                      <p:to>
                                        <p:strVal val="visible"/>
                                      </p:to>
                                    </p:set>
                                    <p:anim calcmode="lin" valueType="num">
                                      <p:cBhvr additive="base">
                                        <p:cTn id="18" dur="500" fill="hold"/>
                                        <p:tgtEl>
                                          <p:spTgt spid="150531"/>
                                        </p:tgtEl>
                                        <p:attrNameLst>
                                          <p:attrName>ppt_x</p:attrName>
                                        </p:attrNameLst>
                                      </p:cBhvr>
                                      <p:tavLst>
                                        <p:tav tm="0">
                                          <p:val>
                                            <p:strVal val="#ppt_x"/>
                                          </p:val>
                                        </p:tav>
                                        <p:tav tm="100000">
                                          <p:val>
                                            <p:strVal val="#ppt_x"/>
                                          </p:val>
                                        </p:tav>
                                      </p:tavLst>
                                    </p:anim>
                                    <p:anim calcmode="lin" valueType="num">
                                      <p:cBhvr additive="base">
                                        <p:cTn id="19" dur="500" fill="hold"/>
                                        <p:tgtEl>
                                          <p:spTgt spid="150531"/>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6" fill="hold" grpId="0" nodeType="afterEffect">
                                  <p:stCondLst>
                                    <p:cond delay="0"/>
                                  </p:stCondLst>
                                  <p:childTnLst>
                                    <p:set>
                                      <p:cBhvr>
                                        <p:cTn id="22" dur="1" fill="hold">
                                          <p:stCondLst>
                                            <p:cond delay="0"/>
                                          </p:stCondLst>
                                        </p:cTn>
                                        <p:tgtEl>
                                          <p:spTgt spid="150533"/>
                                        </p:tgtEl>
                                        <p:attrNameLst>
                                          <p:attrName>style.visibility</p:attrName>
                                        </p:attrNameLst>
                                      </p:cBhvr>
                                      <p:to>
                                        <p:strVal val="visible"/>
                                      </p:to>
                                    </p:set>
                                    <p:anim calcmode="lin" valueType="num">
                                      <p:cBhvr additive="base">
                                        <p:cTn id="23" dur="500" fill="hold"/>
                                        <p:tgtEl>
                                          <p:spTgt spid="150533"/>
                                        </p:tgtEl>
                                        <p:attrNameLst>
                                          <p:attrName>ppt_x</p:attrName>
                                        </p:attrNameLst>
                                      </p:cBhvr>
                                      <p:tavLst>
                                        <p:tav tm="0">
                                          <p:val>
                                            <p:strVal val="1+#ppt_w/2"/>
                                          </p:val>
                                        </p:tav>
                                        <p:tav tm="100000">
                                          <p:val>
                                            <p:strVal val="#ppt_x"/>
                                          </p:val>
                                        </p:tav>
                                      </p:tavLst>
                                    </p:anim>
                                    <p:anim calcmode="lin" valueType="num">
                                      <p:cBhvr additive="base">
                                        <p:cTn id="24"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autoUpdateAnimBg="0"/>
      <p:bldP spid="150532" grpId="0" animBg="1"/>
      <p:bldP spid="150533" grpId="0" animBg="1"/>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2"/>
          <p:cNvSpPr txBox="1">
            <a:spLocks noChangeArrowheads="1"/>
          </p:cNvSpPr>
          <p:nvPr/>
        </p:nvSpPr>
        <p:spPr bwMode="auto">
          <a:xfrm>
            <a:off x="136525" y="1084263"/>
            <a:ext cx="8904288" cy="701675"/>
          </a:xfrm>
          <a:prstGeom prst="rect">
            <a:avLst/>
          </a:prstGeom>
          <a:noFill/>
          <a:ln w="9525">
            <a:noFill/>
            <a:miter lim="800000"/>
            <a:headEnd/>
            <a:tailEnd/>
          </a:ln>
          <a:effectLst/>
        </p:spPr>
        <p:txBody>
          <a:bodyPr wrap="none">
            <a:spAutoFit/>
          </a:bodyPr>
          <a:lstStyle/>
          <a:p>
            <a:r>
              <a:rPr lang="zh-CN" altLang="en-US" sz="4000">
                <a:latin typeface="楷体_GB2312" pitchFamily="49" charset="-122"/>
                <a:ea typeface="楷体_GB2312" pitchFamily="49" charset="-122"/>
              </a:rPr>
              <a:t>从串</a:t>
            </a:r>
            <a:r>
              <a:rPr lang="zh-CN" altLang="en-US" sz="4000">
                <a:ea typeface="楷体_GB2312" pitchFamily="49" charset="-122"/>
              </a:rPr>
              <a:t> </a:t>
            </a:r>
            <a:r>
              <a:rPr lang="en-US" altLang="zh-CN" sz="4000">
                <a:ea typeface="楷体_GB2312" pitchFamily="49" charset="-122"/>
              </a:rPr>
              <a:t>S </a:t>
            </a:r>
            <a:r>
              <a:rPr lang="zh-CN" altLang="en-US" sz="4000">
                <a:latin typeface="楷体_GB2312" pitchFamily="49" charset="-122"/>
                <a:ea typeface="楷体_GB2312" pitchFamily="49" charset="-122"/>
              </a:rPr>
              <a:t>中删除所有和串</a:t>
            </a:r>
            <a:r>
              <a:rPr lang="zh-CN" altLang="en-US" sz="4000">
                <a:ea typeface="楷体_GB2312" pitchFamily="49" charset="-122"/>
              </a:rPr>
              <a:t> </a:t>
            </a:r>
            <a:r>
              <a:rPr lang="en-US" altLang="zh-CN" sz="4000">
                <a:ea typeface="楷体_GB2312" pitchFamily="49" charset="-122"/>
              </a:rPr>
              <a:t>T </a:t>
            </a:r>
            <a:r>
              <a:rPr lang="zh-CN" altLang="en-US" sz="4000">
                <a:latin typeface="楷体_GB2312" pitchFamily="49" charset="-122"/>
                <a:ea typeface="楷体_GB2312" pitchFamily="49" charset="-122"/>
              </a:rPr>
              <a:t>相同的子串。</a:t>
            </a:r>
            <a:endParaRPr lang="zh-CN" altLang="en-US" sz="2400"/>
          </a:p>
        </p:txBody>
      </p:sp>
      <p:sp>
        <p:nvSpPr>
          <p:cNvPr id="151555" name="Text Box 3"/>
          <p:cNvSpPr txBox="1">
            <a:spLocks noChangeArrowheads="1"/>
          </p:cNvSpPr>
          <p:nvPr/>
        </p:nvSpPr>
        <p:spPr bwMode="auto">
          <a:xfrm>
            <a:off x="136525" y="1733550"/>
            <a:ext cx="9007475" cy="1555750"/>
          </a:xfrm>
          <a:prstGeom prst="rect">
            <a:avLst/>
          </a:prstGeom>
          <a:noFill/>
          <a:ln w="9525">
            <a:noFill/>
            <a:miter lim="800000"/>
            <a:headEnd/>
            <a:tailEnd/>
          </a:ln>
          <a:effectLst/>
        </p:spPr>
        <p:txBody>
          <a:bodyPr>
            <a:spAutoFit/>
          </a:bodyPr>
          <a:lstStyle/>
          <a:p>
            <a:pPr>
              <a:lnSpc>
                <a:spcPct val="120000"/>
              </a:lnSpc>
            </a:pPr>
            <a:r>
              <a:rPr lang="zh-CN" altLang="en-US" sz="4000">
                <a:ea typeface="楷体_GB2312" pitchFamily="49" charset="-122"/>
              </a:rPr>
              <a:t>此题的基本思想和题 </a:t>
            </a:r>
            <a:r>
              <a:rPr lang="en-US" altLang="zh-CN" sz="4000">
                <a:ea typeface="楷体_GB2312" pitchFamily="49" charset="-122"/>
              </a:rPr>
              <a:t>4.13 </a:t>
            </a:r>
            <a:r>
              <a:rPr lang="zh-CN" altLang="en-US" sz="4000">
                <a:ea typeface="楷体_GB2312" pitchFamily="49" charset="-122"/>
              </a:rPr>
              <a:t>相同，所不同的是要求在在串的定长存储表示中实现。</a:t>
            </a:r>
            <a:endParaRPr lang="zh-CN" altLang="en-US" sz="2400"/>
          </a:p>
        </p:txBody>
      </p:sp>
      <p:sp>
        <p:nvSpPr>
          <p:cNvPr id="151556" name="Rectangle 4"/>
          <p:cNvSpPr>
            <a:spLocks noChangeArrowheads="1"/>
          </p:cNvSpPr>
          <p:nvPr/>
        </p:nvSpPr>
        <p:spPr bwMode="auto">
          <a:xfrm>
            <a:off x="533400" y="3597275"/>
            <a:ext cx="1371600" cy="3048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51557" name="Rectangle 5"/>
          <p:cNvSpPr>
            <a:spLocks noChangeArrowheads="1"/>
          </p:cNvSpPr>
          <p:nvPr/>
        </p:nvSpPr>
        <p:spPr bwMode="auto">
          <a:xfrm>
            <a:off x="1905000" y="3581400"/>
            <a:ext cx="990600" cy="304800"/>
          </a:xfrm>
          <a:prstGeom prst="rect">
            <a:avLst/>
          </a:prstGeom>
          <a:solidFill>
            <a:srgbClr val="9900CC"/>
          </a:solidFill>
          <a:ln w="9525">
            <a:solidFill>
              <a:schemeClr val="tx1"/>
            </a:solidFill>
            <a:miter lim="800000"/>
            <a:headEnd/>
            <a:tailEnd/>
          </a:ln>
          <a:effectLst/>
        </p:spPr>
        <p:txBody>
          <a:bodyPr wrap="none" anchor="ctr"/>
          <a:lstStyle/>
          <a:p>
            <a:endParaRPr lang="zh-CN" altLang="en-US"/>
          </a:p>
        </p:txBody>
      </p:sp>
      <p:sp>
        <p:nvSpPr>
          <p:cNvPr id="151558" name="Rectangle 6"/>
          <p:cNvSpPr>
            <a:spLocks noChangeArrowheads="1"/>
          </p:cNvSpPr>
          <p:nvPr/>
        </p:nvSpPr>
        <p:spPr bwMode="auto">
          <a:xfrm>
            <a:off x="3581400" y="3581400"/>
            <a:ext cx="990600" cy="304800"/>
          </a:xfrm>
          <a:prstGeom prst="rect">
            <a:avLst/>
          </a:prstGeom>
          <a:solidFill>
            <a:srgbClr val="9900CC"/>
          </a:solidFill>
          <a:ln w="9525">
            <a:solidFill>
              <a:schemeClr val="tx1"/>
            </a:solidFill>
            <a:miter lim="800000"/>
            <a:headEnd/>
            <a:tailEnd/>
          </a:ln>
          <a:effectLst/>
        </p:spPr>
        <p:txBody>
          <a:bodyPr wrap="none" anchor="ctr"/>
          <a:lstStyle/>
          <a:p>
            <a:endParaRPr lang="zh-CN" altLang="en-US"/>
          </a:p>
        </p:txBody>
      </p:sp>
      <p:sp>
        <p:nvSpPr>
          <p:cNvPr id="151559" name="Rectangle 7"/>
          <p:cNvSpPr>
            <a:spLocks noChangeArrowheads="1"/>
          </p:cNvSpPr>
          <p:nvPr/>
        </p:nvSpPr>
        <p:spPr bwMode="auto">
          <a:xfrm>
            <a:off x="5943600" y="3581400"/>
            <a:ext cx="990600" cy="304800"/>
          </a:xfrm>
          <a:prstGeom prst="rect">
            <a:avLst/>
          </a:prstGeom>
          <a:solidFill>
            <a:srgbClr val="9900CC"/>
          </a:solidFill>
          <a:ln w="9525">
            <a:solidFill>
              <a:schemeClr val="tx1"/>
            </a:solidFill>
            <a:miter lim="800000"/>
            <a:headEnd/>
            <a:tailEnd/>
          </a:ln>
          <a:effectLst/>
        </p:spPr>
        <p:txBody>
          <a:bodyPr wrap="none" anchor="ctr"/>
          <a:lstStyle/>
          <a:p>
            <a:endParaRPr lang="zh-CN" altLang="en-US"/>
          </a:p>
        </p:txBody>
      </p:sp>
      <p:sp>
        <p:nvSpPr>
          <p:cNvPr id="151560" name="Rectangle 8"/>
          <p:cNvSpPr>
            <a:spLocks noChangeArrowheads="1"/>
          </p:cNvSpPr>
          <p:nvPr/>
        </p:nvSpPr>
        <p:spPr bwMode="auto">
          <a:xfrm>
            <a:off x="2895600" y="3581400"/>
            <a:ext cx="685800" cy="30480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151561" name="Rectangle 9"/>
          <p:cNvSpPr>
            <a:spLocks noChangeArrowheads="1"/>
          </p:cNvSpPr>
          <p:nvPr/>
        </p:nvSpPr>
        <p:spPr bwMode="auto">
          <a:xfrm>
            <a:off x="4572000" y="3581400"/>
            <a:ext cx="1371600" cy="304800"/>
          </a:xfrm>
          <a:prstGeom prst="rect">
            <a:avLst/>
          </a:prstGeom>
          <a:solidFill>
            <a:srgbClr val="FFCCCC"/>
          </a:solidFill>
          <a:ln w="9525">
            <a:solidFill>
              <a:schemeClr val="tx1"/>
            </a:solidFill>
            <a:miter lim="800000"/>
            <a:headEnd/>
            <a:tailEnd/>
          </a:ln>
          <a:effectLst/>
        </p:spPr>
        <p:txBody>
          <a:bodyPr wrap="none" anchor="ctr"/>
          <a:lstStyle/>
          <a:p>
            <a:endParaRPr lang="zh-CN" altLang="en-US"/>
          </a:p>
        </p:txBody>
      </p:sp>
      <p:sp>
        <p:nvSpPr>
          <p:cNvPr id="151562" name="Rectangle 10"/>
          <p:cNvSpPr>
            <a:spLocks noChangeArrowheads="1"/>
          </p:cNvSpPr>
          <p:nvPr/>
        </p:nvSpPr>
        <p:spPr bwMode="auto">
          <a:xfrm>
            <a:off x="6934200" y="3581400"/>
            <a:ext cx="1371600" cy="304800"/>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51563" name="Rectangle 11"/>
          <p:cNvSpPr>
            <a:spLocks noChangeArrowheads="1"/>
          </p:cNvSpPr>
          <p:nvPr/>
        </p:nvSpPr>
        <p:spPr bwMode="auto">
          <a:xfrm>
            <a:off x="533400" y="4648200"/>
            <a:ext cx="1371600" cy="3048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51564" name="Rectangle 12"/>
          <p:cNvSpPr>
            <a:spLocks noChangeArrowheads="1"/>
          </p:cNvSpPr>
          <p:nvPr/>
        </p:nvSpPr>
        <p:spPr bwMode="auto">
          <a:xfrm>
            <a:off x="1905000" y="4648200"/>
            <a:ext cx="685800" cy="304800"/>
          </a:xfrm>
          <a:prstGeom prst="rect">
            <a:avLst/>
          </a:prstGeom>
          <a:solidFill>
            <a:srgbClr val="FFCCFF"/>
          </a:solidFill>
          <a:ln w="9525">
            <a:solidFill>
              <a:schemeClr val="tx1"/>
            </a:solidFill>
            <a:miter lim="800000"/>
            <a:headEnd/>
            <a:tailEnd/>
          </a:ln>
          <a:effectLst/>
        </p:spPr>
        <p:txBody>
          <a:bodyPr wrap="none" anchor="ctr"/>
          <a:lstStyle/>
          <a:p>
            <a:endParaRPr lang="zh-CN" altLang="en-US"/>
          </a:p>
        </p:txBody>
      </p:sp>
      <p:sp>
        <p:nvSpPr>
          <p:cNvPr id="151565" name="Rectangle 13"/>
          <p:cNvSpPr>
            <a:spLocks noChangeArrowheads="1"/>
          </p:cNvSpPr>
          <p:nvPr/>
        </p:nvSpPr>
        <p:spPr bwMode="auto">
          <a:xfrm>
            <a:off x="2590800" y="4648200"/>
            <a:ext cx="1371600" cy="304800"/>
          </a:xfrm>
          <a:prstGeom prst="rect">
            <a:avLst/>
          </a:prstGeom>
          <a:solidFill>
            <a:srgbClr val="FFCCCC"/>
          </a:solidFill>
          <a:ln w="9525">
            <a:solidFill>
              <a:schemeClr val="tx1"/>
            </a:solidFill>
            <a:miter lim="800000"/>
            <a:headEnd/>
            <a:tailEnd/>
          </a:ln>
          <a:effectLst/>
        </p:spPr>
        <p:txBody>
          <a:bodyPr wrap="none" anchor="ctr"/>
          <a:lstStyle/>
          <a:p>
            <a:endParaRPr lang="zh-CN" altLang="en-US"/>
          </a:p>
        </p:txBody>
      </p:sp>
      <p:sp>
        <p:nvSpPr>
          <p:cNvPr id="151566" name="Rectangle 14"/>
          <p:cNvSpPr>
            <a:spLocks noChangeArrowheads="1"/>
          </p:cNvSpPr>
          <p:nvPr/>
        </p:nvSpPr>
        <p:spPr bwMode="auto">
          <a:xfrm>
            <a:off x="3962400" y="4648200"/>
            <a:ext cx="1371600" cy="304800"/>
          </a:xfrm>
          <a:prstGeom prst="rect">
            <a:avLst/>
          </a:prstGeom>
          <a:solidFill>
            <a:srgbClr val="FFCC99"/>
          </a:solidFill>
          <a:ln w="9525">
            <a:solidFill>
              <a:schemeClr val="tx1"/>
            </a:solidFill>
            <a:miter lim="800000"/>
            <a:headEnd/>
            <a:tailEnd/>
          </a:ln>
          <a:effectLst/>
        </p:spPr>
        <p:txBody>
          <a:bodyPr wrap="none" anchor="ctr"/>
          <a:lstStyle/>
          <a:p>
            <a:endParaRPr lang="zh-CN" altLang="en-US"/>
          </a:p>
        </p:txBody>
      </p:sp>
      <p:sp>
        <p:nvSpPr>
          <p:cNvPr id="151567" name="Line 15"/>
          <p:cNvSpPr>
            <a:spLocks noChangeShapeType="1"/>
          </p:cNvSpPr>
          <p:nvPr/>
        </p:nvSpPr>
        <p:spPr bwMode="auto">
          <a:xfrm>
            <a:off x="533400" y="3886200"/>
            <a:ext cx="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68" name="Line 16"/>
          <p:cNvSpPr>
            <a:spLocks noChangeShapeType="1"/>
          </p:cNvSpPr>
          <p:nvPr/>
        </p:nvSpPr>
        <p:spPr bwMode="auto">
          <a:xfrm>
            <a:off x="1905000" y="3886200"/>
            <a:ext cx="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69" name="Line 17"/>
          <p:cNvSpPr>
            <a:spLocks noChangeShapeType="1"/>
          </p:cNvSpPr>
          <p:nvPr/>
        </p:nvSpPr>
        <p:spPr bwMode="auto">
          <a:xfrm flipH="1">
            <a:off x="1905000" y="3886200"/>
            <a:ext cx="9906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70" name="Line 18"/>
          <p:cNvSpPr>
            <a:spLocks noChangeShapeType="1"/>
          </p:cNvSpPr>
          <p:nvPr/>
        </p:nvSpPr>
        <p:spPr bwMode="auto">
          <a:xfrm flipH="1">
            <a:off x="2590800" y="3886200"/>
            <a:ext cx="9906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71" name="Line 19"/>
          <p:cNvSpPr>
            <a:spLocks noChangeShapeType="1"/>
          </p:cNvSpPr>
          <p:nvPr/>
        </p:nvSpPr>
        <p:spPr bwMode="auto">
          <a:xfrm flipH="1">
            <a:off x="2590800" y="3886200"/>
            <a:ext cx="19812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72" name="Line 20"/>
          <p:cNvSpPr>
            <a:spLocks noChangeShapeType="1"/>
          </p:cNvSpPr>
          <p:nvPr/>
        </p:nvSpPr>
        <p:spPr bwMode="auto">
          <a:xfrm flipH="1">
            <a:off x="3962400" y="3886200"/>
            <a:ext cx="19812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73" name="Line 21"/>
          <p:cNvSpPr>
            <a:spLocks noChangeShapeType="1"/>
          </p:cNvSpPr>
          <p:nvPr/>
        </p:nvSpPr>
        <p:spPr bwMode="auto">
          <a:xfrm flipH="1">
            <a:off x="3962400" y="3886200"/>
            <a:ext cx="29718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74" name="Line 22"/>
          <p:cNvSpPr>
            <a:spLocks noChangeShapeType="1"/>
          </p:cNvSpPr>
          <p:nvPr/>
        </p:nvSpPr>
        <p:spPr bwMode="auto">
          <a:xfrm flipH="1">
            <a:off x="5334000" y="3886200"/>
            <a:ext cx="2971800" cy="762000"/>
          </a:xfrm>
          <a:prstGeom prst="line">
            <a:avLst/>
          </a:prstGeom>
          <a:noFill/>
          <a:ln w="9525" cap="rnd">
            <a:solidFill>
              <a:srgbClr val="9900CC"/>
            </a:solidFill>
            <a:prstDash val="sysDot"/>
            <a:round/>
            <a:headEnd/>
            <a:tailEnd/>
          </a:ln>
          <a:effectLst/>
        </p:spPr>
        <p:txBody>
          <a:bodyPr wrap="none" anchor="ctr"/>
          <a:lstStyle/>
          <a:p>
            <a:endParaRPr lang="zh-CN" altLang="en-US"/>
          </a:p>
        </p:txBody>
      </p:sp>
      <p:sp>
        <p:nvSpPr>
          <p:cNvPr id="151575" name="Text Box 23"/>
          <p:cNvSpPr txBox="1">
            <a:spLocks noChangeArrowheads="1"/>
          </p:cNvSpPr>
          <p:nvPr/>
        </p:nvSpPr>
        <p:spPr bwMode="auto">
          <a:xfrm>
            <a:off x="441325" y="5241925"/>
            <a:ext cx="8702675" cy="1311275"/>
          </a:xfrm>
          <a:prstGeom prst="rect">
            <a:avLst/>
          </a:prstGeom>
          <a:noFill/>
          <a:ln w="9525">
            <a:noFill/>
            <a:miter lim="800000"/>
            <a:headEnd/>
            <a:tailEnd/>
          </a:ln>
          <a:effectLst/>
        </p:spPr>
        <p:txBody>
          <a:bodyPr>
            <a:spAutoFit/>
          </a:bodyPr>
          <a:lstStyle/>
          <a:p>
            <a:r>
              <a:rPr lang="zh-CN" altLang="en-US" sz="4000" b="1">
                <a:ea typeface="楷体_GB2312" pitchFamily="49" charset="-122"/>
              </a:rPr>
              <a:t>算法的目标</a:t>
            </a:r>
            <a:r>
              <a:rPr lang="zh-CN" altLang="en-US" sz="4000">
                <a:ea typeface="楷体_GB2312" pitchFamily="49" charset="-122"/>
              </a:rPr>
              <a:t>是</a:t>
            </a:r>
            <a:r>
              <a:rPr lang="zh-CN" altLang="en-US" sz="4000">
                <a:solidFill>
                  <a:srgbClr val="0000FF"/>
                </a:solidFill>
                <a:ea typeface="楷体_GB2312" pitchFamily="49" charset="-122"/>
              </a:rPr>
              <a:t>构造如上所画的一个新串</a:t>
            </a:r>
            <a:r>
              <a:rPr lang="zh-CN" altLang="en-US" sz="4000">
                <a:ea typeface="楷体_GB2312" pitchFamily="49" charset="-122"/>
              </a:rPr>
              <a:t>。</a:t>
            </a:r>
            <a:endParaRPr lang="zh-CN" altLang="en-US" sz="2400"/>
          </a:p>
        </p:txBody>
      </p:sp>
      <p:sp>
        <p:nvSpPr>
          <p:cNvPr id="151576" name="Comment 24"/>
          <p:cNvSpPr>
            <a:spLocks noChangeArrowheads="1"/>
          </p:cNvSpPr>
          <p:nvPr/>
        </p:nvSpPr>
        <p:spPr bwMode="auto">
          <a:xfrm>
            <a:off x="228600" y="203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4000" b="1">
                <a:solidFill>
                  <a:schemeClr val="bg1"/>
                </a:solidFill>
                <a:latin typeface="Arial" pitchFamily="34" charset="0"/>
              </a:rPr>
              <a:t>题4</a:t>
            </a:r>
            <a:r>
              <a:rPr kumimoji="0" lang="en-US" altLang="zh-CN" sz="4000" b="1">
                <a:solidFill>
                  <a:schemeClr val="bg1"/>
                </a:solidFill>
                <a:latin typeface="Arial" pitchFamily="34" charset="0"/>
              </a:rPr>
              <a:t>.20</a:t>
            </a:r>
            <a:endParaRPr lang="en-US" altLang="zh-CN" sz="1600">
              <a:solidFill>
                <a:schemeClr val="bg1"/>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anim calcmode="lin" valueType="num">
                                      <p:cBhvr additive="base">
                                        <p:cTn id="7" dur="500" fill="hold"/>
                                        <p:tgtEl>
                                          <p:spTgt spid="151555"/>
                                        </p:tgtEl>
                                        <p:attrNameLst>
                                          <p:attrName>ppt_x</p:attrName>
                                        </p:attrNameLst>
                                      </p:cBhvr>
                                      <p:tavLst>
                                        <p:tav tm="0">
                                          <p:val>
                                            <p:strVal val="1+#ppt_w/2"/>
                                          </p:val>
                                        </p:tav>
                                        <p:tav tm="100000">
                                          <p:val>
                                            <p:strVal val="#ppt_x"/>
                                          </p:val>
                                        </p:tav>
                                      </p:tavLst>
                                    </p:anim>
                                    <p:anim calcmode="lin" valueType="num">
                                      <p:cBhvr additive="base">
                                        <p:cTn id="8" dur="500" fill="hold"/>
                                        <p:tgtEl>
                                          <p:spTgt spid="1515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1556"/>
                                        </p:tgtEl>
                                        <p:attrNameLst>
                                          <p:attrName>style.visibility</p:attrName>
                                        </p:attrNameLst>
                                      </p:cBhvr>
                                      <p:to>
                                        <p:strVal val="visible"/>
                                      </p:to>
                                    </p:set>
                                    <p:animEffect transition="in" filter="checkerboard(across)">
                                      <p:cBhvr>
                                        <p:cTn id="13" dur="500"/>
                                        <p:tgtEl>
                                          <p:spTgt spid="151556"/>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51557"/>
                                        </p:tgtEl>
                                        <p:attrNameLst>
                                          <p:attrName>style.visibility</p:attrName>
                                        </p:attrNameLst>
                                      </p:cBhvr>
                                      <p:to>
                                        <p:strVal val="visible"/>
                                      </p:to>
                                    </p:set>
                                    <p:animEffect transition="in" filter="checkerboard(across)">
                                      <p:cBhvr>
                                        <p:cTn id="17" dur="500"/>
                                        <p:tgtEl>
                                          <p:spTgt spid="151557"/>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51560"/>
                                        </p:tgtEl>
                                        <p:attrNameLst>
                                          <p:attrName>style.visibility</p:attrName>
                                        </p:attrNameLst>
                                      </p:cBhvr>
                                      <p:to>
                                        <p:strVal val="visible"/>
                                      </p:to>
                                    </p:set>
                                    <p:animEffect transition="in" filter="checkerboard(across)">
                                      <p:cBhvr>
                                        <p:cTn id="21" dur="500"/>
                                        <p:tgtEl>
                                          <p:spTgt spid="151560"/>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151558"/>
                                        </p:tgtEl>
                                        <p:attrNameLst>
                                          <p:attrName>style.visibility</p:attrName>
                                        </p:attrNameLst>
                                      </p:cBhvr>
                                      <p:to>
                                        <p:strVal val="visible"/>
                                      </p:to>
                                    </p:set>
                                    <p:animEffect transition="in" filter="checkerboard(across)">
                                      <p:cBhvr>
                                        <p:cTn id="25" dur="500"/>
                                        <p:tgtEl>
                                          <p:spTgt spid="151558"/>
                                        </p:tgtEl>
                                      </p:cBhvr>
                                    </p:animEffect>
                                  </p:childTnLst>
                                </p:cTn>
                              </p:par>
                            </p:childTnLst>
                          </p:cTn>
                        </p:par>
                        <p:par>
                          <p:cTn id="26" fill="hold">
                            <p:stCondLst>
                              <p:cond delay="2000"/>
                            </p:stCondLst>
                            <p:childTnLst>
                              <p:par>
                                <p:cTn id="27" presetID="5" presetClass="entr" presetSubtype="10" fill="hold" grpId="0" nodeType="afterEffect">
                                  <p:stCondLst>
                                    <p:cond delay="0"/>
                                  </p:stCondLst>
                                  <p:childTnLst>
                                    <p:set>
                                      <p:cBhvr>
                                        <p:cTn id="28" dur="1" fill="hold">
                                          <p:stCondLst>
                                            <p:cond delay="0"/>
                                          </p:stCondLst>
                                        </p:cTn>
                                        <p:tgtEl>
                                          <p:spTgt spid="151561"/>
                                        </p:tgtEl>
                                        <p:attrNameLst>
                                          <p:attrName>style.visibility</p:attrName>
                                        </p:attrNameLst>
                                      </p:cBhvr>
                                      <p:to>
                                        <p:strVal val="visible"/>
                                      </p:to>
                                    </p:set>
                                    <p:animEffect transition="in" filter="checkerboard(across)">
                                      <p:cBhvr>
                                        <p:cTn id="29" dur="500"/>
                                        <p:tgtEl>
                                          <p:spTgt spid="151561"/>
                                        </p:tgtEl>
                                      </p:cBhvr>
                                    </p:animEffect>
                                  </p:childTnLst>
                                </p:cTn>
                              </p:par>
                            </p:childTnLst>
                          </p:cTn>
                        </p:par>
                        <p:par>
                          <p:cTn id="30" fill="hold">
                            <p:stCondLst>
                              <p:cond delay="2500"/>
                            </p:stCondLst>
                            <p:childTnLst>
                              <p:par>
                                <p:cTn id="31" presetID="5" presetClass="entr" presetSubtype="10" fill="hold" grpId="0" nodeType="afterEffect">
                                  <p:stCondLst>
                                    <p:cond delay="0"/>
                                  </p:stCondLst>
                                  <p:childTnLst>
                                    <p:set>
                                      <p:cBhvr>
                                        <p:cTn id="32" dur="1" fill="hold">
                                          <p:stCondLst>
                                            <p:cond delay="0"/>
                                          </p:stCondLst>
                                        </p:cTn>
                                        <p:tgtEl>
                                          <p:spTgt spid="151559"/>
                                        </p:tgtEl>
                                        <p:attrNameLst>
                                          <p:attrName>style.visibility</p:attrName>
                                        </p:attrNameLst>
                                      </p:cBhvr>
                                      <p:to>
                                        <p:strVal val="visible"/>
                                      </p:to>
                                    </p:set>
                                    <p:animEffect transition="in" filter="checkerboard(across)">
                                      <p:cBhvr>
                                        <p:cTn id="33" dur="500"/>
                                        <p:tgtEl>
                                          <p:spTgt spid="151559"/>
                                        </p:tgtEl>
                                      </p:cBhvr>
                                    </p:animEffect>
                                  </p:childTnLst>
                                </p:cTn>
                              </p:par>
                            </p:childTnLst>
                          </p:cTn>
                        </p:par>
                        <p:par>
                          <p:cTn id="34" fill="hold">
                            <p:stCondLst>
                              <p:cond delay="3000"/>
                            </p:stCondLst>
                            <p:childTnLst>
                              <p:par>
                                <p:cTn id="35" presetID="5" presetClass="entr" presetSubtype="10" fill="hold" grpId="0" nodeType="afterEffect">
                                  <p:stCondLst>
                                    <p:cond delay="0"/>
                                  </p:stCondLst>
                                  <p:childTnLst>
                                    <p:set>
                                      <p:cBhvr>
                                        <p:cTn id="36" dur="1" fill="hold">
                                          <p:stCondLst>
                                            <p:cond delay="0"/>
                                          </p:stCondLst>
                                        </p:cTn>
                                        <p:tgtEl>
                                          <p:spTgt spid="151562"/>
                                        </p:tgtEl>
                                        <p:attrNameLst>
                                          <p:attrName>style.visibility</p:attrName>
                                        </p:attrNameLst>
                                      </p:cBhvr>
                                      <p:to>
                                        <p:strVal val="visible"/>
                                      </p:to>
                                    </p:set>
                                    <p:animEffect transition="in" filter="checkerboard(across)">
                                      <p:cBhvr>
                                        <p:cTn id="37" dur="500"/>
                                        <p:tgtEl>
                                          <p:spTgt spid="15156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51563"/>
                                        </p:tgtEl>
                                        <p:attrNameLst>
                                          <p:attrName>style.visibility</p:attrName>
                                        </p:attrNameLst>
                                      </p:cBhvr>
                                      <p:to>
                                        <p:strVal val="visible"/>
                                      </p:to>
                                    </p:set>
                                    <p:animEffect transition="in" filter="checkerboard(across)">
                                      <p:cBhvr>
                                        <p:cTn id="42" dur="500"/>
                                        <p:tgtEl>
                                          <p:spTgt spid="151563"/>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151564"/>
                                        </p:tgtEl>
                                        <p:attrNameLst>
                                          <p:attrName>style.visibility</p:attrName>
                                        </p:attrNameLst>
                                      </p:cBhvr>
                                      <p:to>
                                        <p:strVal val="visible"/>
                                      </p:to>
                                    </p:set>
                                    <p:animEffect transition="in" filter="checkerboard(across)">
                                      <p:cBhvr>
                                        <p:cTn id="46" dur="500"/>
                                        <p:tgtEl>
                                          <p:spTgt spid="151564"/>
                                        </p:tgtEl>
                                      </p:cBhvr>
                                    </p:animEffect>
                                  </p:childTnLst>
                                </p:cTn>
                              </p:par>
                            </p:childTnLst>
                          </p:cTn>
                        </p:par>
                        <p:par>
                          <p:cTn id="47" fill="hold">
                            <p:stCondLst>
                              <p:cond delay="1000"/>
                            </p:stCondLst>
                            <p:childTnLst>
                              <p:par>
                                <p:cTn id="48" presetID="5" presetClass="entr" presetSubtype="10" fill="hold" grpId="0" nodeType="afterEffect">
                                  <p:stCondLst>
                                    <p:cond delay="0"/>
                                  </p:stCondLst>
                                  <p:childTnLst>
                                    <p:set>
                                      <p:cBhvr>
                                        <p:cTn id="49" dur="1" fill="hold">
                                          <p:stCondLst>
                                            <p:cond delay="0"/>
                                          </p:stCondLst>
                                        </p:cTn>
                                        <p:tgtEl>
                                          <p:spTgt spid="151565"/>
                                        </p:tgtEl>
                                        <p:attrNameLst>
                                          <p:attrName>style.visibility</p:attrName>
                                        </p:attrNameLst>
                                      </p:cBhvr>
                                      <p:to>
                                        <p:strVal val="visible"/>
                                      </p:to>
                                    </p:set>
                                    <p:animEffect transition="in" filter="checkerboard(across)">
                                      <p:cBhvr>
                                        <p:cTn id="50" dur="500"/>
                                        <p:tgtEl>
                                          <p:spTgt spid="151565"/>
                                        </p:tgtEl>
                                      </p:cBhvr>
                                    </p:animEffect>
                                  </p:childTnLst>
                                </p:cTn>
                              </p:par>
                            </p:childTnLst>
                          </p:cTn>
                        </p:par>
                        <p:par>
                          <p:cTn id="51" fill="hold">
                            <p:stCondLst>
                              <p:cond delay="1500"/>
                            </p:stCondLst>
                            <p:childTnLst>
                              <p:par>
                                <p:cTn id="52" presetID="5" presetClass="entr" presetSubtype="10" fill="hold" grpId="0" nodeType="afterEffect">
                                  <p:stCondLst>
                                    <p:cond delay="0"/>
                                  </p:stCondLst>
                                  <p:childTnLst>
                                    <p:set>
                                      <p:cBhvr>
                                        <p:cTn id="53" dur="1" fill="hold">
                                          <p:stCondLst>
                                            <p:cond delay="0"/>
                                          </p:stCondLst>
                                        </p:cTn>
                                        <p:tgtEl>
                                          <p:spTgt spid="151566"/>
                                        </p:tgtEl>
                                        <p:attrNameLst>
                                          <p:attrName>style.visibility</p:attrName>
                                        </p:attrNameLst>
                                      </p:cBhvr>
                                      <p:to>
                                        <p:strVal val="visible"/>
                                      </p:to>
                                    </p:set>
                                    <p:animEffect transition="in" filter="checkerboard(across)">
                                      <p:cBhvr>
                                        <p:cTn id="54" dur="500"/>
                                        <p:tgtEl>
                                          <p:spTgt spid="151566"/>
                                        </p:tgtEl>
                                      </p:cBhvr>
                                    </p:animEffec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499"/>
                                          </p:stCondLst>
                                        </p:cTn>
                                        <p:tgtEl>
                                          <p:spTgt spid="151567"/>
                                        </p:tgtEl>
                                        <p:attrNameLst>
                                          <p:attrName>style.visibility</p:attrName>
                                        </p:attrNameLst>
                                      </p:cBhvr>
                                      <p:to>
                                        <p:strVal val="visible"/>
                                      </p:to>
                                    </p:set>
                                  </p:childTnLst>
                                </p:cTn>
                              </p:par>
                            </p:childTnLst>
                          </p:cTn>
                        </p:par>
                        <p:par>
                          <p:cTn id="58" fill="hold">
                            <p:stCondLst>
                              <p:cond delay="2500"/>
                            </p:stCondLst>
                            <p:childTnLst>
                              <p:par>
                                <p:cTn id="59" presetID="1" presetClass="entr" presetSubtype="0" fill="hold" grpId="0" nodeType="afterEffect">
                                  <p:stCondLst>
                                    <p:cond delay="0"/>
                                  </p:stCondLst>
                                  <p:childTnLst>
                                    <p:set>
                                      <p:cBhvr>
                                        <p:cTn id="60" dur="1" fill="hold">
                                          <p:stCondLst>
                                            <p:cond delay="499"/>
                                          </p:stCondLst>
                                        </p:cTn>
                                        <p:tgtEl>
                                          <p:spTgt spid="151568"/>
                                        </p:tgtEl>
                                        <p:attrNameLst>
                                          <p:attrName>style.visibility</p:attrName>
                                        </p:attrNameLst>
                                      </p:cBhvr>
                                      <p:to>
                                        <p:strVal val="visible"/>
                                      </p:to>
                                    </p:set>
                                  </p:childTnLst>
                                </p:cTn>
                              </p:par>
                            </p:childTnLst>
                          </p:cTn>
                        </p:par>
                        <p:par>
                          <p:cTn id="61" fill="hold">
                            <p:stCondLst>
                              <p:cond delay="3000"/>
                            </p:stCondLst>
                            <p:childTnLst>
                              <p:par>
                                <p:cTn id="62" presetID="1" presetClass="entr" presetSubtype="0" fill="hold" grpId="0" nodeType="afterEffect">
                                  <p:stCondLst>
                                    <p:cond delay="0"/>
                                  </p:stCondLst>
                                  <p:childTnLst>
                                    <p:set>
                                      <p:cBhvr>
                                        <p:cTn id="63" dur="1" fill="hold">
                                          <p:stCondLst>
                                            <p:cond delay="499"/>
                                          </p:stCondLst>
                                        </p:cTn>
                                        <p:tgtEl>
                                          <p:spTgt spid="151569"/>
                                        </p:tgtEl>
                                        <p:attrNameLst>
                                          <p:attrName>style.visibility</p:attrName>
                                        </p:attrNameLst>
                                      </p:cBhvr>
                                      <p:to>
                                        <p:strVal val="visible"/>
                                      </p:to>
                                    </p:set>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499"/>
                                          </p:stCondLst>
                                        </p:cTn>
                                        <p:tgtEl>
                                          <p:spTgt spid="151570"/>
                                        </p:tgtEl>
                                        <p:attrNameLst>
                                          <p:attrName>style.visibility</p:attrName>
                                        </p:attrNameLst>
                                      </p:cBhvr>
                                      <p:to>
                                        <p:strVal val="visible"/>
                                      </p:to>
                                    </p:set>
                                  </p:childTnLst>
                                </p:cTn>
                              </p:par>
                            </p:childTnLst>
                          </p:cTn>
                        </p:par>
                        <p:par>
                          <p:cTn id="67" fill="hold">
                            <p:stCondLst>
                              <p:cond delay="4000"/>
                            </p:stCondLst>
                            <p:childTnLst>
                              <p:par>
                                <p:cTn id="68" presetID="1" presetClass="entr" presetSubtype="0" fill="hold" grpId="0" nodeType="afterEffect">
                                  <p:stCondLst>
                                    <p:cond delay="0"/>
                                  </p:stCondLst>
                                  <p:childTnLst>
                                    <p:set>
                                      <p:cBhvr>
                                        <p:cTn id="69" dur="1" fill="hold">
                                          <p:stCondLst>
                                            <p:cond delay="499"/>
                                          </p:stCondLst>
                                        </p:cTn>
                                        <p:tgtEl>
                                          <p:spTgt spid="151571"/>
                                        </p:tgtEl>
                                        <p:attrNameLst>
                                          <p:attrName>style.visibility</p:attrName>
                                        </p:attrNameLst>
                                      </p:cBhvr>
                                      <p:to>
                                        <p:strVal val="visible"/>
                                      </p:to>
                                    </p:set>
                                  </p:childTnLst>
                                </p:cTn>
                              </p:par>
                            </p:childTnLst>
                          </p:cTn>
                        </p:par>
                        <p:par>
                          <p:cTn id="70" fill="hold">
                            <p:stCondLst>
                              <p:cond delay="4500"/>
                            </p:stCondLst>
                            <p:childTnLst>
                              <p:par>
                                <p:cTn id="71" presetID="1" presetClass="entr" presetSubtype="0" fill="hold" grpId="0" nodeType="afterEffect">
                                  <p:stCondLst>
                                    <p:cond delay="0"/>
                                  </p:stCondLst>
                                  <p:childTnLst>
                                    <p:set>
                                      <p:cBhvr>
                                        <p:cTn id="72" dur="1" fill="hold">
                                          <p:stCondLst>
                                            <p:cond delay="499"/>
                                          </p:stCondLst>
                                        </p:cTn>
                                        <p:tgtEl>
                                          <p:spTgt spid="151572"/>
                                        </p:tgtEl>
                                        <p:attrNameLst>
                                          <p:attrName>style.visibility</p:attrName>
                                        </p:attrNameLst>
                                      </p:cBhvr>
                                      <p:to>
                                        <p:strVal val="visible"/>
                                      </p:to>
                                    </p:set>
                                  </p:childTnLst>
                                </p:cTn>
                              </p:par>
                            </p:childTnLst>
                          </p:cTn>
                        </p:par>
                        <p:par>
                          <p:cTn id="73" fill="hold">
                            <p:stCondLst>
                              <p:cond delay="5000"/>
                            </p:stCondLst>
                            <p:childTnLst>
                              <p:par>
                                <p:cTn id="74" presetID="1" presetClass="entr" presetSubtype="0" fill="hold" grpId="0" nodeType="afterEffect">
                                  <p:stCondLst>
                                    <p:cond delay="0"/>
                                  </p:stCondLst>
                                  <p:childTnLst>
                                    <p:set>
                                      <p:cBhvr>
                                        <p:cTn id="75" dur="1" fill="hold">
                                          <p:stCondLst>
                                            <p:cond delay="499"/>
                                          </p:stCondLst>
                                        </p:cTn>
                                        <p:tgtEl>
                                          <p:spTgt spid="151573"/>
                                        </p:tgtEl>
                                        <p:attrNameLst>
                                          <p:attrName>style.visibility</p:attrName>
                                        </p:attrNameLst>
                                      </p:cBhvr>
                                      <p:to>
                                        <p:strVal val="visible"/>
                                      </p:to>
                                    </p:set>
                                  </p:childTnLst>
                                </p:cTn>
                              </p:par>
                            </p:childTnLst>
                          </p:cTn>
                        </p:par>
                        <p:par>
                          <p:cTn id="76" fill="hold">
                            <p:stCondLst>
                              <p:cond delay="5500"/>
                            </p:stCondLst>
                            <p:childTnLst>
                              <p:par>
                                <p:cTn id="77" presetID="1" presetClass="entr" presetSubtype="0" fill="hold" grpId="0" nodeType="afterEffect">
                                  <p:stCondLst>
                                    <p:cond delay="0"/>
                                  </p:stCondLst>
                                  <p:childTnLst>
                                    <p:set>
                                      <p:cBhvr>
                                        <p:cTn id="78" dur="1" fill="hold">
                                          <p:stCondLst>
                                            <p:cond delay="499"/>
                                          </p:stCondLst>
                                        </p:cTn>
                                        <p:tgtEl>
                                          <p:spTgt spid="15157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1575"/>
                                        </p:tgtEl>
                                        <p:attrNameLst>
                                          <p:attrName>style.visibility</p:attrName>
                                        </p:attrNameLst>
                                      </p:cBhvr>
                                      <p:to>
                                        <p:strVal val="visible"/>
                                      </p:to>
                                    </p:set>
                                    <p:animEffect transition="in" filter="box(out)">
                                      <p:cBhvr>
                                        <p:cTn id="83" dur="500"/>
                                        <p:tgtEl>
                                          <p:spTgt spid="151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p:bldP spid="151556" grpId="0" animBg="1"/>
      <p:bldP spid="151557" grpId="0" animBg="1"/>
      <p:bldP spid="151558" grpId="0" animBg="1"/>
      <p:bldP spid="151559" grpId="0" animBg="1"/>
      <p:bldP spid="151560" grpId="0" animBg="1"/>
      <p:bldP spid="151561" grpId="0" animBg="1"/>
      <p:bldP spid="151562" grpId="0" animBg="1"/>
      <p:bldP spid="151563" grpId="0" animBg="1"/>
      <p:bldP spid="151564" grpId="0" animBg="1"/>
      <p:bldP spid="151565" grpId="0" animBg="1"/>
      <p:bldP spid="151566" grpId="0" animBg="1"/>
      <p:bldP spid="151567" grpId="0" animBg="1"/>
      <p:bldP spid="151568" grpId="0" animBg="1"/>
      <p:bldP spid="151569" grpId="0" animBg="1"/>
      <p:bldP spid="151570" grpId="0" animBg="1"/>
      <p:bldP spid="151571" grpId="0" animBg="1"/>
      <p:bldP spid="151572" grpId="0" animBg="1"/>
      <p:bldP spid="151573" grpId="0" animBg="1"/>
      <p:bldP spid="151574" grpId="0" animBg="1"/>
      <p:bldP spid="151575" grpId="0" autoUpdateAnimBg="0"/>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914400" y="838200"/>
            <a:ext cx="7391400" cy="228600"/>
          </a:xfrm>
          <a:prstGeom prst="rect">
            <a:avLst/>
          </a:prstGeom>
          <a:noFill/>
          <a:ln w="9525">
            <a:solidFill>
              <a:schemeClr val="tx1"/>
            </a:solidFill>
            <a:miter lim="800000"/>
            <a:headEnd/>
            <a:tailEnd/>
          </a:ln>
          <a:effectLst/>
        </p:spPr>
        <p:txBody>
          <a:bodyPr wrap="none" anchor="ctr"/>
          <a:lstStyle/>
          <a:p>
            <a:endParaRPr lang="zh-CN" altLang="en-US"/>
          </a:p>
        </p:txBody>
      </p:sp>
      <p:sp>
        <p:nvSpPr>
          <p:cNvPr id="152579" name="Line 3"/>
          <p:cNvSpPr>
            <a:spLocks noChangeShapeType="1"/>
          </p:cNvSpPr>
          <p:nvPr/>
        </p:nvSpPr>
        <p:spPr bwMode="auto">
          <a:xfrm>
            <a:off x="3810000" y="381000"/>
            <a:ext cx="0" cy="1143000"/>
          </a:xfrm>
          <a:prstGeom prst="line">
            <a:avLst/>
          </a:prstGeom>
          <a:noFill/>
          <a:ln w="9525">
            <a:solidFill>
              <a:schemeClr val="tx1"/>
            </a:solidFill>
            <a:round/>
            <a:headEnd/>
            <a:tailEnd/>
          </a:ln>
          <a:effectLst/>
        </p:spPr>
        <p:txBody>
          <a:bodyPr wrap="none" anchor="ctr"/>
          <a:lstStyle/>
          <a:p>
            <a:endParaRPr lang="zh-CN" altLang="en-US"/>
          </a:p>
        </p:txBody>
      </p:sp>
      <p:sp>
        <p:nvSpPr>
          <p:cNvPr id="152580" name="Line 4"/>
          <p:cNvSpPr>
            <a:spLocks noChangeShapeType="1"/>
          </p:cNvSpPr>
          <p:nvPr/>
        </p:nvSpPr>
        <p:spPr bwMode="auto">
          <a:xfrm>
            <a:off x="5105400" y="3810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2581" name="Rectangle 5"/>
          <p:cNvSpPr>
            <a:spLocks noChangeArrowheads="1"/>
          </p:cNvSpPr>
          <p:nvPr/>
        </p:nvSpPr>
        <p:spPr bwMode="auto">
          <a:xfrm>
            <a:off x="4953000" y="838200"/>
            <a:ext cx="1066800" cy="2286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zh-CN" altLang="en-US"/>
          </a:p>
        </p:txBody>
      </p:sp>
      <p:sp>
        <p:nvSpPr>
          <p:cNvPr id="152582" name="Line 6"/>
          <p:cNvSpPr>
            <a:spLocks noChangeShapeType="1"/>
          </p:cNvSpPr>
          <p:nvPr/>
        </p:nvSpPr>
        <p:spPr bwMode="auto">
          <a:xfrm>
            <a:off x="6096000" y="381000"/>
            <a:ext cx="0" cy="45720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52583" name="Text Box 7"/>
          <p:cNvSpPr txBox="1">
            <a:spLocks noChangeArrowheads="1"/>
          </p:cNvSpPr>
          <p:nvPr/>
        </p:nvSpPr>
        <p:spPr bwMode="auto">
          <a:xfrm>
            <a:off x="3048000" y="228600"/>
            <a:ext cx="749300" cy="579438"/>
          </a:xfrm>
          <a:prstGeom prst="rect">
            <a:avLst/>
          </a:prstGeom>
          <a:noFill/>
          <a:ln w="9525">
            <a:noFill/>
            <a:miter lim="800000"/>
            <a:headEnd/>
            <a:tailEnd/>
          </a:ln>
          <a:effectLst/>
        </p:spPr>
        <p:txBody>
          <a:bodyPr wrap="none">
            <a:spAutoFit/>
          </a:bodyPr>
          <a:lstStyle/>
          <a:p>
            <a:r>
              <a:rPr lang="en-US" altLang="zh-CN" sz="3200"/>
              <a:t>pos</a:t>
            </a:r>
            <a:endParaRPr lang="en-US" altLang="zh-CN" sz="2400"/>
          </a:p>
        </p:txBody>
      </p:sp>
      <p:sp>
        <p:nvSpPr>
          <p:cNvPr id="152584" name="Text Box 8"/>
          <p:cNvSpPr txBox="1">
            <a:spLocks noChangeArrowheads="1"/>
          </p:cNvSpPr>
          <p:nvPr/>
        </p:nvSpPr>
        <p:spPr bwMode="auto">
          <a:xfrm>
            <a:off x="4718050" y="206375"/>
            <a:ext cx="387350" cy="579438"/>
          </a:xfrm>
          <a:prstGeom prst="rect">
            <a:avLst/>
          </a:prstGeom>
          <a:noFill/>
          <a:ln w="9525">
            <a:noFill/>
            <a:miter lim="800000"/>
            <a:headEnd/>
            <a:tailEnd/>
          </a:ln>
          <a:effectLst/>
        </p:spPr>
        <p:txBody>
          <a:bodyPr wrap="none">
            <a:spAutoFit/>
          </a:bodyPr>
          <a:lstStyle/>
          <a:p>
            <a:r>
              <a:rPr lang="en-US" altLang="zh-CN" sz="3200"/>
              <a:t>k</a:t>
            </a:r>
            <a:endParaRPr lang="en-US" altLang="zh-CN" sz="2400"/>
          </a:p>
        </p:txBody>
      </p:sp>
      <p:sp>
        <p:nvSpPr>
          <p:cNvPr id="152585" name="Text Box 9"/>
          <p:cNvSpPr txBox="1">
            <a:spLocks noChangeArrowheads="1"/>
          </p:cNvSpPr>
          <p:nvPr/>
        </p:nvSpPr>
        <p:spPr bwMode="auto">
          <a:xfrm>
            <a:off x="517525" y="2795588"/>
            <a:ext cx="4298950" cy="641350"/>
          </a:xfrm>
          <a:prstGeom prst="rect">
            <a:avLst/>
          </a:prstGeom>
          <a:noFill/>
          <a:ln w="9525">
            <a:noFill/>
            <a:miter lim="800000"/>
            <a:headEnd/>
            <a:tailEnd/>
          </a:ln>
          <a:effectLst/>
        </p:spPr>
        <p:txBody>
          <a:bodyPr wrap="none">
            <a:spAutoFit/>
          </a:bodyPr>
          <a:lstStyle/>
          <a:p>
            <a:r>
              <a:rPr lang="zh-CN" altLang="en-US" sz="3600">
                <a:ea typeface="楷体_GB2312" pitchFamily="49" charset="-122"/>
              </a:rPr>
              <a:t>算法的基本思想为：</a:t>
            </a:r>
            <a:endParaRPr lang="zh-CN" altLang="en-US" sz="2400"/>
          </a:p>
        </p:txBody>
      </p:sp>
      <p:sp>
        <p:nvSpPr>
          <p:cNvPr id="152586" name="Text Box 10"/>
          <p:cNvSpPr txBox="1">
            <a:spLocks noChangeArrowheads="1"/>
          </p:cNvSpPr>
          <p:nvPr/>
        </p:nvSpPr>
        <p:spPr bwMode="auto">
          <a:xfrm>
            <a:off x="1139825" y="3429000"/>
            <a:ext cx="6937375" cy="641350"/>
          </a:xfrm>
          <a:prstGeom prst="rect">
            <a:avLst/>
          </a:prstGeom>
          <a:noFill/>
          <a:ln w="9525">
            <a:noFill/>
            <a:miter lim="800000"/>
            <a:headEnd/>
            <a:tailEnd/>
          </a:ln>
          <a:effectLst/>
        </p:spPr>
        <p:txBody>
          <a:bodyPr wrap="none">
            <a:spAutoFit/>
          </a:bodyPr>
          <a:lstStyle/>
          <a:p>
            <a:r>
              <a:rPr lang="en-US" altLang="zh-CN" sz="3600"/>
              <a:t>S[S[0]+1..S[0]+k-pos] = S[pos.. k-1]</a:t>
            </a:r>
            <a:endParaRPr lang="en-US" altLang="zh-CN" sz="2400"/>
          </a:p>
        </p:txBody>
      </p:sp>
      <p:sp>
        <p:nvSpPr>
          <p:cNvPr id="152587" name="Rectangle 11"/>
          <p:cNvSpPr>
            <a:spLocks noChangeArrowheads="1"/>
          </p:cNvSpPr>
          <p:nvPr/>
        </p:nvSpPr>
        <p:spPr bwMode="auto">
          <a:xfrm>
            <a:off x="990600" y="2209800"/>
            <a:ext cx="1752600" cy="228600"/>
          </a:xfrm>
          <a:prstGeom prst="rect">
            <a:avLst/>
          </a:prstGeom>
          <a:solidFill>
            <a:srgbClr val="00FFCC"/>
          </a:solidFill>
          <a:ln w="9525">
            <a:solidFill>
              <a:schemeClr val="tx1"/>
            </a:solidFill>
            <a:miter lim="800000"/>
            <a:headEnd/>
            <a:tailEnd/>
          </a:ln>
          <a:effectLst/>
        </p:spPr>
        <p:txBody>
          <a:bodyPr wrap="none" anchor="ctr"/>
          <a:lstStyle/>
          <a:p>
            <a:endParaRPr lang="zh-CN" altLang="en-US"/>
          </a:p>
        </p:txBody>
      </p:sp>
      <p:sp>
        <p:nvSpPr>
          <p:cNvPr id="152588" name="Rectangle 12"/>
          <p:cNvSpPr>
            <a:spLocks noChangeArrowheads="1"/>
          </p:cNvSpPr>
          <p:nvPr/>
        </p:nvSpPr>
        <p:spPr bwMode="auto">
          <a:xfrm>
            <a:off x="2743200" y="838200"/>
            <a:ext cx="1066800" cy="228600"/>
          </a:xfrm>
          <a:prstGeom prst="rect">
            <a:avLst/>
          </a:prstGeom>
          <a:solidFill>
            <a:schemeClr val="hlink">
              <a:alpha val="50000"/>
            </a:schemeClr>
          </a:solidFill>
          <a:ln w="9525">
            <a:solidFill>
              <a:schemeClr val="tx1"/>
            </a:solidFill>
            <a:miter lim="800000"/>
            <a:headEnd/>
            <a:tailEnd/>
          </a:ln>
          <a:effectLst/>
        </p:spPr>
        <p:txBody>
          <a:bodyPr wrap="none" anchor="ctr"/>
          <a:lstStyle/>
          <a:p>
            <a:endParaRPr lang="zh-CN" altLang="en-US"/>
          </a:p>
        </p:txBody>
      </p:sp>
      <p:sp>
        <p:nvSpPr>
          <p:cNvPr id="152589" name="Line 13"/>
          <p:cNvSpPr>
            <a:spLocks noChangeShapeType="1"/>
          </p:cNvSpPr>
          <p:nvPr/>
        </p:nvSpPr>
        <p:spPr bwMode="auto">
          <a:xfrm>
            <a:off x="2743200" y="1066800"/>
            <a:ext cx="0" cy="11430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52590" name="Text Box 14"/>
          <p:cNvSpPr txBox="1">
            <a:spLocks noChangeArrowheads="1"/>
          </p:cNvSpPr>
          <p:nvPr/>
        </p:nvSpPr>
        <p:spPr bwMode="auto">
          <a:xfrm>
            <a:off x="288925" y="95250"/>
            <a:ext cx="3152775" cy="579438"/>
          </a:xfrm>
          <a:prstGeom prst="rect">
            <a:avLst/>
          </a:prstGeom>
          <a:noFill/>
          <a:ln w="9525">
            <a:noFill/>
            <a:miter lim="800000"/>
            <a:headEnd/>
            <a:tailEnd/>
          </a:ln>
          <a:effectLst/>
        </p:spPr>
        <p:txBody>
          <a:bodyPr wrap="none">
            <a:spAutoFit/>
          </a:bodyPr>
          <a:lstStyle/>
          <a:p>
            <a:r>
              <a:rPr lang="zh-CN" altLang="en-US" sz="3200">
                <a:solidFill>
                  <a:srgbClr val="006600"/>
                </a:solidFill>
                <a:latin typeface="楷体_GB2312" pitchFamily="49" charset="-122"/>
                <a:ea typeface="楷体_GB2312" pitchFamily="49" charset="-122"/>
              </a:rPr>
              <a:t>删除之前的 </a:t>
            </a:r>
            <a:r>
              <a:rPr lang="en-US" altLang="zh-CN" sz="3200">
                <a:solidFill>
                  <a:srgbClr val="006600"/>
                </a:solidFill>
                <a:ea typeface="楷体_GB2312" pitchFamily="49" charset="-122"/>
              </a:rPr>
              <a:t>S </a:t>
            </a:r>
            <a:r>
              <a:rPr lang="zh-CN" altLang="en-US" sz="3200">
                <a:solidFill>
                  <a:srgbClr val="006600"/>
                </a:solidFill>
                <a:latin typeface="楷体_GB2312" pitchFamily="49" charset="-122"/>
                <a:ea typeface="楷体_GB2312" pitchFamily="49" charset="-122"/>
              </a:rPr>
              <a:t>串</a:t>
            </a:r>
            <a:endParaRPr lang="zh-CN" altLang="en-US" sz="2400"/>
          </a:p>
        </p:txBody>
      </p:sp>
      <p:sp>
        <p:nvSpPr>
          <p:cNvPr id="152591" name="Text Box 15"/>
          <p:cNvSpPr txBox="1">
            <a:spLocks noChangeArrowheads="1"/>
          </p:cNvSpPr>
          <p:nvPr/>
        </p:nvSpPr>
        <p:spPr bwMode="auto">
          <a:xfrm>
            <a:off x="76200" y="1504950"/>
            <a:ext cx="3152775" cy="579438"/>
          </a:xfrm>
          <a:prstGeom prst="rect">
            <a:avLst/>
          </a:prstGeom>
          <a:noFill/>
          <a:ln w="9525">
            <a:noFill/>
            <a:miter lim="800000"/>
            <a:headEnd/>
            <a:tailEnd/>
          </a:ln>
          <a:effectLst/>
        </p:spPr>
        <p:txBody>
          <a:bodyPr wrap="none">
            <a:spAutoFit/>
          </a:bodyPr>
          <a:lstStyle/>
          <a:p>
            <a:r>
              <a:rPr lang="zh-CN" altLang="en-US" sz="3200">
                <a:solidFill>
                  <a:srgbClr val="006600"/>
                </a:solidFill>
                <a:latin typeface="楷体_GB2312" pitchFamily="49" charset="-122"/>
                <a:ea typeface="楷体_GB2312" pitchFamily="49" charset="-122"/>
              </a:rPr>
              <a:t>删除之后的 </a:t>
            </a:r>
            <a:r>
              <a:rPr lang="en-US" altLang="zh-CN" sz="3200">
                <a:solidFill>
                  <a:srgbClr val="006600"/>
                </a:solidFill>
                <a:ea typeface="楷体_GB2312" pitchFamily="49" charset="-122"/>
              </a:rPr>
              <a:t>S </a:t>
            </a:r>
            <a:r>
              <a:rPr lang="zh-CN" altLang="en-US" sz="3200">
                <a:solidFill>
                  <a:srgbClr val="006600"/>
                </a:solidFill>
                <a:latin typeface="楷体_GB2312" pitchFamily="49" charset="-122"/>
                <a:ea typeface="楷体_GB2312" pitchFamily="49" charset="-122"/>
              </a:rPr>
              <a:t>串</a:t>
            </a:r>
            <a:endParaRPr lang="zh-CN" altLang="en-US" sz="2400"/>
          </a:p>
        </p:txBody>
      </p:sp>
      <p:sp>
        <p:nvSpPr>
          <p:cNvPr id="152592" name="Text Box 16"/>
          <p:cNvSpPr txBox="1">
            <a:spLocks noChangeArrowheads="1"/>
          </p:cNvSpPr>
          <p:nvPr/>
        </p:nvSpPr>
        <p:spPr bwMode="auto">
          <a:xfrm>
            <a:off x="152400" y="4114800"/>
            <a:ext cx="8991600" cy="2428875"/>
          </a:xfrm>
          <a:prstGeom prst="rect">
            <a:avLst/>
          </a:prstGeom>
          <a:noFill/>
          <a:ln w="9525">
            <a:noFill/>
            <a:miter lim="800000"/>
            <a:headEnd/>
            <a:tailEnd/>
          </a:ln>
          <a:effectLst/>
        </p:spPr>
        <p:txBody>
          <a:bodyPr>
            <a:spAutoFit/>
          </a:bodyPr>
          <a:lstStyle/>
          <a:p>
            <a:pPr>
              <a:lnSpc>
                <a:spcPct val="120000"/>
              </a:lnSpc>
            </a:pPr>
            <a:r>
              <a:rPr lang="zh-CN" altLang="en-US" sz="3200">
                <a:solidFill>
                  <a:srgbClr val="006600"/>
                </a:solidFill>
                <a:latin typeface="楷体_GB2312" pitchFamily="49" charset="-122"/>
                <a:ea typeface="楷体_GB2312" pitchFamily="49" charset="-122"/>
              </a:rPr>
              <a:t>具体写算法时，上述串的赋值是对单个字符进行的，因为在查询过程中，一旦指针 </a:t>
            </a:r>
            <a:r>
              <a:rPr lang="en-US" altLang="zh-CN" sz="3200">
                <a:solidFill>
                  <a:srgbClr val="006600"/>
                </a:solidFill>
                <a:latin typeface="楷体_GB2312" pitchFamily="49" charset="-122"/>
                <a:ea typeface="楷体_GB2312" pitchFamily="49" charset="-122"/>
              </a:rPr>
              <a:t>i“</a:t>
            </a:r>
            <a:r>
              <a:rPr lang="zh-CN" altLang="en-US" sz="3200">
                <a:solidFill>
                  <a:srgbClr val="006600"/>
                </a:solidFill>
                <a:latin typeface="楷体_GB2312" pitchFamily="49" charset="-122"/>
                <a:ea typeface="楷体_GB2312" pitchFamily="49" charset="-122"/>
              </a:rPr>
              <a:t>回退”，则说明上一次搜索的起始位置的字符肯定不会被删除。详细算法见下页。</a:t>
            </a:r>
            <a:endParaRPr lang="zh-CN" altLang="en-US" sz="2400">
              <a:solidFill>
                <a:srgbClr val="0066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52586"/>
                                        </p:tgtEl>
                                        <p:attrNameLst>
                                          <p:attrName>style.visibility</p:attrName>
                                        </p:attrNameLst>
                                      </p:cBhvr>
                                      <p:to>
                                        <p:strVal val="visible"/>
                                      </p:to>
                                    </p:set>
                                    <p:animEffect transition="in" filter="box(out)">
                                      <p:cBhvr>
                                        <p:cTn id="11" dur="500"/>
                                        <p:tgtEl>
                                          <p:spTgt spid="15258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52592"/>
                                        </p:tgtEl>
                                        <p:attrNameLst>
                                          <p:attrName>style.visibility</p:attrName>
                                        </p:attrNameLst>
                                      </p:cBhvr>
                                      <p:to>
                                        <p:strVal val="visible"/>
                                      </p:to>
                                    </p:set>
                                    <p:anim calcmode="lin" valueType="num">
                                      <p:cBhvr additive="base">
                                        <p:cTn id="16" dur="500" fill="hold"/>
                                        <p:tgtEl>
                                          <p:spTgt spid="152592"/>
                                        </p:tgtEl>
                                        <p:attrNameLst>
                                          <p:attrName>ppt_x</p:attrName>
                                        </p:attrNameLst>
                                      </p:cBhvr>
                                      <p:tavLst>
                                        <p:tav tm="0">
                                          <p:val>
                                            <p:strVal val="0-#ppt_w/2"/>
                                          </p:val>
                                        </p:tav>
                                        <p:tav tm="100000">
                                          <p:val>
                                            <p:strVal val="#ppt_x"/>
                                          </p:val>
                                        </p:tav>
                                      </p:tavLst>
                                    </p:anim>
                                    <p:anim calcmode="lin" valueType="num">
                                      <p:cBhvr additive="base">
                                        <p:cTn id="17" dur="500" fill="hold"/>
                                        <p:tgtEl>
                                          <p:spTgt spid="1525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autoUpdateAnimBg="0"/>
      <p:bldP spid="152586" grpId="0" autoUpdateAnimBg="0"/>
      <p:bldP spid="152592" grpId="0" autoUpdateAnimBg="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76200" y="152400"/>
            <a:ext cx="9448800" cy="6737350"/>
          </a:xfrm>
          <a:prstGeom prst="rect">
            <a:avLst/>
          </a:prstGeom>
          <a:noFill/>
          <a:ln w="9525">
            <a:noFill/>
            <a:miter lim="800000"/>
            <a:headEnd/>
            <a:tailEnd/>
          </a:ln>
          <a:effectLst/>
        </p:spPr>
        <p:txBody>
          <a:bodyPr>
            <a:spAutoFit/>
          </a:bodyPr>
          <a:lstStyle/>
          <a:p>
            <a:pPr>
              <a:lnSpc>
                <a:spcPct val="105000"/>
              </a:lnSpc>
            </a:pPr>
            <a:r>
              <a:rPr lang="en-US" altLang="zh-CN" sz="3200" b="1">
                <a:solidFill>
                  <a:srgbClr val="006600"/>
                </a:solidFill>
              </a:rPr>
              <a:t>void</a:t>
            </a:r>
            <a:r>
              <a:rPr lang="en-US" altLang="zh-CN" sz="3200">
                <a:solidFill>
                  <a:srgbClr val="006600"/>
                </a:solidFill>
              </a:rPr>
              <a:t> del_sub(SString S,  SString T) {</a:t>
            </a:r>
          </a:p>
          <a:p>
            <a:pPr>
              <a:lnSpc>
                <a:spcPct val="105000"/>
              </a:lnSpc>
            </a:pPr>
            <a:r>
              <a:rPr lang="en-US" altLang="zh-CN" sz="3200">
                <a:solidFill>
                  <a:srgbClr val="006600"/>
                </a:solidFill>
              </a:rPr>
              <a:t>  k=0;  i=1; // </a:t>
            </a:r>
            <a:r>
              <a:rPr lang="en-US" altLang="zh-CN" sz="2400">
                <a:solidFill>
                  <a:srgbClr val="006600"/>
                </a:solidFill>
              </a:rPr>
              <a:t>k</a:t>
            </a:r>
            <a:r>
              <a:rPr lang="zh-CN" altLang="en-US" sz="2400">
                <a:solidFill>
                  <a:srgbClr val="006600"/>
                </a:solidFill>
                <a:ea typeface="楷体_GB2312" pitchFamily="49" charset="-122"/>
              </a:rPr>
              <a:t>指示新串的当前长度，</a:t>
            </a:r>
            <a:r>
              <a:rPr lang="en-US" altLang="zh-CN" sz="2400">
                <a:solidFill>
                  <a:srgbClr val="006600"/>
                </a:solidFill>
                <a:ea typeface="楷体_GB2312" pitchFamily="49" charset="-122"/>
              </a:rPr>
              <a:t>i</a:t>
            </a:r>
            <a:r>
              <a:rPr lang="zh-CN" altLang="en-US" sz="2400">
                <a:solidFill>
                  <a:srgbClr val="006600"/>
                </a:solidFill>
                <a:ea typeface="楷体_GB2312" pitchFamily="49" charset="-122"/>
              </a:rPr>
              <a:t>指示</a:t>
            </a:r>
            <a:r>
              <a:rPr lang="en-US" altLang="zh-CN" sz="2400">
                <a:solidFill>
                  <a:srgbClr val="006600"/>
                </a:solidFill>
                <a:ea typeface="楷体_GB2312" pitchFamily="49" charset="-122"/>
              </a:rPr>
              <a:t>S</a:t>
            </a:r>
            <a:r>
              <a:rPr lang="zh-CN" altLang="en-US" sz="2400">
                <a:solidFill>
                  <a:srgbClr val="006600"/>
                </a:solidFill>
                <a:ea typeface="楷体_GB2312" pitchFamily="49" charset="-122"/>
              </a:rPr>
              <a:t>串中当前匹配的字符</a:t>
            </a:r>
            <a:endParaRPr lang="zh-CN" altLang="en-US" sz="3200">
              <a:solidFill>
                <a:srgbClr val="006600"/>
              </a:solidFill>
            </a:endParaRPr>
          </a:p>
          <a:p>
            <a:pPr>
              <a:lnSpc>
                <a:spcPct val="105000"/>
              </a:lnSpc>
            </a:pPr>
            <a:r>
              <a:rPr lang="zh-CN" altLang="en-US" sz="3200">
                <a:solidFill>
                  <a:srgbClr val="006600"/>
                </a:solidFill>
              </a:rPr>
              <a:t>  </a:t>
            </a:r>
            <a:r>
              <a:rPr lang="en-US" altLang="zh-CN" sz="3200" b="1">
                <a:solidFill>
                  <a:srgbClr val="006600"/>
                </a:solidFill>
              </a:rPr>
              <a:t>while</a:t>
            </a:r>
            <a:r>
              <a:rPr lang="en-US" altLang="zh-CN" sz="3200">
                <a:solidFill>
                  <a:srgbClr val="006600"/>
                </a:solidFill>
              </a:rPr>
              <a:t>  (i &lt;= S[0]-T[0]+1) {</a:t>
            </a:r>
          </a:p>
          <a:p>
            <a:pPr>
              <a:lnSpc>
                <a:spcPct val="105000"/>
              </a:lnSpc>
            </a:pPr>
            <a:r>
              <a:rPr lang="en-US" altLang="zh-CN" sz="3200">
                <a:solidFill>
                  <a:srgbClr val="006600"/>
                </a:solidFill>
              </a:rPr>
              <a:t>     j=1;</a:t>
            </a:r>
          </a:p>
          <a:p>
            <a:pPr>
              <a:lnSpc>
                <a:spcPct val="105000"/>
              </a:lnSpc>
            </a:pPr>
            <a:r>
              <a:rPr lang="en-US" altLang="zh-CN" sz="3200">
                <a:solidFill>
                  <a:srgbClr val="006600"/>
                </a:solidFill>
              </a:rPr>
              <a:t>    </a:t>
            </a:r>
            <a:r>
              <a:rPr lang="en-US" altLang="zh-CN" sz="3200" b="1">
                <a:solidFill>
                  <a:srgbClr val="006600"/>
                </a:solidFill>
              </a:rPr>
              <a:t>while</a:t>
            </a:r>
            <a:r>
              <a:rPr lang="en-US" altLang="zh-CN" sz="3200">
                <a:solidFill>
                  <a:srgbClr val="006600"/>
                </a:solidFill>
              </a:rPr>
              <a:t> (j&lt;=T[0]  </a:t>
            </a:r>
            <a:r>
              <a:rPr lang="en-US" altLang="zh-CN" sz="3200" b="1">
                <a:solidFill>
                  <a:srgbClr val="006600"/>
                </a:solidFill>
              </a:rPr>
              <a:t>&amp;&amp;</a:t>
            </a:r>
            <a:r>
              <a:rPr lang="en-US" altLang="zh-CN" sz="3200">
                <a:solidFill>
                  <a:srgbClr val="006600"/>
                </a:solidFill>
              </a:rPr>
              <a:t> S[i] = T[j] ) </a:t>
            </a:r>
          </a:p>
          <a:p>
            <a:pPr>
              <a:lnSpc>
                <a:spcPct val="105000"/>
              </a:lnSpc>
            </a:pPr>
            <a:r>
              <a:rPr lang="en-US" altLang="zh-CN" sz="3200">
                <a:solidFill>
                  <a:srgbClr val="006600"/>
                </a:solidFill>
              </a:rPr>
              <a:t>        {  ++i;  ++j; }  // </a:t>
            </a:r>
            <a:r>
              <a:rPr lang="zh-CN" altLang="zh-CN" sz="3200">
                <a:solidFill>
                  <a:srgbClr val="006600"/>
                </a:solidFill>
                <a:ea typeface="楷体_GB2312" pitchFamily="49" charset="-122"/>
              </a:rPr>
              <a:t>继续比较后继字符</a:t>
            </a:r>
            <a:endParaRPr lang="zh-CN" altLang="en-US" sz="3200">
              <a:solidFill>
                <a:srgbClr val="006600"/>
              </a:solidFill>
            </a:endParaRPr>
          </a:p>
          <a:p>
            <a:pPr>
              <a:lnSpc>
                <a:spcPct val="105000"/>
              </a:lnSpc>
            </a:pPr>
            <a:r>
              <a:rPr lang="zh-CN" altLang="en-US" sz="3200">
                <a:solidFill>
                  <a:srgbClr val="006600"/>
                </a:solidFill>
              </a:rPr>
              <a:t>    </a:t>
            </a:r>
            <a:r>
              <a:rPr lang="en-US" altLang="zh-CN" sz="3200" b="1">
                <a:solidFill>
                  <a:srgbClr val="006600"/>
                </a:solidFill>
              </a:rPr>
              <a:t>if  </a:t>
            </a:r>
            <a:r>
              <a:rPr lang="en-US" altLang="zh-CN" sz="3200">
                <a:solidFill>
                  <a:srgbClr val="006600"/>
                </a:solidFill>
              </a:rPr>
              <a:t>( !(j &gt; T[0]))  //</a:t>
            </a:r>
            <a:r>
              <a:rPr lang="zh-CN" altLang="en-US" sz="2400">
                <a:solidFill>
                  <a:srgbClr val="006600"/>
                </a:solidFill>
                <a:ea typeface="楷体_GB2312" pitchFamily="49" charset="-122"/>
              </a:rPr>
              <a:t>重新开始一轮匹配，并保存“前一字符”</a:t>
            </a:r>
            <a:endParaRPr lang="zh-CN" altLang="en-US" sz="3200">
              <a:solidFill>
                <a:srgbClr val="006600"/>
              </a:solidFill>
            </a:endParaRPr>
          </a:p>
          <a:p>
            <a:pPr>
              <a:lnSpc>
                <a:spcPct val="105000"/>
              </a:lnSpc>
            </a:pPr>
            <a:r>
              <a:rPr lang="zh-CN" altLang="en-US" sz="3200">
                <a:solidFill>
                  <a:srgbClr val="006600"/>
                </a:solidFill>
              </a:rPr>
              <a:t>      </a:t>
            </a:r>
            <a:r>
              <a:rPr lang="en-US" altLang="zh-CN" sz="3200">
                <a:solidFill>
                  <a:srgbClr val="006600"/>
                </a:solidFill>
              </a:rPr>
              <a:t>{ i:=i-j+2;   S[++k]:=S[i-1];  }</a:t>
            </a:r>
          </a:p>
          <a:p>
            <a:pPr>
              <a:lnSpc>
                <a:spcPct val="105000"/>
              </a:lnSpc>
            </a:pPr>
            <a:r>
              <a:rPr lang="en-US" altLang="zh-CN" sz="3200">
                <a:solidFill>
                  <a:srgbClr val="006600"/>
                </a:solidFill>
              </a:rPr>
              <a:t>  } // while</a:t>
            </a:r>
          </a:p>
          <a:p>
            <a:pPr>
              <a:lnSpc>
                <a:spcPct val="105000"/>
              </a:lnSpc>
            </a:pPr>
            <a:r>
              <a:rPr lang="en-US" altLang="zh-CN" sz="3200">
                <a:solidFill>
                  <a:srgbClr val="006600"/>
                </a:solidFill>
              </a:rPr>
              <a:t>  </a:t>
            </a:r>
            <a:r>
              <a:rPr lang="en-US" altLang="zh-CN" sz="3200" b="1">
                <a:solidFill>
                  <a:srgbClr val="006600"/>
                </a:solidFill>
              </a:rPr>
              <a:t>while</a:t>
            </a:r>
            <a:r>
              <a:rPr lang="en-US" altLang="zh-CN" sz="3200">
                <a:solidFill>
                  <a:srgbClr val="006600"/>
                </a:solidFill>
              </a:rPr>
              <a:t>  (i &lt;= S[0] )  </a:t>
            </a:r>
          </a:p>
          <a:p>
            <a:pPr>
              <a:lnSpc>
                <a:spcPct val="105000"/>
              </a:lnSpc>
            </a:pPr>
            <a:r>
              <a:rPr lang="en-US" altLang="zh-CN" sz="3200">
                <a:solidFill>
                  <a:srgbClr val="006600"/>
                </a:solidFill>
              </a:rPr>
              <a:t>     { ++k;   S[k..k+S[0]-i+1]:=S[i..S[0]]; } // </a:t>
            </a:r>
            <a:r>
              <a:rPr lang="zh-CN" altLang="en-US" sz="2800">
                <a:solidFill>
                  <a:srgbClr val="006600"/>
                </a:solidFill>
                <a:ea typeface="楷体_GB2312" pitchFamily="49" charset="-122"/>
              </a:rPr>
              <a:t>保存剩余串</a:t>
            </a:r>
            <a:endParaRPr lang="zh-CN" altLang="en-US" sz="3200">
              <a:solidFill>
                <a:srgbClr val="006600"/>
              </a:solidFill>
            </a:endParaRPr>
          </a:p>
          <a:p>
            <a:pPr>
              <a:lnSpc>
                <a:spcPct val="105000"/>
              </a:lnSpc>
            </a:pPr>
            <a:r>
              <a:rPr lang="zh-CN" altLang="en-US" sz="3200">
                <a:solidFill>
                  <a:srgbClr val="006600"/>
                </a:solidFill>
              </a:rPr>
              <a:t>  </a:t>
            </a:r>
            <a:r>
              <a:rPr lang="en-US" altLang="zh-CN" sz="3200">
                <a:solidFill>
                  <a:srgbClr val="006600"/>
                </a:solidFill>
              </a:rPr>
              <a:t>S[0] = k+S[0]-i+1;</a:t>
            </a:r>
          </a:p>
          <a:p>
            <a:pPr>
              <a:lnSpc>
                <a:spcPct val="105000"/>
              </a:lnSpc>
            </a:pPr>
            <a:r>
              <a:rPr lang="en-US" altLang="zh-CN" sz="3200">
                <a:solidFill>
                  <a:srgbClr val="006600"/>
                </a:solidFill>
              </a:rPr>
              <a:t>}</a:t>
            </a:r>
          </a:p>
        </p:txBody>
      </p:sp>
      <p:graphicFrame>
        <p:nvGraphicFramePr>
          <p:cNvPr id="153603" name="Object 3">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19810" name="剪辑" r:id="rId3" imgW="908640" imgH="907560" progId="">
              <p:embed/>
            </p:oleObj>
          </a:graphicData>
        </a:graphic>
      </p:graphicFrame>
    </p:spTree>
  </p:cSld>
  <p:clrMapOvr>
    <a:masterClrMapping/>
  </p:clrMapOv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mment 2"/>
          <p:cNvSpPr>
            <a:spLocks noChangeArrowheads="1"/>
          </p:cNvSpPr>
          <p:nvPr/>
        </p:nvSpPr>
        <p:spPr bwMode="auto">
          <a:xfrm>
            <a:off x="152400" y="15240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600" b="1">
                <a:solidFill>
                  <a:schemeClr val="bg1"/>
                </a:solidFill>
                <a:latin typeface="Arial" pitchFamily="34" charset="0"/>
              </a:rPr>
              <a:t>题4</a:t>
            </a:r>
            <a:r>
              <a:rPr kumimoji="0" lang="en-US" altLang="zh-CN" sz="3600" b="1">
                <a:solidFill>
                  <a:schemeClr val="bg1"/>
                </a:solidFill>
                <a:latin typeface="Arial" pitchFamily="34" charset="0"/>
              </a:rPr>
              <a:t>.25</a:t>
            </a:r>
            <a:endParaRPr lang="en-US" altLang="zh-CN" sz="1600">
              <a:solidFill>
                <a:schemeClr val="bg1"/>
              </a:solidFill>
              <a:latin typeface="Arial" pitchFamily="34" charset="0"/>
            </a:endParaRPr>
          </a:p>
        </p:txBody>
      </p:sp>
      <p:sp>
        <p:nvSpPr>
          <p:cNvPr id="154627" name="Text Box 3"/>
          <p:cNvSpPr txBox="1">
            <a:spLocks noChangeArrowheads="1"/>
          </p:cNvSpPr>
          <p:nvPr/>
        </p:nvSpPr>
        <p:spPr bwMode="auto">
          <a:xfrm>
            <a:off x="304800" y="152400"/>
            <a:ext cx="8550275" cy="1409700"/>
          </a:xfrm>
          <a:prstGeom prst="rect">
            <a:avLst/>
          </a:prstGeom>
          <a:noFill/>
          <a:ln w="9525">
            <a:noFill/>
            <a:miter lim="800000"/>
            <a:headEnd/>
            <a:tailEnd/>
          </a:ln>
          <a:effectLst/>
        </p:spPr>
        <p:txBody>
          <a:bodyPr>
            <a:spAutoFit/>
          </a:bodyPr>
          <a:lstStyle/>
          <a:p>
            <a:pPr>
              <a:lnSpc>
                <a:spcPct val="120000"/>
              </a:lnSpc>
            </a:pPr>
            <a:r>
              <a:rPr lang="en-US" altLang="zh-CN" sz="3600">
                <a:ea typeface="楷体_GB2312" pitchFamily="49" charset="-122"/>
              </a:rPr>
              <a:t>              </a:t>
            </a:r>
            <a:r>
              <a:rPr lang="zh-CN" altLang="en-US" sz="3600">
                <a:solidFill>
                  <a:srgbClr val="01526B"/>
                </a:solidFill>
                <a:ea typeface="楷体_GB2312" pitchFamily="49" charset="-122"/>
              </a:rPr>
              <a:t>解此题的基本思想和题</a:t>
            </a:r>
            <a:r>
              <a:rPr lang="en-US" altLang="zh-CN" sz="3600">
                <a:solidFill>
                  <a:srgbClr val="01526B"/>
                </a:solidFill>
              </a:rPr>
              <a:t>4.12</a:t>
            </a:r>
            <a:r>
              <a:rPr lang="zh-CN" altLang="en-US" sz="3600">
                <a:solidFill>
                  <a:srgbClr val="01526B"/>
                </a:solidFill>
                <a:ea typeface="楷体_GB2312" pitchFamily="49" charset="-122"/>
              </a:rPr>
              <a:t>相同</a:t>
            </a:r>
            <a:r>
              <a:rPr lang="zh-CN" altLang="en-US" sz="3600">
                <a:solidFill>
                  <a:srgbClr val="01526B"/>
                </a:solidFill>
              </a:rPr>
              <a:t>，</a:t>
            </a:r>
            <a:r>
              <a:rPr lang="zh-CN" altLang="en-US" sz="3600">
                <a:solidFill>
                  <a:srgbClr val="01526B"/>
                </a:solidFill>
                <a:ea typeface="楷体_GB2312" pitchFamily="49" charset="-122"/>
              </a:rPr>
              <a:t>但需要在串的堆存储结构中实现。</a:t>
            </a:r>
          </a:p>
        </p:txBody>
      </p:sp>
      <p:sp>
        <p:nvSpPr>
          <p:cNvPr id="154628" name="Text Box 4"/>
          <p:cNvSpPr txBox="1">
            <a:spLocks noChangeArrowheads="1"/>
          </p:cNvSpPr>
          <p:nvPr/>
        </p:nvSpPr>
        <p:spPr bwMode="auto">
          <a:xfrm>
            <a:off x="76200" y="1676400"/>
            <a:ext cx="9159875" cy="4765675"/>
          </a:xfrm>
          <a:prstGeom prst="rect">
            <a:avLst/>
          </a:prstGeom>
          <a:noFill/>
          <a:ln w="9525">
            <a:noFill/>
            <a:miter lim="800000"/>
            <a:headEnd/>
            <a:tailEnd/>
          </a:ln>
          <a:effectLst/>
        </p:spPr>
        <p:txBody>
          <a:bodyPr>
            <a:spAutoFit/>
          </a:bodyPr>
          <a:lstStyle/>
          <a:p>
            <a:pPr>
              <a:lnSpc>
                <a:spcPct val="120000"/>
              </a:lnSpc>
            </a:pPr>
            <a:r>
              <a:rPr lang="en-US" altLang="zh-CN" sz="3200">
                <a:solidFill>
                  <a:srgbClr val="01526B"/>
                </a:solidFill>
                <a:ea typeface="楷体_GB2312" pitchFamily="49" charset="-122"/>
              </a:rPr>
              <a:t>  </a:t>
            </a:r>
            <a:r>
              <a:rPr lang="zh-CN" altLang="en-US" sz="3200">
                <a:solidFill>
                  <a:srgbClr val="01526B"/>
                </a:solidFill>
                <a:ea typeface="楷体_GB2312" pitchFamily="49" charset="-122"/>
              </a:rPr>
              <a:t>由于堆存储结构是按串的实际长度分配空间，则首先需知道置换之后的串的长度。</a:t>
            </a:r>
          </a:p>
          <a:p>
            <a:pPr>
              <a:lnSpc>
                <a:spcPct val="120000"/>
              </a:lnSpc>
            </a:pPr>
            <a:r>
              <a:rPr lang="zh-CN" altLang="en-US" sz="3200">
                <a:solidFill>
                  <a:srgbClr val="01526B"/>
                </a:solidFill>
                <a:ea typeface="楷体_GB2312" pitchFamily="49" charset="-122"/>
              </a:rPr>
              <a:t>因此解此题的基本步骤为</a:t>
            </a:r>
            <a:r>
              <a:rPr lang="en-US" altLang="zh-CN" sz="3200">
                <a:solidFill>
                  <a:srgbClr val="01526B"/>
                </a:solidFill>
                <a:ea typeface="楷体_GB2312" pitchFamily="49" charset="-122"/>
              </a:rPr>
              <a:t>:</a:t>
            </a:r>
          </a:p>
          <a:p>
            <a:pPr>
              <a:lnSpc>
                <a:spcPct val="120000"/>
              </a:lnSpc>
            </a:pPr>
            <a:r>
              <a:rPr lang="en-US" altLang="zh-CN" sz="3200">
                <a:solidFill>
                  <a:srgbClr val="01526B"/>
                </a:solidFill>
                <a:ea typeface="楷体_GB2312" pitchFamily="49" charset="-122"/>
              </a:rPr>
              <a:t>1) </a:t>
            </a:r>
            <a:r>
              <a:rPr lang="zh-CN" altLang="en-US" sz="3200">
                <a:solidFill>
                  <a:srgbClr val="01526B"/>
                </a:solidFill>
                <a:ea typeface="楷体_GB2312" pitchFamily="49" charset="-122"/>
              </a:rPr>
              <a:t>找出所有和 </a:t>
            </a:r>
            <a:r>
              <a:rPr lang="en-US" altLang="zh-CN" sz="3200">
                <a:solidFill>
                  <a:srgbClr val="01526B"/>
                </a:solidFill>
                <a:ea typeface="楷体_GB2312" pitchFamily="49" charset="-122"/>
              </a:rPr>
              <a:t>T</a:t>
            </a:r>
            <a:r>
              <a:rPr lang="zh-CN" altLang="en-US" sz="3200">
                <a:solidFill>
                  <a:srgbClr val="01526B"/>
                </a:solidFill>
                <a:ea typeface="楷体_GB2312" pitchFamily="49" charset="-122"/>
              </a:rPr>
              <a:t>串相同的子串，并记下它们的起始位置</a:t>
            </a:r>
            <a:r>
              <a:rPr lang="en-US" altLang="zh-CN" sz="3200">
                <a:solidFill>
                  <a:srgbClr val="01526B"/>
                </a:solidFill>
                <a:ea typeface="楷体_GB2312" pitchFamily="49" charset="-122"/>
              </a:rPr>
              <a:t>;</a:t>
            </a:r>
          </a:p>
          <a:p>
            <a:pPr>
              <a:lnSpc>
                <a:spcPct val="120000"/>
              </a:lnSpc>
            </a:pPr>
            <a:r>
              <a:rPr lang="en-US" altLang="zh-CN" sz="3200">
                <a:solidFill>
                  <a:srgbClr val="01526B"/>
                </a:solidFill>
                <a:ea typeface="楷体_GB2312" pitchFamily="49" charset="-122"/>
              </a:rPr>
              <a:t>2) </a:t>
            </a:r>
            <a:r>
              <a:rPr lang="zh-CN" altLang="en-US" sz="3200">
                <a:solidFill>
                  <a:srgbClr val="01526B"/>
                </a:solidFill>
                <a:ea typeface="楷体_GB2312" pitchFamily="49" charset="-122"/>
              </a:rPr>
              <a:t>计算置换之后的 </a:t>
            </a:r>
            <a:r>
              <a:rPr lang="en-US" altLang="zh-CN" sz="3200">
                <a:solidFill>
                  <a:srgbClr val="01526B"/>
                </a:solidFill>
                <a:ea typeface="楷体_GB2312" pitchFamily="49" charset="-122"/>
              </a:rPr>
              <a:t>S </a:t>
            </a:r>
            <a:r>
              <a:rPr lang="zh-CN" altLang="en-US" sz="3200">
                <a:solidFill>
                  <a:srgbClr val="01526B"/>
                </a:solidFill>
                <a:ea typeface="楷体_GB2312" pitchFamily="49" charset="-122"/>
              </a:rPr>
              <a:t>串的长度</a:t>
            </a:r>
            <a:r>
              <a:rPr lang="en-US" altLang="zh-CN" sz="3200">
                <a:solidFill>
                  <a:srgbClr val="01526B"/>
                </a:solidFill>
                <a:ea typeface="楷体_GB2312" pitchFamily="49" charset="-122"/>
              </a:rPr>
              <a:t>;</a:t>
            </a:r>
          </a:p>
          <a:p>
            <a:pPr>
              <a:lnSpc>
                <a:spcPct val="120000"/>
              </a:lnSpc>
            </a:pPr>
            <a:r>
              <a:rPr lang="en-US" altLang="zh-CN" sz="3200">
                <a:solidFill>
                  <a:srgbClr val="01526B"/>
                </a:solidFill>
                <a:ea typeface="楷体_GB2312" pitchFamily="49" charset="-122"/>
              </a:rPr>
              <a:t>3) </a:t>
            </a:r>
            <a:r>
              <a:rPr lang="zh-CN" altLang="en-US" sz="3200">
                <a:solidFill>
                  <a:srgbClr val="01526B"/>
                </a:solidFill>
                <a:ea typeface="楷体_GB2312" pitchFamily="49" charset="-122"/>
              </a:rPr>
              <a:t>为置换后的串分配空间并逐段复制求得新的 </a:t>
            </a:r>
            <a:r>
              <a:rPr lang="en-US" altLang="zh-CN" sz="3200">
                <a:solidFill>
                  <a:srgbClr val="01526B"/>
                </a:solidFill>
                <a:ea typeface="楷体_GB2312" pitchFamily="49" charset="-122"/>
              </a:rPr>
              <a:t>S </a:t>
            </a:r>
            <a:r>
              <a:rPr lang="zh-CN" altLang="en-US" sz="3200">
                <a:solidFill>
                  <a:srgbClr val="01526B"/>
                </a:solidFill>
                <a:ea typeface="楷体_GB2312" pitchFamily="49" charset="-122"/>
              </a:rPr>
              <a:t>串</a:t>
            </a:r>
            <a:r>
              <a:rPr lang="en-US" altLang="zh-CN" sz="3200">
                <a:solidFill>
                  <a:srgbClr val="01526B"/>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strips(downRight)">
                                      <p:cBhvr>
                                        <p:cTn id="7" dur="500"/>
                                        <p:tgtEl>
                                          <p:spTgt spid="15462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628"/>
                                        </p:tgtEl>
                                        <p:attrNameLst>
                                          <p:attrName>style.visibility</p:attrName>
                                        </p:attrNameLst>
                                      </p:cBhvr>
                                      <p:to>
                                        <p:strVal val="visible"/>
                                      </p:to>
                                    </p:set>
                                    <p:animEffect transition="in" filter="strips(downRight)">
                                      <p:cBhvr>
                                        <p:cTn id="12"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P spid="154628" grpId="0" autoUpdateAnimBg="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52400" y="76200"/>
            <a:ext cx="9296400" cy="6854825"/>
          </a:xfrm>
          <a:prstGeom prst="rect">
            <a:avLst/>
          </a:prstGeom>
          <a:noFill/>
          <a:ln w="9525">
            <a:noFill/>
            <a:miter lim="800000"/>
            <a:headEnd/>
            <a:tailEnd/>
          </a:ln>
          <a:effectLst/>
        </p:spPr>
        <p:txBody>
          <a:bodyPr>
            <a:spAutoFit/>
          </a:bodyPr>
          <a:lstStyle/>
          <a:p>
            <a:r>
              <a:rPr lang="en-US" altLang="zh-CN" sz="3200" b="1">
                <a:solidFill>
                  <a:srgbClr val="01526B"/>
                </a:solidFill>
              </a:rPr>
              <a:t>void</a:t>
            </a:r>
            <a:r>
              <a:rPr lang="en-US" altLang="zh-CN" sz="3200">
                <a:solidFill>
                  <a:srgbClr val="01526B"/>
                </a:solidFill>
              </a:rPr>
              <a:t> repl(HString </a:t>
            </a:r>
            <a:r>
              <a:rPr lang="en-US" altLang="zh-CN" sz="3200" b="1">
                <a:solidFill>
                  <a:srgbClr val="01526B"/>
                </a:solidFill>
              </a:rPr>
              <a:t>&amp;</a:t>
            </a:r>
            <a:r>
              <a:rPr lang="en-US" altLang="zh-CN" sz="3200">
                <a:solidFill>
                  <a:srgbClr val="01526B"/>
                </a:solidFill>
              </a:rPr>
              <a:t>S, HString T, HString V) {</a:t>
            </a:r>
          </a:p>
          <a:p>
            <a:r>
              <a:rPr lang="en-US" altLang="zh-CN" sz="3200">
                <a:solidFill>
                  <a:srgbClr val="01526B"/>
                </a:solidFill>
              </a:rPr>
              <a:t>  </a:t>
            </a:r>
            <a:r>
              <a:rPr lang="zh-CN" altLang="zh-CN" sz="3200">
                <a:solidFill>
                  <a:srgbClr val="01526B"/>
                </a:solidFill>
                <a:ea typeface="隶书" pitchFamily="49" charset="-122"/>
              </a:rPr>
              <a:t>初始化线性表</a:t>
            </a:r>
            <a:r>
              <a:rPr lang="zh-CN" altLang="zh-CN" sz="3200">
                <a:solidFill>
                  <a:srgbClr val="01526B"/>
                </a:solidFill>
              </a:rPr>
              <a:t> </a:t>
            </a:r>
            <a:r>
              <a:rPr lang="en-US" altLang="zh-CN" sz="3200">
                <a:solidFill>
                  <a:srgbClr val="01526B"/>
                </a:solidFill>
              </a:rPr>
              <a:t>Y</a:t>
            </a:r>
            <a:r>
              <a:rPr lang="en-US" altLang="zh-CN" sz="3200">
                <a:solidFill>
                  <a:srgbClr val="01526B"/>
                </a:solidFill>
                <a:latin typeface="隶书" pitchFamily="49" charset="-122"/>
                <a:ea typeface="隶书" pitchFamily="49" charset="-122"/>
              </a:rPr>
              <a:t> </a:t>
            </a:r>
            <a:r>
              <a:rPr lang="zh-CN" altLang="zh-CN" sz="3200">
                <a:solidFill>
                  <a:srgbClr val="01526B"/>
                </a:solidFill>
                <a:latin typeface="隶书" pitchFamily="49" charset="-122"/>
                <a:ea typeface="隶书" pitchFamily="49" charset="-122"/>
              </a:rPr>
              <a:t>为空表</a:t>
            </a:r>
            <a:r>
              <a:rPr lang="zh-CN" altLang="zh-CN" sz="3200">
                <a:solidFill>
                  <a:srgbClr val="01526B"/>
                </a:solidFill>
              </a:rPr>
              <a:t>;  // </a:t>
            </a:r>
            <a:r>
              <a:rPr lang="en-US" altLang="zh-CN" sz="2800">
                <a:solidFill>
                  <a:srgbClr val="01526B"/>
                </a:solidFill>
              </a:rPr>
              <a:t>Y</a:t>
            </a:r>
            <a:r>
              <a:rPr lang="zh-CN" altLang="zh-CN" sz="2800">
                <a:solidFill>
                  <a:srgbClr val="01526B"/>
                </a:solidFill>
                <a:ea typeface="楷体_GB2312" pitchFamily="49" charset="-122"/>
              </a:rPr>
              <a:t>记录和</a:t>
            </a:r>
            <a:r>
              <a:rPr lang="en-US" altLang="zh-CN" sz="2800">
                <a:solidFill>
                  <a:srgbClr val="01526B"/>
                </a:solidFill>
              </a:rPr>
              <a:t>T</a:t>
            </a:r>
            <a:r>
              <a:rPr lang="zh-CN" altLang="zh-CN" sz="2800">
                <a:solidFill>
                  <a:srgbClr val="01526B"/>
                </a:solidFill>
                <a:ea typeface="楷体_GB2312" pitchFamily="49" charset="-122"/>
              </a:rPr>
              <a:t>相同的子串</a:t>
            </a:r>
            <a:endParaRPr lang="zh-CN" altLang="zh-CN" sz="3200">
              <a:solidFill>
                <a:srgbClr val="01526B"/>
              </a:solidFill>
            </a:endParaRPr>
          </a:p>
          <a:p>
            <a:r>
              <a:rPr lang="zh-CN" altLang="zh-CN" sz="3200">
                <a:solidFill>
                  <a:srgbClr val="01526B"/>
                </a:solidFill>
              </a:rPr>
              <a:t>  </a:t>
            </a:r>
            <a:r>
              <a:rPr lang="en-US" altLang="zh-CN" sz="3200">
                <a:solidFill>
                  <a:srgbClr val="01526B"/>
                </a:solidFill>
              </a:rPr>
              <a:t>i=0;</a:t>
            </a:r>
          </a:p>
          <a:p>
            <a:r>
              <a:rPr lang="en-US" altLang="zh-CN" sz="3200">
                <a:solidFill>
                  <a:srgbClr val="01526B"/>
                </a:solidFill>
              </a:rPr>
              <a:t>  </a:t>
            </a:r>
            <a:r>
              <a:rPr lang="en-US" altLang="zh-CN" sz="3200" b="1">
                <a:solidFill>
                  <a:srgbClr val="01526B"/>
                </a:solidFill>
              </a:rPr>
              <a:t>while</a:t>
            </a:r>
            <a:r>
              <a:rPr lang="en-US" altLang="zh-CN" sz="3200">
                <a:solidFill>
                  <a:srgbClr val="01526B"/>
                </a:solidFill>
              </a:rPr>
              <a:t> (i &lt;= S.length-T.length)</a:t>
            </a:r>
          </a:p>
          <a:p>
            <a:r>
              <a:rPr lang="en-US" altLang="zh-CN" sz="3200">
                <a:solidFill>
                  <a:srgbClr val="01526B"/>
                </a:solidFill>
              </a:rPr>
              <a:t>     </a:t>
            </a:r>
            <a:r>
              <a:rPr lang="zh-CN" altLang="zh-CN" sz="3200">
                <a:solidFill>
                  <a:srgbClr val="01526B"/>
                </a:solidFill>
                <a:ea typeface="隶书" pitchFamily="49" charset="-122"/>
              </a:rPr>
              <a:t>在</a:t>
            </a:r>
            <a:r>
              <a:rPr lang="zh-CN" altLang="zh-CN" sz="3200">
                <a:solidFill>
                  <a:srgbClr val="01526B"/>
                </a:solidFill>
              </a:rPr>
              <a:t> </a:t>
            </a:r>
            <a:r>
              <a:rPr lang="en-US" altLang="zh-CN" sz="3200">
                <a:solidFill>
                  <a:srgbClr val="01526B"/>
                </a:solidFill>
              </a:rPr>
              <a:t>S </a:t>
            </a:r>
            <a:r>
              <a:rPr lang="zh-CN" altLang="zh-CN" sz="3200">
                <a:solidFill>
                  <a:srgbClr val="01526B"/>
                </a:solidFill>
                <a:latin typeface="隶书" pitchFamily="49" charset="-122"/>
                <a:ea typeface="隶书" pitchFamily="49" charset="-122"/>
              </a:rPr>
              <a:t>中查找和 </a:t>
            </a:r>
            <a:r>
              <a:rPr lang="en-US" altLang="zh-CN" sz="3200">
                <a:solidFill>
                  <a:srgbClr val="01526B"/>
                </a:solidFill>
                <a:latin typeface="隶书" pitchFamily="49" charset="-122"/>
                <a:ea typeface="隶书" pitchFamily="49" charset="-122"/>
              </a:rPr>
              <a:t>T </a:t>
            </a:r>
            <a:r>
              <a:rPr lang="zh-CN" altLang="zh-CN" sz="3200">
                <a:solidFill>
                  <a:srgbClr val="01526B"/>
                </a:solidFill>
                <a:latin typeface="隶书" pitchFamily="49" charset="-122"/>
                <a:ea typeface="隶书" pitchFamily="49" charset="-122"/>
              </a:rPr>
              <a:t>相同的子串，共有</a:t>
            </a:r>
            <a:r>
              <a:rPr lang="zh-CN" altLang="zh-CN" sz="3200">
                <a:solidFill>
                  <a:srgbClr val="01526B"/>
                </a:solidFill>
              </a:rPr>
              <a:t> </a:t>
            </a:r>
            <a:r>
              <a:rPr lang="en-US" altLang="zh-CN" sz="3200">
                <a:solidFill>
                  <a:srgbClr val="01526B"/>
                </a:solidFill>
              </a:rPr>
              <a:t>Y.length</a:t>
            </a:r>
            <a:r>
              <a:rPr lang="zh-CN" altLang="zh-CN" sz="3200">
                <a:solidFill>
                  <a:srgbClr val="01526B"/>
                </a:solidFill>
                <a:ea typeface="隶书" pitchFamily="49" charset="-122"/>
              </a:rPr>
              <a:t>个</a:t>
            </a:r>
            <a:r>
              <a:rPr lang="zh-CN" altLang="zh-CN" sz="3200">
                <a:solidFill>
                  <a:srgbClr val="01526B"/>
                </a:solidFill>
              </a:rPr>
              <a:t>，</a:t>
            </a:r>
            <a:r>
              <a:rPr lang="zh-CN" altLang="zh-CN" sz="3200">
                <a:solidFill>
                  <a:srgbClr val="01526B"/>
                </a:solidFill>
                <a:ea typeface="隶书" pitchFamily="49" charset="-122"/>
              </a:rPr>
              <a:t>每一个子串在</a:t>
            </a:r>
            <a:r>
              <a:rPr lang="zh-CN" altLang="zh-CN" sz="3200">
                <a:solidFill>
                  <a:srgbClr val="01526B"/>
                </a:solidFill>
              </a:rPr>
              <a:t> </a:t>
            </a:r>
            <a:r>
              <a:rPr lang="en-US" altLang="zh-CN" sz="3200">
                <a:solidFill>
                  <a:srgbClr val="01526B"/>
                </a:solidFill>
              </a:rPr>
              <a:t>S </a:t>
            </a:r>
            <a:r>
              <a:rPr lang="zh-CN" altLang="zh-CN" sz="3200">
                <a:solidFill>
                  <a:srgbClr val="01526B"/>
                </a:solidFill>
                <a:ea typeface="隶书" pitchFamily="49" charset="-122"/>
              </a:rPr>
              <a:t>中的初始位置为</a:t>
            </a:r>
            <a:r>
              <a:rPr lang="zh-CN" altLang="zh-CN" sz="3200">
                <a:solidFill>
                  <a:srgbClr val="01526B"/>
                </a:solidFill>
              </a:rPr>
              <a:t> </a:t>
            </a:r>
            <a:r>
              <a:rPr lang="en-US" altLang="zh-CN" sz="3200">
                <a:solidFill>
                  <a:srgbClr val="01526B"/>
                </a:solidFill>
              </a:rPr>
              <a:t>Y.elem[k];</a:t>
            </a:r>
          </a:p>
          <a:p>
            <a:r>
              <a:rPr lang="en-US" altLang="zh-CN" sz="3200">
                <a:solidFill>
                  <a:srgbClr val="01526B"/>
                </a:solidFill>
              </a:rPr>
              <a:t>  </a:t>
            </a:r>
            <a:r>
              <a:rPr lang="en-US" altLang="zh-CN" sz="3200" b="1">
                <a:solidFill>
                  <a:srgbClr val="01526B"/>
                </a:solidFill>
              </a:rPr>
              <a:t>if</a:t>
            </a:r>
            <a:r>
              <a:rPr lang="en-US" altLang="zh-CN" sz="3200">
                <a:solidFill>
                  <a:srgbClr val="01526B"/>
                </a:solidFill>
              </a:rPr>
              <a:t> (Y.length!=0) {</a:t>
            </a:r>
          </a:p>
          <a:p>
            <a:r>
              <a:rPr lang="en-US" altLang="zh-CN" sz="3200">
                <a:solidFill>
                  <a:srgbClr val="01526B"/>
                </a:solidFill>
              </a:rPr>
              <a:t>     n = S.length;</a:t>
            </a:r>
          </a:p>
          <a:p>
            <a:r>
              <a:rPr lang="en-US" altLang="zh-CN" sz="3200">
                <a:solidFill>
                  <a:srgbClr val="01526B"/>
                </a:solidFill>
              </a:rPr>
              <a:t>     S.length =  n + Y.length*(V.length-T.length); </a:t>
            </a:r>
          </a:p>
          <a:p>
            <a:r>
              <a:rPr lang="en-US" altLang="zh-CN" sz="3200">
                <a:solidFill>
                  <a:srgbClr val="01526B"/>
                </a:solidFill>
              </a:rPr>
              <a:t>     ns.ch = </a:t>
            </a:r>
            <a:r>
              <a:rPr lang="en-US" altLang="zh-CN" sz="3200" b="1">
                <a:solidFill>
                  <a:srgbClr val="01526B"/>
                </a:solidFill>
              </a:rPr>
              <a:t>new</a:t>
            </a:r>
            <a:r>
              <a:rPr lang="en-US" altLang="zh-CN" sz="3200">
                <a:solidFill>
                  <a:srgbClr val="01526B"/>
                </a:solidFill>
              </a:rPr>
              <a:t> char[S.length];  </a:t>
            </a:r>
          </a:p>
          <a:p>
            <a:r>
              <a:rPr lang="en-US" altLang="zh-CN" sz="3200">
                <a:solidFill>
                  <a:srgbClr val="01526B"/>
                </a:solidFill>
              </a:rPr>
              <a:t>     </a:t>
            </a:r>
            <a:r>
              <a:rPr lang="zh-CN" altLang="zh-CN" sz="3200">
                <a:solidFill>
                  <a:srgbClr val="01526B"/>
                </a:solidFill>
                <a:ea typeface="隶书" pitchFamily="49" charset="-122"/>
              </a:rPr>
              <a:t>逐段复制子串到</a:t>
            </a:r>
            <a:r>
              <a:rPr lang="zh-CN" altLang="zh-CN" sz="3200">
                <a:solidFill>
                  <a:srgbClr val="01526B"/>
                </a:solidFill>
              </a:rPr>
              <a:t> </a:t>
            </a:r>
            <a:r>
              <a:rPr lang="en-US" altLang="zh-CN" sz="3200">
                <a:solidFill>
                  <a:srgbClr val="01526B"/>
                </a:solidFill>
              </a:rPr>
              <a:t>ns.ch;</a:t>
            </a:r>
          </a:p>
          <a:p>
            <a:r>
              <a:rPr lang="en-US" altLang="zh-CN" sz="3200">
                <a:solidFill>
                  <a:srgbClr val="01526B"/>
                </a:solidFill>
              </a:rPr>
              <a:t>     S.ch = ns.ch;</a:t>
            </a:r>
          </a:p>
          <a:p>
            <a:r>
              <a:rPr lang="en-US" altLang="zh-CN" sz="3200">
                <a:solidFill>
                  <a:srgbClr val="01526B"/>
                </a:solidFill>
              </a:rPr>
              <a:t>  } // if</a:t>
            </a:r>
          </a:p>
          <a:p>
            <a:r>
              <a:rPr lang="en-US" altLang="zh-CN" sz="2800">
                <a:solidFill>
                  <a:srgbClr val="01526B"/>
                </a:solidFill>
              </a:rPr>
              <a:t>} // repl</a:t>
            </a:r>
            <a:endParaRPr lang="en-US" altLang="zh-CN" sz="3200">
              <a:solidFill>
                <a:srgbClr val="01526B"/>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288925" y="400050"/>
            <a:ext cx="8626475" cy="2528888"/>
          </a:xfrm>
          <a:prstGeom prst="rect">
            <a:avLst/>
          </a:prstGeom>
          <a:noFill/>
          <a:ln w="9525">
            <a:noFill/>
            <a:miter lim="800000"/>
            <a:headEnd/>
            <a:tailEnd/>
          </a:ln>
          <a:effectLst/>
        </p:spPr>
        <p:txBody>
          <a:bodyPr>
            <a:spAutoFit/>
          </a:bodyPr>
          <a:lstStyle/>
          <a:p>
            <a:r>
              <a:rPr lang="en-US" altLang="zh-CN" sz="3200" b="1">
                <a:solidFill>
                  <a:srgbClr val="663300"/>
                </a:solidFill>
              </a:rPr>
              <a:t>void</a:t>
            </a:r>
            <a:r>
              <a:rPr lang="en-US" altLang="zh-CN" sz="3200">
                <a:solidFill>
                  <a:srgbClr val="663300"/>
                </a:solidFill>
              </a:rPr>
              <a:t> Difference_L( LinkList</a:t>
            </a:r>
            <a:r>
              <a:rPr lang="en-US" altLang="zh-CN" sz="3200" b="1">
                <a:solidFill>
                  <a:srgbClr val="663300"/>
                </a:solidFill>
              </a:rPr>
              <a:t>&amp;</a:t>
            </a:r>
            <a:r>
              <a:rPr lang="en-US" altLang="zh-CN" sz="3200">
                <a:solidFill>
                  <a:srgbClr val="663300"/>
                </a:solidFill>
              </a:rPr>
              <a:t> La,  LinkList Lb,</a:t>
            </a:r>
          </a:p>
          <a:p>
            <a:r>
              <a:rPr lang="en-US" altLang="zh-CN" sz="3200">
                <a:solidFill>
                  <a:srgbClr val="663300"/>
                </a:solidFill>
              </a:rPr>
              <a:t>                                                  LinkList Lc ) {</a:t>
            </a:r>
          </a:p>
          <a:p>
            <a:r>
              <a:rPr lang="en-US" altLang="zh-CN" sz="3200">
                <a:solidFill>
                  <a:srgbClr val="663300"/>
                </a:solidFill>
              </a:rPr>
              <a:t>  // La, Lb </a:t>
            </a:r>
            <a:r>
              <a:rPr lang="zh-CN" altLang="en-US" sz="3200">
                <a:solidFill>
                  <a:srgbClr val="663300"/>
                </a:solidFill>
                <a:ea typeface="楷体_GB2312" pitchFamily="49" charset="-122"/>
              </a:rPr>
              <a:t>和</a:t>
            </a:r>
            <a:r>
              <a:rPr lang="zh-CN" altLang="en-US" sz="3200">
                <a:solidFill>
                  <a:srgbClr val="663300"/>
                </a:solidFill>
              </a:rPr>
              <a:t> </a:t>
            </a:r>
            <a:r>
              <a:rPr lang="en-US" altLang="zh-CN" sz="3200">
                <a:solidFill>
                  <a:srgbClr val="663300"/>
                </a:solidFill>
              </a:rPr>
              <a:t>Lc </a:t>
            </a:r>
            <a:r>
              <a:rPr lang="zh-CN" altLang="en-US" sz="3200">
                <a:solidFill>
                  <a:srgbClr val="663300"/>
                </a:solidFill>
                <a:ea typeface="楷体_GB2312" pitchFamily="49" charset="-122"/>
              </a:rPr>
              <a:t>分别为三个非递减有序的单链表</a:t>
            </a:r>
            <a:endParaRPr lang="zh-CN" altLang="en-US" sz="3200">
              <a:solidFill>
                <a:srgbClr val="663300"/>
              </a:solidFill>
            </a:endParaRPr>
          </a:p>
          <a:p>
            <a:r>
              <a:rPr lang="zh-CN" altLang="en-US" sz="3200">
                <a:solidFill>
                  <a:srgbClr val="663300"/>
                </a:solidFill>
              </a:rPr>
              <a:t>  </a:t>
            </a:r>
            <a:r>
              <a:rPr lang="en-US" altLang="zh-CN" sz="3200">
                <a:solidFill>
                  <a:srgbClr val="663300"/>
                </a:solidFill>
              </a:rPr>
              <a:t>// </a:t>
            </a:r>
            <a:r>
              <a:rPr lang="zh-CN" altLang="en-US" sz="3200">
                <a:solidFill>
                  <a:srgbClr val="663300"/>
                </a:solidFill>
                <a:ea typeface="楷体_GB2312" pitchFamily="49" charset="-122"/>
              </a:rPr>
              <a:t>的头指针</a:t>
            </a:r>
            <a:r>
              <a:rPr lang="zh-CN" altLang="en-US" sz="3200">
                <a:solidFill>
                  <a:srgbClr val="663300"/>
                </a:solidFill>
              </a:rPr>
              <a:t>，从 </a:t>
            </a:r>
            <a:r>
              <a:rPr lang="en-US" altLang="zh-CN" sz="3200">
                <a:solidFill>
                  <a:srgbClr val="663300"/>
                </a:solidFill>
              </a:rPr>
              <a:t>La </a:t>
            </a:r>
            <a:r>
              <a:rPr lang="zh-CN" altLang="en-US" sz="3200">
                <a:solidFill>
                  <a:srgbClr val="663300"/>
                </a:solidFill>
                <a:ea typeface="楷体_GB2312" pitchFamily="49" charset="-122"/>
              </a:rPr>
              <a:t>表中删除</a:t>
            </a:r>
            <a:r>
              <a:rPr lang="zh-CN" altLang="en-US" sz="3200" b="1">
                <a:solidFill>
                  <a:srgbClr val="000099"/>
                </a:solidFill>
                <a:ea typeface="楷体_GB2312" pitchFamily="49" charset="-122"/>
              </a:rPr>
              <a:t>所有的</a:t>
            </a:r>
            <a:r>
              <a:rPr lang="zh-CN" altLang="en-US" sz="3200">
                <a:solidFill>
                  <a:srgbClr val="663300"/>
                </a:solidFill>
                <a:ea typeface="楷体_GB2312" pitchFamily="49" charset="-122"/>
              </a:rPr>
              <a:t>既在</a:t>
            </a:r>
            <a:r>
              <a:rPr lang="zh-CN" altLang="en-US" sz="3200">
                <a:solidFill>
                  <a:srgbClr val="663300"/>
                </a:solidFill>
              </a:rPr>
              <a:t> </a:t>
            </a:r>
            <a:r>
              <a:rPr lang="en-US" altLang="zh-CN" sz="3200">
                <a:solidFill>
                  <a:srgbClr val="663300"/>
                </a:solidFill>
              </a:rPr>
              <a:t>Lb </a:t>
            </a:r>
            <a:r>
              <a:rPr lang="zh-CN" altLang="en-US" sz="3200">
                <a:solidFill>
                  <a:srgbClr val="663300"/>
                </a:solidFill>
                <a:ea typeface="楷体_GB2312" pitchFamily="49" charset="-122"/>
              </a:rPr>
              <a:t>表</a:t>
            </a:r>
          </a:p>
          <a:p>
            <a:r>
              <a:rPr lang="zh-CN" altLang="en-US" sz="3200">
                <a:solidFill>
                  <a:srgbClr val="663300"/>
                </a:solidFill>
                <a:ea typeface="楷体_GB2312" pitchFamily="49" charset="-122"/>
              </a:rPr>
              <a:t>  </a:t>
            </a:r>
            <a:r>
              <a:rPr lang="en-US" altLang="zh-CN" sz="3200">
                <a:solidFill>
                  <a:srgbClr val="663300"/>
                </a:solidFill>
                <a:ea typeface="楷体_GB2312" pitchFamily="49" charset="-122"/>
              </a:rPr>
              <a:t>// </a:t>
            </a:r>
            <a:r>
              <a:rPr lang="zh-CN" altLang="en-US" sz="3200">
                <a:solidFill>
                  <a:srgbClr val="663300"/>
                </a:solidFill>
                <a:ea typeface="楷体_GB2312" pitchFamily="49" charset="-122"/>
              </a:rPr>
              <a:t>中出现，又在 </a:t>
            </a:r>
            <a:r>
              <a:rPr lang="en-US" altLang="zh-CN" sz="3200">
                <a:solidFill>
                  <a:srgbClr val="663300"/>
                </a:solidFill>
                <a:ea typeface="楷体_GB2312" pitchFamily="49" charset="-122"/>
              </a:rPr>
              <a:t>Lc </a:t>
            </a:r>
            <a:r>
              <a:rPr lang="zh-CN" altLang="en-US" sz="3200">
                <a:solidFill>
                  <a:srgbClr val="663300"/>
                </a:solidFill>
                <a:ea typeface="楷体_GB2312" pitchFamily="49" charset="-122"/>
              </a:rPr>
              <a:t>表中出现的元素结点</a:t>
            </a:r>
          </a:p>
        </p:txBody>
      </p:sp>
      <p:sp>
        <p:nvSpPr>
          <p:cNvPr id="116739" name="Text Box 3"/>
          <p:cNvSpPr txBox="1">
            <a:spLocks noChangeArrowheads="1"/>
          </p:cNvSpPr>
          <p:nvPr/>
        </p:nvSpPr>
        <p:spPr bwMode="auto">
          <a:xfrm>
            <a:off x="869950" y="2755900"/>
            <a:ext cx="5454650" cy="1409700"/>
          </a:xfrm>
          <a:prstGeom prst="rect">
            <a:avLst/>
          </a:prstGeom>
          <a:noFill/>
          <a:ln w="9525">
            <a:noFill/>
            <a:miter lim="800000"/>
            <a:headEnd/>
            <a:tailEnd/>
          </a:ln>
          <a:effectLst/>
        </p:spPr>
        <p:txBody>
          <a:bodyPr wrap="none">
            <a:spAutoFit/>
          </a:bodyPr>
          <a:lstStyle/>
          <a:p>
            <a:pPr>
              <a:lnSpc>
                <a:spcPct val="120000"/>
              </a:lnSpc>
            </a:pPr>
            <a:r>
              <a:rPr lang="en-US" altLang="zh-CN" sz="3600">
                <a:solidFill>
                  <a:srgbClr val="800000"/>
                </a:solidFill>
              </a:rPr>
              <a:t>pre= pa;   pa=La-&gt;next;</a:t>
            </a:r>
          </a:p>
          <a:p>
            <a:pPr>
              <a:lnSpc>
                <a:spcPct val="120000"/>
              </a:lnSpc>
            </a:pPr>
            <a:r>
              <a:rPr lang="en-US" altLang="zh-CN" sz="3600">
                <a:solidFill>
                  <a:srgbClr val="800000"/>
                </a:solidFill>
              </a:rPr>
              <a:t>pb=Lb-&gt;next;  pc=Lc-&gt;next;</a:t>
            </a:r>
            <a:endParaRPr lang="en-US" altLang="zh-CN" sz="2400"/>
          </a:p>
        </p:txBody>
      </p:sp>
      <p:sp>
        <p:nvSpPr>
          <p:cNvPr id="116740" name="Text Box 4">
            <a:hlinkClick r:id="" action="ppaction://hlinkshowjump?jump=nextslide"/>
          </p:cNvPr>
          <p:cNvSpPr txBox="1">
            <a:spLocks noChangeArrowheads="1"/>
          </p:cNvSpPr>
          <p:nvPr/>
        </p:nvSpPr>
        <p:spPr bwMode="auto">
          <a:xfrm>
            <a:off x="855663" y="4127500"/>
            <a:ext cx="5240337" cy="1739900"/>
          </a:xfrm>
          <a:prstGeom prst="rect">
            <a:avLst/>
          </a:prstGeom>
          <a:noFill/>
          <a:ln w="9525">
            <a:noFill/>
            <a:miter lim="800000"/>
            <a:headEnd/>
            <a:tailEnd/>
          </a:ln>
          <a:effectLst/>
        </p:spPr>
        <p:txBody>
          <a:bodyPr wrap="none">
            <a:spAutoFit/>
          </a:bodyPr>
          <a:lstStyle/>
          <a:p>
            <a:r>
              <a:rPr lang="en-US" altLang="zh-CN" sz="3600" b="1">
                <a:solidFill>
                  <a:srgbClr val="A50021"/>
                </a:solidFill>
              </a:rPr>
              <a:t>while</a:t>
            </a:r>
            <a:r>
              <a:rPr lang="en-US" altLang="zh-CN" sz="3600">
                <a:solidFill>
                  <a:srgbClr val="A50021"/>
                </a:solidFill>
              </a:rPr>
              <a:t> (pa </a:t>
            </a:r>
            <a:r>
              <a:rPr lang="en-US" altLang="zh-CN" sz="3600" b="1">
                <a:solidFill>
                  <a:srgbClr val="A50021"/>
                </a:solidFill>
              </a:rPr>
              <a:t>&amp;&amp;</a:t>
            </a:r>
            <a:r>
              <a:rPr lang="en-US" altLang="zh-CN" sz="3600">
                <a:solidFill>
                  <a:srgbClr val="A50021"/>
                </a:solidFill>
              </a:rPr>
              <a:t> pb </a:t>
            </a:r>
            <a:r>
              <a:rPr lang="en-US" altLang="zh-CN" sz="3600" b="1">
                <a:solidFill>
                  <a:srgbClr val="A50021"/>
                </a:solidFill>
              </a:rPr>
              <a:t>&amp;&amp;</a:t>
            </a:r>
            <a:r>
              <a:rPr lang="en-US" altLang="zh-CN" sz="3600">
                <a:solidFill>
                  <a:srgbClr val="A50021"/>
                </a:solidFill>
              </a:rPr>
              <a:t> pc) </a:t>
            </a:r>
            <a:r>
              <a:rPr lang="en-US" altLang="zh-CN" sz="3600" b="1">
                <a:solidFill>
                  <a:srgbClr val="A50021"/>
                </a:solidFill>
              </a:rPr>
              <a:t>{</a:t>
            </a:r>
            <a:endParaRPr lang="en-US" altLang="zh-CN" sz="3600" b="1"/>
          </a:p>
          <a:p>
            <a:r>
              <a:rPr lang="en-US" altLang="zh-CN" sz="3600" b="1">
                <a:solidFill>
                  <a:srgbClr val="A50021"/>
                </a:solidFill>
              </a:rPr>
              <a:t>       ……  ……</a:t>
            </a:r>
          </a:p>
          <a:p>
            <a:r>
              <a:rPr lang="en-US" altLang="zh-CN" sz="3600" b="1">
                <a:solidFill>
                  <a:srgbClr val="A50021"/>
                </a:solidFill>
              </a:rPr>
              <a:t>}</a:t>
            </a:r>
            <a:r>
              <a:rPr lang="en-US" altLang="zh-CN" sz="3600">
                <a:solidFill>
                  <a:srgbClr val="A50021"/>
                </a:solidFill>
              </a:rPr>
              <a:t>// while</a:t>
            </a:r>
            <a:endParaRPr lang="en-US" altLang="zh-CN" sz="2400"/>
          </a:p>
        </p:txBody>
      </p:sp>
      <p:sp>
        <p:nvSpPr>
          <p:cNvPr id="116741" name="Text Box 5"/>
          <p:cNvSpPr txBox="1">
            <a:spLocks noChangeArrowheads="1"/>
          </p:cNvSpPr>
          <p:nvPr/>
        </p:nvSpPr>
        <p:spPr bwMode="auto">
          <a:xfrm>
            <a:off x="304800" y="6019800"/>
            <a:ext cx="2343150" cy="579438"/>
          </a:xfrm>
          <a:prstGeom prst="rect">
            <a:avLst/>
          </a:prstGeom>
          <a:noFill/>
          <a:ln w="9525">
            <a:noFill/>
            <a:miter lim="800000"/>
            <a:headEnd/>
            <a:tailEnd/>
          </a:ln>
          <a:effectLst/>
        </p:spPr>
        <p:txBody>
          <a:bodyPr wrap="none">
            <a:spAutoFit/>
          </a:bodyPr>
          <a:lstStyle/>
          <a:p>
            <a:r>
              <a:rPr lang="en-US" altLang="zh-CN" sz="3200">
                <a:solidFill>
                  <a:srgbClr val="663300"/>
                </a:solidFill>
              </a:rPr>
              <a:t>}//Difference</a:t>
            </a:r>
            <a:endParaRPr lang="en-US" altLang="zh-CN" sz="3200"/>
          </a:p>
        </p:txBody>
      </p:sp>
      <p:graphicFrame>
        <p:nvGraphicFramePr>
          <p:cNvPr id="116742" name="Object 6">
            <a:hlinkClick r:id="" action="ppaction://hlinkshowjump?jump=firstslide" highlightClick="1"/>
          </p:cNvPr>
          <p:cNvGraphicFramePr>
            <a:graphicFrameLocks noChangeAspect="1"/>
          </p:cNvGraphicFramePr>
          <p:nvPr/>
        </p:nvGraphicFramePr>
        <p:xfrm>
          <a:off x="8016875" y="5867400"/>
          <a:ext cx="701675" cy="762000"/>
        </p:xfrm>
        <a:graphic>
          <a:graphicData uri="http://schemas.openxmlformats.org/presentationml/2006/ole">
            <p:oleObj spid="_x0000_s105474" name="剪辑" r:id="rId3" imgW="790920" imgH="858600" progId="">
              <p:embed/>
            </p:oleObj>
          </a:graphicData>
        </a:graphic>
      </p:graphicFrame>
      <p:sp>
        <p:nvSpPr>
          <p:cNvPr id="116743" name="Text Box 7">
            <a:hlinkClick r:id="" action="ppaction://hlinkshowjump?jump=firstslide"/>
          </p:cNvPr>
          <p:cNvSpPr txBox="1">
            <a:spLocks noChangeArrowheads="1"/>
          </p:cNvSpPr>
          <p:nvPr/>
        </p:nvSpPr>
        <p:spPr bwMode="auto">
          <a:xfrm>
            <a:off x="8001000"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6740"/>
                                        </p:tgtEl>
                                        <p:attrNameLst>
                                          <p:attrName>style.visibility</p:attrName>
                                        </p:attrNameLst>
                                      </p:cBhvr>
                                      <p:to>
                                        <p:strVal val="visible"/>
                                      </p:to>
                                    </p:set>
                                    <p:animEffect transition="in" filter="wipe(left)">
                                      <p:cBhvr>
                                        <p:cTn id="7" dur="300"/>
                                        <p:tgtEl>
                                          <p:spTgt spid="1167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6739"/>
                                        </p:tgtEl>
                                        <p:attrNameLst>
                                          <p:attrName>style.visibility</p:attrName>
                                        </p:attrNameLst>
                                      </p:cBhvr>
                                      <p:to>
                                        <p:strVal val="visible"/>
                                      </p:to>
                                    </p:set>
                                    <p:animEffect transition="in" filter="wipe(left)">
                                      <p:cBhvr>
                                        <p:cTn id="12" dur="300"/>
                                        <p:tgtEl>
                                          <p:spTgt spid="116739"/>
                                        </p:tgtEl>
                                      </p:cBhvr>
                                    </p:animEffect>
                                  </p:childTnLst>
                                </p:cTn>
                              </p:par>
                            </p:childTnLst>
                          </p:cTn>
                        </p:par>
                        <p:par>
                          <p:cTn id="13" fill="hold">
                            <p:stCondLst>
                              <p:cond delay="4800"/>
                            </p:stCondLst>
                            <p:childTnLst>
                              <p:par>
                                <p:cTn id="14" presetID="2" presetClass="entr" presetSubtype="6" fill="hold" nodeType="afterEffect">
                                  <p:stCondLst>
                                    <p:cond delay="0"/>
                                  </p:stCondLst>
                                  <p:childTnLst>
                                    <p:set>
                                      <p:cBhvr>
                                        <p:cTn id="15" dur="1" fill="hold">
                                          <p:stCondLst>
                                            <p:cond delay="0"/>
                                          </p:stCondLst>
                                        </p:cTn>
                                        <p:tgtEl>
                                          <p:spTgt spid="116742"/>
                                        </p:tgtEl>
                                        <p:attrNameLst>
                                          <p:attrName>style.visibility</p:attrName>
                                        </p:attrNameLst>
                                      </p:cBhvr>
                                      <p:to>
                                        <p:strVal val="visible"/>
                                      </p:to>
                                    </p:set>
                                    <p:anim calcmode="lin" valueType="num">
                                      <p:cBhvr additive="base">
                                        <p:cTn id="16" dur="500" fill="hold"/>
                                        <p:tgtEl>
                                          <p:spTgt spid="116742"/>
                                        </p:tgtEl>
                                        <p:attrNameLst>
                                          <p:attrName>ppt_x</p:attrName>
                                        </p:attrNameLst>
                                      </p:cBhvr>
                                      <p:tavLst>
                                        <p:tav tm="0">
                                          <p:val>
                                            <p:strVal val="1+#ppt_w/2"/>
                                          </p:val>
                                        </p:tav>
                                        <p:tav tm="100000">
                                          <p:val>
                                            <p:strVal val="#ppt_x"/>
                                          </p:val>
                                        </p:tav>
                                      </p:tavLst>
                                    </p:anim>
                                    <p:anim calcmode="lin" valueType="num">
                                      <p:cBhvr additive="base">
                                        <p:cTn id="17" dur="500" fill="hold"/>
                                        <p:tgtEl>
                                          <p:spTgt spid="116742"/>
                                        </p:tgtEl>
                                        <p:attrNameLst>
                                          <p:attrName>ppt_y</p:attrName>
                                        </p:attrNameLst>
                                      </p:cBhvr>
                                      <p:tavLst>
                                        <p:tav tm="0">
                                          <p:val>
                                            <p:strVal val="1+#ppt_h/2"/>
                                          </p:val>
                                        </p:tav>
                                        <p:tav tm="100000">
                                          <p:val>
                                            <p:strVal val="#ppt_y"/>
                                          </p:val>
                                        </p:tav>
                                      </p:tavLst>
                                    </p:anim>
                                  </p:childTnLst>
                                </p:cTn>
                              </p:par>
                            </p:childTnLst>
                          </p:cTn>
                        </p:par>
                        <p:par>
                          <p:cTn id="18" fill="hold">
                            <p:stCondLst>
                              <p:cond delay="5300"/>
                            </p:stCondLst>
                            <p:childTnLst>
                              <p:par>
                                <p:cTn id="19" presetID="1" presetClass="entr" presetSubtype="0" fill="hold" grpId="0" nodeType="afterEffect">
                                  <p:stCondLst>
                                    <p:cond delay="0"/>
                                  </p:stCondLst>
                                  <p:childTnLst>
                                    <p:set>
                                      <p:cBhvr>
                                        <p:cTn id="20" dur="1" fill="hold">
                                          <p:stCondLst>
                                            <p:cond delay="499"/>
                                          </p:stCondLst>
                                        </p:cTn>
                                        <p:tgtEl>
                                          <p:spTgt spid="116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0" grpId="0" autoUpdateAnimBg="0"/>
      <p:bldP spid="116743" grpId="0" autoUpdateAnimBg="0"/>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98425" y="47625"/>
            <a:ext cx="8732838" cy="6816725"/>
          </a:xfrm>
          <a:prstGeom prst="rect">
            <a:avLst/>
          </a:prstGeom>
          <a:noFill/>
          <a:ln w="9525">
            <a:noFill/>
            <a:miter lim="800000"/>
            <a:headEnd/>
            <a:tailEnd/>
          </a:ln>
          <a:effectLst/>
        </p:spPr>
        <p:txBody>
          <a:bodyPr wrap="none">
            <a:spAutoFit/>
          </a:bodyPr>
          <a:lstStyle/>
          <a:p>
            <a:pPr>
              <a:lnSpc>
                <a:spcPct val="115000"/>
              </a:lnSpc>
            </a:pPr>
            <a:r>
              <a:rPr lang="en-US" altLang="zh-CN" sz="3200" b="1">
                <a:solidFill>
                  <a:srgbClr val="01526B"/>
                </a:solidFill>
              </a:rPr>
              <a:t>void</a:t>
            </a:r>
            <a:r>
              <a:rPr lang="en-US" altLang="zh-CN" sz="3200">
                <a:solidFill>
                  <a:srgbClr val="01526B"/>
                </a:solidFill>
              </a:rPr>
              <a:t> repl(HString </a:t>
            </a:r>
            <a:r>
              <a:rPr lang="en-US" altLang="zh-CN" sz="3200" b="1">
                <a:solidFill>
                  <a:srgbClr val="01526B"/>
                </a:solidFill>
              </a:rPr>
              <a:t>&amp;</a:t>
            </a:r>
            <a:r>
              <a:rPr lang="en-US" altLang="zh-CN" sz="3200">
                <a:solidFill>
                  <a:srgbClr val="01526B"/>
                </a:solidFill>
              </a:rPr>
              <a:t>S, HString T, HString V) {</a:t>
            </a:r>
          </a:p>
          <a:p>
            <a:pPr>
              <a:lnSpc>
                <a:spcPct val="115000"/>
              </a:lnSpc>
            </a:pPr>
            <a:r>
              <a:rPr lang="en-US" altLang="zh-CN" sz="3200">
                <a:solidFill>
                  <a:srgbClr val="01526B"/>
                </a:solidFill>
              </a:rPr>
              <a:t>   Y.length = 0;  i = 0;</a:t>
            </a:r>
          </a:p>
          <a:p>
            <a:pPr>
              <a:lnSpc>
                <a:spcPct val="115000"/>
              </a:lnSpc>
            </a:pPr>
            <a:r>
              <a:rPr lang="en-US" altLang="zh-CN" sz="3200">
                <a:solidFill>
                  <a:srgbClr val="01526B"/>
                </a:solidFill>
              </a:rPr>
              <a:t>   </a:t>
            </a:r>
            <a:r>
              <a:rPr lang="en-US" altLang="zh-CN" sz="3200" b="1">
                <a:solidFill>
                  <a:srgbClr val="01526B"/>
                </a:solidFill>
              </a:rPr>
              <a:t>while</a:t>
            </a:r>
            <a:r>
              <a:rPr lang="en-US" altLang="zh-CN" sz="3200">
                <a:solidFill>
                  <a:srgbClr val="01526B"/>
                </a:solidFill>
              </a:rPr>
              <a:t> (i &lt;= S.length - T.length ) {</a:t>
            </a:r>
          </a:p>
          <a:p>
            <a:pPr>
              <a:lnSpc>
                <a:spcPct val="115000"/>
              </a:lnSpc>
            </a:pPr>
            <a:r>
              <a:rPr lang="en-US" altLang="zh-CN" sz="3200">
                <a:solidFill>
                  <a:srgbClr val="01526B"/>
                </a:solidFill>
              </a:rPr>
              <a:t>     </a:t>
            </a:r>
            <a:r>
              <a:rPr lang="en-US" altLang="zh-CN" sz="3200">
                <a:solidFill>
                  <a:schemeClr val="accent2"/>
                </a:solidFill>
              </a:rPr>
              <a:t>j = 0;</a:t>
            </a:r>
          </a:p>
          <a:p>
            <a:pPr>
              <a:lnSpc>
                <a:spcPct val="115000"/>
              </a:lnSpc>
            </a:pPr>
            <a:r>
              <a:rPr lang="en-US" altLang="zh-CN" sz="3200">
                <a:solidFill>
                  <a:schemeClr val="accent2"/>
                </a:solidFill>
              </a:rPr>
              <a:t>     </a:t>
            </a:r>
            <a:r>
              <a:rPr lang="en-US" altLang="zh-CN" sz="3200" b="1">
                <a:solidFill>
                  <a:schemeClr val="accent2"/>
                </a:solidFill>
              </a:rPr>
              <a:t>while</a:t>
            </a:r>
            <a:r>
              <a:rPr lang="en-US" altLang="zh-CN" sz="3200">
                <a:solidFill>
                  <a:schemeClr val="accent2"/>
                </a:solidFill>
              </a:rPr>
              <a:t> (j&lt;T.length </a:t>
            </a:r>
            <a:r>
              <a:rPr lang="en-US" altLang="zh-CN" sz="3200" b="1">
                <a:solidFill>
                  <a:schemeClr val="accent2"/>
                </a:solidFill>
              </a:rPr>
              <a:t>&amp;&amp;</a:t>
            </a:r>
            <a:r>
              <a:rPr lang="en-US" altLang="zh-CN" sz="3200">
                <a:solidFill>
                  <a:schemeClr val="accent2"/>
                </a:solidFill>
              </a:rPr>
              <a:t> S.ch[i+j] = T.ch[j])  j++;</a:t>
            </a:r>
          </a:p>
          <a:p>
            <a:pPr>
              <a:lnSpc>
                <a:spcPct val="115000"/>
              </a:lnSpc>
            </a:pPr>
            <a:r>
              <a:rPr lang="en-US" altLang="zh-CN" sz="3200">
                <a:solidFill>
                  <a:schemeClr val="accent2"/>
                </a:solidFill>
              </a:rPr>
              <a:t>     if ( j &lt; T.length )  i++;     // </a:t>
            </a:r>
            <a:r>
              <a:rPr lang="zh-CN" altLang="en-US" sz="2800" b="1">
                <a:solidFill>
                  <a:schemeClr val="accent2"/>
                </a:solidFill>
                <a:latin typeface="楷体_GB2312" pitchFamily="49" charset="-122"/>
                <a:ea typeface="楷体_GB2312" pitchFamily="49" charset="-122"/>
              </a:rPr>
              <a:t>重新开始新一轮的匹配</a:t>
            </a:r>
            <a:endParaRPr lang="zh-CN" altLang="en-US" sz="3200">
              <a:solidFill>
                <a:schemeClr val="accent2"/>
              </a:solidFill>
            </a:endParaRPr>
          </a:p>
          <a:p>
            <a:pPr>
              <a:lnSpc>
                <a:spcPct val="115000"/>
              </a:lnSpc>
            </a:pPr>
            <a:r>
              <a:rPr lang="zh-CN" altLang="en-US" sz="3200">
                <a:solidFill>
                  <a:schemeClr val="accent2"/>
                </a:solidFill>
              </a:rPr>
              <a:t>     </a:t>
            </a:r>
            <a:r>
              <a:rPr lang="en-US" altLang="zh-CN" sz="3200">
                <a:solidFill>
                  <a:schemeClr val="accent2"/>
                </a:solidFill>
              </a:rPr>
              <a:t>else // </a:t>
            </a:r>
            <a:r>
              <a:rPr lang="zh-CN" altLang="en-US" sz="2800" b="1">
                <a:solidFill>
                  <a:schemeClr val="accent2"/>
                </a:solidFill>
                <a:ea typeface="楷体_GB2312" pitchFamily="49" charset="-122"/>
              </a:rPr>
              <a:t>找到和</a:t>
            </a:r>
            <a:r>
              <a:rPr lang="zh-CN" altLang="en-US" sz="2800" b="1">
                <a:solidFill>
                  <a:schemeClr val="accent2"/>
                </a:solidFill>
              </a:rPr>
              <a:t> </a:t>
            </a:r>
            <a:r>
              <a:rPr lang="en-US" altLang="zh-CN" sz="2800" b="1">
                <a:solidFill>
                  <a:schemeClr val="accent2"/>
                </a:solidFill>
              </a:rPr>
              <a:t>T </a:t>
            </a:r>
            <a:r>
              <a:rPr lang="zh-CN" altLang="en-US" sz="2800" b="1">
                <a:solidFill>
                  <a:schemeClr val="accent2"/>
                </a:solidFill>
                <a:ea typeface="楷体_GB2312" pitchFamily="49" charset="-122"/>
              </a:rPr>
              <a:t>相同的子串</a:t>
            </a:r>
            <a:endParaRPr lang="zh-CN" altLang="en-US" sz="3200">
              <a:solidFill>
                <a:schemeClr val="accent2"/>
              </a:solidFill>
            </a:endParaRPr>
          </a:p>
          <a:p>
            <a:pPr>
              <a:lnSpc>
                <a:spcPct val="115000"/>
              </a:lnSpc>
            </a:pPr>
            <a:r>
              <a:rPr lang="zh-CN" altLang="en-US" sz="3200">
                <a:solidFill>
                  <a:schemeClr val="accent2"/>
                </a:solidFill>
              </a:rPr>
              <a:t>         </a:t>
            </a:r>
            <a:r>
              <a:rPr lang="en-US" altLang="zh-CN" sz="3200">
                <a:solidFill>
                  <a:schemeClr val="accent2"/>
                </a:solidFill>
              </a:rPr>
              <a:t>{  Y.elem[Y.length++] = i;  i+=T.length;  }</a:t>
            </a:r>
          </a:p>
          <a:p>
            <a:pPr>
              <a:lnSpc>
                <a:spcPct val="115000"/>
              </a:lnSpc>
            </a:pPr>
            <a:r>
              <a:rPr lang="en-US" altLang="zh-CN" sz="3200">
                <a:solidFill>
                  <a:srgbClr val="01526B"/>
                </a:solidFill>
              </a:rPr>
              <a:t>   }//while</a:t>
            </a:r>
          </a:p>
          <a:p>
            <a:pPr>
              <a:lnSpc>
                <a:spcPct val="115000"/>
              </a:lnSpc>
            </a:pPr>
            <a:r>
              <a:rPr lang="en-US" altLang="zh-CN" sz="3200">
                <a:solidFill>
                  <a:srgbClr val="01526B"/>
                </a:solidFill>
              </a:rPr>
              <a:t>    </a:t>
            </a:r>
            <a:r>
              <a:rPr lang="en-US" altLang="zh-CN" sz="3200" b="1">
                <a:solidFill>
                  <a:srgbClr val="01526B"/>
                </a:solidFill>
              </a:rPr>
              <a:t>if</a:t>
            </a:r>
            <a:r>
              <a:rPr lang="en-US" altLang="zh-CN" sz="3200">
                <a:solidFill>
                  <a:srgbClr val="01526B"/>
                </a:solidFill>
              </a:rPr>
              <a:t> ( Y.length != 0 ) </a:t>
            </a:r>
          </a:p>
          <a:p>
            <a:pPr>
              <a:lnSpc>
                <a:spcPct val="115000"/>
              </a:lnSpc>
            </a:pPr>
            <a:r>
              <a:rPr lang="en-US" altLang="zh-CN" sz="3200">
                <a:solidFill>
                  <a:srgbClr val="01526B"/>
                </a:solidFill>
              </a:rPr>
              <a:t>       {                              }</a:t>
            </a:r>
          </a:p>
          <a:p>
            <a:pPr>
              <a:lnSpc>
                <a:spcPct val="115000"/>
              </a:lnSpc>
            </a:pPr>
            <a:r>
              <a:rPr lang="en-US" altLang="zh-CN" sz="3200">
                <a:solidFill>
                  <a:srgbClr val="01526B"/>
                </a:solidFill>
              </a:rPr>
              <a:t>}</a:t>
            </a:r>
          </a:p>
        </p:txBody>
      </p:sp>
      <p:sp>
        <p:nvSpPr>
          <p:cNvPr id="156675" name="Text Box 3">
            <a:hlinkClick r:id="" action="ppaction://hlinkshowjump?jump=nextslide"/>
          </p:cNvPr>
          <p:cNvSpPr txBox="1">
            <a:spLocks noChangeArrowheads="1"/>
          </p:cNvSpPr>
          <p:nvPr/>
        </p:nvSpPr>
        <p:spPr bwMode="auto">
          <a:xfrm>
            <a:off x="1828800" y="5607050"/>
            <a:ext cx="2286000" cy="641350"/>
          </a:xfrm>
          <a:prstGeom prst="rect">
            <a:avLst/>
          </a:prstGeom>
          <a:noFill/>
          <a:ln w="9525">
            <a:noFill/>
            <a:miter lim="800000"/>
            <a:headEnd/>
            <a:tailEnd/>
          </a:ln>
          <a:effectLst/>
        </p:spPr>
        <p:txBody>
          <a:bodyPr>
            <a:spAutoFit/>
          </a:bodyPr>
          <a:lstStyle/>
          <a:p>
            <a:r>
              <a:rPr lang="en-US" altLang="zh-CN" sz="3600" b="1">
                <a:solidFill>
                  <a:srgbClr val="01526B"/>
                </a:solidFill>
              </a:rPr>
              <a:t>……</a:t>
            </a:r>
            <a:endParaRPr lang="en-US" altLang="zh-CN" sz="3600"/>
          </a:p>
        </p:txBody>
      </p:sp>
      <p:graphicFrame>
        <p:nvGraphicFramePr>
          <p:cNvPr id="156676" name="Object 4">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20834" name="剪辑" r:id="rId3" imgW="908640" imgH="907560" progId="">
              <p:embed/>
            </p:oleObj>
          </a:graphicData>
        </a:graphic>
      </p:graphicFrame>
    </p:spTree>
  </p:cSld>
  <p:clrMapOvr>
    <a:masterClrMapping/>
  </p:clrMapOv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533400" y="171450"/>
            <a:ext cx="7864475" cy="6581775"/>
          </a:xfrm>
          <a:prstGeom prst="rect">
            <a:avLst/>
          </a:prstGeom>
          <a:noFill/>
          <a:ln w="9525">
            <a:noFill/>
            <a:miter lim="800000"/>
            <a:headEnd/>
            <a:tailEnd/>
          </a:ln>
          <a:effectLst/>
        </p:spPr>
        <p:txBody>
          <a:bodyPr wrap="none">
            <a:spAutoFit/>
          </a:bodyPr>
          <a:lstStyle/>
          <a:p>
            <a:pPr>
              <a:lnSpc>
                <a:spcPct val="95000"/>
              </a:lnSpc>
            </a:pPr>
            <a:r>
              <a:rPr lang="en-US" altLang="zh-CN" sz="3200">
                <a:solidFill>
                  <a:srgbClr val="01526B"/>
                </a:solidFill>
              </a:rPr>
              <a:t>n = S.length;</a:t>
            </a:r>
          </a:p>
          <a:p>
            <a:pPr>
              <a:lnSpc>
                <a:spcPct val="95000"/>
              </a:lnSpc>
            </a:pPr>
            <a:r>
              <a:rPr lang="en-US" altLang="zh-CN" sz="3200">
                <a:solidFill>
                  <a:srgbClr val="01526B"/>
                </a:solidFill>
              </a:rPr>
              <a:t>S.length += Y.length*(T.length-V.length);</a:t>
            </a:r>
          </a:p>
          <a:p>
            <a:pPr>
              <a:lnSpc>
                <a:spcPct val="95000"/>
              </a:lnSpc>
            </a:pPr>
            <a:r>
              <a:rPr lang="en-US" altLang="zh-CN" sz="3200">
                <a:solidFill>
                  <a:srgbClr val="01526B"/>
                </a:solidFill>
              </a:rPr>
              <a:t>ns.ch = new char[S.length+1];</a:t>
            </a:r>
          </a:p>
          <a:p>
            <a:pPr>
              <a:lnSpc>
                <a:spcPct val="95000"/>
              </a:lnSpc>
            </a:pPr>
            <a:r>
              <a:rPr lang="en-US" altLang="zh-CN" sz="3200">
                <a:solidFill>
                  <a:srgbClr val="01526B"/>
                </a:solidFill>
              </a:rPr>
              <a:t>k=1;  i=0;  spos=0;</a:t>
            </a:r>
          </a:p>
          <a:p>
            <a:pPr>
              <a:lnSpc>
                <a:spcPct val="95000"/>
              </a:lnSpc>
            </a:pPr>
            <a:r>
              <a:rPr lang="en-US" altLang="zh-CN" sz="3200">
                <a:solidFill>
                  <a:srgbClr val="01526B"/>
                </a:solidFill>
              </a:rPr>
              <a:t>while(k&lt;Y.length) {</a:t>
            </a:r>
          </a:p>
          <a:p>
            <a:pPr>
              <a:lnSpc>
                <a:spcPct val="95000"/>
              </a:lnSpc>
            </a:pPr>
            <a:r>
              <a:rPr lang="en-US" altLang="zh-CN" sz="3200">
                <a:solidFill>
                  <a:srgbClr val="01526B"/>
                </a:solidFill>
              </a:rPr>
              <a:t>    tpos=Y.elem[k]-1;  len=tpos-spos;</a:t>
            </a:r>
          </a:p>
          <a:p>
            <a:pPr>
              <a:lnSpc>
                <a:spcPct val="95000"/>
              </a:lnSpc>
            </a:pPr>
            <a:r>
              <a:rPr lang="en-US" altLang="zh-CN" sz="3200">
                <a:solidFill>
                  <a:srgbClr val="01526B"/>
                </a:solidFill>
              </a:rPr>
              <a:t>    ns.ch[i..i+len] = S.ch[spos..tpos];</a:t>
            </a:r>
          </a:p>
          <a:p>
            <a:pPr>
              <a:lnSpc>
                <a:spcPct val="95000"/>
              </a:lnSpc>
            </a:pPr>
            <a:r>
              <a:rPr lang="en-US" altLang="zh-CN" sz="3200">
                <a:solidFill>
                  <a:srgbClr val="01526B"/>
                </a:solidFill>
              </a:rPr>
              <a:t>    i+=len+1;</a:t>
            </a:r>
          </a:p>
          <a:p>
            <a:pPr>
              <a:lnSpc>
                <a:spcPct val="95000"/>
              </a:lnSpc>
            </a:pPr>
            <a:r>
              <a:rPr lang="en-US" altLang="zh-CN" sz="3200">
                <a:solidFill>
                  <a:srgbClr val="01526B"/>
                </a:solidFill>
              </a:rPr>
              <a:t>    ns.ch[i..i+V.length-1] = V.ch[0..V.length-1];</a:t>
            </a:r>
          </a:p>
          <a:p>
            <a:pPr>
              <a:lnSpc>
                <a:spcPct val="95000"/>
              </a:lnSpc>
            </a:pPr>
            <a:r>
              <a:rPr lang="en-US" altLang="zh-CN" sz="3200">
                <a:solidFill>
                  <a:srgbClr val="01526B"/>
                </a:solidFill>
              </a:rPr>
              <a:t>    spos = Y.elem[k]+T.length;</a:t>
            </a:r>
          </a:p>
          <a:p>
            <a:pPr>
              <a:lnSpc>
                <a:spcPct val="95000"/>
              </a:lnSpc>
            </a:pPr>
            <a:r>
              <a:rPr lang="en-US" altLang="zh-CN" sz="3200">
                <a:solidFill>
                  <a:srgbClr val="01526B"/>
                </a:solidFill>
              </a:rPr>
              <a:t>    i+=V.length;    k++;</a:t>
            </a:r>
          </a:p>
          <a:p>
            <a:pPr>
              <a:lnSpc>
                <a:spcPct val="95000"/>
              </a:lnSpc>
            </a:pPr>
            <a:r>
              <a:rPr lang="en-US" altLang="zh-CN" sz="3200">
                <a:solidFill>
                  <a:srgbClr val="01526B"/>
                </a:solidFill>
              </a:rPr>
              <a:t>}</a:t>
            </a:r>
          </a:p>
          <a:p>
            <a:pPr>
              <a:lnSpc>
                <a:spcPct val="95000"/>
              </a:lnSpc>
            </a:pPr>
            <a:r>
              <a:rPr lang="en-US" altLang="zh-CN" sz="3200">
                <a:solidFill>
                  <a:srgbClr val="01526B"/>
                </a:solidFill>
              </a:rPr>
              <a:t>ns.ch[i..S.length-1] = S.ch[spos..n-1];</a:t>
            </a:r>
          </a:p>
          <a:p>
            <a:pPr>
              <a:lnSpc>
                <a:spcPct val="95000"/>
              </a:lnSpc>
            </a:pPr>
            <a:r>
              <a:rPr lang="en-US" altLang="zh-CN" sz="3200">
                <a:solidFill>
                  <a:srgbClr val="01526B"/>
                </a:solidFill>
              </a:rPr>
              <a:t>S.ch = ns.ch;</a:t>
            </a:r>
          </a:p>
        </p:txBody>
      </p:sp>
    </p:spTree>
  </p:cSld>
  <p:clrMapOvr>
    <a:masterClrMapping/>
  </p:clrMapOv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990600" y="1295400"/>
            <a:ext cx="5181600" cy="457200"/>
          </a:xfrm>
          <a:prstGeom prst="rect">
            <a:avLst/>
          </a:prstGeom>
          <a:solidFill>
            <a:srgbClr val="CCFFCC"/>
          </a:solidFill>
          <a:ln w="9525">
            <a:solidFill>
              <a:schemeClr val="tx1"/>
            </a:solidFill>
            <a:miter lim="800000"/>
            <a:headEnd/>
            <a:tailEnd/>
          </a:ln>
          <a:effectLst/>
        </p:spPr>
        <p:txBody>
          <a:bodyPr wrap="none" anchor="ctr"/>
          <a:lstStyle/>
          <a:p>
            <a:endParaRPr lang="zh-CN" altLang="en-US"/>
          </a:p>
        </p:txBody>
      </p:sp>
      <p:sp>
        <p:nvSpPr>
          <p:cNvPr id="158723" name="Rectangle 3"/>
          <p:cNvSpPr>
            <a:spLocks noChangeArrowheads="1"/>
          </p:cNvSpPr>
          <p:nvPr/>
        </p:nvSpPr>
        <p:spPr bwMode="auto">
          <a:xfrm>
            <a:off x="990600" y="381000"/>
            <a:ext cx="609600" cy="457200"/>
          </a:xfrm>
          <a:prstGeom prst="rect">
            <a:avLst/>
          </a:prstGeom>
          <a:solidFill>
            <a:srgbClr val="CCFFFF"/>
          </a:solidFill>
          <a:ln w="9525">
            <a:solidFill>
              <a:schemeClr val="tx1"/>
            </a:solidFill>
            <a:miter lim="800000"/>
            <a:headEnd/>
            <a:tailEnd/>
          </a:ln>
          <a:effectLst/>
        </p:spPr>
        <p:txBody>
          <a:bodyPr wrap="none" anchor="ctr"/>
          <a:lstStyle/>
          <a:p>
            <a:pPr algn="ctr"/>
            <a:r>
              <a:rPr lang="en-US" altLang="zh-CN" sz="3600" b="1"/>
              <a:t>T</a:t>
            </a:r>
            <a:endParaRPr lang="en-US" altLang="zh-CN" sz="3600"/>
          </a:p>
        </p:txBody>
      </p:sp>
      <p:sp>
        <p:nvSpPr>
          <p:cNvPr id="158724" name="Rectangle 4"/>
          <p:cNvSpPr>
            <a:spLocks noChangeArrowheads="1"/>
          </p:cNvSpPr>
          <p:nvPr/>
        </p:nvSpPr>
        <p:spPr bwMode="auto">
          <a:xfrm>
            <a:off x="6324600" y="381000"/>
            <a:ext cx="1066800" cy="457200"/>
          </a:xfrm>
          <a:prstGeom prst="rect">
            <a:avLst/>
          </a:prstGeom>
          <a:solidFill>
            <a:schemeClr val="hlink"/>
          </a:solidFill>
          <a:ln w="9525">
            <a:solidFill>
              <a:schemeClr val="tx1"/>
            </a:solidFill>
            <a:miter lim="800000"/>
            <a:headEnd/>
            <a:tailEnd/>
          </a:ln>
          <a:effectLst/>
        </p:spPr>
        <p:txBody>
          <a:bodyPr wrap="none" anchor="ctr"/>
          <a:lstStyle/>
          <a:p>
            <a:pPr algn="ctr"/>
            <a:r>
              <a:rPr lang="en-US" altLang="zh-CN" sz="3600" b="1"/>
              <a:t>V</a:t>
            </a:r>
            <a:endParaRPr lang="en-US" altLang="zh-CN" sz="3600"/>
          </a:p>
        </p:txBody>
      </p:sp>
      <p:sp>
        <p:nvSpPr>
          <p:cNvPr id="158725" name="Rectangle 5"/>
          <p:cNvSpPr>
            <a:spLocks noChangeArrowheads="1"/>
          </p:cNvSpPr>
          <p:nvPr/>
        </p:nvSpPr>
        <p:spPr bwMode="auto">
          <a:xfrm>
            <a:off x="990600" y="2590800"/>
            <a:ext cx="6553200" cy="457200"/>
          </a:xfrm>
          <a:prstGeom prst="rect">
            <a:avLst/>
          </a:prstGeom>
          <a:noFill/>
          <a:ln w="9525">
            <a:solidFill>
              <a:schemeClr val="tx1"/>
            </a:solidFill>
            <a:miter lim="800000"/>
            <a:headEnd/>
            <a:tailEnd/>
          </a:ln>
          <a:effectLst/>
        </p:spPr>
        <p:txBody>
          <a:bodyPr wrap="none" anchor="ctr"/>
          <a:lstStyle/>
          <a:p>
            <a:endParaRPr lang="zh-CN" altLang="en-US"/>
          </a:p>
        </p:txBody>
      </p:sp>
      <p:sp>
        <p:nvSpPr>
          <p:cNvPr id="158726" name="Rectangle 6"/>
          <p:cNvSpPr>
            <a:spLocks noChangeArrowheads="1"/>
          </p:cNvSpPr>
          <p:nvPr/>
        </p:nvSpPr>
        <p:spPr bwMode="auto">
          <a:xfrm>
            <a:off x="1676400" y="1295400"/>
            <a:ext cx="609600" cy="457200"/>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158727" name="Rectangle 7"/>
          <p:cNvSpPr>
            <a:spLocks noChangeArrowheads="1"/>
          </p:cNvSpPr>
          <p:nvPr/>
        </p:nvSpPr>
        <p:spPr bwMode="auto">
          <a:xfrm>
            <a:off x="3200400" y="1295400"/>
            <a:ext cx="609600" cy="457200"/>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158728" name="Rectangle 8"/>
          <p:cNvSpPr>
            <a:spLocks noChangeArrowheads="1"/>
          </p:cNvSpPr>
          <p:nvPr/>
        </p:nvSpPr>
        <p:spPr bwMode="auto">
          <a:xfrm>
            <a:off x="5029200" y="1295400"/>
            <a:ext cx="609600" cy="457200"/>
          </a:xfrm>
          <a:prstGeom prst="rect">
            <a:avLst/>
          </a:prstGeom>
          <a:solidFill>
            <a:srgbClr val="CCFFFF"/>
          </a:solidFill>
          <a:ln w="9525">
            <a:solidFill>
              <a:schemeClr val="tx1"/>
            </a:solidFill>
            <a:miter lim="800000"/>
            <a:headEnd/>
            <a:tailEnd/>
          </a:ln>
          <a:effectLst/>
        </p:spPr>
        <p:txBody>
          <a:bodyPr wrap="none" anchor="ctr"/>
          <a:lstStyle/>
          <a:p>
            <a:endParaRPr lang="zh-CN" altLang="en-US"/>
          </a:p>
        </p:txBody>
      </p:sp>
      <p:sp>
        <p:nvSpPr>
          <p:cNvPr id="158729" name="Rectangle 9"/>
          <p:cNvSpPr>
            <a:spLocks noChangeArrowheads="1"/>
          </p:cNvSpPr>
          <p:nvPr/>
        </p:nvSpPr>
        <p:spPr bwMode="auto">
          <a:xfrm>
            <a:off x="990600" y="2590800"/>
            <a:ext cx="685800" cy="457200"/>
          </a:xfrm>
          <a:prstGeom prst="rect">
            <a:avLst/>
          </a:prstGeom>
          <a:solidFill>
            <a:srgbClr val="CCFFCC"/>
          </a:solidFill>
          <a:ln w="9525">
            <a:solidFill>
              <a:schemeClr val="tx1"/>
            </a:solidFill>
            <a:miter lim="800000"/>
            <a:headEnd/>
            <a:tailEnd/>
          </a:ln>
          <a:effectLst/>
        </p:spPr>
        <p:txBody>
          <a:bodyPr wrap="none" anchor="ctr"/>
          <a:lstStyle/>
          <a:p>
            <a:endParaRPr lang="zh-CN" altLang="en-US"/>
          </a:p>
        </p:txBody>
      </p:sp>
      <p:sp>
        <p:nvSpPr>
          <p:cNvPr id="158730" name="Rectangle 10"/>
          <p:cNvSpPr>
            <a:spLocks noChangeArrowheads="1"/>
          </p:cNvSpPr>
          <p:nvPr/>
        </p:nvSpPr>
        <p:spPr bwMode="auto">
          <a:xfrm>
            <a:off x="1676400" y="2590800"/>
            <a:ext cx="1066800" cy="45720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58731" name="Line 11"/>
          <p:cNvSpPr>
            <a:spLocks noChangeShapeType="1"/>
          </p:cNvSpPr>
          <p:nvPr/>
        </p:nvSpPr>
        <p:spPr bwMode="auto">
          <a:xfrm>
            <a:off x="2362200" y="838200"/>
            <a:ext cx="0" cy="4572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58732" name="Line 12"/>
          <p:cNvSpPr>
            <a:spLocks noChangeShapeType="1"/>
          </p:cNvSpPr>
          <p:nvPr/>
        </p:nvSpPr>
        <p:spPr bwMode="auto">
          <a:xfrm>
            <a:off x="3124200" y="838200"/>
            <a:ext cx="0" cy="4572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58733" name="Line 13"/>
          <p:cNvSpPr>
            <a:spLocks noChangeShapeType="1"/>
          </p:cNvSpPr>
          <p:nvPr/>
        </p:nvSpPr>
        <p:spPr bwMode="auto">
          <a:xfrm>
            <a:off x="2286000" y="1752600"/>
            <a:ext cx="457200" cy="8382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58734" name="Line 14"/>
          <p:cNvSpPr>
            <a:spLocks noChangeShapeType="1"/>
          </p:cNvSpPr>
          <p:nvPr/>
        </p:nvSpPr>
        <p:spPr bwMode="auto">
          <a:xfrm>
            <a:off x="3200400" y="1752600"/>
            <a:ext cx="457200" cy="83820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158735" name="Line 15"/>
          <p:cNvSpPr>
            <a:spLocks noChangeShapeType="1"/>
          </p:cNvSpPr>
          <p:nvPr/>
        </p:nvSpPr>
        <p:spPr bwMode="auto">
          <a:xfrm flipV="1">
            <a:off x="2798763" y="3048000"/>
            <a:ext cx="0" cy="8382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58736" name="Line 16"/>
          <p:cNvSpPr>
            <a:spLocks noChangeShapeType="1"/>
          </p:cNvSpPr>
          <p:nvPr/>
        </p:nvSpPr>
        <p:spPr bwMode="auto">
          <a:xfrm flipV="1">
            <a:off x="3560763" y="3048000"/>
            <a:ext cx="0" cy="8382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58737" name="Rectangle 17" descr="90%"/>
          <p:cNvSpPr>
            <a:spLocks noChangeArrowheads="1"/>
          </p:cNvSpPr>
          <p:nvPr/>
        </p:nvSpPr>
        <p:spPr bwMode="auto">
          <a:xfrm>
            <a:off x="2743200" y="2590800"/>
            <a:ext cx="914400" cy="457200"/>
          </a:xfrm>
          <a:prstGeom prst="rect">
            <a:avLst/>
          </a:prstGeom>
          <a:pattFill prst="pct90">
            <a:fgClr>
              <a:srgbClr val="CCFFCC"/>
            </a:fgClr>
            <a:bgClr>
              <a:srgbClr val="FFFFFF"/>
            </a:bgClr>
          </a:pattFill>
          <a:ln w="9525">
            <a:solidFill>
              <a:schemeClr val="tx1"/>
            </a:solidFill>
            <a:miter lim="800000"/>
            <a:headEnd/>
            <a:tailEnd/>
          </a:ln>
          <a:effectLst/>
        </p:spPr>
        <p:txBody>
          <a:bodyPr wrap="none" anchor="ctr"/>
          <a:lstStyle/>
          <a:p>
            <a:endParaRPr lang="zh-CN" altLang="en-US"/>
          </a:p>
        </p:txBody>
      </p:sp>
      <p:sp>
        <p:nvSpPr>
          <p:cNvPr id="158738" name="Rectangle 18" descr="60%"/>
          <p:cNvSpPr>
            <a:spLocks noChangeArrowheads="1"/>
          </p:cNvSpPr>
          <p:nvPr/>
        </p:nvSpPr>
        <p:spPr bwMode="auto">
          <a:xfrm>
            <a:off x="3657600" y="2590800"/>
            <a:ext cx="1066800" cy="457200"/>
          </a:xfrm>
          <a:prstGeom prst="rect">
            <a:avLst/>
          </a:prstGeom>
          <a:pattFill prst="pct60">
            <a:fgClr>
              <a:schemeClr val="hlink"/>
            </a:fgClr>
            <a:bgClr>
              <a:srgbClr val="FFFFFF"/>
            </a:bgClr>
          </a:pattFill>
          <a:ln w="9525">
            <a:solidFill>
              <a:schemeClr val="tx1"/>
            </a:solidFill>
            <a:miter lim="800000"/>
            <a:headEnd/>
            <a:tailEnd/>
          </a:ln>
          <a:effectLst/>
        </p:spPr>
        <p:txBody>
          <a:bodyPr wrap="none" anchor="ctr"/>
          <a:lstStyle/>
          <a:p>
            <a:endParaRPr lang="zh-CN" altLang="en-US"/>
          </a:p>
        </p:txBody>
      </p:sp>
      <p:sp>
        <p:nvSpPr>
          <p:cNvPr id="158739" name="Text Box 19"/>
          <p:cNvSpPr txBox="1">
            <a:spLocks noChangeArrowheads="1"/>
          </p:cNvSpPr>
          <p:nvPr/>
        </p:nvSpPr>
        <p:spPr bwMode="auto">
          <a:xfrm>
            <a:off x="2041525" y="457200"/>
            <a:ext cx="635000" cy="396875"/>
          </a:xfrm>
          <a:prstGeom prst="rect">
            <a:avLst/>
          </a:prstGeom>
          <a:noFill/>
          <a:ln w="9525">
            <a:noFill/>
            <a:miter lim="800000"/>
            <a:headEnd/>
            <a:tailEnd/>
          </a:ln>
          <a:effectLst/>
        </p:spPr>
        <p:txBody>
          <a:bodyPr wrap="none">
            <a:spAutoFit/>
          </a:bodyPr>
          <a:lstStyle/>
          <a:p>
            <a:r>
              <a:rPr lang="en-US" altLang="zh-CN"/>
              <a:t>spos</a:t>
            </a:r>
          </a:p>
        </p:txBody>
      </p:sp>
      <p:sp>
        <p:nvSpPr>
          <p:cNvPr id="158740" name="Text Box 20"/>
          <p:cNvSpPr txBox="1">
            <a:spLocks noChangeArrowheads="1"/>
          </p:cNvSpPr>
          <p:nvPr/>
        </p:nvSpPr>
        <p:spPr bwMode="auto">
          <a:xfrm>
            <a:off x="2819400" y="457200"/>
            <a:ext cx="606425" cy="396875"/>
          </a:xfrm>
          <a:prstGeom prst="rect">
            <a:avLst/>
          </a:prstGeom>
          <a:noFill/>
          <a:ln w="9525">
            <a:noFill/>
            <a:miter lim="800000"/>
            <a:headEnd/>
            <a:tailEnd/>
          </a:ln>
          <a:effectLst/>
        </p:spPr>
        <p:txBody>
          <a:bodyPr wrap="none">
            <a:spAutoFit/>
          </a:bodyPr>
          <a:lstStyle/>
          <a:p>
            <a:r>
              <a:rPr lang="en-US" altLang="zh-CN"/>
              <a:t>tpos</a:t>
            </a:r>
          </a:p>
        </p:txBody>
      </p:sp>
      <p:sp>
        <p:nvSpPr>
          <p:cNvPr id="158741" name="Text Box 21"/>
          <p:cNvSpPr txBox="1">
            <a:spLocks noChangeArrowheads="1"/>
          </p:cNvSpPr>
          <p:nvPr/>
        </p:nvSpPr>
        <p:spPr bwMode="auto">
          <a:xfrm>
            <a:off x="2544763" y="3733800"/>
            <a:ext cx="254000" cy="396875"/>
          </a:xfrm>
          <a:prstGeom prst="rect">
            <a:avLst/>
          </a:prstGeom>
          <a:noFill/>
          <a:ln w="9525">
            <a:noFill/>
            <a:miter lim="800000"/>
            <a:headEnd/>
            <a:tailEnd/>
          </a:ln>
          <a:effectLst/>
        </p:spPr>
        <p:txBody>
          <a:bodyPr wrap="none">
            <a:spAutoFit/>
          </a:bodyPr>
          <a:lstStyle/>
          <a:p>
            <a:r>
              <a:rPr lang="en-US" altLang="zh-CN"/>
              <a:t>i</a:t>
            </a:r>
          </a:p>
        </p:txBody>
      </p:sp>
      <p:sp>
        <p:nvSpPr>
          <p:cNvPr id="158742" name="Text Box 22"/>
          <p:cNvSpPr txBox="1">
            <a:spLocks noChangeArrowheads="1"/>
          </p:cNvSpPr>
          <p:nvPr/>
        </p:nvSpPr>
        <p:spPr bwMode="auto">
          <a:xfrm>
            <a:off x="2951163" y="3717925"/>
            <a:ext cx="706437" cy="396875"/>
          </a:xfrm>
          <a:prstGeom prst="rect">
            <a:avLst/>
          </a:prstGeom>
          <a:noFill/>
          <a:ln w="9525">
            <a:noFill/>
            <a:miter lim="800000"/>
            <a:headEnd/>
            <a:tailEnd/>
          </a:ln>
          <a:effectLst/>
        </p:spPr>
        <p:txBody>
          <a:bodyPr wrap="none">
            <a:spAutoFit/>
          </a:bodyPr>
          <a:lstStyle/>
          <a:p>
            <a:r>
              <a:rPr lang="en-US" altLang="zh-CN"/>
              <a:t>i+len</a:t>
            </a:r>
          </a:p>
        </p:txBody>
      </p:sp>
      <p:sp>
        <p:nvSpPr>
          <p:cNvPr id="158743" name="Rectangle 23"/>
          <p:cNvSpPr>
            <a:spLocks noChangeArrowheads="1"/>
          </p:cNvSpPr>
          <p:nvPr/>
        </p:nvSpPr>
        <p:spPr bwMode="auto">
          <a:xfrm>
            <a:off x="1219200" y="4114800"/>
            <a:ext cx="6184900" cy="676275"/>
          </a:xfrm>
          <a:prstGeom prst="rect">
            <a:avLst/>
          </a:prstGeom>
          <a:noFill/>
          <a:ln w="9525">
            <a:noFill/>
            <a:miter lim="800000"/>
            <a:headEnd/>
            <a:tailEnd/>
          </a:ln>
          <a:effectLst/>
        </p:spPr>
        <p:txBody>
          <a:bodyPr wrap="none">
            <a:spAutoFit/>
          </a:bodyPr>
          <a:lstStyle/>
          <a:p>
            <a:pPr>
              <a:lnSpc>
                <a:spcPct val="120000"/>
              </a:lnSpc>
            </a:pPr>
            <a:r>
              <a:rPr lang="en-US" altLang="zh-CN" sz="3200">
                <a:solidFill>
                  <a:srgbClr val="01526B"/>
                </a:solidFill>
              </a:rPr>
              <a:t>tpos=Y.elem[k]-1;      len=tpos-spos;</a:t>
            </a:r>
          </a:p>
        </p:txBody>
      </p:sp>
      <p:sp>
        <p:nvSpPr>
          <p:cNvPr id="158744" name="Rectangle 24"/>
          <p:cNvSpPr>
            <a:spLocks noChangeArrowheads="1"/>
          </p:cNvSpPr>
          <p:nvPr/>
        </p:nvSpPr>
        <p:spPr bwMode="auto">
          <a:xfrm>
            <a:off x="1219200" y="4800600"/>
            <a:ext cx="1795463" cy="676275"/>
          </a:xfrm>
          <a:prstGeom prst="rect">
            <a:avLst/>
          </a:prstGeom>
          <a:noFill/>
          <a:ln w="9525">
            <a:noFill/>
            <a:miter lim="800000"/>
            <a:headEnd/>
            <a:tailEnd/>
          </a:ln>
          <a:effectLst/>
        </p:spPr>
        <p:txBody>
          <a:bodyPr wrap="none">
            <a:spAutoFit/>
          </a:bodyPr>
          <a:lstStyle/>
          <a:p>
            <a:pPr>
              <a:lnSpc>
                <a:spcPct val="120000"/>
              </a:lnSpc>
            </a:pPr>
            <a:r>
              <a:rPr lang="en-US" altLang="zh-CN" sz="3200">
                <a:solidFill>
                  <a:srgbClr val="01526B"/>
                </a:solidFill>
              </a:rPr>
              <a:t>i+=len+1;</a:t>
            </a:r>
          </a:p>
        </p:txBody>
      </p:sp>
      <p:sp>
        <p:nvSpPr>
          <p:cNvPr id="158745" name="Rectangle 25"/>
          <p:cNvSpPr>
            <a:spLocks noChangeArrowheads="1"/>
          </p:cNvSpPr>
          <p:nvPr/>
        </p:nvSpPr>
        <p:spPr bwMode="auto">
          <a:xfrm>
            <a:off x="1219200" y="5410200"/>
            <a:ext cx="4705350" cy="1260475"/>
          </a:xfrm>
          <a:prstGeom prst="rect">
            <a:avLst/>
          </a:prstGeom>
          <a:noFill/>
          <a:ln w="9525">
            <a:noFill/>
            <a:miter lim="800000"/>
            <a:headEnd/>
            <a:tailEnd/>
          </a:ln>
          <a:effectLst/>
        </p:spPr>
        <p:txBody>
          <a:bodyPr wrap="none">
            <a:spAutoFit/>
          </a:bodyPr>
          <a:lstStyle/>
          <a:p>
            <a:pPr>
              <a:lnSpc>
                <a:spcPct val="120000"/>
              </a:lnSpc>
            </a:pPr>
            <a:r>
              <a:rPr lang="en-US" altLang="zh-CN" sz="3200">
                <a:solidFill>
                  <a:srgbClr val="01526B"/>
                </a:solidFill>
              </a:rPr>
              <a:t>spos = Y.elem[k]+T.length;</a:t>
            </a:r>
          </a:p>
          <a:p>
            <a:pPr>
              <a:lnSpc>
                <a:spcPct val="120000"/>
              </a:lnSpc>
            </a:pPr>
            <a:r>
              <a:rPr lang="en-US" altLang="zh-CN" sz="3200">
                <a:solidFill>
                  <a:srgbClr val="01526B"/>
                </a:solidFill>
              </a:rPr>
              <a:t>i+=V.length;</a:t>
            </a:r>
          </a:p>
        </p:txBody>
      </p:sp>
      <p:sp useBgFill="1">
        <p:nvSpPr>
          <p:cNvPr id="158746" name="Rectangle 26"/>
          <p:cNvSpPr>
            <a:spLocks noChangeArrowheads="1"/>
          </p:cNvSpPr>
          <p:nvPr/>
        </p:nvSpPr>
        <p:spPr bwMode="auto">
          <a:xfrm>
            <a:off x="2514600" y="3124200"/>
            <a:ext cx="1219200" cy="1066800"/>
          </a:xfrm>
          <a:prstGeom prst="rect">
            <a:avLst/>
          </a:prstGeom>
          <a:ln w="9525">
            <a:noFill/>
            <a:miter lim="800000"/>
            <a:headEnd/>
            <a:tailEnd/>
          </a:ln>
          <a:effectLst/>
        </p:spPr>
        <p:txBody>
          <a:bodyPr wrap="none" anchor="ctr"/>
          <a:lstStyle/>
          <a:p>
            <a:endParaRPr lang="zh-CN" altLang="en-US"/>
          </a:p>
        </p:txBody>
      </p:sp>
      <p:sp>
        <p:nvSpPr>
          <p:cNvPr id="158747" name="Line 27"/>
          <p:cNvSpPr>
            <a:spLocks noChangeShapeType="1"/>
          </p:cNvSpPr>
          <p:nvPr/>
        </p:nvSpPr>
        <p:spPr bwMode="auto">
          <a:xfrm flipV="1">
            <a:off x="3733800" y="3048000"/>
            <a:ext cx="0" cy="9906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58748" name="Text Box 28"/>
          <p:cNvSpPr txBox="1">
            <a:spLocks noChangeArrowheads="1"/>
          </p:cNvSpPr>
          <p:nvPr/>
        </p:nvSpPr>
        <p:spPr bwMode="auto">
          <a:xfrm>
            <a:off x="3770313" y="3733800"/>
            <a:ext cx="268287" cy="457200"/>
          </a:xfrm>
          <a:prstGeom prst="rect">
            <a:avLst/>
          </a:prstGeom>
          <a:noFill/>
          <a:ln w="9525">
            <a:noFill/>
            <a:miter lim="800000"/>
            <a:headEnd/>
            <a:tailEnd/>
          </a:ln>
          <a:effectLst/>
        </p:spPr>
        <p:txBody>
          <a:bodyPr wrap="none">
            <a:spAutoFit/>
          </a:bodyPr>
          <a:lstStyle/>
          <a:p>
            <a:r>
              <a:rPr lang="en-US" altLang="zh-CN" sz="2400"/>
              <a:t>i</a:t>
            </a:r>
          </a:p>
        </p:txBody>
      </p:sp>
      <p:sp useBgFill="1">
        <p:nvSpPr>
          <p:cNvPr id="158749" name="Rectangle 29"/>
          <p:cNvSpPr>
            <a:spLocks noChangeArrowheads="1"/>
          </p:cNvSpPr>
          <p:nvPr/>
        </p:nvSpPr>
        <p:spPr bwMode="auto">
          <a:xfrm>
            <a:off x="2057400" y="533400"/>
            <a:ext cx="609600" cy="685800"/>
          </a:xfrm>
          <a:prstGeom prst="rect">
            <a:avLst/>
          </a:prstGeom>
          <a:ln w="9525">
            <a:noFill/>
            <a:miter lim="800000"/>
            <a:headEnd/>
            <a:tailEnd/>
          </a:ln>
          <a:effectLst/>
        </p:spPr>
        <p:txBody>
          <a:bodyPr wrap="none" anchor="ctr"/>
          <a:lstStyle/>
          <a:p>
            <a:endParaRPr lang="zh-CN" altLang="en-US"/>
          </a:p>
        </p:txBody>
      </p:sp>
      <p:sp>
        <p:nvSpPr>
          <p:cNvPr id="158750" name="Line 30"/>
          <p:cNvSpPr>
            <a:spLocks noChangeShapeType="1"/>
          </p:cNvSpPr>
          <p:nvPr/>
        </p:nvSpPr>
        <p:spPr bwMode="auto">
          <a:xfrm>
            <a:off x="3876675" y="838200"/>
            <a:ext cx="0" cy="4572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58751" name="Text Box 31"/>
          <p:cNvSpPr txBox="1">
            <a:spLocks noChangeArrowheads="1"/>
          </p:cNvSpPr>
          <p:nvPr/>
        </p:nvSpPr>
        <p:spPr bwMode="auto">
          <a:xfrm>
            <a:off x="3556000" y="457200"/>
            <a:ext cx="635000" cy="396875"/>
          </a:xfrm>
          <a:prstGeom prst="rect">
            <a:avLst/>
          </a:prstGeom>
          <a:noFill/>
          <a:ln w="9525">
            <a:noFill/>
            <a:miter lim="800000"/>
            <a:headEnd/>
            <a:tailEnd/>
          </a:ln>
          <a:effectLst/>
        </p:spPr>
        <p:txBody>
          <a:bodyPr wrap="none">
            <a:spAutoFit/>
          </a:bodyPr>
          <a:lstStyle/>
          <a:p>
            <a:r>
              <a:rPr lang="en-US" altLang="zh-CN"/>
              <a:t>spos</a:t>
            </a:r>
          </a:p>
        </p:txBody>
      </p:sp>
      <p:sp>
        <p:nvSpPr>
          <p:cNvPr id="158752" name="Line 32"/>
          <p:cNvSpPr>
            <a:spLocks noChangeShapeType="1"/>
          </p:cNvSpPr>
          <p:nvPr/>
        </p:nvSpPr>
        <p:spPr bwMode="auto">
          <a:xfrm flipV="1">
            <a:off x="4800600" y="3048000"/>
            <a:ext cx="0" cy="9906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158753" name="Text Box 33"/>
          <p:cNvSpPr txBox="1">
            <a:spLocks noChangeArrowheads="1"/>
          </p:cNvSpPr>
          <p:nvPr/>
        </p:nvSpPr>
        <p:spPr bwMode="auto">
          <a:xfrm>
            <a:off x="4837113" y="3733800"/>
            <a:ext cx="268287" cy="457200"/>
          </a:xfrm>
          <a:prstGeom prst="rect">
            <a:avLst/>
          </a:prstGeom>
          <a:noFill/>
          <a:ln w="9525">
            <a:noFill/>
            <a:miter lim="800000"/>
            <a:headEnd/>
            <a:tailEnd/>
          </a:ln>
          <a:effectLst/>
        </p:spPr>
        <p:txBody>
          <a:bodyPr wrap="none">
            <a:spAutoFit/>
          </a:bodyPr>
          <a:lstStyle/>
          <a:p>
            <a:r>
              <a:rPr lang="en-US" altLang="zh-CN" sz="2400"/>
              <a:t>i</a:t>
            </a:r>
          </a:p>
        </p:txBody>
      </p:sp>
      <p:sp useBgFill="1">
        <p:nvSpPr>
          <p:cNvPr id="158754" name="Rectangle 34"/>
          <p:cNvSpPr>
            <a:spLocks noChangeArrowheads="1"/>
          </p:cNvSpPr>
          <p:nvPr/>
        </p:nvSpPr>
        <p:spPr bwMode="auto">
          <a:xfrm>
            <a:off x="3581400" y="3124200"/>
            <a:ext cx="457200" cy="990600"/>
          </a:xfrm>
          <a:prstGeom prst="rect">
            <a:avLst/>
          </a:prstGeom>
          <a:ln w="9525">
            <a:noFill/>
            <a:miter lim="800000"/>
            <a:headEnd/>
            <a:tailEnd/>
          </a:ln>
          <a:effectLst/>
        </p:spPr>
        <p:txBody>
          <a:bodyPr wrap="none" anchor="ctr"/>
          <a:lstStyle/>
          <a:p>
            <a:endParaRPr lang="zh-CN" altLang="en-US"/>
          </a:p>
        </p:txBody>
      </p:sp>
      <p:sp>
        <p:nvSpPr>
          <p:cNvPr id="158755" name="Rectangle 35" descr="60%"/>
          <p:cNvSpPr>
            <a:spLocks noChangeArrowheads="1"/>
          </p:cNvSpPr>
          <p:nvPr/>
        </p:nvSpPr>
        <p:spPr bwMode="auto">
          <a:xfrm>
            <a:off x="5943600" y="2590800"/>
            <a:ext cx="1066800" cy="457200"/>
          </a:xfrm>
          <a:prstGeom prst="rect">
            <a:avLst/>
          </a:prstGeom>
          <a:pattFill prst="pct60">
            <a:fgClr>
              <a:schemeClr val="hlink"/>
            </a:fgClr>
            <a:bgClr>
              <a:srgbClr val="FFFFFF"/>
            </a:bgClr>
          </a:pattFill>
          <a:ln w="9525">
            <a:solidFill>
              <a:schemeClr val="tx1"/>
            </a:solidFill>
            <a:miter lim="800000"/>
            <a:headEnd/>
            <a:tailEnd/>
          </a:ln>
          <a:effectLst/>
        </p:spPr>
        <p:txBody>
          <a:bodyPr wrap="none" anchor="ctr"/>
          <a:lstStyle/>
          <a:p>
            <a:endParaRPr lang="zh-CN" altLang="en-US"/>
          </a:p>
        </p:txBody>
      </p:sp>
      <p:sp>
        <p:nvSpPr>
          <p:cNvPr id="158756" name="Rectangle 36"/>
          <p:cNvSpPr>
            <a:spLocks noChangeArrowheads="1"/>
          </p:cNvSpPr>
          <p:nvPr/>
        </p:nvSpPr>
        <p:spPr bwMode="auto">
          <a:xfrm>
            <a:off x="4724400" y="2590800"/>
            <a:ext cx="1219200" cy="457200"/>
          </a:xfrm>
          <a:prstGeom prst="rect">
            <a:avLst/>
          </a:prstGeom>
          <a:solidFill>
            <a:srgbClr val="CCFFCC"/>
          </a:solidFill>
          <a:ln w="9525">
            <a:solidFill>
              <a:schemeClr val="tx1"/>
            </a:solidFill>
            <a:miter lim="800000"/>
            <a:headEnd/>
            <a:tailEnd/>
          </a:ln>
          <a:effectLst/>
        </p:spPr>
        <p:txBody>
          <a:bodyPr wrap="none" anchor="ctr"/>
          <a:lstStyle/>
          <a:p>
            <a:endParaRPr lang="zh-CN" altLang="en-US"/>
          </a:p>
        </p:txBody>
      </p:sp>
      <p:sp>
        <p:nvSpPr>
          <p:cNvPr id="158757" name="Rectangle 37"/>
          <p:cNvSpPr>
            <a:spLocks noChangeArrowheads="1"/>
          </p:cNvSpPr>
          <p:nvPr/>
        </p:nvSpPr>
        <p:spPr bwMode="auto">
          <a:xfrm>
            <a:off x="7010400" y="2590800"/>
            <a:ext cx="533400" cy="457200"/>
          </a:xfrm>
          <a:prstGeom prst="rect">
            <a:avLst/>
          </a:prstGeom>
          <a:solidFill>
            <a:srgbClr val="CCFFCC"/>
          </a:solidFill>
          <a:ln w="9525">
            <a:solidFill>
              <a:schemeClr val="tx1"/>
            </a:solidFill>
            <a:miter lim="800000"/>
            <a:headEnd/>
            <a:tailEnd/>
          </a:ln>
          <a:effectLst/>
        </p:spPr>
        <p:txBody>
          <a:bodyPr wrap="none" anchor="ctr"/>
          <a:lstStyle/>
          <a:p>
            <a:endParaRPr lang="zh-CN" altLang="en-US"/>
          </a:p>
        </p:txBody>
      </p:sp>
      <p:graphicFrame>
        <p:nvGraphicFramePr>
          <p:cNvPr id="158758" name="Object 38">
            <a:hlinkClick r:id="rId3" action="ppaction://hlinksldjump" highlightClick="1"/>
          </p:cNvPr>
          <p:cNvGraphicFramePr>
            <a:graphicFrameLocks noChangeAspect="1"/>
          </p:cNvGraphicFramePr>
          <p:nvPr/>
        </p:nvGraphicFramePr>
        <p:xfrm>
          <a:off x="8153400" y="5715000"/>
          <a:ext cx="609600" cy="827088"/>
        </p:xfrm>
        <a:graphic>
          <a:graphicData uri="http://schemas.openxmlformats.org/presentationml/2006/ole">
            <p:oleObj spid="_x0000_s121858" name="Clip" r:id="rId4" imgW="3085920" imgH="306360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anim calcmode="lin" valueType="num">
                                      <p:cBhvr>
                                        <p:cTn id="7" dur="500" fill="hold"/>
                                        <p:tgtEl>
                                          <p:spTgt spid="158726"/>
                                        </p:tgtEl>
                                        <p:attrNameLst>
                                          <p:attrName>ppt_x</p:attrName>
                                        </p:attrNameLst>
                                      </p:cBhvr>
                                      <p:tavLst>
                                        <p:tav tm="0">
                                          <p:val>
                                            <p:strVal val="#ppt_x-#ppt_w/2"/>
                                          </p:val>
                                        </p:tav>
                                        <p:tav tm="100000">
                                          <p:val>
                                            <p:strVal val="#ppt_x"/>
                                          </p:val>
                                        </p:tav>
                                      </p:tavLst>
                                    </p:anim>
                                    <p:anim calcmode="lin" valueType="num">
                                      <p:cBhvr>
                                        <p:cTn id="8" dur="500" fill="hold"/>
                                        <p:tgtEl>
                                          <p:spTgt spid="158726"/>
                                        </p:tgtEl>
                                        <p:attrNameLst>
                                          <p:attrName>ppt_y</p:attrName>
                                        </p:attrNameLst>
                                      </p:cBhvr>
                                      <p:tavLst>
                                        <p:tav tm="0">
                                          <p:val>
                                            <p:strVal val="#ppt_y"/>
                                          </p:val>
                                        </p:tav>
                                        <p:tav tm="100000">
                                          <p:val>
                                            <p:strVal val="#ppt_y"/>
                                          </p:val>
                                        </p:tav>
                                      </p:tavLst>
                                    </p:anim>
                                    <p:anim calcmode="lin" valueType="num">
                                      <p:cBhvr>
                                        <p:cTn id="9" dur="500" fill="hold"/>
                                        <p:tgtEl>
                                          <p:spTgt spid="158726"/>
                                        </p:tgtEl>
                                        <p:attrNameLst>
                                          <p:attrName>ppt_w</p:attrName>
                                        </p:attrNameLst>
                                      </p:cBhvr>
                                      <p:tavLst>
                                        <p:tav tm="0">
                                          <p:val>
                                            <p:fltVal val="0"/>
                                          </p:val>
                                        </p:tav>
                                        <p:tav tm="100000">
                                          <p:val>
                                            <p:strVal val="#ppt_w"/>
                                          </p:val>
                                        </p:tav>
                                      </p:tavLst>
                                    </p:anim>
                                    <p:anim calcmode="lin" valueType="num">
                                      <p:cBhvr>
                                        <p:cTn id="10" dur="500" fill="hold"/>
                                        <p:tgtEl>
                                          <p:spTgt spid="1587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58727"/>
                                        </p:tgtEl>
                                        <p:attrNameLst>
                                          <p:attrName>style.visibility</p:attrName>
                                        </p:attrNameLst>
                                      </p:cBhvr>
                                      <p:to>
                                        <p:strVal val="visible"/>
                                      </p:to>
                                    </p:set>
                                    <p:anim calcmode="lin" valueType="num">
                                      <p:cBhvr>
                                        <p:cTn id="14" dur="500" fill="hold"/>
                                        <p:tgtEl>
                                          <p:spTgt spid="158727"/>
                                        </p:tgtEl>
                                        <p:attrNameLst>
                                          <p:attrName>ppt_x</p:attrName>
                                        </p:attrNameLst>
                                      </p:cBhvr>
                                      <p:tavLst>
                                        <p:tav tm="0">
                                          <p:val>
                                            <p:strVal val="#ppt_x-#ppt_w/2"/>
                                          </p:val>
                                        </p:tav>
                                        <p:tav tm="100000">
                                          <p:val>
                                            <p:strVal val="#ppt_x"/>
                                          </p:val>
                                        </p:tav>
                                      </p:tavLst>
                                    </p:anim>
                                    <p:anim calcmode="lin" valueType="num">
                                      <p:cBhvr>
                                        <p:cTn id="15" dur="500" fill="hold"/>
                                        <p:tgtEl>
                                          <p:spTgt spid="158727"/>
                                        </p:tgtEl>
                                        <p:attrNameLst>
                                          <p:attrName>ppt_y</p:attrName>
                                        </p:attrNameLst>
                                      </p:cBhvr>
                                      <p:tavLst>
                                        <p:tav tm="0">
                                          <p:val>
                                            <p:strVal val="#ppt_y"/>
                                          </p:val>
                                        </p:tav>
                                        <p:tav tm="100000">
                                          <p:val>
                                            <p:strVal val="#ppt_y"/>
                                          </p:val>
                                        </p:tav>
                                      </p:tavLst>
                                    </p:anim>
                                    <p:anim calcmode="lin" valueType="num">
                                      <p:cBhvr>
                                        <p:cTn id="16" dur="500" fill="hold"/>
                                        <p:tgtEl>
                                          <p:spTgt spid="158727"/>
                                        </p:tgtEl>
                                        <p:attrNameLst>
                                          <p:attrName>ppt_w</p:attrName>
                                        </p:attrNameLst>
                                      </p:cBhvr>
                                      <p:tavLst>
                                        <p:tav tm="0">
                                          <p:val>
                                            <p:fltVal val="0"/>
                                          </p:val>
                                        </p:tav>
                                        <p:tav tm="100000">
                                          <p:val>
                                            <p:strVal val="#ppt_w"/>
                                          </p:val>
                                        </p:tav>
                                      </p:tavLst>
                                    </p:anim>
                                    <p:anim calcmode="lin" valueType="num">
                                      <p:cBhvr>
                                        <p:cTn id="17" dur="500" fill="hold"/>
                                        <p:tgtEl>
                                          <p:spTgt spid="158727"/>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158728"/>
                                        </p:tgtEl>
                                        <p:attrNameLst>
                                          <p:attrName>style.visibility</p:attrName>
                                        </p:attrNameLst>
                                      </p:cBhvr>
                                      <p:to>
                                        <p:strVal val="visible"/>
                                      </p:to>
                                    </p:set>
                                    <p:anim calcmode="lin" valueType="num">
                                      <p:cBhvr>
                                        <p:cTn id="21" dur="500" fill="hold"/>
                                        <p:tgtEl>
                                          <p:spTgt spid="158728"/>
                                        </p:tgtEl>
                                        <p:attrNameLst>
                                          <p:attrName>ppt_x</p:attrName>
                                        </p:attrNameLst>
                                      </p:cBhvr>
                                      <p:tavLst>
                                        <p:tav tm="0">
                                          <p:val>
                                            <p:strVal val="#ppt_x-#ppt_w/2"/>
                                          </p:val>
                                        </p:tav>
                                        <p:tav tm="100000">
                                          <p:val>
                                            <p:strVal val="#ppt_x"/>
                                          </p:val>
                                        </p:tav>
                                      </p:tavLst>
                                    </p:anim>
                                    <p:anim calcmode="lin" valueType="num">
                                      <p:cBhvr>
                                        <p:cTn id="22" dur="500" fill="hold"/>
                                        <p:tgtEl>
                                          <p:spTgt spid="158728"/>
                                        </p:tgtEl>
                                        <p:attrNameLst>
                                          <p:attrName>ppt_y</p:attrName>
                                        </p:attrNameLst>
                                      </p:cBhvr>
                                      <p:tavLst>
                                        <p:tav tm="0">
                                          <p:val>
                                            <p:strVal val="#ppt_y"/>
                                          </p:val>
                                        </p:tav>
                                        <p:tav tm="100000">
                                          <p:val>
                                            <p:strVal val="#ppt_y"/>
                                          </p:val>
                                        </p:tav>
                                      </p:tavLst>
                                    </p:anim>
                                    <p:anim calcmode="lin" valueType="num">
                                      <p:cBhvr>
                                        <p:cTn id="23" dur="500" fill="hold"/>
                                        <p:tgtEl>
                                          <p:spTgt spid="158728"/>
                                        </p:tgtEl>
                                        <p:attrNameLst>
                                          <p:attrName>ppt_w</p:attrName>
                                        </p:attrNameLst>
                                      </p:cBhvr>
                                      <p:tavLst>
                                        <p:tav tm="0">
                                          <p:val>
                                            <p:fltVal val="0"/>
                                          </p:val>
                                        </p:tav>
                                        <p:tav tm="100000">
                                          <p:val>
                                            <p:strVal val="#ppt_w"/>
                                          </p:val>
                                        </p:tav>
                                      </p:tavLst>
                                    </p:anim>
                                    <p:anim calcmode="lin" valueType="num">
                                      <p:cBhvr>
                                        <p:cTn id="24" dur="500" fill="hold"/>
                                        <p:tgtEl>
                                          <p:spTgt spid="15872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58729"/>
                                        </p:tgtEl>
                                        <p:attrNameLst>
                                          <p:attrName>style.visibility</p:attrName>
                                        </p:attrNameLst>
                                      </p:cBhvr>
                                      <p:to>
                                        <p:strVal val="visible"/>
                                      </p:to>
                                    </p:set>
                                    <p:anim calcmode="lin" valueType="num">
                                      <p:cBhvr>
                                        <p:cTn id="29" dur="500" fill="hold"/>
                                        <p:tgtEl>
                                          <p:spTgt spid="158729"/>
                                        </p:tgtEl>
                                        <p:attrNameLst>
                                          <p:attrName>ppt_x</p:attrName>
                                        </p:attrNameLst>
                                      </p:cBhvr>
                                      <p:tavLst>
                                        <p:tav tm="0">
                                          <p:val>
                                            <p:strVal val="#ppt_x-#ppt_w/2"/>
                                          </p:val>
                                        </p:tav>
                                        <p:tav tm="100000">
                                          <p:val>
                                            <p:strVal val="#ppt_x"/>
                                          </p:val>
                                        </p:tav>
                                      </p:tavLst>
                                    </p:anim>
                                    <p:anim calcmode="lin" valueType="num">
                                      <p:cBhvr>
                                        <p:cTn id="30" dur="500" fill="hold"/>
                                        <p:tgtEl>
                                          <p:spTgt spid="158729"/>
                                        </p:tgtEl>
                                        <p:attrNameLst>
                                          <p:attrName>ppt_y</p:attrName>
                                        </p:attrNameLst>
                                      </p:cBhvr>
                                      <p:tavLst>
                                        <p:tav tm="0">
                                          <p:val>
                                            <p:strVal val="#ppt_y"/>
                                          </p:val>
                                        </p:tav>
                                        <p:tav tm="100000">
                                          <p:val>
                                            <p:strVal val="#ppt_y"/>
                                          </p:val>
                                        </p:tav>
                                      </p:tavLst>
                                    </p:anim>
                                    <p:anim calcmode="lin" valueType="num">
                                      <p:cBhvr>
                                        <p:cTn id="31" dur="500" fill="hold"/>
                                        <p:tgtEl>
                                          <p:spTgt spid="158729"/>
                                        </p:tgtEl>
                                        <p:attrNameLst>
                                          <p:attrName>ppt_w</p:attrName>
                                        </p:attrNameLst>
                                      </p:cBhvr>
                                      <p:tavLst>
                                        <p:tav tm="0">
                                          <p:val>
                                            <p:fltVal val="0"/>
                                          </p:val>
                                        </p:tav>
                                        <p:tav tm="100000">
                                          <p:val>
                                            <p:strVal val="#ppt_w"/>
                                          </p:val>
                                        </p:tav>
                                      </p:tavLst>
                                    </p:anim>
                                    <p:anim calcmode="lin" valueType="num">
                                      <p:cBhvr>
                                        <p:cTn id="32" dur="500" fill="hold"/>
                                        <p:tgtEl>
                                          <p:spTgt spid="15872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158730"/>
                                        </p:tgtEl>
                                        <p:attrNameLst>
                                          <p:attrName>style.visibility</p:attrName>
                                        </p:attrNameLst>
                                      </p:cBhvr>
                                      <p:to>
                                        <p:strVal val="visible"/>
                                      </p:to>
                                    </p:set>
                                    <p:anim calcmode="lin" valueType="num">
                                      <p:cBhvr>
                                        <p:cTn id="37" dur="500" fill="hold"/>
                                        <p:tgtEl>
                                          <p:spTgt spid="158730"/>
                                        </p:tgtEl>
                                        <p:attrNameLst>
                                          <p:attrName>ppt_x</p:attrName>
                                        </p:attrNameLst>
                                      </p:cBhvr>
                                      <p:tavLst>
                                        <p:tav tm="0">
                                          <p:val>
                                            <p:strVal val="#ppt_x-#ppt_w/2"/>
                                          </p:val>
                                        </p:tav>
                                        <p:tav tm="100000">
                                          <p:val>
                                            <p:strVal val="#ppt_x"/>
                                          </p:val>
                                        </p:tav>
                                      </p:tavLst>
                                    </p:anim>
                                    <p:anim calcmode="lin" valueType="num">
                                      <p:cBhvr>
                                        <p:cTn id="38" dur="500" fill="hold"/>
                                        <p:tgtEl>
                                          <p:spTgt spid="158730"/>
                                        </p:tgtEl>
                                        <p:attrNameLst>
                                          <p:attrName>ppt_y</p:attrName>
                                        </p:attrNameLst>
                                      </p:cBhvr>
                                      <p:tavLst>
                                        <p:tav tm="0">
                                          <p:val>
                                            <p:strVal val="#ppt_y"/>
                                          </p:val>
                                        </p:tav>
                                        <p:tav tm="100000">
                                          <p:val>
                                            <p:strVal val="#ppt_y"/>
                                          </p:val>
                                        </p:tav>
                                      </p:tavLst>
                                    </p:anim>
                                    <p:anim calcmode="lin" valueType="num">
                                      <p:cBhvr>
                                        <p:cTn id="39" dur="500" fill="hold"/>
                                        <p:tgtEl>
                                          <p:spTgt spid="158730"/>
                                        </p:tgtEl>
                                        <p:attrNameLst>
                                          <p:attrName>ppt_w</p:attrName>
                                        </p:attrNameLst>
                                      </p:cBhvr>
                                      <p:tavLst>
                                        <p:tav tm="0">
                                          <p:val>
                                            <p:fltVal val="0"/>
                                          </p:val>
                                        </p:tav>
                                        <p:tav tm="100000">
                                          <p:val>
                                            <p:strVal val="#ppt_w"/>
                                          </p:val>
                                        </p:tav>
                                      </p:tavLst>
                                    </p:anim>
                                    <p:anim calcmode="lin" valueType="num">
                                      <p:cBhvr>
                                        <p:cTn id="40" dur="500" fill="hold"/>
                                        <p:tgtEl>
                                          <p:spTgt spid="15873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58733"/>
                                        </p:tgtEl>
                                        <p:attrNameLst>
                                          <p:attrName>style.visibility</p:attrName>
                                        </p:attrNameLst>
                                      </p:cBhvr>
                                      <p:to>
                                        <p:strVal val="visible"/>
                                      </p:to>
                                    </p:set>
                                    <p:animEffect transition="in" filter="wipe(up)">
                                      <p:cBhvr>
                                        <p:cTn id="45" dur="500"/>
                                        <p:tgtEl>
                                          <p:spTgt spid="158733"/>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58734"/>
                                        </p:tgtEl>
                                        <p:attrNameLst>
                                          <p:attrName>style.visibility</p:attrName>
                                        </p:attrNameLst>
                                      </p:cBhvr>
                                      <p:to>
                                        <p:strVal val="visible"/>
                                      </p:to>
                                    </p:set>
                                    <p:animEffect transition="in" filter="wipe(up)">
                                      <p:cBhvr>
                                        <p:cTn id="49" dur="500"/>
                                        <p:tgtEl>
                                          <p:spTgt spid="158734"/>
                                        </p:tgtEl>
                                      </p:cBhvr>
                                    </p:animEffect>
                                  </p:childTnLst>
                                </p:cTn>
                              </p:par>
                            </p:childTnLst>
                          </p:cTn>
                        </p:par>
                        <p:par>
                          <p:cTn id="50" fill="hold">
                            <p:stCondLst>
                              <p:cond delay="1000"/>
                            </p:stCondLst>
                            <p:childTnLst>
                              <p:par>
                                <p:cTn id="51" presetID="17" presetClass="entr" presetSubtype="8" fill="hold" grpId="0" nodeType="afterEffect">
                                  <p:stCondLst>
                                    <p:cond delay="0"/>
                                  </p:stCondLst>
                                  <p:childTnLst>
                                    <p:set>
                                      <p:cBhvr>
                                        <p:cTn id="52" dur="1" fill="hold">
                                          <p:stCondLst>
                                            <p:cond delay="0"/>
                                          </p:stCondLst>
                                        </p:cTn>
                                        <p:tgtEl>
                                          <p:spTgt spid="158737"/>
                                        </p:tgtEl>
                                        <p:attrNameLst>
                                          <p:attrName>style.visibility</p:attrName>
                                        </p:attrNameLst>
                                      </p:cBhvr>
                                      <p:to>
                                        <p:strVal val="visible"/>
                                      </p:to>
                                    </p:set>
                                    <p:anim calcmode="lin" valueType="num">
                                      <p:cBhvr>
                                        <p:cTn id="53" dur="500" fill="hold"/>
                                        <p:tgtEl>
                                          <p:spTgt spid="158737"/>
                                        </p:tgtEl>
                                        <p:attrNameLst>
                                          <p:attrName>ppt_x</p:attrName>
                                        </p:attrNameLst>
                                      </p:cBhvr>
                                      <p:tavLst>
                                        <p:tav tm="0">
                                          <p:val>
                                            <p:strVal val="#ppt_x-#ppt_w/2"/>
                                          </p:val>
                                        </p:tav>
                                        <p:tav tm="100000">
                                          <p:val>
                                            <p:strVal val="#ppt_x"/>
                                          </p:val>
                                        </p:tav>
                                      </p:tavLst>
                                    </p:anim>
                                    <p:anim calcmode="lin" valueType="num">
                                      <p:cBhvr>
                                        <p:cTn id="54" dur="500" fill="hold"/>
                                        <p:tgtEl>
                                          <p:spTgt spid="158737"/>
                                        </p:tgtEl>
                                        <p:attrNameLst>
                                          <p:attrName>ppt_y</p:attrName>
                                        </p:attrNameLst>
                                      </p:cBhvr>
                                      <p:tavLst>
                                        <p:tav tm="0">
                                          <p:val>
                                            <p:strVal val="#ppt_y"/>
                                          </p:val>
                                        </p:tav>
                                        <p:tav tm="100000">
                                          <p:val>
                                            <p:strVal val="#ppt_y"/>
                                          </p:val>
                                        </p:tav>
                                      </p:tavLst>
                                    </p:anim>
                                    <p:anim calcmode="lin" valueType="num">
                                      <p:cBhvr>
                                        <p:cTn id="55" dur="500" fill="hold"/>
                                        <p:tgtEl>
                                          <p:spTgt spid="158737"/>
                                        </p:tgtEl>
                                        <p:attrNameLst>
                                          <p:attrName>ppt_w</p:attrName>
                                        </p:attrNameLst>
                                      </p:cBhvr>
                                      <p:tavLst>
                                        <p:tav tm="0">
                                          <p:val>
                                            <p:fltVal val="0"/>
                                          </p:val>
                                        </p:tav>
                                        <p:tav tm="100000">
                                          <p:val>
                                            <p:strVal val="#ppt_w"/>
                                          </p:val>
                                        </p:tav>
                                      </p:tavLst>
                                    </p:anim>
                                    <p:anim calcmode="lin" valueType="num">
                                      <p:cBhvr>
                                        <p:cTn id="56" dur="500" fill="hold"/>
                                        <p:tgtEl>
                                          <p:spTgt spid="158737"/>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8739"/>
                                        </p:tgtEl>
                                        <p:attrNameLst>
                                          <p:attrName>style.visibility</p:attrName>
                                        </p:attrNameLst>
                                      </p:cBhvr>
                                      <p:to>
                                        <p:strVal val="visible"/>
                                      </p:to>
                                    </p:set>
                                    <p:animEffect transition="in" filter="wipe(up)">
                                      <p:cBhvr>
                                        <p:cTn id="61" dur="500"/>
                                        <p:tgtEl>
                                          <p:spTgt spid="158739"/>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58731"/>
                                        </p:tgtEl>
                                        <p:attrNameLst>
                                          <p:attrName>style.visibility</p:attrName>
                                        </p:attrNameLst>
                                      </p:cBhvr>
                                      <p:to>
                                        <p:strVal val="visible"/>
                                      </p:to>
                                    </p:set>
                                    <p:animEffect transition="in" filter="wipe(up)">
                                      <p:cBhvr>
                                        <p:cTn id="65" dur="500"/>
                                        <p:tgtEl>
                                          <p:spTgt spid="15873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58740"/>
                                        </p:tgtEl>
                                        <p:attrNameLst>
                                          <p:attrName>style.visibility</p:attrName>
                                        </p:attrNameLst>
                                      </p:cBhvr>
                                      <p:to>
                                        <p:strVal val="visible"/>
                                      </p:to>
                                    </p:set>
                                    <p:animEffect transition="in" filter="wipe(up)">
                                      <p:cBhvr>
                                        <p:cTn id="70" dur="500"/>
                                        <p:tgtEl>
                                          <p:spTgt spid="158740"/>
                                        </p:tgtEl>
                                      </p:cBhvr>
                                    </p:animEffec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158732"/>
                                        </p:tgtEl>
                                        <p:attrNameLst>
                                          <p:attrName>style.visibility</p:attrName>
                                        </p:attrNameLst>
                                      </p:cBhvr>
                                      <p:to>
                                        <p:strVal val="visible"/>
                                      </p:to>
                                    </p:set>
                                    <p:animEffect transition="in" filter="wipe(up)">
                                      <p:cBhvr>
                                        <p:cTn id="74" dur="500"/>
                                        <p:tgtEl>
                                          <p:spTgt spid="1587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58741"/>
                                        </p:tgtEl>
                                        <p:attrNameLst>
                                          <p:attrName>style.visibility</p:attrName>
                                        </p:attrNameLst>
                                      </p:cBhvr>
                                      <p:to>
                                        <p:strVal val="visible"/>
                                      </p:to>
                                    </p:set>
                                    <p:animEffect transition="in" filter="wipe(down)">
                                      <p:cBhvr>
                                        <p:cTn id="79" dur="500"/>
                                        <p:tgtEl>
                                          <p:spTgt spid="158741"/>
                                        </p:tgtEl>
                                      </p:cBhvr>
                                    </p:animEffect>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158735"/>
                                        </p:tgtEl>
                                        <p:attrNameLst>
                                          <p:attrName>style.visibility</p:attrName>
                                        </p:attrNameLst>
                                      </p:cBhvr>
                                      <p:to>
                                        <p:strVal val="visible"/>
                                      </p:to>
                                    </p:set>
                                    <p:animEffect transition="in" filter="wipe(down)">
                                      <p:cBhvr>
                                        <p:cTn id="83" dur="500"/>
                                        <p:tgtEl>
                                          <p:spTgt spid="15873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58742"/>
                                        </p:tgtEl>
                                        <p:attrNameLst>
                                          <p:attrName>style.visibility</p:attrName>
                                        </p:attrNameLst>
                                      </p:cBhvr>
                                      <p:to>
                                        <p:strVal val="visible"/>
                                      </p:to>
                                    </p:set>
                                    <p:animEffect transition="in" filter="wipe(down)">
                                      <p:cBhvr>
                                        <p:cTn id="88" dur="500"/>
                                        <p:tgtEl>
                                          <p:spTgt spid="158742"/>
                                        </p:tgtEl>
                                      </p:cBhvr>
                                    </p:animEffect>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158736"/>
                                        </p:tgtEl>
                                        <p:attrNameLst>
                                          <p:attrName>style.visibility</p:attrName>
                                        </p:attrNameLst>
                                      </p:cBhvr>
                                      <p:to>
                                        <p:strVal val="visible"/>
                                      </p:to>
                                    </p:set>
                                    <p:animEffect transition="in" filter="wipe(down)">
                                      <p:cBhvr>
                                        <p:cTn id="92" dur="500"/>
                                        <p:tgtEl>
                                          <p:spTgt spid="15873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8743"/>
                                        </p:tgtEl>
                                        <p:attrNameLst>
                                          <p:attrName>style.visibility</p:attrName>
                                        </p:attrNameLst>
                                      </p:cBhvr>
                                      <p:to>
                                        <p:strVal val="visible"/>
                                      </p:to>
                                    </p:set>
                                    <p:animEffect transition="in" filter="wipe(left)">
                                      <p:cBhvr>
                                        <p:cTn id="97" dur="500"/>
                                        <p:tgtEl>
                                          <p:spTgt spid="15874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8744"/>
                                        </p:tgtEl>
                                        <p:attrNameLst>
                                          <p:attrName>style.visibility</p:attrName>
                                        </p:attrNameLst>
                                      </p:cBhvr>
                                      <p:to>
                                        <p:strVal val="visible"/>
                                      </p:to>
                                    </p:set>
                                    <p:animEffect transition="in" filter="wipe(left)">
                                      <p:cBhvr>
                                        <p:cTn id="102" dur="500"/>
                                        <p:tgtEl>
                                          <p:spTgt spid="15874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58746"/>
                                        </p:tgtEl>
                                        <p:attrNameLst>
                                          <p:attrName>style.visibility</p:attrName>
                                        </p:attrNameLst>
                                      </p:cBhvr>
                                      <p:to>
                                        <p:strVal val="visible"/>
                                      </p:to>
                                    </p:set>
                                    <p:animEffect transition="in" filter="wipe(left)">
                                      <p:cBhvr>
                                        <p:cTn id="107" dur="500"/>
                                        <p:tgtEl>
                                          <p:spTgt spid="158746"/>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58748"/>
                                        </p:tgtEl>
                                        <p:attrNameLst>
                                          <p:attrName>style.visibility</p:attrName>
                                        </p:attrNameLst>
                                      </p:cBhvr>
                                      <p:to>
                                        <p:strVal val="visible"/>
                                      </p:to>
                                    </p:set>
                                    <p:animEffect transition="in" filter="wipe(left)">
                                      <p:cBhvr>
                                        <p:cTn id="111" dur="500"/>
                                        <p:tgtEl>
                                          <p:spTgt spid="158748"/>
                                        </p:tgtEl>
                                      </p:cBhvr>
                                    </p:animEffect>
                                  </p:childTnLst>
                                </p:cTn>
                              </p:par>
                            </p:childTnLst>
                          </p:cTn>
                        </p:par>
                        <p:par>
                          <p:cTn id="112" fill="hold">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158747"/>
                                        </p:tgtEl>
                                        <p:attrNameLst>
                                          <p:attrName>style.visibility</p:attrName>
                                        </p:attrNameLst>
                                      </p:cBhvr>
                                      <p:to>
                                        <p:strVal val="visible"/>
                                      </p:to>
                                    </p:set>
                                    <p:animEffect transition="in" filter="wipe(left)">
                                      <p:cBhvr>
                                        <p:cTn id="115" dur="500"/>
                                        <p:tgtEl>
                                          <p:spTgt spid="158747"/>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8" fill="hold" grpId="0" nodeType="clickEffect">
                                  <p:stCondLst>
                                    <p:cond delay="0"/>
                                  </p:stCondLst>
                                  <p:childTnLst>
                                    <p:set>
                                      <p:cBhvr>
                                        <p:cTn id="119" dur="1" fill="hold">
                                          <p:stCondLst>
                                            <p:cond delay="0"/>
                                          </p:stCondLst>
                                        </p:cTn>
                                        <p:tgtEl>
                                          <p:spTgt spid="158738"/>
                                        </p:tgtEl>
                                        <p:attrNameLst>
                                          <p:attrName>style.visibility</p:attrName>
                                        </p:attrNameLst>
                                      </p:cBhvr>
                                      <p:to>
                                        <p:strVal val="visible"/>
                                      </p:to>
                                    </p:set>
                                    <p:anim calcmode="lin" valueType="num">
                                      <p:cBhvr>
                                        <p:cTn id="120" dur="500" fill="hold"/>
                                        <p:tgtEl>
                                          <p:spTgt spid="158738"/>
                                        </p:tgtEl>
                                        <p:attrNameLst>
                                          <p:attrName>ppt_x</p:attrName>
                                        </p:attrNameLst>
                                      </p:cBhvr>
                                      <p:tavLst>
                                        <p:tav tm="0">
                                          <p:val>
                                            <p:strVal val="#ppt_x-#ppt_w/2"/>
                                          </p:val>
                                        </p:tav>
                                        <p:tav tm="100000">
                                          <p:val>
                                            <p:strVal val="#ppt_x"/>
                                          </p:val>
                                        </p:tav>
                                      </p:tavLst>
                                    </p:anim>
                                    <p:anim calcmode="lin" valueType="num">
                                      <p:cBhvr>
                                        <p:cTn id="121" dur="500" fill="hold"/>
                                        <p:tgtEl>
                                          <p:spTgt spid="158738"/>
                                        </p:tgtEl>
                                        <p:attrNameLst>
                                          <p:attrName>ppt_y</p:attrName>
                                        </p:attrNameLst>
                                      </p:cBhvr>
                                      <p:tavLst>
                                        <p:tav tm="0">
                                          <p:val>
                                            <p:strVal val="#ppt_y"/>
                                          </p:val>
                                        </p:tav>
                                        <p:tav tm="100000">
                                          <p:val>
                                            <p:strVal val="#ppt_y"/>
                                          </p:val>
                                        </p:tav>
                                      </p:tavLst>
                                    </p:anim>
                                    <p:anim calcmode="lin" valueType="num">
                                      <p:cBhvr>
                                        <p:cTn id="122" dur="500" fill="hold"/>
                                        <p:tgtEl>
                                          <p:spTgt spid="158738"/>
                                        </p:tgtEl>
                                        <p:attrNameLst>
                                          <p:attrName>ppt_w</p:attrName>
                                        </p:attrNameLst>
                                      </p:cBhvr>
                                      <p:tavLst>
                                        <p:tav tm="0">
                                          <p:val>
                                            <p:fltVal val="0"/>
                                          </p:val>
                                        </p:tav>
                                        <p:tav tm="100000">
                                          <p:val>
                                            <p:strVal val="#ppt_w"/>
                                          </p:val>
                                        </p:tav>
                                      </p:tavLst>
                                    </p:anim>
                                    <p:anim calcmode="lin" valueType="num">
                                      <p:cBhvr>
                                        <p:cTn id="123" dur="500" fill="hold"/>
                                        <p:tgtEl>
                                          <p:spTgt spid="15873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58749"/>
                                        </p:tgtEl>
                                        <p:attrNameLst>
                                          <p:attrName>style.visibility</p:attrName>
                                        </p:attrNameLst>
                                      </p:cBhvr>
                                      <p:to>
                                        <p:strVal val="visible"/>
                                      </p:to>
                                    </p:set>
                                    <p:animEffect transition="in" filter="wipe(left)">
                                      <p:cBhvr>
                                        <p:cTn id="128" dur="500"/>
                                        <p:tgtEl>
                                          <p:spTgt spid="158749"/>
                                        </p:tgtEl>
                                      </p:cBhvr>
                                    </p:animEffec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158751"/>
                                        </p:tgtEl>
                                        <p:attrNameLst>
                                          <p:attrName>style.visibility</p:attrName>
                                        </p:attrNameLst>
                                      </p:cBhvr>
                                      <p:to>
                                        <p:strVal val="visible"/>
                                      </p:to>
                                    </p:set>
                                    <p:animEffect transition="in" filter="wipe(left)">
                                      <p:cBhvr>
                                        <p:cTn id="132" dur="500"/>
                                        <p:tgtEl>
                                          <p:spTgt spid="158751"/>
                                        </p:tgtEl>
                                      </p:cBhvr>
                                    </p:animEffec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158750"/>
                                        </p:tgtEl>
                                        <p:attrNameLst>
                                          <p:attrName>style.visibility</p:attrName>
                                        </p:attrNameLst>
                                      </p:cBhvr>
                                      <p:to>
                                        <p:strVal val="visible"/>
                                      </p:to>
                                    </p:set>
                                    <p:animEffect transition="in" filter="wipe(left)">
                                      <p:cBhvr>
                                        <p:cTn id="136" dur="500"/>
                                        <p:tgtEl>
                                          <p:spTgt spid="15875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58745"/>
                                        </p:tgtEl>
                                        <p:attrNameLst>
                                          <p:attrName>style.visibility</p:attrName>
                                        </p:attrNameLst>
                                      </p:cBhvr>
                                      <p:to>
                                        <p:strVal val="visible"/>
                                      </p:to>
                                    </p:set>
                                    <p:animEffect transition="in" filter="wipe(left)">
                                      <p:cBhvr>
                                        <p:cTn id="141" dur="500"/>
                                        <p:tgtEl>
                                          <p:spTgt spid="15874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58754"/>
                                        </p:tgtEl>
                                        <p:attrNameLst>
                                          <p:attrName>style.visibility</p:attrName>
                                        </p:attrNameLst>
                                      </p:cBhvr>
                                      <p:to>
                                        <p:strVal val="visible"/>
                                      </p:to>
                                    </p:set>
                                    <p:animEffect transition="in" filter="wipe(left)">
                                      <p:cBhvr>
                                        <p:cTn id="146" dur="500"/>
                                        <p:tgtEl>
                                          <p:spTgt spid="158754"/>
                                        </p:tgtEl>
                                      </p:cBhvr>
                                    </p:animEffect>
                                  </p:childTnLst>
                                </p:cTn>
                              </p:par>
                            </p:childTnLst>
                          </p:cTn>
                        </p:par>
                        <p:par>
                          <p:cTn id="147" fill="hold">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158753"/>
                                        </p:tgtEl>
                                        <p:attrNameLst>
                                          <p:attrName>style.visibility</p:attrName>
                                        </p:attrNameLst>
                                      </p:cBhvr>
                                      <p:to>
                                        <p:strVal val="visible"/>
                                      </p:to>
                                    </p:set>
                                    <p:animEffect transition="in" filter="wipe(left)">
                                      <p:cBhvr>
                                        <p:cTn id="150" dur="500"/>
                                        <p:tgtEl>
                                          <p:spTgt spid="158753"/>
                                        </p:tgtEl>
                                      </p:cBhvr>
                                    </p:animEffect>
                                  </p:childTnLst>
                                </p:cTn>
                              </p:par>
                            </p:childTnLst>
                          </p:cTn>
                        </p:par>
                        <p:par>
                          <p:cTn id="151" fill="hold">
                            <p:stCondLst>
                              <p:cond delay="1000"/>
                            </p:stCondLst>
                            <p:childTnLst>
                              <p:par>
                                <p:cTn id="152" presetID="22" presetClass="entr" presetSubtype="8" fill="hold" grpId="0" nodeType="afterEffect">
                                  <p:stCondLst>
                                    <p:cond delay="0"/>
                                  </p:stCondLst>
                                  <p:childTnLst>
                                    <p:set>
                                      <p:cBhvr>
                                        <p:cTn id="153" dur="1" fill="hold">
                                          <p:stCondLst>
                                            <p:cond delay="0"/>
                                          </p:stCondLst>
                                        </p:cTn>
                                        <p:tgtEl>
                                          <p:spTgt spid="158752"/>
                                        </p:tgtEl>
                                        <p:attrNameLst>
                                          <p:attrName>style.visibility</p:attrName>
                                        </p:attrNameLst>
                                      </p:cBhvr>
                                      <p:to>
                                        <p:strVal val="visible"/>
                                      </p:to>
                                    </p:set>
                                    <p:animEffect transition="in" filter="wipe(left)">
                                      <p:cBhvr>
                                        <p:cTn id="154" dur="500"/>
                                        <p:tgtEl>
                                          <p:spTgt spid="158752"/>
                                        </p:tgtEl>
                                      </p:cBhvr>
                                    </p:animEffect>
                                  </p:childTnLst>
                                </p:cTn>
                              </p:par>
                            </p:childTnLst>
                          </p:cTn>
                        </p:par>
                      </p:childTnLst>
                    </p:cTn>
                  </p:par>
                  <p:par>
                    <p:cTn id="155" fill="hold">
                      <p:stCondLst>
                        <p:cond delay="indefinite"/>
                      </p:stCondLst>
                      <p:childTnLst>
                        <p:par>
                          <p:cTn id="156" fill="hold">
                            <p:stCondLst>
                              <p:cond delay="0"/>
                            </p:stCondLst>
                            <p:childTnLst>
                              <p:par>
                                <p:cTn id="157" presetID="17" presetClass="entr" presetSubtype="8" fill="hold" grpId="0" nodeType="clickEffect">
                                  <p:stCondLst>
                                    <p:cond delay="0"/>
                                  </p:stCondLst>
                                  <p:childTnLst>
                                    <p:set>
                                      <p:cBhvr>
                                        <p:cTn id="158" dur="1" fill="hold">
                                          <p:stCondLst>
                                            <p:cond delay="0"/>
                                          </p:stCondLst>
                                        </p:cTn>
                                        <p:tgtEl>
                                          <p:spTgt spid="158756"/>
                                        </p:tgtEl>
                                        <p:attrNameLst>
                                          <p:attrName>style.visibility</p:attrName>
                                        </p:attrNameLst>
                                      </p:cBhvr>
                                      <p:to>
                                        <p:strVal val="visible"/>
                                      </p:to>
                                    </p:set>
                                    <p:anim calcmode="lin" valueType="num">
                                      <p:cBhvr>
                                        <p:cTn id="159" dur="500" fill="hold"/>
                                        <p:tgtEl>
                                          <p:spTgt spid="158756"/>
                                        </p:tgtEl>
                                        <p:attrNameLst>
                                          <p:attrName>ppt_x</p:attrName>
                                        </p:attrNameLst>
                                      </p:cBhvr>
                                      <p:tavLst>
                                        <p:tav tm="0">
                                          <p:val>
                                            <p:strVal val="#ppt_x-#ppt_w/2"/>
                                          </p:val>
                                        </p:tav>
                                        <p:tav tm="100000">
                                          <p:val>
                                            <p:strVal val="#ppt_x"/>
                                          </p:val>
                                        </p:tav>
                                      </p:tavLst>
                                    </p:anim>
                                    <p:anim calcmode="lin" valueType="num">
                                      <p:cBhvr>
                                        <p:cTn id="160" dur="500" fill="hold"/>
                                        <p:tgtEl>
                                          <p:spTgt spid="158756"/>
                                        </p:tgtEl>
                                        <p:attrNameLst>
                                          <p:attrName>ppt_y</p:attrName>
                                        </p:attrNameLst>
                                      </p:cBhvr>
                                      <p:tavLst>
                                        <p:tav tm="0">
                                          <p:val>
                                            <p:strVal val="#ppt_y"/>
                                          </p:val>
                                        </p:tav>
                                        <p:tav tm="100000">
                                          <p:val>
                                            <p:strVal val="#ppt_y"/>
                                          </p:val>
                                        </p:tav>
                                      </p:tavLst>
                                    </p:anim>
                                    <p:anim calcmode="lin" valueType="num">
                                      <p:cBhvr>
                                        <p:cTn id="161" dur="500" fill="hold"/>
                                        <p:tgtEl>
                                          <p:spTgt spid="158756"/>
                                        </p:tgtEl>
                                        <p:attrNameLst>
                                          <p:attrName>ppt_w</p:attrName>
                                        </p:attrNameLst>
                                      </p:cBhvr>
                                      <p:tavLst>
                                        <p:tav tm="0">
                                          <p:val>
                                            <p:fltVal val="0"/>
                                          </p:val>
                                        </p:tav>
                                        <p:tav tm="100000">
                                          <p:val>
                                            <p:strVal val="#ppt_w"/>
                                          </p:val>
                                        </p:tav>
                                      </p:tavLst>
                                    </p:anim>
                                    <p:anim calcmode="lin" valueType="num">
                                      <p:cBhvr>
                                        <p:cTn id="162" dur="500" fill="hold"/>
                                        <p:tgtEl>
                                          <p:spTgt spid="158756"/>
                                        </p:tgtEl>
                                        <p:attrNameLst>
                                          <p:attrName>ppt_h</p:attrName>
                                        </p:attrNameLst>
                                      </p:cBhvr>
                                      <p:tavLst>
                                        <p:tav tm="0">
                                          <p:val>
                                            <p:strVal val="#ppt_h"/>
                                          </p:val>
                                        </p:tav>
                                        <p:tav tm="100000">
                                          <p:val>
                                            <p:strVal val="#ppt_h"/>
                                          </p:val>
                                        </p:tav>
                                      </p:tavLst>
                                    </p:anim>
                                  </p:childTnLst>
                                </p:cTn>
                              </p:par>
                            </p:childTnLst>
                          </p:cTn>
                        </p:par>
                        <p:par>
                          <p:cTn id="163" fill="hold">
                            <p:stCondLst>
                              <p:cond delay="500"/>
                            </p:stCondLst>
                            <p:childTnLst>
                              <p:par>
                                <p:cTn id="164" presetID="17" presetClass="entr" presetSubtype="8" fill="hold" grpId="0" nodeType="afterEffect">
                                  <p:stCondLst>
                                    <p:cond delay="0"/>
                                  </p:stCondLst>
                                  <p:childTnLst>
                                    <p:set>
                                      <p:cBhvr>
                                        <p:cTn id="165" dur="1" fill="hold">
                                          <p:stCondLst>
                                            <p:cond delay="0"/>
                                          </p:stCondLst>
                                        </p:cTn>
                                        <p:tgtEl>
                                          <p:spTgt spid="158755"/>
                                        </p:tgtEl>
                                        <p:attrNameLst>
                                          <p:attrName>style.visibility</p:attrName>
                                        </p:attrNameLst>
                                      </p:cBhvr>
                                      <p:to>
                                        <p:strVal val="visible"/>
                                      </p:to>
                                    </p:set>
                                    <p:anim calcmode="lin" valueType="num">
                                      <p:cBhvr>
                                        <p:cTn id="166" dur="500" fill="hold"/>
                                        <p:tgtEl>
                                          <p:spTgt spid="158755"/>
                                        </p:tgtEl>
                                        <p:attrNameLst>
                                          <p:attrName>ppt_x</p:attrName>
                                        </p:attrNameLst>
                                      </p:cBhvr>
                                      <p:tavLst>
                                        <p:tav tm="0">
                                          <p:val>
                                            <p:strVal val="#ppt_x-#ppt_w/2"/>
                                          </p:val>
                                        </p:tav>
                                        <p:tav tm="100000">
                                          <p:val>
                                            <p:strVal val="#ppt_x"/>
                                          </p:val>
                                        </p:tav>
                                      </p:tavLst>
                                    </p:anim>
                                    <p:anim calcmode="lin" valueType="num">
                                      <p:cBhvr>
                                        <p:cTn id="167" dur="500" fill="hold"/>
                                        <p:tgtEl>
                                          <p:spTgt spid="158755"/>
                                        </p:tgtEl>
                                        <p:attrNameLst>
                                          <p:attrName>ppt_y</p:attrName>
                                        </p:attrNameLst>
                                      </p:cBhvr>
                                      <p:tavLst>
                                        <p:tav tm="0">
                                          <p:val>
                                            <p:strVal val="#ppt_y"/>
                                          </p:val>
                                        </p:tav>
                                        <p:tav tm="100000">
                                          <p:val>
                                            <p:strVal val="#ppt_y"/>
                                          </p:val>
                                        </p:tav>
                                      </p:tavLst>
                                    </p:anim>
                                    <p:anim calcmode="lin" valueType="num">
                                      <p:cBhvr>
                                        <p:cTn id="168" dur="500" fill="hold"/>
                                        <p:tgtEl>
                                          <p:spTgt spid="158755"/>
                                        </p:tgtEl>
                                        <p:attrNameLst>
                                          <p:attrName>ppt_w</p:attrName>
                                        </p:attrNameLst>
                                      </p:cBhvr>
                                      <p:tavLst>
                                        <p:tav tm="0">
                                          <p:val>
                                            <p:fltVal val="0"/>
                                          </p:val>
                                        </p:tav>
                                        <p:tav tm="100000">
                                          <p:val>
                                            <p:strVal val="#ppt_w"/>
                                          </p:val>
                                        </p:tav>
                                      </p:tavLst>
                                    </p:anim>
                                    <p:anim calcmode="lin" valueType="num">
                                      <p:cBhvr>
                                        <p:cTn id="169" dur="500" fill="hold"/>
                                        <p:tgtEl>
                                          <p:spTgt spid="158755"/>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8" fill="hold" grpId="0" nodeType="clickEffect">
                                  <p:stCondLst>
                                    <p:cond delay="0"/>
                                  </p:stCondLst>
                                  <p:childTnLst>
                                    <p:set>
                                      <p:cBhvr>
                                        <p:cTn id="173" dur="1" fill="hold">
                                          <p:stCondLst>
                                            <p:cond delay="0"/>
                                          </p:stCondLst>
                                        </p:cTn>
                                        <p:tgtEl>
                                          <p:spTgt spid="158757"/>
                                        </p:tgtEl>
                                        <p:attrNameLst>
                                          <p:attrName>style.visibility</p:attrName>
                                        </p:attrNameLst>
                                      </p:cBhvr>
                                      <p:to>
                                        <p:strVal val="visible"/>
                                      </p:to>
                                    </p:set>
                                    <p:anim calcmode="lin" valueType="num">
                                      <p:cBhvr>
                                        <p:cTn id="174" dur="500" fill="hold"/>
                                        <p:tgtEl>
                                          <p:spTgt spid="158757"/>
                                        </p:tgtEl>
                                        <p:attrNameLst>
                                          <p:attrName>ppt_x</p:attrName>
                                        </p:attrNameLst>
                                      </p:cBhvr>
                                      <p:tavLst>
                                        <p:tav tm="0">
                                          <p:val>
                                            <p:strVal val="#ppt_x-#ppt_w/2"/>
                                          </p:val>
                                        </p:tav>
                                        <p:tav tm="100000">
                                          <p:val>
                                            <p:strVal val="#ppt_x"/>
                                          </p:val>
                                        </p:tav>
                                      </p:tavLst>
                                    </p:anim>
                                    <p:anim calcmode="lin" valueType="num">
                                      <p:cBhvr>
                                        <p:cTn id="175" dur="500" fill="hold"/>
                                        <p:tgtEl>
                                          <p:spTgt spid="158757"/>
                                        </p:tgtEl>
                                        <p:attrNameLst>
                                          <p:attrName>ppt_y</p:attrName>
                                        </p:attrNameLst>
                                      </p:cBhvr>
                                      <p:tavLst>
                                        <p:tav tm="0">
                                          <p:val>
                                            <p:strVal val="#ppt_y"/>
                                          </p:val>
                                        </p:tav>
                                        <p:tav tm="100000">
                                          <p:val>
                                            <p:strVal val="#ppt_y"/>
                                          </p:val>
                                        </p:tav>
                                      </p:tavLst>
                                    </p:anim>
                                    <p:anim calcmode="lin" valueType="num">
                                      <p:cBhvr>
                                        <p:cTn id="176" dur="500" fill="hold"/>
                                        <p:tgtEl>
                                          <p:spTgt spid="158757"/>
                                        </p:tgtEl>
                                        <p:attrNameLst>
                                          <p:attrName>ppt_w</p:attrName>
                                        </p:attrNameLst>
                                      </p:cBhvr>
                                      <p:tavLst>
                                        <p:tav tm="0">
                                          <p:val>
                                            <p:fltVal val="0"/>
                                          </p:val>
                                        </p:tav>
                                        <p:tav tm="100000">
                                          <p:val>
                                            <p:strVal val="#ppt_w"/>
                                          </p:val>
                                        </p:tav>
                                      </p:tavLst>
                                    </p:anim>
                                    <p:anim calcmode="lin" valueType="num">
                                      <p:cBhvr>
                                        <p:cTn id="177" dur="500" fill="hold"/>
                                        <p:tgtEl>
                                          <p:spTgt spid="158757"/>
                                        </p:tgtEl>
                                        <p:attrNameLst>
                                          <p:attrName>ppt_h</p:attrName>
                                        </p:attrNameLst>
                                      </p:cBhvr>
                                      <p:tavLst>
                                        <p:tav tm="0">
                                          <p:val>
                                            <p:strVal val="#ppt_h"/>
                                          </p:val>
                                        </p:tav>
                                        <p:tav tm="100000">
                                          <p:val>
                                            <p:strVal val="#ppt_h"/>
                                          </p:val>
                                        </p:tav>
                                      </p:tavLst>
                                    </p:anim>
                                  </p:childTnLst>
                                </p:cTn>
                              </p:par>
                            </p:childTnLst>
                          </p:cTn>
                        </p:par>
                        <p:par>
                          <p:cTn id="178" fill="hold">
                            <p:stCondLst>
                              <p:cond delay="500"/>
                            </p:stCondLst>
                            <p:childTnLst>
                              <p:par>
                                <p:cTn id="179" presetID="2" presetClass="entr" presetSubtype="6" fill="hold" nodeType="afterEffect">
                                  <p:stCondLst>
                                    <p:cond delay="0"/>
                                  </p:stCondLst>
                                  <p:childTnLst>
                                    <p:set>
                                      <p:cBhvr>
                                        <p:cTn id="180" dur="1" fill="hold">
                                          <p:stCondLst>
                                            <p:cond delay="0"/>
                                          </p:stCondLst>
                                        </p:cTn>
                                        <p:tgtEl>
                                          <p:spTgt spid="158758"/>
                                        </p:tgtEl>
                                        <p:attrNameLst>
                                          <p:attrName>style.visibility</p:attrName>
                                        </p:attrNameLst>
                                      </p:cBhvr>
                                      <p:to>
                                        <p:strVal val="visible"/>
                                      </p:to>
                                    </p:set>
                                    <p:anim calcmode="lin" valueType="num">
                                      <p:cBhvr additive="base">
                                        <p:cTn id="181" dur="500" fill="hold"/>
                                        <p:tgtEl>
                                          <p:spTgt spid="158758"/>
                                        </p:tgtEl>
                                        <p:attrNameLst>
                                          <p:attrName>ppt_x</p:attrName>
                                        </p:attrNameLst>
                                      </p:cBhvr>
                                      <p:tavLst>
                                        <p:tav tm="0">
                                          <p:val>
                                            <p:strVal val="1+#ppt_w/2"/>
                                          </p:val>
                                        </p:tav>
                                        <p:tav tm="100000">
                                          <p:val>
                                            <p:strVal val="#ppt_x"/>
                                          </p:val>
                                        </p:tav>
                                      </p:tavLst>
                                    </p:anim>
                                    <p:anim calcmode="lin" valueType="num">
                                      <p:cBhvr additive="base">
                                        <p:cTn id="182" dur="500" fill="hold"/>
                                        <p:tgtEl>
                                          <p:spTgt spid="158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p:bldP spid="158727" grpId="0" animBg="1"/>
      <p:bldP spid="158728" grpId="0" animBg="1"/>
      <p:bldP spid="158729" grpId="0" animBg="1"/>
      <p:bldP spid="158730" grpId="0" animBg="1"/>
      <p:bldP spid="158731" grpId="0" animBg="1"/>
      <p:bldP spid="158732" grpId="0" animBg="1"/>
      <p:bldP spid="158733" grpId="0" animBg="1"/>
      <p:bldP spid="158734" grpId="0" animBg="1"/>
      <p:bldP spid="158735" grpId="0" animBg="1"/>
      <p:bldP spid="158736" grpId="0" animBg="1"/>
      <p:bldP spid="158737" grpId="0" animBg="1"/>
      <p:bldP spid="158738" grpId="0" animBg="1"/>
      <p:bldP spid="158739" grpId="0" autoUpdateAnimBg="0"/>
      <p:bldP spid="158740" grpId="0" autoUpdateAnimBg="0"/>
      <p:bldP spid="158741" grpId="0" autoUpdateAnimBg="0"/>
      <p:bldP spid="158742" grpId="0" autoUpdateAnimBg="0"/>
      <p:bldP spid="158743" grpId="0" autoUpdateAnimBg="0"/>
      <p:bldP spid="158744" grpId="0" autoUpdateAnimBg="0"/>
      <p:bldP spid="158745" grpId="0" autoUpdateAnimBg="0"/>
      <p:bldP spid="158746" grpId="0" animBg="1"/>
      <p:bldP spid="158747" grpId="0" animBg="1"/>
      <p:bldP spid="158748" grpId="0" autoUpdateAnimBg="0"/>
      <p:bldP spid="158749" grpId="0" animBg="1"/>
      <p:bldP spid="158750" grpId="0" animBg="1"/>
      <p:bldP spid="158751" grpId="0" autoUpdateAnimBg="0"/>
      <p:bldP spid="158752" grpId="0" animBg="1"/>
      <p:bldP spid="158753" grpId="0" autoUpdateAnimBg="0"/>
      <p:bldP spid="158754" grpId="0" animBg="1"/>
      <p:bldP spid="158755" grpId="0" animBg="1"/>
      <p:bldP spid="158756" grpId="0" animBg="1"/>
      <p:bldP spid="158757"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592138" y="36513"/>
            <a:ext cx="7866062" cy="6816725"/>
          </a:xfrm>
          <a:prstGeom prst="rect">
            <a:avLst/>
          </a:prstGeom>
          <a:noFill/>
          <a:ln w="9525">
            <a:noFill/>
            <a:miter lim="800000"/>
            <a:headEnd/>
            <a:tailEnd/>
          </a:ln>
          <a:effectLst/>
        </p:spPr>
        <p:txBody>
          <a:bodyPr wrap="none">
            <a:spAutoFit/>
          </a:bodyPr>
          <a:lstStyle/>
          <a:p>
            <a:pPr>
              <a:lnSpc>
                <a:spcPct val="115000"/>
              </a:lnSpc>
            </a:pPr>
            <a:r>
              <a:rPr lang="en-US" altLang="zh-CN" sz="3200" b="1"/>
              <a:t>void</a:t>
            </a:r>
            <a:r>
              <a:rPr lang="en-US" altLang="zh-CN" sz="3200"/>
              <a:t> get_next(Lstring T) {</a:t>
            </a:r>
          </a:p>
          <a:p>
            <a:pPr>
              <a:lnSpc>
                <a:spcPct val="115000"/>
              </a:lnSpc>
            </a:pPr>
            <a:r>
              <a:rPr lang="en-US" altLang="zh-CN" sz="3200"/>
              <a:t>   p = T.head;  q = NULL;  p-&gt;next = NULL;</a:t>
            </a:r>
          </a:p>
          <a:p>
            <a:pPr>
              <a:lnSpc>
                <a:spcPct val="115000"/>
              </a:lnSpc>
            </a:pPr>
            <a:r>
              <a:rPr lang="en-US" altLang="zh-CN" sz="3200"/>
              <a:t>   </a:t>
            </a:r>
            <a:r>
              <a:rPr lang="en-US" altLang="zh-CN" sz="3200" b="1"/>
              <a:t>while</a:t>
            </a:r>
            <a:r>
              <a:rPr lang="en-US" altLang="zh-CN" sz="3200"/>
              <a:t> (p) {</a:t>
            </a:r>
          </a:p>
          <a:p>
            <a:pPr>
              <a:lnSpc>
                <a:spcPct val="115000"/>
              </a:lnSpc>
            </a:pPr>
            <a:r>
              <a:rPr lang="en-US" altLang="zh-CN" sz="3200"/>
              <a:t>      </a:t>
            </a:r>
            <a:r>
              <a:rPr lang="en-US" altLang="zh-CN" sz="3200" b="1"/>
              <a:t>if</a:t>
            </a:r>
            <a:r>
              <a:rPr lang="en-US" altLang="zh-CN" sz="3200"/>
              <a:t> ( !q || p-&gt;ch == q-&gt;ch ) {</a:t>
            </a:r>
          </a:p>
          <a:p>
            <a:pPr>
              <a:lnSpc>
                <a:spcPct val="115000"/>
              </a:lnSpc>
            </a:pPr>
            <a:r>
              <a:rPr lang="en-US" altLang="zh-CN" sz="3200"/>
              <a:t>         p = p-&gt;succ;</a:t>
            </a:r>
          </a:p>
          <a:p>
            <a:pPr>
              <a:lnSpc>
                <a:spcPct val="115000"/>
              </a:lnSpc>
            </a:pPr>
            <a:r>
              <a:rPr lang="en-US" altLang="zh-CN" sz="3200"/>
              <a:t>         </a:t>
            </a:r>
            <a:r>
              <a:rPr lang="en-US" altLang="zh-CN" sz="3200" b="1"/>
              <a:t>if</a:t>
            </a:r>
            <a:r>
              <a:rPr lang="en-US" altLang="zh-CN" sz="3200"/>
              <a:t> (!q) q = T.head;</a:t>
            </a:r>
          </a:p>
          <a:p>
            <a:pPr>
              <a:lnSpc>
                <a:spcPct val="115000"/>
              </a:lnSpc>
            </a:pPr>
            <a:r>
              <a:rPr lang="en-US" altLang="zh-CN" sz="3200"/>
              <a:t>         </a:t>
            </a:r>
            <a:r>
              <a:rPr lang="en-US" altLang="zh-CN" sz="3200" b="1"/>
              <a:t>else</a:t>
            </a:r>
            <a:r>
              <a:rPr lang="en-US" altLang="zh-CN" sz="3200"/>
              <a:t> q = q-&gt;succ;</a:t>
            </a:r>
          </a:p>
          <a:p>
            <a:pPr>
              <a:lnSpc>
                <a:spcPct val="115000"/>
              </a:lnSpc>
            </a:pPr>
            <a:r>
              <a:rPr lang="en-US" altLang="zh-CN" sz="3200"/>
              <a:t>         </a:t>
            </a:r>
            <a:r>
              <a:rPr lang="en-US" altLang="zh-CN" sz="3200" b="1"/>
              <a:t>if</a:t>
            </a:r>
            <a:r>
              <a:rPr lang="en-US" altLang="zh-CN" sz="3200"/>
              <a:t> ( p-&gt;ch == q-&gt;ch )   p-&gt;next = q-&gt;next;</a:t>
            </a:r>
          </a:p>
          <a:p>
            <a:pPr>
              <a:lnSpc>
                <a:spcPct val="115000"/>
              </a:lnSpc>
            </a:pPr>
            <a:r>
              <a:rPr lang="en-US" altLang="zh-CN" sz="3200"/>
              <a:t>         </a:t>
            </a:r>
            <a:r>
              <a:rPr lang="en-US" altLang="zh-CN" sz="3200" b="1"/>
              <a:t>else</a:t>
            </a:r>
            <a:r>
              <a:rPr lang="en-US" altLang="zh-CN" sz="3200"/>
              <a:t>  p-&gt;next = q;</a:t>
            </a:r>
          </a:p>
          <a:p>
            <a:pPr>
              <a:lnSpc>
                <a:spcPct val="115000"/>
              </a:lnSpc>
            </a:pPr>
            <a:r>
              <a:rPr lang="en-US" altLang="zh-CN" sz="3200"/>
              <a:t>      }</a:t>
            </a:r>
          </a:p>
          <a:p>
            <a:pPr>
              <a:lnSpc>
                <a:spcPct val="115000"/>
              </a:lnSpc>
            </a:pPr>
            <a:r>
              <a:rPr lang="en-US" altLang="zh-CN" sz="3200"/>
              <a:t>      </a:t>
            </a:r>
            <a:r>
              <a:rPr lang="en-US" altLang="zh-CN" sz="3200" b="1"/>
              <a:t>else</a:t>
            </a:r>
            <a:r>
              <a:rPr lang="en-US" altLang="zh-CN" sz="3200"/>
              <a:t>  q = q-&gt;next;</a:t>
            </a:r>
          </a:p>
          <a:p>
            <a:pPr>
              <a:lnSpc>
                <a:spcPct val="115000"/>
              </a:lnSpc>
            </a:pPr>
            <a:r>
              <a:rPr lang="en-US" altLang="zh-CN" sz="3200"/>
              <a:t>}    </a:t>
            </a:r>
          </a:p>
        </p:txBody>
      </p:sp>
      <p:sp>
        <p:nvSpPr>
          <p:cNvPr id="159747" name="Comment 3"/>
          <p:cNvSpPr>
            <a:spLocks noChangeArrowheads="1"/>
          </p:cNvSpPr>
          <p:nvPr/>
        </p:nvSpPr>
        <p:spPr bwMode="auto">
          <a:xfrm>
            <a:off x="7467600" y="9525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600" b="1">
                <a:solidFill>
                  <a:schemeClr val="bg1"/>
                </a:solidFill>
                <a:latin typeface="Arial" pitchFamily="34" charset="0"/>
              </a:rPr>
              <a:t>题4</a:t>
            </a:r>
            <a:r>
              <a:rPr kumimoji="0" lang="en-US" altLang="zh-CN" sz="3600" b="1">
                <a:solidFill>
                  <a:schemeClr val="bg1"/>
                </a:solidFill>
                <a:latin typeface="Arial" pitchFamily="34" charset="0"/>
              </a:rPr>
              <a:t>.28</a:t>
            </a:r>
            <a:endParaRPr lang="en-US" altLang="zh-CN" sz="1600">
              <a:solidFill>
                <a:schemeClr val="bg1"/>
              </a:solidFill>
              <a:latin typeface="Arial" pitchFamily="34" charset="0"/>
            </a:endParaRPr>
          </a:p>
        </p:txBody>
      </p:sp>
      <p:graphicFrame>
        <p:nvGraphicFramePr>
          <p:cNvPr id="159748" name="Object 4">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22882" name="Clip" r:id="rId3" imgW="908640" imgH="90756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strips(downRight)">
                                      <p:cBhvr>
                                        <p:cTn id="7" dur="500"/>
                                        <p:tgtEl>
                                          <p:spTgt spid="159746"/>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92138" y="187325"/>
            <a:ext cx="7264400" cy="6518275"/>
          </a:xfrm>
          <a:prstGeom prst="rect">
            <a:avLst/>
          </a:prstGeom>
          <a:noFill/>
          <a:ln w="9525">
            <a:noFill/>
            <a:miter lim="800000"/>
            <a:headEnd/>
            <a:tailEnd/>
          </a:ln>
          <a:effectLst/>
        </p:spPr>
        <p:txBody>
          <a:bodyPr wrap="none">
            <a:spAutoFit/>
          </a:bodyPr>
          <a:lstStyle/>
          <a:p>
            <a:pPr>
              <a:lnSpc>
                <a:spcPct val="120000"/>
              </a:lnSpc>
            </a:pPr>
            <a:r>
              <a:rPr lang="en-US" altLang="zh-CN" sz="3200"/>
              <a:t>Link</a:t>
            </a:r>
            <a:r>
              <a:rPr lang="en-US" altLang="zh-CN" sz="3200" b="1"/>
              <a:t> </a:t>
            </a:r>
            <a:r>
              <a:rPr lang="en-US" altLang="zh-CN" sz="3200"/>
              <a:t> index_L(Lstring  S, Lstring T) {</a:t>
            </a:r>
          </a:p>
          <a:p>
            <a:pPr>
              <a:lnSpc>
                <a:spcPct val="120000"/>
              </a:lnSpc>
            </a:pPr>
            <a:r>
              <a:rPr lang="en-US" altLang="zh-CN" sz="3200"/>
              <a:t>   p = S.head;  q = T.head;  </a:t>
            </a:r>
          </a:p>
          <a:p>
            <a:pPr>
              <a:lnSpc>
                <a:spcPct val="120000"/>
              </a:lnSpc>
            </a:pPr>
            <a:r>
              <a:rPr lang="en-US" altLang="zh-CN" sz="3200"/>
              <a:t>   </a:t>
            </a:r>
            <a:r>
              <a:rPr lang="en-US" altLang="zh-CN" sz="3200" b="1"/>
              <a:t>while</a:t>
            </a:r>
            <a:r>
              <a:rPr lang="en-US" altLang="zh-CN" sz="3200"/>
              <a:t> ( p </a:t>
            </a:r>
            <a:r>
              <a:rPr lang="en-US" altLang="zh-CN" sz="3200" b="1"/>
              <a:t>&amp;&amp;</a:t>
            </a:r>
            <a:r>
              <a:rPr lang="en-US" altLang="zh-CN" sz="3200"/>
              <a:t> q ) {</a:t>
            </a:r>
          </a:p>
          <a:p>
            <a:pPr>
              <a:lnSpc>
                <a:spcPct val="120000"/>
              </a:lnSpc>
            </a:pPr>
            <a:r>
              <a:rPr lang="en-US" altLang="zh-CN" sz="3200"/>
              <a:t>      </a:t>
            </a:r>
            <a:r>
              <a:rPr lang="en-US" altLang="zh-CN" sz="3200" b="1"/>
              <a:t>if</a:t>
            </a:r>
            <a:r>
              <a:rPr lang="en-US" altLang="zh-CN" sz="3200"/>
              <a:t> ( p-&gt;ch == q-&gt;ch ) {</a:t>
            </a:r>
          </a:p>
          <a:p>
            <a:pPr>
              <a:lnSpc>
                <a:spcPct val="120000"/>
              </a:lnSpc>
            </a:pPr>
            <a:r>
              <a:rPr lang="en-US" altLang="zh-CN" sz="3200"/>
              <a:t>         p = p-&gt;succ;   q = q-&gt;succ;     }</a:t>
            </a:r>
          </a:p>
          <a:p>
            <a:pPr>
              <a:lnSpc>
                <a:spcPct val="120000"/>
              </a:lnSpc>
            </a:pPr>
            <a:r>
              <a:rPr lang="en-US" altLang="zh-CN" sz="3200"/>
              <a:t>      </a:t>
            </a:r>
            <a:r>
              <a:rPr lang="en-US" altLang="zh-CN" sz="3200" b="1"/>
              <a:t>else</a:t>
            </a:r>
            <a:r>
              <a:rPr lang="en-US" altLang="zh-CN" sz="3200"/>
              <a:t>  {   q = q-&gt;next;</a:t>
            </a:r>
          </a:p>
          <a:p>
            <a:pPr>
              <a:lnSpc>
                <a:spcPct val="120000"/>
              </a:lnSpc>
            </a:pPr>
            <a:r>
              <a:rPr lang="en-US" altLang="zh-CN" sz="3200"/>
              <a:t>          </a:t>
            </a:r>
            <a:r>
              <a:rPr lang="en-US" altLang="zh-CN" sz="3200" b="1"/>
              <a:t>if</a:t>
            </a:r>
            <a:r>
              <a:rPr lang="en-US" altLang="zh-CN" sz="3200"/>
              <a:t> (!q)  { q = T.head;    p = p-&gt;succ; }</a:t>
            </a:r>
          </a:p>
          <a:p>
            <a:pPr>
              <a:lnSpc>
                <a:spcPct val="120000"/>
              </a:lnSpc>
            </a:pPr>
            <a:r>
              <a:rPr lang="en-US" altLang="zh-CN" sz="3200"/>
              <a:t>      }//while</a:t>
            </a:r>
          </a:p>
          <a:p>
            <a:pPr>
              <a:lnSpc>
                <a:spcPct val="120000"/>
              </a:lnSpc>
            </a:pPr>
            <a:r>
              <a:rPr lang="en-US" altLang="zh-CN" sz="3200"/>
              <a:t>   </a:t>
            </a:r>
            <a:r>
              <a:rPr lang="en-US" altLang="zh-CN" sz="3200" b="1"/>
              <a:t>if</a:t>
            </a:r>
            <a:r>
              <a:rPr lang="en-US" altLang="zh-CN" sz="3200"/>
              <a:t> (q)   return NULL;</a:t>
            </a:r>
          </a:p>
          <a:p>
            <a:pPr>
              <a:lnSpc>
                <a:spcPct val="120000"/>
              </a:lnSpc>
            </a:pPr>
            <a:r>
              <a:rPr lang="en-US" altLang="zh-CN" sz="3200"/>
              <a:t>   else </a:t>
            </a:r>
          </a:p>
          <a:p>
            <a:pPr>
              <a:lnSpc>
                <a:spcPct val="120000"/>
              </a:lnSpc>
            </a:pPr>
            <a:r>
              <a:rPr lang="en-US" altLang="zh-CN" sz="3200"/>
              <a:t>}    </a:t>
            </a:r>
          </a:p>
        </p:txBody>
      </p:sp>
      <p:sp>
        <p:nvSpPr>
          <p:cNvPr id="160771" name="Text Box 3">
            <a:hlinkClick r:id="" action="ppaction://hlinkshowjump?jump=nextslide"/>
          </p:cNvPr>
          <p:cNvSpPr txBox="1">
            <a:spLocks noChangeArrowheads="1"/>
          </p:cNvSpPr>
          <p:nvPr/>
        </p:nvSpPr>
        <p:spPr bwMode="auto">
          <a:xfrm>
            <a:off x="1889125" y="5530850"/>
            <a:ext cx="4654550" cy="641350"/>
          </a:xfrm>
          <a:prstGeom prst="rect">
            <a:avLst/>
          </a:prstGeom>
          <a:noFill/>
          <a:ln w="9525">
            <a:noFill/>
            <a:miter lim="800000"/>
            <a:headEnd/>
            <a:tailEnd/>
          </a:ln>
          <a:effectLst/>
        </p:spPr>
        <p:txBody>
          <a:bodyPr wrap="none">
            <a:spAutoFit/>
          </a:bodyPr>
          <a:lstStyle/>
          <a:p>
            <a:r>
              <a:rPr lang="en-US" altLang="zh-CN" sz="3600" b="1"/>
              <a:t>……   // </a:t>
            </a:r>
            <a:r>
              <a:rPr lang="zh-CN" altLang="en-US" sz="3200">
                <a:ea typeface="隶书" pitchFamily="49" charset="-122"/>
              </a:rPr>
              <a:t>回退找起始位置</a:t>
            </a:r>
            <a:endParaRPr lang="zh-CN" altLang="en-US" sz="3600"/>
          </a:p>
        </p:txBody>
      </p:sp>
      <p:graphicFrame>
        <p:nvGraphicFramePr>
          <p:cNvPr id="160772" name="Object 4">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23906" name="Clip" r:id="rId3" imgW="908640" imgH="907560" progId="">
              <p:embed/>
            </p:oleObj>
          </a:graphicData>
        </a:graphic>
      </p:graphicFrame>
      <p:sp>
        <p:nvSpPr>
          <p:cNvPr id="160773" name="Comment 5"/>
          <p:cNvSpPr>
            <a:spLocks noChangeArrowheads="1"/>
          </p:cNvSpPr>
          <p:nvPr/>
        </p:nvSpPr>
        <p:spPr bwMode="auto">
          <a:xfrm>
            <a:off x="7391400" y="9525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600" b="1">
                <a:solidFill>
                  <a:schemeClr val="bg1"/>
                </a:solidFill>
                <a:latin typeface="Arial" pitchFamily="34" charset="0"/>
              </a:rPr>
              <a:t>题4</a:t>
            </a:r>
            <a:r>
              <a:rPr kumimoji="0" lang="en-US" altLang="zh-CN" sz="3600" b="1">
                <a:solidFill>
                  <a:schemeClr val="bg1"/>
                </a:solidFill>
                <a:latin typeface="Arial" pitchFamily="34" charset="0"/>
              </a:rPr>
              <a:t>.29</a:t>
            </a:r>
            <a:endParaRPr lang="en-US" altLang="zh-CN" sz="1600">
              <a:solidFill>
                <a:schemeClr val="bg1"/>
              </a:solidFill>
              <a:latin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strips(downRight)">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1"/>
                                        </p:tgtEl>
                                        <p:attrNameLst>
                                          <p:attrName>style.visibility</p:attrName>
                                        </p:attrNameLst>
                                      </p:cBhvr>
                                      <p:to>
                                        <p:strVal val="visible"/>
                                      </p:to>
                                    </p:set>
                                    <p:animEffect transition="in" filter="wipe(left)">
                                      <p:cBhvr>
                                        <p:cTn id="12" dur="500"/>
                                        <p:tgtEl>
                                          <p:spTgt spid="160771"/>
                                        </p:tgtEl>
                                      </p:cBhvr>
                                    </p:animEffect>
                                  </p:childTnLst>
                                </p:cTn>
                              </p:par>
                            </p:childTnLst>
                          </p:cTn>
                        </p:par>
                        <p:par>
                          <p:cTn id="13" fill="hold">
                            <p:stCondLst>
                              <p:cond delay="500"/>
                            </p:stCondLst>
                            <p:childTnLst>
                              <p:par>
                                <p:cTn id="14" presetID="2" presetClass="entr" presetSubtype="6" fill="hold" nodeType="afterEffect">
                                  <p:stCondLst>
                                    <p:cond delay="0"/>
                                  </p:stCondLst>
                                  <p:childTnLst>
                                    <p:set>
                                      <p:cBhvr>
                                        <p:cTn id="15" dur="1" fill="hold">
                                          <p:stCondLst>
                                            <p:cond delay="0"/>
                                          </p:stCondLst>
                                        </p:cTn>
                                        <p:tgtEl>
                                          <p:spTgt spid="160772"/>
                                        </p:tgtEl>
                                        <p:attrNameLst>
                                          <p:attrName>style.visibility</p:attrName>
                                        </p:attrNameLst>
                                      </p:cBhvr>
                                      <p:to>
                                        <p:strVal val="visible"/>
                                      </p:to>
                                    </p:set>
                                    <p:anim calcmode="lin" valueType="num">
                                      <p:cBhvr additive="base">
                                        <p:cTn id="16" dur="500" fill="hold"/>
                                        <p:tgtEl>
                                          <p:spTgt spid="160772"/>
                                        </p:tgtEl>
                                        <p:attrNameLst>
                                          <p:attrName>ppt_x</p:attrName>
                                        </p:attrNameLst>
                                      </p:cBhvr>
                                      <p:tavLst>
                                        <p:tav tm="0">
                                          <p:val>
                                            <p:strVal val="1+#ppt_w/2"/>
                                          </p:val>
                                        </p:tav>
                                        <p:tav tm="100000">
                                          <p:val>
                                            <p:strVal val="#ppt_x"/>
                                          </p:val>
                                        </p:tav>
                                      </p:tavLst>
                                    </p:anim>
                                    <p:anim calcmode="lin" valueType="num">
                                      <p:cBhvr additive="base">
                                        <p:cTn id="17"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1828800" y="1208088"/>
            <a:ext cx="4778375" cy="4044950"/>
          </a:xfrm>
          <a:prstGeom prst="rect">
            <a:avLst/>
          </a:prstGeom>
          <a:noFill/>
          <a:ln w="9525">
            <a:noFill/>
            <a:miter lim="800000"/>
            <a:headEnd/>
            <a:tailEnd/>
          </a:ln>
          <a:effectLst/>
        </p:spPr>
        <p:txBody>
          <a:bodyPr wrap="none">
            <a:spAutoFit/>
          </a:bodyPr>
          <a:lstStyle/>
          <a:p>
            <a:pPr>
              <a:lnSpc>
                <a:spcPct val="120000"/>
              </a:lnSpc>
            </a:pPr>
            <a:r>
              <a:rPr lang="en-US" altLang="zh-CN" sz="3600">
                <a:solidFill>
                  <a:srgbClr val="01526B"/>
                </a:solidFill>
              </a:rPr>
              <a:t>p = p-&gt;next;  q = T.head;</a:t>
            </a:r>
          </a:p>
          <a:p>
            <a:pPr>
              <a:lnSpc>
                <a:spcPct val="120000"/>
              </a:lnSpc>
            </a:pPr>
            <a:r>
              <a:rPr lang="en-US" altLang="zh-CN" sz="3600" b="1">
                <a:solidFill>
                  <a:srgbClr val="01526B"/>
                </a:solidFill>
              </a:rPr>
              <a:t>while</a:t>
            </a:r>
            <a:r>
              <a:rPr lang="en-US" altLang="zh-CN" sz="3600">
                <a:solidFill>
                  <a:srgbClr val="01526B"/>
                </a:solidFill>
              </a:rPr>
              <a:t> ( q-&gt;succ ) {</a:t>
            </a:r>
          </a:p>
          <a:p>
            <a:pPr>
              <a:lnSpc>
                <a:spcPct val="120000"/>
              </a:lnSpc>
            </a:pPr>
            <a:r>
              <a:rPr lang="en-US" altLang="zh-CN" sz="3600">
                <a:solidFill>
                  <a:srgbClr val="01526B"/>
                </a:solidFill>
              </a:rPr>
              <a:t>   p = p-&gt;next;</a:t>
            </a:r>
          </a:p>
          <a:p>
            <a:pPr>
              <a:lnSpc>
                <a:spcPct val="120000"/>
              </a:lnSpc>
            </a:pPr>
            <a:r>
              <a:rPr lang="en-US" altLang="zh-CN" sz="3600">
                <a:solidFill>
                  <a:srgbClr val="01526B"/>
                </a:solidFill>
              </a:rPr>
              <a:t>   q = q-&gt;succ;</a:t>
            </a:r>
          </a:p>
          <a:p>
            <a:pPr>
              <a:lnSpc>
                <a:spcPct val="120000"/>
              </a:lnSpc>
            </a:pPr>
            <a:r>
              <a:rPr lang="en-US" altLang="zh-CN" sz="3600">
                <a:solidFill>
                  <a:srgbClr val="01526B"/>
                </a:solidFill>
              </a:rPr>
              <a:t>}</a:t>
            </a:r>
          </a:p>
          <a:p>
            <a:pPr>
              <a:lnSpc>
                <a:spcPct val="120000"/>
              </a:lnSpc>
            </a:pPr>
            <a:r>
              <a:rPr lang="en-US" altLang="zh-CN" sz="3600" b="1">
                <a:solidFill>
                  <a:srgbClr val="01526B"/>
                </a:solidFill>
              </a:rPr>
              <a:t>return</a:t>
            </a:r>
            <a:r>
              <a:rPr lang="en-US" altLang="zh-CN" sz="3600">
                <a:solidFill>
                  <a:srgbClr val="01526B"/>
                </a:solidFill>
              </a:rPr>
              <a:t> p;</a:t>
            </a:r>
          </a:p>
        </p:txBody>
      </p:sp>
      <p:graphicFrame>
        <p:nvGraphicFramePr>
          <p:cNvPr id="161795" name="Object 3">
            <a:hlinkClick r:id="" action="ppaction://hlinkshowjump?jump=previousslide"/>
          </p:cNvPr>
          <p:cNvGraphicFramePr>
            <a:graphicFrameLocks noChangeAspect="1"/>
          </p:cNvGraphicFramePr>
          <p:nvPr/>
        </p:nvGraphicFramePr>
        <p:xfrm>
          <a:off x="8153400" y="5715000"/>
          <a:ext cx="609600" cy="827088"/>
        </p:xfrm>
        <a:graphic>
          <a:graphicData uri="http://schemas.openxmlformats.org/presentationml/2006/ole">
            <p:oleObj spid="_x0000_s124930" name="剪辑" r:id="rId3" imgW="3085920" imgH="3063600" progId="">
              <p:embed/>
            </p:oleObj>
          </a:graphicData>
        </a:graphic>
      </p:graphicFrame>
    </p:spTree>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304800" y="228600"/>
            <a:ext cx="8839200" cy="1482725"/>
          </a:xfrm>
          <a:prstGeom prst="rect">
            <a:avLst/>
          </a:prstGeom>
          <a:noFill/>
          <a:ln w="9525">
            <a:noFill/>
            <a:miter lim="800000"/>
            <a:headEnd/>
            <a:tailEnd/>
          </a:ln>
          <a:effectLst/>
        </p:spPr>
        <p:txBody>
          <a:bodyPr>
            <a:spAutoFit/>
          </a:bodyPr>
          <a:lstStyle/>
          <a:p>
            <a:pPr>
              <a:lnSpc>
                <a:spcPct val="120000"/>
              </a:lnSpc>
            </a:pPr>
            <a:r>
              <a:rPr lang="en-US" altLang="zh-CN" sz="4000">
                <a:latin typeface="楷体_GB2312" pitchFamily="49" charset="-122"/>
                <a:ea typeface="楷体_GB2312" pitchFamily="49" charset="-122"/>
              </a:rPr>
              <a:t>      </a:t>
            </a:r>
            <a:r>
              <a:rPr lang="zh-CN" altLang="en-US" sz="3600">
                <a:latin typeface="楷体_GB2312" pitchFamily="49" charset="-122"/>
                <a:ea typeface="楷体_GB2312" pitchFamily="49" charset="-122"/>
              </a:rPr>
              <a:t>求串</a:t>
            </a:r>
            <a:r>
              <a:rPr lang="en-US" altLang="zh-CN" sz="3600">
                <a:latin typeface="楷体_GB2312" pitchFamily="49" charset="-122"/>
                <a:ea typeface="楷体_GB2312" pitchFamily="49" charset="-122"/>
              </a:rPr>
              <a:t>S</a:t>
            </a:r>
            <a:r>
              <a:rPr lang="zh-CN" altLang="en-US" sz="3600">
                <a:latin typeface="楷体_GB2312" pitchFamily="49" charset="-122"/>
                <a:ea typeface="楷体_GB2312" pitchFamily="49" charset="-122"/>
              </a:rPr>
              <a:t>中出现的第一个最长重复子串及其位置。</a:t>
            </a:r>
            <a:endParaRPr lang="zh-CN" altLang="en-US" sz="2400"/>
          </a:p>
        </p:txBody>
      </p:sp>
      <p:sp>
        <p:nvSpPr>
          <p:cNvPr id="162819" name="Text Box 3"/>
          <p:cNvSpPr txBox="1">
            <a:spLocks noChangeArrowheads="1"/>
          </p:cNvSpPr>
          <p:nvPr/>
        </p:nvSpPr>
        <p:spPr bwMode="auto">
          <a:xfrm>
            <a:off x="365125" y="1920875"/>
            <a:ext cx="8550275" cy="2727325"/>
          </a:xfrm>
          <a:prstGeom prst="rect">
            <a:avLst/>
          </a:prstGeom>
          <a:noFill/>
          <a:ln w="9525">
            <a:noFill/>
            <a:miter lim="800000"/>
            <a:headEnd/>
            <a:tailEnd/>
          </a:ln>
          <a:effectLst/>
        </p:spPr>
        <p:txBody>
          <a:bodyPr>
            <a:spAutoFit/>
          </a:bodyPr>
          <a:lstStyle/>
          <a:p>
            <a:pPr>
              <a:lnSpc>
                <a:spcPct val="120000"/>
              </a:lnSpc>
            </a:pPr>
            <a:r>
              <a:rPr lang="zh-CN" altLang="en-US" sz="3600">
                <a:ea typeface="楷体_GB2312" pitchFamily="49" charset="-122"/>
              </a:rPr>
              <a:t>所谓“重复子串”指的是，</a:t>
            </a:r>
          </a:p>
          <a:p>
            <a:pPr>
              <a:lnSpc>
                <a:spcPct val="120000"/>
              </a:lnSpc>
            </a:pPr>
            <a:r>
              <a:rPr lang="zh-CN" altLang="en-US" sz="3600">
                <a:ea typeface="楷体_GB2312" pitchFamily="49" charset="-122"/>
              </a:rPr>
              <a:t> </a:t>
            </a:r>
            <a:r>
              <a:rPr lang="en-US" altLang="zh-CN" sz="3600">
                <a:ea typeface="楷体_GB2312" pitchFamily="49" charset="-122"/>
              </a:rPr>
              <a:t>SubString(S, i, len) == SubString(S, j, len)</a:t>
            </a:r>
          </a:p>
          <a:p>
            <a:pPr>
              <a:lnSpc>
                <a:spcPct val="120000"/>
              </a:lnSpc>
            </a:pPr>
            <a:r>
              <a:rPr lang="en-US" altLang="zh-CN" sz="3600">
                <a:ea typeface="楷体_GB2312" pitchFamily="49" charset="-122"/>
              </a:rPr>
              <a:t>     1</a:t>
            </a:r>
            <a:r>
              <a:rPr lang="en-US" altLang="zh-CN" sz="3600"/>
              <a:t>≤ i&lt;j ≤StrLength(S)</a:t>
            </a:r>
            <a:r>
              <a:rPr lang="zh-CN" altLang="en-US" sz="3600"/>
              <a:t>，</a:t>
            </a:r>
          </a:p>
          <a:p>
            <a:pPr>
              <a:lnSpc>
                <a:spcPct val="120000"/>
              </a:lnSpc>
            </a:pPr>
            <a:r>
              <a:rPr lang="zh-CN" altLang="en-US" sz="3600"/>
              <a:t>     </a:t>
            </a:r>
            <a:r>
              <a:rPr lang="en-US" altLang="zh-CN" sz="3600"/>
              <a:t>1≤ len ≤StrLength(S)-j+1</a:t>
            </a:r>
          </a:p>
        </p:txBody>
      </p:sp>
      <p:sp>
        <p:nvSpPr>
          <p:cNvPr id="162820" name="Text Box 4"/>
          <p:cNvSpPr txBox="1">
            <a:spLocks noChangeArrowheads="1"/>
          </p:cNvSpPr>
          <p:nvPr/>
        </p:nvSpPr>
        <p:spPr bwMode="auto">
          <a:xfrm>
            <a:off x="365125" y="4860925"/>
            <a:ext cx="8178800" cy="1311275"/>
          </a:xfrm>
          <a:prstGeom prst="rect">
            <a:avLst/>
          </a:prstGeom>
          <a:noFill/>
          <a:ln w="9525">
            <a:noFill/>
            <a:miter lim="800000"/>
            <a:headEnd/>
            <a:tailEnd/>
          </a:ln>
          <a:effectLst/>
        </p:spPr>
        <p:txBody>
          <a:bodyPr wrap="none">
            <a:spAutoFit/>
          </a:bodyPr>
          <a:lstStyle/>
          <a:p>
            <a:r>
              <a:rPr lang="zh-CN" altLang="en-US" sz="4000" b="1">
                <a:latin typeface="楷体_GB2312" pitchFamily="49" charset="-122"/>
                <a:ea typeface="楷体_GB2312" pitchFamily="49" charset="-122"/>
              </a:rPr>
              <a:t>例如</a:t>
            </a:r>
            <a:r>
              <a:rPr lang="en-US" altLang="zh-CN" sz="4000" b="1">
                <a:latin typeface="楷体_GB2312" pitchFamily="49" charset="-122"/>
                <a:ea typeface="楷体_GB2312" pitchFamily="49" charset="-122"/>
              </a:rPr>
              <a:t>: </a:t>
            </a:r>
            <a:r>
              <a:rPr lang="en-US" altLang="zh-CN" sz="4000">
                <a:ea typeface="楷体_GB2312" pitchFamily="49" charset="-122"/>
              </a:rPr>
              <a:t>S=</a:t>
            </a:r>
            <a:r>
              <a:rPr lang="en-US" altLang="zh-CN" sz="4000">
                <a:ea typeface="楷体_GB2312" pitchFamily="49" charset="-122"/>
                <a:sym typeface="Symbol" pitchFamily="18" charset="2"/>
              </a:rPr>
              <a:t>aaaaaaa</a:t>
            </a:r>
            <a:r>
              <a:rPr lang="zh-CN" altLang="en-US" sz="4000">
                <a:ea typeface="楷体_GB2312" pitchFamily="49" charset="-122"/>
                <a:sym typeface="Symbol" pitchFamily="18" charset="2"/>
              </a:rPr>
              <a:t>的最长重复子串为</a:t>
            </a:r>
          </a:p>
          <a:p>
            <a:r>
              <a:rPr lang="zh-CN" altLang="en-US" sz="4000">
                <a:ea typeface="楷体_GB2312" pitchFamily="49" charset="-122"/>
                <a:sym typeface="Symbol" pitchFamily="18" charset="2"/>
              </a:rPr>
              <a:t>            </a:t>
            </a:r>
            <a:r>
              <a:rPr lang="en-US" altLang="zh-CN" sz="4000">
                <a:ea typeface="楷体_GB2312" pitchFamily="49" charset="-122"/>
                <a:sym typeface="Symbol" pitchFamily="18" charset="2"/>
              </a:rPr>
              <a:t>T=aaaaaa</a:t>
            </a:r>
            <a:endParaRPr lang="en-US" altLang="zh-CN" sz="2400"/>
          </a:p>
        </p:txBody>
      </p:sp>
      <p:sp>
        <p:nvSpPr>
          <p:cNvPr id="162821" name="Comment 5"/>
          <p:cNvSpPr>
            <a:spLocks noChangeArrowheads="1"/>
          </p:cNvSpPr>
          <p:nvPr/>
        </p:nvSpPr>
        <p:spPr bwMode="auto">
          <a:xfrm>
            <a:off x="152400" y="17145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zh-CN" sz="3600" b="1">
                <a:solidFill>
                  <a:schemeClr val="bg1"/>
                </a:solidFill>
                <a:latin typeface="Arial" pitchFamily="34" charset="0"/>
              </a:rPr>
              <a:t>题4</a:t>
            </a:r>
            <a:r>
              <a:rPr kumimoji="0" lang="en-US" altLang="zh-CN" sz="3600" b="1">
                <a:solidFill>
                  <a:schemeClr val="bg1"/>
                </a:solidFill>
                <a:latin typeface="Arial" pitchFamily="34" charset="0"/>
              </a:rPr>
              <a:t>.30</a:t>
            </a:r>
            <a:endParaRPr lang="en-US" altLang="zh-CN" sz="1600">
              <a:solidFill>
                <a:schemeClr val="bg1"/>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62819"/>
                                        </p:tgtEl>
                                        <p:attrNameLst>
                                          <p:attrName>style.visibility</p:attrName>
                                        </p:attrNameLst>
                                      </p:cBhvr>
                                      <p:to>
                                        <p:strVal val="visible"/>
                                      </p:to>
                                    </p:set>
                                    <p:animEffect transition="in" filter="strips(downRight)">
                                      <p:cBhvr>
                                        <p:cTn id="7" dur="300"/>
                                        <p:tgtEl>
                                          <p:spTgt spid="1628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62820"/>
                                        </p:tgtEl>
                                        <p:attrNameLst>
                                          <p:attrName>style.visibility</p:attrName>
                                        </p:attrNameLst>
                                      </p:cBhvr>
                                      <p:to>
                                        <p:strVal val="visible"/>
                                      </p:to>
                                    </p:set>
                                    <p:animEffect transition="in" filter="strips(downRight)">
                                      <p:cBhvr>
                                        <p:cTn id="12" dur="3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P spid="162820" grpId="0" autoUpdateAnimBg="0"/>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533400" y="663575"/>
            <a:ext cx="7121525" cy="4765675"/>
          </a:xfrm>
          <a:prstGeom prst="rect">
            <a:avLst/>
          </a:prstGeom>
          <a:noFill/>
          <a:ln w="9525">
            <a:noFill/>
            <a:miter lim="800000"/>
            <a:headEnd/>
            <a:tailEnd/>
          </a:ln>
          <a:effectLst/>
        </p:spPr>
        <p:txBody>
          <a:bodyPr wrap="none">
            <a:spAutoFit/>
          </a:bodyPr>
          <a:lstStyle/>
          <a:p>
            <a:pPr>
              <a:lnSpc>
                <a:spcPct val="120000"/>
              </a:lnSpc>
            </a:pPr>
            <a:r>
              <a:rPr lang="zh-CN" altLang="en-US" sz="3200" b="1">
                <a:solidFill>
                  <a:srgbClr val="002F2E"/>
                </a:solidFill>
                <a:latin typeface="隶书" pitchFamily="49" charset="-122"/>
                <a:ea typeface="隶书" pitchFamily="49" charset="-122"/>
              </a:rPr>
              <a:t>一种比较直观的做法是</a:t>
            </a:r>
            <a:r>
              <a:rPr lang="en-US" altLang="zh-CN" sz="3200" b="1">
                <a:solidFill>
                  <a:srgbClr val="002F2E"/>
                </a:solidFill>
                <a:latin typeface="隶书" pitchFamily="49" charset="-122"/>
                <a:ea typeface="隶书" pitchFamily="49" charset="-122"/>
              </a:rPr>
              <a:t>:</a:t>
            </a:r>
            <a:endParaRPr lang="en-US" altLang="zh-CN" sz="3200">
              <a:solidFill>
                <a:srgbClr val="006666"/>
              </a:solidFill>
            </a:endParaRPr>
          </a:p>
          <a:p>
            <a:pPr>
              <a:lnSpc>
                <a:spcPct val="120000"/>
              </a:lnSpc>
            </a:pPr>
            <a:r>
              <a:rPr lang="en-US" altLang="zh-CN" sz="3200">
                <a:solidFill>
                  <a:srgbClr val="006666"/>
                </a:solidFill>
              </a:rPr>
              <a:t>    </a:t>
            </a:r>
            <a:r>
              <a:rPr lang="zh-CN" altLang="en-US" sz="3200">
                <a:solidFill>
                  <a:srgbClr val="006666"/>
                </a:solidFill>
              </a:rPr>
              <a:t>在串 </a:t>
            </a:r>
            <a:r>
              <a:rPr lang="en-US" altLang="zh-CN" sz="3200">
                <a:solidFill>
                  <a:srgbClr val="006666"/>
                </a:solidFill>
              </a:rPr>
              <a:t>S </a:t>
            </a:r>
            <a:r>
              <a:rPr lang="zh-CN" altLang="en-US" sz="3200">
                <a:solidFill>
                  <a:srgbClr val="006666"/>
                </a:solidFill>
              </a:rPr>
              <a:t>中取子串 </a:t>
            </a:r>
            <a:r>
              <a:rPr lang="en-US" altLang="zh-CN" sz="3200">
                <a:solidFill>
                  <a:srgbClr val="006666"/>
                </a:solidFill>
              </a:rPr>
              <a:t>SubString( S, i, len )</a:t>
            </a:r>
          </a:p>
          <a:p>
            <a:pPr>
              <a:lnSpc>
                <a:spcPct val="120000"/>
              </a:lnSpc>
            </a:pPr>
            <a:r>
              <a:rPr lang="zh-CN" altLang="en-US" sz="3200">
                <a:solidFill>
                  <a:srgbClr val="006666"/>
                </a:solidFill>
              </a:rPr>
              <a:t>和子串 </a:t>
            </a:r>
            <a:r>
              <a:rPr lang="en-US" altLang="zh-CN" sz="3200">
                <a:solidFill>
                  <a:srgbClr val="006666"/>
                </a:solidFill>
              </a:rPr>
              <a:t>SubString( S, i+1, StrLength(S)-i )</a:t>
            </a:r>
          </a:p>
          <a:p>
            <a:pPr>
              <a:lnSpc>
                <a:spcPct val="120000"/>
              </a:lnSpc>
            </a:pPr>
            <a:r>
              <a:rPr lang="zh-CN" altLang="en-US" sz="3200">
                <a:solidFill>
                  <a:srgbClr val="006666"/>
                </a:solidFill>
              </a:rPr>
              <a:t>相匹配。</a:t>
            </a:r>
          </a:p>
          <a:p>
            <a:pPr>
              <a:lnSpc>
                <a:spcPct val="120000"/>
              </a:lnSpc>
            </a:pPr>
            <a:r>
              <a:rPr lang="zh-CN" altLang="en-US" sz="3200">
                <a:solidFill>
                  <a:srgbClr val="006666"/>
                </a:solidFill>
              </a:rPr>
              <a:t>    假设 </a:t>
            </a:r>
            <a:r>
              <a:rPr lang="en-US" altLang="zh-CN" sz="3200">
                <a:solidFill>
                  <a:srgbClr val="006666"/>
                </a:solidFill>
              </a:rPr>
              <a:t>S </a:t>
            </a:r>
            <a:r>
              <a:rPr lang="zh-CN" altLang="en-US" sz="3200">
                <a:solidFill>
                  <a:srgbClr val="006666"/>
                </a:solidFill>
              </a:rPr>
              <a:t>串的长度为 </a:t>
            </a:r>
            <a:r>
              <a:rPr lang="en-US" altLang="zh-CN" sz="3200">
                <a:solidFill>
                  <a:srgbClr val="006666"/>
                </a:solidFill>
              </a:rPr>
              <a:t>n,</a:t>
            </a:r>
          </a:p>
          <a:p>
            <a:pPr>
              <a:lnSpc>
                <a:spcPct val="120000"/>
              </a:lnSpc>
            </a:pPr>
            <a:r>
              <a:rPr lang="zh-CN" altLang="en-US" sz="3200">
                <a:solidFill>
                  <a:srgbClr val="006666"/>
                </a:solidFill>
              </a:rPr>
              <a:t>则 </a:t>
            </a:r>
            <a:r>
              <a:rPr lang="en-US" altLang="zh-CN" sz="3200">
                <a:solidFill>
                  <a:srgbClr val="006666"/>
                </a:solidFill>
              </a:rPr>
              <a:t>len </a:t>
            </a:r>
            <a:r>
              <a:rPr lang="zh-CN" altLang="en-US" sz="3200">
                <a:solidFill>
                  <a:srgbClr val="006666"/>
                </a:solidFill>
              </a:rPr>
              <a:t>的变化范围是从 </a:t>
            </a:r>
            <a:r>
              <a:rPr lang="en-US" altLang="zh-CN" sz="3200">
                <a:solidFill>
                  <a:srgbClr val="006666"/>
                </a:solidFill>
              </a:rPr>
              <a:t>n-1 </a:t>
            </a:r>
            <a:r>
              <a:rPr lang="zh-CN" altLang="en-US" sz="3200">
                <a:solidFill>
                  <a:srgbClr val="006666"/>
                </a:solidFill>
              </a:rPr>
              <a:t>到 </a:t>
            </a:r>
            <a:r>
              <a:rPr lang="en-US" altLang="zh-CN" sz="3200">
                <a:solidFill>
                  <a:srgbClr val="006666"/>
                </a:solidFill>
              </a:rPr>
              <a:t>1 ,</a:t>
            </a:r>
          </a:p>
          <a:p>
            <a:pPr>
              <a:lnSpc>
                <a:spcPct val="120000"/>
              </a:lnSpc>
            </a:pPr>
            <a:r>
              <a:rPr lang="en-US" altLang="zh-CN" sz="3200">
                <a:solidFill>
                  <a:srgbClr val="006666"/>
                </a:solidFill>
              </a:rPr>
              <a:t>       i  </a:t>
            </a:r>
            <a:r>
              <a:rPr lang="zh-CN" altLang="en-US" sz="3200">
                <a:solidFill>
                  <a:srgbClr val="006666"/>
                </a:solidFill>
              </a:rPr>
              <a:t>的变化范围是从 </a:t>
            </a:r>
            <a:r>
              <a:rPr lang="en-US" altLang="zh-CN" sz="3200">
                <a:solidFill>
                  <a:srgbClr val="006666"/>
                </a:solidFill>
              </a:rPr>
              <a:t>1 </a:t>
            </a:r>
            <a:r>
              <a:rPr lang="zh-CN" altLang="en-US" sz="3200">
                <a:solidFill>
                  <a:srgbClr val="006666"/>
                </a:solidFill>
              </a:rPr>
              <a:t>到 </a:t>
            </a:r>
            <a:r>
              <a:rPr lang="en-US" altLang="zh-CN" sz="3200">
                <a:solidFill>
                  <a:srgbClr val="006666"/>
                </a:solidFill>
              </a:rPr>
              <a:t>n - len</a:t>
            </a:r>
          </a:p>
          <a:p>
            <a:pPr>
              <a:lnSpc>
                <a:spcPct val="120000"/>
              </a:lnSpc>
            </a:pPr>
            <a:r>
              <a:rPr lang="zh-CN" altLang="en-US" sz="3200">
                <a:solidFill>
                  <a:srgbClr val="006666"/>
                </a:solidFill>
              </a:rPr>
              <a:t>最坏情况下的时间复杂度为 </a:t>
            </a:r>
            <a:r>
              <a:rPr lang="en-US" altLang="zh-CN" sz="3200">
                <a:solidFill>
                  <a:srgbClr val="006666"/>
                </a:solidFill>
              </a:rPr>
              <a:t>O(n</a:t>
            </a:r>
            <a:r>
              <a:rPr lang="en-US" altLang="zh-CN" sz="3200" baseline="30000">
                <a:solidFill>
                  <a:srgbClr val="006666"/>
                </a:solidFill>
              </a:rPr>
              <a:t>3</a:t>
            </a:r>
            <a:r>
              <a:rPr lang="en-US" altLang="zh-CN" sz="3200">
                <a:solidFill>
                  <a:srgbClr val="006666"/>
                </a:solidFill>
              </a:rPr>
              <a:t>)</a:t>
            </a:r>
            <a:r>
              <a:rPr lang="zh-CN" altLang="en-US" sz="3200">
                <a:solidFill>
                  <a:srgbClr val="006666"/>
                </a:solidFill>
              </a:rPr>
              <a:t>。</a:t>
            </a:r>
          </a:p>
        </p:txBody>
      </p:sp>
      <p:sp>
        <p:nvSpPr>
          <p:cNvPr id="163843" name="Text Box 3"/>
          <p:cNvSpPr txBox="1">
            <a:spLocks noChangeArrowheads="1"/>
          </p:cNvSpPr>
          <p:nvPr/>
        </p:nvSpPr>
        <p:spPr bwMode="auto">
          <a:xfrm>
            <a:off x="228600" y="52388"/>
            <a:ext cx="1333500" cy="641350"/>
          </a:xfrm>
          <a:prstGeom prst="rect">
            <a:avLst/>
          </a:prstGeom>
          <a:noFill/>
          <a:ln w="9525">
            <a:noFill/>
            <a:miter lim="800000"/>
            <a:headEnd/>
            <a:tailEnd/>
          </a:ln>
          <a:effectLst/>
        </p:spPr>
        <p:txBody>
          <a:bodyPr wrap="none">
            <a:spAutoFit/>
          </a:bodyPr>
          <a:lstStyle/>
          <a:p>
            <a:r>
              <a:rPr lang="zh-CN" altLang="en-US" sz="3600" b="1">
                <a:latin typeface="楷体_GB2312" pitchFamily="49" charset="-122"/>
                <a:ea typeface="楷体_GB2312" pitchFamily="49" charset="-122"/>
              </a:rPr>
              <a:t>分析</a:t>
            </a:r>
            <a:r>
              <a:rPr lang="en-US" altLang="zh-CN" sz="3600" b="1">
                <a:latin typeface="楷体_GB2312" pitchFamily="49" charset="-122"/>
                <a:ea typeface="楷体_GB2312" pitchFamily="49" charset="-122"/>
              </a:rPr>
              <a:t>:</a:t>
            </a:r>
            <a:endParaRPr lang="en-US" altLang="zh-CN" sz="2400"/>
          </a:p>
        </p:txBody>
      </p:sp>
      <p:sp>
        <p:nvSpPr>
          <p:cNvPr id="163844" name="Text Box 4"/>
          <p:cNvSpPr txBox="1">
            <a:spLocks noChangeArrowheads="1"/>
          </p:cNvSpPr>
          <p:nvPr/>
        </p:nvSpPr>
        <p:spPr bwMode="auto">
          <a:xfrm>
            <a:off x="1600200" y="76200"/>
            <a:ext cx="4191000" cy="641350"/>
          </a:xfrm>
          <a:prstGeom prst="rect">
            <a:avLst/>
          </a:prstGeom>
          <a:noFill/>
          <a:ln w="9525">
            <a:noFill/>
            <a:miter lim="800000"/>
            <a:headEnd/>
            <a:tailEnd/>
          </a:ln>
          <a:effectLst/>
        </p:spPr>
        <p:txBody>
          <a:bodyPr>
            <a:spAutoFit/>
          </a:bodyPr>
          <a:lstStyle/>
          <a:p>
            <a:pPr>
              <a:spcBef>
                <a:spcPct val="50000"/>
              </a:spcBef>
            </a:pPr>
            <a:r>
              <a:rPr lang="zh-CN" altLang="en-US" sz="3600">
                <a:ea typeface="楷体_GB2312" pitchFamily="49" charset="-122"/>
              </a:rPr>
              <a:t>此题可有多种解法。</a:t>
            </a:r>
            <a:endParaRPr lang="zh-CN" altLang="en-US" sz="2400"/>
          </a:p>
        </p:txBody>
      </p:sp>
      <p:sp>
        <p:nvSpPr>
          <p:cNvPr id="163845" name="Rectangle 5"/>
          <p:cNvSpPr>
            <a:spLocks noChangeArrowheads="1"/>
          </p:cNvSpPr>
          <p:nvPr/>
        </p:nvSpPr>
        <p:spPr bwMode="auto">
          <a:xfrm>
            <a:off x="533400" y="5486400"/>
            <a:ext cx="7304088" cy="1260475"/>
          </a:xfrm>
          <a:prstGeom prst="rect">
            <a:avLst/>
          </a:prstGeom>
          <a:noFill/>
          <a:ln w="9525">
            <a:noFill/>
            <a:miter lim="800000"/>
            <a:headEnd/>
            <a:tailEnd/>
          </a:ln>
          <a:effectLst/>
        </p:spPr>
        <p:txBody>
          <a:bodyPr wrap="none">
            <a:spAutoFit/>
          </a:bodyPr>
          <a:lstStyle/>
          <a:p>
            <a:pPr>
              <a:lnSpc>
                <a:spcPct val="120000"/>
              </a:lnSpc>
            </a:pPr>
            <a:r>
              <a:rPr lang="zh-CN" altLang="en-US" sz="3200" b="1">
                <a:solidFill>
                  <a:srgbClr val="006666"/>
                </a:solidFill>
                <a:ea typeface="隶书" pitchFamily="49" charset="-122"/>
              </a:rPr>
              <a:t>另一种作法是</a:t>
            </a:r>
            <a:r>
              <a:rPr lang="zh-CN" altLang="en-US" sz="3200">
                <a:solidFill>
                  <a:srgbClr val="006666"/>
                </a:solidFill>
              </a:rPr>
              <a:t>，利用 </a:t>
            </a:r>
            <a:r>
              <a:rPr lang="en-US" altLang="zh-CN" sz="3200">
                <a:solidFill>
                  <a:srgbClr val="006666"/>
                </a:solidFill>
              </a:rPr>
              <a:t>next </a:t>
            </a:r>
            <a:r>
              <a:rPr lang="zh-CN" altLang="en-US" sz="3200">
                <a:solidFill>
                  <a:srgbClr val="006666"/>
                </a:solidFill>
              </a:rPr>
              <a:t>函数的特性，</a:t>
            </a:r>
          </a:p>
          <a:p>
            <a:pPr>
              <a:lnSpc>
                <a:spcPct val="120000"/>
              </a:lnSpc>
            </a:pPr>
            <a:r>
              <a:rPr lang="zh-CN" altLang="en-US" sz="3200">
                <a:solidFill>
                  <a:srgbClr val="006666"/>
                </a:solidFill>
              </a:rPr>
              <a:t>     可以使算法的时间复杂度减为 </a:t>
            </a:r>
            <a:r>
              <a:rPr lang="en-US" altLang="zh-CN" sz="3200">
                <a:solidFill>
                  <a:srgbClr val="006666"/>
                </a:solidFill>
              </a:rPr>
              <a:t>O(n</a:t>
            </a:r>
            <a:r>
              <a:rPr lang="en-US" altLang="zh-CN" sz="3200" baseline="30000">
                <a:solidFill>
                  <a:srgbClr val="006666"/>
                </a:solidFill>
              </a:rPr>
              <a:t>2</a:t>
            </a:r>
            <a:r>
              <a:rPr lang="en-US" altLang="zh-CN" sz="3200">
                <a:solidFill>
                  <a:srgbClr val="006666"/>
                </a:solidFill>
              </a:rPr>
              <a:t>)</a:t>
            </a:r>
            <a:r>
              <a:rPr lang="zh-CN" altLang="en-US" sz="3200">
                <a:solidFill>
                  <a:srgbClr val="006666"/>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63844"/>
                                        </p:tgtEl>
                                        <p:attrNameLst>
                                          <p:attrName>style.visibility</p:attrName>
                                        </p:attrNameLst>
                                      </p:cBhvr>
                                      <p:to>
                                        <p:strVal val="visible"/>
                                      </p:to>
                                    </p:set>
                                    <p:animEffect transition="in" filter="strips(downRight)">
                                      <p:cBhvr>
                                        <p:cTn id="7" dur="300"/>
                                        <p:tgtEl>
                                          <p:spTgt spid="16384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63842"/>
                                        </p:tgtEl>
                                        <p:attrNameLst>
                                          <p:attrName>style.visibility</p:attrName>
                                        </p:attrNameLst>
                                      </p:cBhvr>
                                      <p:to>
                                        <p:strVal val="visible"/>
                                      </p:to>
                                    </p:set>
                                    <p:animEffect transition="in" filter="strips(downRight)">
                                      <p:cBhvr>
                                        <p:cTn id="12" dur="300"/>
                                        <p:tgtEl>
                                          <p:spTgt spid="16384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63845"/>
                                        </p:tgtEl>
                                        <p:attrNameLst>
                                          <p:attrName>style.visibility</p:attrName>
                                        </p:attrNameLst>
                                      </p:cBhvr>
                                      <p:to>
                                        <p:strVal val="visible"/>
                                      </p:to>
                                    </p:set>
                                    <p:animEffect transition="in" filter="strips(downRight)">
                                      <p:cBhvr>
                                        <p:cTn id="17" dur="300"/>
                                        <p:tgtEl>
                                          <p:spTgt spid="16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4" grpId="0" autoUpdateAnimBg="0"/>
      <p:bldP spid="163845" grpId="0" autoUpdateAnimBg="0"/>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81000" y="304800"/>
            <a:ext cx="8382000" cy="2378075"/>
          </a:xfrm>
          <a:prstGeom prst="rect">
            <a:avLst/>
          </a:prstGeom>
          <a:noFill/>
          <a:ln w="9525">
            <a:noFill/>
            <a:miter lim="800000"/>
            <a:headEnd/>
            <a:tailEnd/>
          </a:ln>
          <a:effectLst/>
        </p:spPr>
        <p:txBody>
          <a:bodyPr>
            <a:spAutoFit/>
          </a:bodyPr>
          <a:lstStyle/>
          <a:p>
            <a:pPr>
              <a:lnSpc>
                <a:spcPct val="125000"/>
              </a:lnSpc>
            </a:pPr>
            <a:r>
              <a:rPr lang="en-US" altLang="zh-CN" sz="4000"/>
              <a:t>  </a:t>
            </a:r>
            <a:r>
              <a:rPr lang="zh-CN" altLang="en-US" sz="4000"/>
              <a:t>因为 </a:t>
            </a:r>
            <a:r>
              <a:rPr lang="en-US" altLang="zh-CN" sz="4000">
                <a:solidFill>
                  <a:srgbClr val="0000FF"/>
                </a:solidFill>
              </a:rPr>
              <a:t>next[j]</a:t>
            </a:r>
            <a:r>
              <a:rPr lang="en-US" altLang="zh-CN" sz="4000">
                <a:solidFill>
                  <a:srgbClr val="0000FF"/>
                </a:solidFill>
                <a:sym typeface="Symbol" pitchFamily="18" charset="2"/>
              </a:rPr>
              <a:t>0</a:t>
            </a:r>
            <a:r>
              <a:rPr lang="en-US" altLang="zh-CN" sz="4000">
                <a:sym typeface="Symbol" pitchFamily="18" charset="2"/>
              </a:rPr>
              <a:t> </a:t>
            </a:r>
            <a:r>
              <a:rPr lang="zh-CN" altLang="en-US" sz="4000">
                <a:latin typeface="楷体_GB2312" pitchFamily="49" charset="-122"/>
                <a:ea typeface="楷体_GB2312" pitchFamily="49" charset="-122"/>
                <a:sym typeface="Symbol" pitchFamily="18" charset="2"/>
              </a:rPr>
              <a:t>表明</a:t>
            </a:r>
            <a:r>
              <a:rPr lang="en-US" altLang="zh-CN" sz="4000">
                <a:latin typeface="楷体_GB2312" pitchFamily="49" charset="-122"/>
                <a:ea typeface="楷体_GB2312" pitchFamily="49" charset="-122"/>
                <a:sym typeface="Symbol" pitchFamily="18" charset="2"/>
              </a:rPr>
              <a:t>:</a:t>
            </a:r>
          </a:p>
          <a:p>
            <a:pPr>
              <a:lnSpc>
                <a:spcPct val="125000"/>
              </a:lnSpc>
            </a:pPr>
            <a:r>
              <a:rPr lang="en-US" altLang="zh-CN" sz="4000">
                <a:solidFill>
                  <a:srgbClr val="6600FF"/>
                </a:solidFill>
                <a:latin typeface="楷体_GB2312" pitchFamily="49" charset="-122"/>
                <a:ea typeface="楷体_GB2312" pitchFamily="49" charset="-122"/>
                <a:sym typeface="Symbol" pitchFamily="18" charset="2"/>
              </a:rPr>
              <a:t> </a:t>
            </a:r>
            <a:r>
              <a:rPr lang="zh-CN" altLang="en-US" sz="4000">
                <a:solidFill>
                  <a:srgbClr val="6600FF"/>
                </a:solidFill>
                <a:latin typeface="楷体_GB2312" pitchFamily="49" charset="-122"/>
                <a:ea typeface="楷体_GB2312" pitchFamily="49" charset="-122"/>
                <a:sym typeface="Symbol" pitchFamily="18" charset="2"/>
              </a:rPr>
              <a:t>在第 </a:t>
            </a:r>
            <a:r>
              <a:rPr lang="en-US" altLang="zh-CN" sz="4000">
                <a:solidFill>
                  <a:srgbClr val="6600FF"/>
                </a:solidFill>
                <a:latin typeface="楷体_GB2312" pitchFamily="49" charset="-122"/>
                <a:ea typeface="楷体_GB2312" pitchFamily="49" charset="-122"/>
                <a:sym typeface="Symbol" pitchFamily="18" charset="2"/>
              </a:rPr>
              <a:t>j </a:t>
            </a:r>
            <a:r>
              <a:rPr lang="zh-CN" altLang="en-US" sz="4000">
                <a:solidFill>
                  <a:srgbClr val="6600FF"/>
                </a:solidFill>
                <a:latin typeface="楷体_GB2312" pitchFamily="49" charset="-122"/>
                <a:ea typeface="楷体_GB2312" pitchFamily="49" charset="-122"/>
                <a:sym typeface="Symbol" pitchFamily="18" charset="2"/>
              </a:rPr>
              <a:t>个字符之前存在一个长度为 </a:t>
            </a:r>
            <a:r>
              <a:rPr lang="en-US" altLang="zh-CN" sz="4000">
                <a:solidFill>
                  <a:srgbClr val="6600FF"/>
                </a:solidFill>
                <a:ea typeface="楷体_GB2312" pitchFamily="49" charset="-122"/>
                <a:sym typeface="Symbol" pitchFamily="18" charset="2"/>
              </a:rPr>
              <a:t>next[j]-1 </a:t>
            </a:r>
            <a:r>
              <a:rPr lang="zh-CN" altLang="en-US" sz="4000">
                <a:solidFill>
                  <a:srgbClr val="6600FF"/>
                </a:solidFill>
                <a:latin typeface="楷体_GB2312" pitchFamily="49" charset="-122"/>
                <a:ea typeface="楷体_GB2312" pitchFamily="49" charset="-122"/>
                <a:sym typeface="Symbol" pitchFamily="18" charset="2"/>
              </a:rPr>
              <a:t>的重复子串</a:t>
            </a:r>
            <a:r>
              <a:rPr lang="zh-CN" altLang="en-US" sz="4000">
                <a:latin typeface="楷体_GB2312" pitchFamily="49" charset="-122"/>
                <a:ea typeface="楷体_GB2312" pitchFamily="49" charset="-122"/>
                <a:sym typeface="Symbol" pitchFamily="18" charset="2"/>
              </a:rPr>
              <a:t>。</a:t>
            </a:r>
            <a:endParaRPr lang="zh-CN" altLang="en-US" sz="2400"/>
          </a:p>
        </p:txBody>
      </p:sp>
      <p:sp>
        <p:nvSpPr>
          <p:cNvPr id="164867" name="Text Box 3"/>
          <p:cNvSpPr txBox="1">
            <a:spLocks noChangeArrowheads="1"/>
          </p:cNvSpPr>
          <p:nvPr/>
        </p:nvSpPr>
        <p:spPr bwMode="auto">
          <a:xfrm>
            <a:off x="381000" y="2971800"/>
            <a:ext cx="8763000" cy="3065463"/>
          </a:xfrm>
          <a:prstGeom prst="rect">
            <a:avLst/>
          </a:prstGeom>
          <a:noFill/>
          <a:ln w="9525">
            <a:noFill/>
            <a:miter lim="800000"/>
            <a:headEnd/>
            <a:tailEnd/>
          </a:ln>
          <a:effectLst/>
        </p:spPr>
        <p:txBody>
          <a:bodyPr>
            <a:spAutoFit/>
          </a:bodyPr>
          <a:lstStyle/>
          <a:p>
            <a:pPr>
              <a:lnSpc>
                <a:spcPct val="125000"/>
              </a:lnSpc>
            </a:pPr>
            <a:r>
              <a:rPr lang="zh-CN" altLang="en-US" sz="4000">
                <a:latin typeface="楷体_GB2312" pitchFamily="49" charset="-122"/>
                <a:ea typeface="楷体_GB2312" pitchFamily="49" charset="-122"/>
              </a:rPr>
              <a:t>由此，</a:t>
            </a:r>
            <a:r>
              <a:rPr lang="zh-CN" altLang="en-US" sz="4000" b="1">
                <a:latin typeface="楷体_GB2312" pitchFamily="49" charset="-122"/>
                <a:ea typeface="楷体_GB2312" pitchFamily="49" charset="-122"/>
              </a:rPr>
              <a:t>算法的基本思想</a:t>
            </a:r>
            <a:r>
              <a:rPr lang="zh-CN" altLang="en-US" sz="4000">
                <a:latin typeface="楷体_GB2312" pitchFamily="49" charset="-122"/>
                <a:ea typeface="楷体_GB2312" pitchFamily="49" charset="-122"/>
              </a:rPr>
              <a:t>为</a:t>
            </a:r>
            <a:r>
              <a:rPr lang="en-US" altLang="zh-CN" sz="4000">
                <a:latin typeface="楷体_GB2312" pitchFamily="49" charset="-122"/>
                <a:ea typeface="楷体_GB2312" pitchFamily="49" charset="-122"/>
              </a:rPr>
              <a:t>:</a:t>
            </a:r>
            <a:r>
              <a:rPr lang="zh-CN" altLang="en-US" sz="4000">
                <a:latin typeface="楷体_GB2312" pitchFamily="49" charset="-122"/>
                <a:ea typeface="楷体_GB2312" pitchFamily="49" charset="-122"/>
              </a:rPr>
              <a:t>求各子串</a:t>
            </a:r>
          </a:p>
          <a:p>
            <a:pPr>
              <a:lnSpc>
                <a:spcPct val="125000"/>
              </a:lnSpc>
            </a:pPr>
            <a:r>
              <a:rPr lang="zh-CN" altLang="en-US" sz="3600">
                <a:ea typeface="楷体_GB2312" pitchFamily="49" charset="-122"/>
              </a:rPr>
              <a:t>     </a:t>
            </a:r>
            <a:r>
              <a:rPr lang="en-US" altLang="zh-CN" sz="3600">
                <a:ea typeface="楷体_GB2312" pitchFamily="49" charset="-122"/>
              </a:rPr>
              <a:t>pat[i]=SubString(S,i,StrLength(S)-i+1) </a:t>
            </a:r>
          </a:p>
          <a:p>
            <a:pPr>
              <a:lnSpc>
                <a:spcPct val="125000"/>
              </a:lnSpc>
            </a:pPr>
            <a:r>
              <a:rPr lang="zh-CN" altLang="en-US" sz="4000">
                <a:ea typeface="楷体_GB2312" pitchFamily="49" charset="-122"/>
              </a:rPr>
              <a:t>的</a:t>
            </a:r>
            <a:r>
              <a:rPr lang="en-US" altLang="zh-CN" sz="4000">
                <a:ea typeface="楷体_GB2312" pitchFamily="49" charset="-122"/>
              </a:rPr>
              <a:t>next </a:t>
            </a:r>
            <a:r>
              <a:rPr lang="zh-CN" altLang="en-US" sz="4000">
                <a:ea typeface="楷体_GB2312" pitchFamily="49" charset="-122"/>
              </a:rPr>
              <a:t>函数值，</a:t>
            </a:r>
            <a:r>
              <a:rPr lang="en-US" altLang="zh-CN" sz="3600">
                <a:ea typeface="楷体_GB2312" pitchFamily="49" charset="-122"/>
              </a:rPr>
              <a:t>i=1, 2, …, StrLength(S)- 1</a:t>
            </a:r>
            <a:r>
              <a:rPr lang="en-US" altLang="zh-CN" sz="4000">
                <a:ea typeface="楷体_GB2312" pitchFamily="49" charset="-122"/>
              </a:rPr>
              <a:t> </a:t>
            </a:r>
            <a:r>
              <a:rPr lang="zh-CN" altLang="en-US" sz="4000">
                <a:ea typeface="楷体_GB2312" pitchFamily="49" charset="-122"/>
              </a:rPr>
              <a:t>并从中求最大值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box(out)">
                                      <p:cBhvr>
                                        <p:cTn id="7" dur="500"/>
                                        <p:tgtEl>
                                          <p:spTgt spid="1648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Effect transition="in" filter="box(out)">
                                      <p:cBhvr>
                                        <p:cTn id="12"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228600" y="-9525"/>
            <a:ext cx="5849938" cy="701675"/>
          </a:xfrm>
          <a:prstGeom prst="rect">
            <a:avLst/>
          </a:prstGeom>
          <a:noFill/>
          <a:ln w="9525">
            <a:noFill/>
            <a:miter lim="800000"/>
            <a:headEnd/>
            <a:tailEnd/>
          </a:ln>
          <a:effectLst/>
        </p:spPr>
        <p:txBody>
          <a:bodyPr wrap="none">
            <a:spAutoFit/>
          </a:bodyPr>
          <a:lstStyle/>
          <a:p>
            <a:r>
              <a:rPr lang="zh-CN" altLang="en-US" sz="4000" b="1"/>
              <a:t>例如</a:t>
            </a:r>
            <a:r>
              <a:rPr lang="en-US" altLang="zh-CN" sz="4000" b="1"/>
              <a:t>:   </a:t>
            </a:r>
            <a:r>
              <a:rPr lang="en-US" altLang="zh-CN" sz="4000"/>
              <a:t>S=</a:t>
            </a:r>
            <a:r>
              <a:rPr lang="en-US" altLang="zh-CN" sz="4000">
                <a:sym typeface="Symbol" pitchFamily="18" charset="2"/>
              </a:rPr>
              <a:t>ab</a:t>
            </a:r>
            <a:r>
              <a:rPr lang="en-US" altLang="zh-CN" sz="4000" u="sng">
                <a:solidFill>
                  <a:srgbClr val="FF0000"/>
                </a:solidFill>
                <a:sym typeface="Symbol" pitchFamily="18" charset="2"/>
              </a:rPr>
              <a:t>aaba</a:t>
            </a:r>
            <a:r>
              <a:rPr lang="en-US" altLang="zh-CN" sz="4000" u="sng">
                <a:solidFill>
                  <a:srgbClr val="9900CC"/>
                </a:solidFill>
                <a:sym typeface="Symbol" pitchFamily="18" charset="2"/>
              </a:rPr>
              <a:t>aa</a:t>
            </a:r>
            <a:r>
              <a:rPr lang="en-US" altLang="zh-CN" sz="4000">
                <a:solidFill>
                  <a:srgbClr val="9900CC"/>
                </a:solidFill>
                <a:sym typeface="Symbol" pitchFamily="18" charset="2"/>
              </a:rPr>
              <a:t>baaa</a:t>
            </a:r>
            <a:r>
              <a:rPr lang="en-US" altLang="zh-CN" sz="4000">
                <a:sym typeface="Symbol" pitchFamily="18" charset="2"/>
              </a:rPr>
              <a:t>ab</a:t>
            </a:r>
            <a:endParaRPr lang="en-US" altLang="zh-CN" sz="2400"/>
          </a:p>
        </p:txBody>
      </p:sp>
      <p:sp>
        <p:nvSpPr>
          <p:cNvPr id="165891" name="Text Box 3"/>
          <p:cNvSpPr txBox="1">
            <a:spLocks noChangeArrowheads="1"/>
          </p:cNvSpPr>
          <p:nvPr/>
        </p:nvSpPr>
        <p:spPr bwMode="auto">
          <a:xfrm>
            <a:off x="381000" y="533400"/>
            <a:ext cx="7543800" cy="1524000"/>
          </a:xfrm>
          <a:prstGeom prst="rect">
            <a:avLst/>
          </a:prstGeom>
          <a:noFill/>
          <a:ln w="9525">
            <a:noFill/>
            <a:miter lim="800000"/>
            <a:headEnd/>
            <a:tailEnd/>
          </a:ln>
          <a:effectLst/>
        </p:spPr>
        <p:txBody>
          <a:bodyPr>
            <a:spAutoFit/>
          </a:bodyPr>
          <a:lstStyle/>
          <a:p>
            <a:pPr>
              <a:spcBef>
                <a:spcPct val="50000"/>
              </a:spcBef>
            </a:pPr>
            <a:r>
              <a:rPr lang="en-US" altLang="zh-CN" sz="4000"/>
              <a:t>Pat[1]=   </a:t>
            </a:r>
            <a:r>
              <a:rPr lang="en-US" altLang="zh-CN" sz="5400" b="1">
                <a:sym typeface="Symbol" pitchFamily="18" charset="2"/>
              </a:rPr>
              <a:t>abaabaaabaaaab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0 1 1 22 3 4 52 3 4 5 2 2</a:t>
            </a:r>
            <a:endParaRPr lang="en-US" altLang="zh-CN" sz="4000"/>
          </a:p>
        </p:txBody>
      </p:sp>
      <p:sp>
        <p:nvSpPr>
          <p:cNvPr id="165892" name="Text Box 4"/>
          <p:cNvSpPr txBox="1">
            <a:spLocks noChangeArrowheads="1"/>
          </p:cNvSpPr>
          <p:nvPr/>
        </p:nvSpPr>
        <p:spPr bwMode="auto">
          <a:xfrm>
            <a:off x="365125" y="2057400"/>
            <a:ext cx="7864475" cy="1524000"/>
          </a:xfrm>
          <a:prstGeom prst="rect">
            <a:avLst/>
          </a:prstGeom>
          <a:noFill/>
          <a:ln w="9525">
            <a:noFill/>
            <a:miter lim="800000"/>
            <a:headEnd/>
            <a:tailEnd/>
          </a:ln>
          <a:effectLst/>
        </p:spPr>
        <p:txBody>
          <a:bodyPr>
            <a:spAutoFit/>
          </a:bodyPr>
          <a:lstStyle/>
          <a:p>
            <a:r>
              <a:rPr lang="en-US" altLang="zh-CN" sz="4000"/>
              <a:t>Pat[2]=   </a:t>
            </a:r>
            <a:r>
              <a:rPr lang="en-US" altLang="zh-CN" sz="5400" b="1">
                <a:sym typeface="Symbol" pitchFamily="18" charset="2"/>
              </a:rPr>
              <a:t>baabaaabaaaab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0 1 1 12 3 4 12 3 4 1 1</a:t>
            </a:r>
          </a:p>
        </p:txBody>
      </p:sp>
      <p:sp>
        <p:nvSpPr>
          <p:cNvPr id="165893" name="Text Box 5"/>
          <p:cNvSpPr txBox="1">
            <a:spLocks noChangeArrowheads="1"/>
          </p:cNvSpPr>
          <p:nvPr/>
        </p:nvSpPr>
        <p:spPr bwMode="auto">
          <a:xfrm>
            <a:off x="365125" y="3581400"/>
            <a:ext cx="8397875" cy="1524000"/>
          </a:xfrm>
          <a:prstGeom prst="rect">
            <a:avLst/>
          </a:prstGeom>
          <a:noFill/>
          <a:ln w="9525">
            <a:noFill/>
            <a:miter lim="800000"/>
            <a:headEnd/>
            <a:tailEnd/>
          </a:ln>
          <a:effectLst/>
        </p:spPr>
        <p:txBody>
          <a:bodyPr>
            <a:spAutoFit/>
          </a:bodyPr>
          <a:lstStyle/>
          <a:p>
            <a:r>
              <a:rPr lang="en-US" altLang="zh-CN" sz="4000"/>
              <a:t>Pat[3]=   </a:t>
            </a:r>
            <a:r>
              <a:rPr lang="en-US" altLang="zh-CN" sz="5400" b="1">
                <a:sym typeface="Symbol" pitchFamily="18" charset="2"/>
              </a:rPr>
              <a:t></a:t>
            </a:r>
            <a:r>
              <a:rPr lang="en-US" altLang="zh-CN" sz="5400" b="1">
                <a:solidFill>
                  <a:srgbClr val="FF0000"/>
                </a:solidFill>
                <a:sym typeface="Symbol" pitchFamily="18" charset="2"/>
              </a:rPr>
              <a:t>aabaaa</a:t>
            </a:r>
            <a:r>
              <a:rPr lang="en-US" altLang="zh-CN" sz="5400" b="1">
                <a:sym typeface="Symbol" pitchFamily="18" charset="2"/>
              </a:rPr>
              <a:t>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0 1 2 12 3 3 45 6 </a:t>
            </a:r>
            <a:r>
              <a:rPr lang="en-US" altLang="zh-CN" sz="4000" b="1">
                <a:solidFill>
                  <a:srgbClr val="FF0000"/>
                </a:solidFill>
                <a:sym typeface="Symbol" pitchFamily="18" charset="2"/>
              </a:rPr>
              <a:t>7 </a:t>
            </a:r>
            <a:r>
              <a:rPr lang="en-US" altLang="zh-CN" sz="4000">
                <a:sym typeface="Symbol" pitchFamily="18" charset="2"/>
              </a:rPr>
              <a:t>3</a:t>
            </a:r>
          </a:p>
        </p:txBody>
      </p:sp>
      <p:sp>
        <p:nvSpPr>
          <p:cNvPr id="165894" name="Text Box 6"/>
          <p:cNvSpPr txBox="1">
            <a:spLocks noChangeArrowheads="1"/>
          </p:cNvSpPr>
          <p:nvPr/>
        </p:nvSpPr>
        <p:spPr bwMode="auto">
          <a:xfrm>
            <a:off x="365125" y="5105400"/>
            <a:ext cx="8550275" cy="1524000"/>
          </a:xfrm>
          <a:prstGeom prst="rect">
            <a:avLst/>
          </a:prstGeom>
          <a:noFill/>
          <a:ln w="9525">
            <a:noFill/>
            <a:miter lim="800000"/>
            <a:headEnd/>
            <a:tailEnd/>
          </a:ln>
          <a:effectLst/>
        </p:spPr>
        <p:txBody>
          <a:bodyPr>
            <a:spAutoFit/>
          </a:bodyPr>
          <a:lstStyle/>
          <a:p>
            <a:r>
              <a:rPr lang="en-US" altLang="zh-CN" sz="4000"/>
              <a:t>Pat[4]=   </a:t>
            </a:r>
            <a:r>
              <a:rPr lang="en-US" altLang="zh-CN" sz="5400" b="1">
                <a:sym typeface="Symbol" pitchFamily="18" charset="2"/>
              </a:rPr>
              <a:t>abaaabaaaab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0 1 1 22 2 3 4 56 2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wipe(left)">
                                      <p:cBhvr>
                                        <p:cTn id="7" dur="500"/>
                                        <p:tgtEl>
                                          <p:spTgt spid="165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Effect transition="in" filter="wipe(left)">
                                      <p:cBhvr>
                                        <p:cTn id="12" dur="500"/>
                                        <p:tgtEl>
                                          <p:spTgt spid="165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5893"/>
                                        </p:tgtEl>
                                        <p:attrNameLst>
                                          <p:attrName>style.visibility</p:attrName>
                                        </p:attrNameLst>
                                      </p:cBhvr>
                                      <p:to>
                                        <p:strVal val="visible"/>
                                      </p:to>
                                    </p:set>
                                    <p:animEffect transition="in" filter="wipe(left)">
                                      <p:cBhvr>
                                        <p:cTn id="17" dur="500"/>
                                        <p:tgtEl>
                                          <p:spTgt spid="1658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4"/>
                                        </p:tgtEl>
                                        <p:attrNameLst>
                                          <p:attrName>style.visibility</p:attrName>
                                        </p:attrNameLst>
                                      </p:cBhvr>
                                      <p:to>
                                        <p:strVal val="visible"/>
                                      </p:to>
                                    </p:set>
                                    <p:animEffect transition="in" filter="wipe(left)">
                                      <p:cBhvr>
                                        <p:cTn id="22"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utoUpdateAnimBg="0"/>
      <p:bldP spid="165893" grpId="0" autoUpdateAnimBg="0"/>
      <p:bldP spid="16589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609600" y="1600200"/>
            <a:ext cx="6111875" cy="1190625"/>
          </a:xfrm>
          <a:prstGeom prst="rect">
            <a:avLst/>
          </a:prstGeom>
          <a:noFill/>
          <a:ln w="9525">
            <a:noFill/>
            <a:miter lim="800000"/>
            <a:headEnd/>
            <a:tailEnd/>
          </a:ln>
          <a:effectLst/>
        </p:spPr>
        <p:txBody>
          <a:bodyPr>
            <a:spAutoFit/>
          </a:bodyPr>
          <a:lstStyle/>
          <a:p>
            <a:r>
              <a:rPr lang="en-US" altLang="zh-CN" sz="3600" b="1">
                <a:solidFill>
                  <a:srgbClr val="A50021"/>
                </a:solidFill>
              </a:rPr>
              <a:t>else if</a:t>
            </a:r>
            <a:r>
              <a:rPr lang="en-US" altLang="zh-CN" sz="3600" b="1"/>
              <a:t> </a:t>
            </a:r>
            <a:r>
              <a:rPr lang="en-US" altLang="zh-CN" sz="3600">
                <a:solidFill>
                  <a:srgbClr val="FF0000"/>
                </a:solidFill>
              </a:rPr>
              <a:t>(pb-&gt;data&lt;pc-&gt;data)</a:t>
            </a:r>
            <a:endParaRPr lang="en-US" altLang="zh-CN" sz="3600"/>
          </a:p>
          <a:p>
            <a:r>
              <a:rPr lang="en-US" altLang="zh-CN" sz="3600"/>
              <a:t>    </a:t>
            </a:r>
            <a:r>
              <a:rPr lang="en-US" altLang="zh-CN" sz="3600">
                <a:solidFill>
                  <a:srgbClr val="A50021"/>
                </a:solidFill>
              </a:rPr>
              <a:t>pb=pb-&gt;next;</a:t>
            </a:r>
          </a:p>
        </p:txBody>
      </p:sp>
      <p:sp>
        <p:nvSpPr>
          <p:cNvPr id="117763" name="Text Box 3"/>
          <p:cNvSpPr txBox="1">
            <a:spLocks noChangeArrowheads="1"/>
          </p:cNvSpPr>
          <p:nvPr/>
        </p:nvSpPr>
        <p:spPr bwMode="auto">
          <a:xfrm>
            <a:off x="685800" y="2895600"/>
            <a:ext cx="5286375" cy="1190625"/>
          </a:xfrm>
          <a:prstGeom prst="rect">
            <a:avLst/>
          </a:prstGeom>
          <a:noFill/>
          <a:ln w="9525">
            <a:noFill/>
            <a:miter lim="800000"/>
            <a:headEnd/>
            <a:tailEnd/>
          </a:ln>
          <a:effectLst/>
        </p:spPr>
        <p:txBody>
          <a:bodyPr wrap="none">
            <a:spAutoFit/>
          </a:bodyPr>
          <a:lstStyle/>
          <a:p>
            <a:r>
              <a:rPr lang="en-US" altLang="zh-CN" sz="3600" b="1">
                <a:solidFill>
                  <a:srgbClr val="A50021"/>
                </a:solidFill>
              </a:rPr>
              <a:t>else if</a:t>
            </a:r>
            <a:r>
              <a:rPr lang="en-US" altLang="zh-CN" sz="3600" b="1"/>
              <a:t> </a:t>
            </a:r>
            <a:r>
              <a:rPr lang="en-US" altLang="zh-CN" sz="3600">
                <a:solidFill>
                  <a:srgbClr val="FF0000"/>
                </a:solidFill>
              </a:rPr>
              <a:t>(pc-&gt;data&lt;pa-&gt;data)</a:t>
            </a:r>
            <a:r>
              <a:rPr lang="en-US" altLang="zh-CN" sz="3600"/>
              <a:t> </a:t>
            </a:r>
          </a:p>
          <a:p>
            <a:r>
              <a:rPr lang="en-US" altLang="zh-CN" sz="3600"/>
              <a:t>     </a:t>
            </a:r>
            <a:r>
              <a:rPr lang="en-US" altLang="zh-CN" sz="3600">
                <a:solidFill>
                  <a:srgbClr val="A50021"/>
                </a:solidFill>
              </a:rPr>
              <a:t>pc=pc-&gt;next;</a:t>
            </a:r>
            <a:endParaRPr lang="en-US" altLang="zh-CN" sz="3600"/>
          </a:p>
        </p:txBody>
      </p:sp>
      <p:sp>
        <p:nvSpPr>
          <p:cNvPr id="117764" name="Text Box 4"/>
          <p:cNvSpPr txBox="1">
            <a:spLocks noChangeArrowheads="1"/>
          </p:cNvSpPr>
          <p:nvPr/>
        </p:nvSpPr>
        <p:spPr bwMode="auto">
          <a:xfrm>
            <a:off x="609600" y="4191000"/>
            <a:ext cx="7815263" cy="2297113"/>
          </a:xfrm>
          <a:prstGeom prst="rect">
            <a:avLst/>
          </a:prstGeom>
          <a:solidFill>
            <a:srgbClr val="CCFFFF"/>
          </a:solidFill>
          <a:ln w="9525">
            <a:solidFill>
              <a:srgbClr val="33CCCC"/>
            </a:solidFill>
            <a:miter lim="800000"/>
            <a:headEnd/>
            <a:tailEnd/>
          </a:ln>
          <a:effectLst/>
        </p:spPr>
        <p:txBody>
          <a:bodyPr wrap="none">
            <a:spAutoFit/>
          </a:bodyPr>
          <a:lstStyle/>
          <a:p>
            <a:r>
              <a:rPr lang="en-US" altLang="zh-CN" sz="3600" b="1">
                <a:solidFill>
                  <a:srgbClr val="000099"/>
                </a:solidFill>
              </a:rPr>
              <a:t>else {</a:t>
            </a:r>
            <a:r>
              <a:rPr lang="en-US" altLang="zh-CN" sz="3600" b="1">
                <a:solidFill>
                  <a:srgbClr val="A50021"/>
                </a:solidFill>
              </a:rPr>
              <a:t> </a:t>
            </a:r>
            <a:r>
              <a:rPr lang="en-US" altLang="zh-CN" sz="3600">
                <a:solidFill>
                  <a:srgbClr val="6600FF"/>
                </a:solidFill>
              </a:rPr>
              <a:t>pre-&gt;next=pa-&gt;next;  delete pa;</a:t>
            </a:r>
          </a:p>
          <a:p>
            <a:r>
              <a:rPr lang="en-US" altLang="zh-CN" sz="3600">
                <a:solidFill>
                  <a:srgbClr val="6600FF"/>
                </a:solidFill>
              </a:rPr>
              <a:t>          pa=pre-&gt;next;</a:t>
            </a:r>
            <a:r>
              <a:rPr lang="en-US" altLang="zh-CN" sz="3600"/>
              <a:t>  </a:t>
            </a:r>
          </a:p>
          <a:p>
            <a:r>
              <a:rPr lang="en-US" altLang="zh-CN" sz="3600"/>
              <a:t>        </a:t>
            </a:r>
            <a:r>
              <a:rPr lang="en-US" altLang="zh-CN" sz="3600" b="1">
                <a:solidFill>
                  <a:srgbClr val="000099"/>
                </a:solidFill>
              </a:rPr>
              <a:t>}</a:t>
            </a:r>
            <a:r>
              <a:rPr lang="en-US" altLang="zh-CN" sz="3200" b="1">
                <a:solidFill>
                  <a:srgbClr val="000099"/>
                </a:solidFill>
              </a:rPr>
              <a:t> </a:t>
            </a:r>
            <a:r>
              <a:rPr lang="en-US" altLang="zh-CN" sz="3200">
                <a:solidFill>
                  <a:srgbClr val="000099"/>
                </a:solidFill>
              </a:rPr>
              <a:t>//</a:t>
            </a:r>
            <a:r>
              <a:rPr lang="en-US" altLang="zh-CN" sz="4000">
                <a:solidFill>
                  <a:srgbClr val="000099"/>
                </a:solidFill>
              </a:rPr>
              <a:t> </a:t>
            </a:r>
            <a:r>
              <a:rPr lang="zh-CN" altLang="zh-CN" sz="3200">
                <a:solidFill>
                  <a:srgbClr val="000099"/>
                </a:solidFill>
                <a:ea typeface="楷体_GB2312" pitchFamily="49" charset="-122"/>
              </a:rPr>
              <a:t>删除，注意没有移动 </a:t>
            </a:r>
            <a:r>
              <a:rPr lang="en-US" altLang="zh-CN" sz="3200">
                <a:solidFill>
                  <a:srgbClr val="000099"/>
                </a:solidFill>
                <a:ea typeface="楷体_GB2312" pitchFamily="49" charset="-122"/>
              </a:rPr>
              <a:t>pb </a:t>
            </a:r>
            <a:r>
              <a:rPr lang="zh-CN" altLang="zh-CN" sz="3200">
                <a:solidFill>
                  <a:srgbClr val="000099"/>
                </a:solidFill>
                <a:ea typeface="楷体_GB2312" pitchFamily="49" charset="-122"/>
              </a:rPr>
              <a:t>和 </a:t>
            </a:r>
            <a:r>
              <a:rPr lang="en-US" altLang="zh-CN" sz="3200">
                <a:solidFill>
                  <a:srgbClr val="000099"/>
                </a:solidFill>
                <a:ea typeface="楷体_GB2312" pitchFamily="49" charset="-122"/>
              </a:rPr>
              <a:t>pc </a:t>
            </a:r>
            <a:r>
              <a:rPr lang="zh-CN" altLang="zh-CN" sz="3200">
                <a:solidFill>
                  <a:srgbClr val="000099"/>
                </a:solidFill>
                <a:ea typeface="楷体_GB2312" pitchFamily="49" charset="-122"/>
              </a:rPr>
              <a:t>才能</a:t>
            </a:r>
          </a:p>
          <a:p>
            <a:r>
              <a:rPr lang="zh-CN" altLang="zh-CN" sz="3200">
                <a:solidFill>
                  <a:srgbClr val="000099"/>
                </a:solidFill>
                <a:ea typeface="楷体_GB2312" pitchFamily="49" charset="-122"/>
              </a:rPr>
              <a:t>            // 实现删除所有满足条件的结点</a:t>
            </a:r>
            <a:endParaRPr lang="zh-CN" altLang="en-US" sz="3200">
              <a:solidFill>
                <a:srgbClr val="000099"/>
              </a:solidFill>
              <a:ea typeface="楷体_GB2312" pitchFamily="49" charset="-122"/>
            </a:endParaRPr>
          </a:p>
        </p:txBody>
      </p:sp>
      <p:sp>
        <p:nvSpPr>
          <p:cNvPr id="117765" name="Text Box 5"/>
          <p:cNvSpPr txBox="1">
            <a:spLocks noChangeArrowheads="1"/>
          </p:cNvSpPr>
          <p:nvPr/>
        </p:nvSpPr>
        <p:spPr bwMode="auto">
          <a:xfrm>
            <a:off x="604838" y="352425"/>
            <a:ext cx="5311775" cy="1200150"/>
          </a:xfrm>
          <a:prstGeom prst="rect">
            <a:avLst/>
          </a:prstGeom>
          <a:solidFill>
            <a:srgbClr val="FFFF99">
              <a:alpha val="50000"/>
            </a:srgbClr>
          </a:solidFill>
          <a:ln w="9525">
            <a:solidFill>
              <a:srgbClr val="FF9900"/>
            </a:solidFill>
            <a:miter lim="800000"/>
            <a:headEnd/>
            <a:tailEnd/>
          </a:ln>
          <a:effectLst/>
        </p:spPr>
        <p:txBody>
          <a:bodyPr wrap="none">
            <a:spAutoFit/>
          </a:bodyPr>
          <a:lstStyle/>
          <a:p>
            <a:r>
              <a:rPr lang="en-US" altLang="zh-CN" sz="3600" b="1">
                <a:solidFill>
                  <a:srgbClr val="A50021"/>
                </a:solidFill>
              </a:rPr>
              <a:t>if</a:t>
            </a:r>
            <a:r>
              <a:rPr lang="en-US" altLang="zh-CN" sz="3600"/>
              <a:t> </a:t>
            </a:r>
            <a:r>
              <a:rPr lang="en-US" altLang="zh-CN" sz="3600">
                <a:solidFill>
                  <a:srgbClr val="FF0000"/>
                </a:solidFill>
              </a:rPr>
              <a:t>(pa-&gt;data&lt;pb-&gt;data)</a:t>
            </a:r>
            <a:r>
              <a:rPr lang="en-US" altLang="zh-CN" sz="3600"/>
              <a:t> </a:t>
            </a:r>
          </a:p>
          <a:p>
            <a:r>
              <a:rPr lang="en-US" altLang="zh-CN" sz="3600"/>
              <a:t>    </a:t>
            </a:r>
            <a:r>
              <a:rPr lang="en-US" altLang="zh-CN" sz="3600" b="1">
                <a:solidFill>
                  <a:srgbClr val="A50021"/>
                </a:solidFill>
              </a:rPr>
              <a:t>{ </a:t>
            </a:r>
            <a:r>
              <a:rPr lang="en-US" altLang="zh-CN" sz="3600">
                <a:solidFill>
                  <a:srgbClr val="A50021"/>
                </a:solidFill>
              </a:rPr>
              <a:t>pre=pa;  pa=pa-&gt;next; </a:t>
            </a:r>
            <a:r>
              <a:rPr lang="en-US" altLang="zh-CN" sz="3600" b="1">
                <a:solidFill>
                  <a:srgbClr val="A50021"/>
                </a:solidFill>
              </a:rPr>
              <a:t>}</a:t>
            </a:r>
            <a:endParaRPr lang="en-US" altLang="zh-CN" sz="2400"/>
          </a:p>
        </p:txBody>
      </p:sp>
      <p:sp>
        <p:nvSpPr>
          <p:cNvPr id="117766" name="AutoShape 6">
            <a:hlinkClick r:id="" action="ppaction://hlinkshowjump?jump=previousslide" highlightClick="1"/>
          </p:cNvPr>
          <p:cNvSpPr>
            <a:spLocks noChangeArrowheads="1"/>
          </p:cNvSpPr>
          <p:nvPr/>
        </p:nvSpPr>
        <p:spPr bwMode="auto">
          <a:xfrm>
            <a:off x="8077200" y="6324600"/>
            <a:ext cx="838200" cy="457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99">
              <a:alpha val="50000"/>
            </a:srgbClr>
          </a:solidFill>
          <a:ln w="9525">
            <a:solidFill>
              <a:srgbClr val="FF99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strips(downRight)">
                                      <p:cBhvr>
                                        <p:cTn id="7" dur="500"/>
                                        <p:tgtEl>
                                          <p:spTgt spid="11776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7762"/>
                                        </p:tgtEl>
                                        <p:attrNameLst>
                                          <p:attrName>style.visibility</p:attrName>
                                        </p:attrNameLst>
                                      </p:cBhvr>
                                      <p:to>
                                        <p:strVal val="visible"/>
                                      </p:to>
                                    </p:set>
                                    <p:animEffect transition="in" filter="strips(downRight)">
                                      <p:cBhvr>
                                        <p:cTn id="12" dur="500"/>
                                        <p:tgtEl>
                                          <p:spTgt spid="11776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7763"/>
                                        </p:tgtEl>
                                        <p:attrNameLst>
                                          <p:attrName>style.visibility</p:attrName>
                                        </p:attrNameLst>
                                      </p:cBhvr>
                                      <p:to>
                                        <p:strVal val="visible"/>
                                      </p:to>
                                    </p:set>
                                    <p:animEffect transition="in" filter="strips(downRight)">
                                      <p:cBhvr>
                                        <p:cTn id="17" dur="500"/>
                                        <p:tgtEl>
                                          <p:spTgt spid="11776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7764"/>
                                        </p:tgtEl>
                                        <p:attrNameLst>
                                          <p:attrName>style.visibility</p:attrName>
                                        </p:attrNameLst>
                                      </p:cBhvr>
                                      <p:to>
                                        <p:strVal val="visible"/>
                                      </p:to>
                                    </p:set>
                                    <p:animEffect transition="in" filter="strips(downRight)">
                                      <p:cBhvr>
                                        <p:cTn id="22" dur="500"/>
                                        <p:tgtEl>
                                          <p:spTgt spid="117764"/>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117766"/>
                                        </p:tgtEl>
                                        <p:attrNameLst>
                                          <p:attrName>style.visibility</p:attrName>
                                        </p:attrNameLst>
                                      </p:cBhvr>
                                      <p:to>
                                        <p:strVal val="visible"/>
                                      </p:to>
                                    </p:set>
                                    <p:animEffect transition="in" filter="strips(downRight)">
                                      <p:cBhvr>
                                        <p:cTn id="26" dur="500"/>
                                        <p:tgtEl>
                                          <p:spTgt spid="117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763" grpId="0" autoUpdateAnimBg="0"/>
      <p:bldP spid="117764" grpId="0" animBg="1" autoUpdateAnimBg="0"/>
      <p:bldP spid="117765" grpId="0" animBg="1" autoUpdateAnimBg="0"/>
      <p:bldP spid="117766" grpId="0" animBg="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77825" y="276225"/>
            <a:ext cx="4308475" cy="641350"/>
          </a:xfrm>
          <a:prstGeom prst="rect">
            <a:avLst/>
          </a:prstGeom>
          <a:noFill/>
          <a:ln w="9525">
            <a:noFill/>
            <a:miter lim="800000"/>
            <a:headEnd/>
            <a:tailEnd/>
          </a:ln>
          <a:effectLst/>
        </p:spPr>
        <p:txBody>
          <a:bodyPr wrap="none">
            <a:spAutoFit/>
          </a:bodyPr>
          <a:lstStyle/>
          <a:p>
            <a:r>
              <a:rPr lang="en-US" altLang="zh-CN" sz="3600"/>
              <a:t>i=1;  maxl=0;  n=S[0];</a:t>
            </a:r>
          </a:p>
        </p:txBody>
      </p:sp>
      <p:sp>
        <p:nvSpPr>
          <p:cNvPr id="166915" name="Text Box 3"/>
          <p:cNvSpPr txBox="1">
            <a:spLocks noChangeArrowheads="1"/>
          </p:cNvSpPr>
          <p:nvPr/>
        </p:nvSpPr>
        <p:spPr bwMode="auto">
          <a:xfrm>
            <a:off x="381000" y="1019175"/>
            <a:ext cx="8763000" cy="1190625"/>
          </a:xfrm>
          <a:prstGeom prst="rect">
            <a:avLst/>
          </a:prstGeom>
          <a:noFill/>
          <a:ln w="9525">
            <a:noFill/>
            <a:miter lim="800000"/>
            <a:headEnd/>
            <a:tailEnd/>
          </a:ln>
          <a:effectLst/>
        </p:spPr>
        <p:txBody>
          <a:bodyPr>
            <a:spAutoFit/>
          </a:bodyPr>
          <a:lstStyle/>
          <a:p>
            <a:r>
              <a:rPr lang="en-US" altLang="zh-CN" sz="3600" b="1"/>
              <a:t>while</a:t>
            </a:r>
            <a:r>
              <a:rPr lang="en-US" altLang="zh-CN" sz="3600"/>
              <a:t>(n-i+1&gt;maxl) </a:t>
            </a:r>
            <a:r>
              <a:rPr lang="en-US" altLang="zh-CN" sz="3600" b="1"/>
              <a:t>{</a:t>
            </a:r>
            <a:endParaRPr lang="en-US" altLang="zh-CN" sz="3600"/>
          </a:p>
          <a:p>
            <a:r>
              <a:rPr lang="en-US" altLang="zh-CN" sz="3600"/>
              <a:t>  maxk=</a:t>
            </a:r>
            <a:r>
              <a:rPr lang="en-US" altLang="zh-CN" sz="3600" b="1"/>
              <a:t>Max</a:t>
            </a:r>
            <a:r>
              <a:rPr lang="en-US" altLang="zh-CN" sz="3600"/>
              <a:t>{</a:t>
            </a:r>
            <a:r>
              <a:rPr lang="en-US" altLang="zh-CN" sz="3600">
                <a:solidFill>
                  <a:srgbClr val="0000FF"/>
                </a:solidFill>
              </a:rPr>
              <a:t>Next(SubString(S, i ,n-i+1))</a:t>
            </a:r>
            <a:r>
              <a:rPr lang="en-US" altLang="zh-CN" sz="3600"/>
              <a:t>};</a:t>
            </a:r>
          </a:p>
        </p:txBody>
      </p:sp>
      <p:sp>
        <p:nvSpPr>
          <p:cNvPr id="166916" name="Text Box 4"/>
          <p:cNvSpPr txBox="1">
            <a:spLocks noChangeArrowheads="1"/>
          </p:cNvSpPr>
          <p:nvPr/>
        </p:nvSpPr>
        <p:spPr bwMode="auto">
          <a:xfrm>
            <a:off x="381000" y="2362200"/>
            <a:ext cx="8305800" cy="1250950"/>
          </a:xfrm>
          <a:prstGeom prst="rect">
            <a:avLst/>
          </a:prstGeom>
          <a:noFill/>
          <a:ln w="9525">
            <a:noFill/>
            <a:miter lim="800000"/>
            <a:headEnd/>
            <a:tailEnd/>
          </a:ln>
          <a:effectLst/>
        </p:spPr>
        <p:txBody>
          <a:bodyPr>
            <a:spAutoFit/>
          </a:bodyPr>
          <a:lstStyle/>
          <a:p>
            <a:r>
              <a:rPr lang="en-US" altLang="zh-CN" sz="4000"/>
              <a:t>  </a:t>
            </a:r>
            <a:r>
              <a:rPr lang="en-US" altLang="zh-CN" sz="3600" b="1"/>
              <a:t>if </a:t>
            </a:r>
            <a:r>
              <a:rPr lang="en-US" altLang="zh-CN" sz="3600"/>
              <a:t>(maxk!=next[n] || S[n]!=S[i+maxk-1])</a:t>
            </a:r>
          </a:p>
          <a:p>
            <a:r>
              <a:rPr lang="en-US" altLang="zh-CN" sz="3600"/>
              <a:t>     maxk--;</a:t>
            </a:r>
          </a:p>
        </p:txBody>
      </p:sp>
      <p:sp>
        <p:nvSpPr>
          <p:cNvPr id="166917" name="Text Box 5"/>
          <p:cNvSpPr txBox="1">
            <a:spLocks noChangeArrowheads="1"/>
          </p:cNvSpPr>
          <p:nvPr/>
        </p:nvSpPr>
        <p:spPr bwMode="auto">
          <a:xfrm>
            <a:off x="381000" y="3733800"/>
            <a:ext cx="5480050" cy="1311275"/>
          </a:xfrm>
          <a:prstGeom prst="rect">
            <a:avLst/>
          </a:prstGeom>
          <a:noFill/>
          <a:ln w="9525">
            <a:noFill/>
            <a:miter lim="800000"/>
            <a:headEnd/>
            <a:tailEnd/>
          </a:ln>
          <a:effectLst/>
        </p:spPr>
        <p:txBody>
          <a:bodyPr wrap="none">
            <a:spAutoFit/>
          </a:bodyPr>
          <a:lstStyle/>
          <a:p>
            <a:r>
              <a:rPr lang="en-US" altLang="zh-CN" sz="4000" b="1"/>
              <a:t>if </a:t>
            </a:r>
            <a:r>
              <a:rPr lang="en-US" altLang="zh-CN" sz="4000"/>
              <a:t>(maxk&gt;maxl)</a:t>
            </a:r>
          </a:p>
          <a:p>
            <a:r>
              <a:rPr lang="en-US" altLang="zh-CN" sz="4000"/>
              <a:t>  { maxl=maxk;  spos=i; }</a:t>
            </a:r>
          </a:p>
        </p:txBody>
      </p:sp>
      <p:sp>
        <p:nvSpPr>
          <p:cNvPr id="166918" name="Text Box 6"/>
          <p:cNvSpPr txBox="1">
            <a:spLocks noChangeArrowheads="1"/>
          </p:cNvSpPr>
          <p:nvPr/>
        </p:nvSpPr>
        <p:spPr bwMode="auto">
          <a:xfrm>
            <a:off x="180975" y="5165725"/>
            <a:ext cx="1266825" cy="1311275"/>
          </a:xfrm>
          <a:prstGeom prst="rect">
            <a:avLst/>
          </a:prstGeom>
          <a:noFill/>
          <a:ln w="9525">
            <a:noFill/>
            <a:miter lim="800000"/>
            <a:headEnd/>
            <a:tailEnd/>
          </a:ln>
          <a:effectLst/>
        </p:spPr>
        <p:txBody>
          <a:bodyPr wrap="none">
            <a:spAutoFit/>
          </a:bodyPr>
          <a:lstStyle/>
          <a:p>
            <a:r>
              <a:rPr lang="en-US" altLang="zh-CN" sz="2400"/>
              <a:t>   </a:t>
            </a:r>
            <a:r>
              <a:rPr lang="en-US" altLang="zh-CN" sz="4000"/>
              <a:t>i++;</a:t>
            </a:r>
          </a:p>
          <a:p>
            <a:r>
              <a:rPr lang="en-US" altLang="zh-CN" sz="4000" b="1"/>
              <a:t>}</a:t>
            </a:r>
            <a:endParaRPr lang="en-US" altLang="zh-CN" sz="2400"/>
          </a:p>
        </p:txBody>
      </p:sp>
      <p:graphicFrame>
        <p:nvGraphicFramePr>
          <p:cNvPr id="166919" name="Object 7">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25954" name="Clip" r:id="rId3" imgW="908640" imgH="90756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wipe(left)">
                                      <p:cBhvr>
                                        <p:cTn id="7" dur="500"/>
                                        <p:tgtEl>
                                          <p:spTgt spid="166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5"/>
                                        </p:tgtEl>
                                        <p:attrNameLst>
                                          <p:attrName>style.visibility</p:attrName>
                                        </p:attrNameLst>
                                      </p:cBhvr>
                                      <p:to>
                                        <p:strVal val="visible"/>
                                      </p:to>
                                    </p:set>
                                    <p:animEffect transition="in" filter="wipe(left)">
                                      <p:cBhvr>
                                        <p:cTn id="12" dur="500"/>
                                        <p:tgtEl>
                                          <p:spTgt spid="166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wipe(left)">
                                      <p:cBhvr>
                                        <p:cTn id="17" dur="500"/>
                                        <p:tgtEl>
                                          <p:spTgt spid="166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17"/>
                                        </p:tgtEl>
                                        <p:attrNameLst>
                                          <p:attrName>style.visibility</p:attrName>
                                        </p:attrNameLst>
                                      </p:cBhvr>
                                      <p:to>
                                        <p:strVal val="visible"/>
                                      </p:to>
                                    </p:set>
                                    <p:animEffect transition="in" filter="wipe(left)">
                                      <p:cBhvr>
                                        <p:cTn id="22" dur="500"/>
                                        <p:tgtEl>
                                          <p:spTgt spid="166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918"/>
                                        </p:tgtEl>
                                        <p:attrNameLst>
                                          <p:attrName>style.visibility</p:attrName>
                                        </p:attrNameLst>
                                      </p:cBhvr>
                                      <p:to>
                                        <p:strVal val="visible"/>
                                      </p:to>
                                    </p:set>
                                    <p:animEffect transition="in" filter="wipe(left)">
                                      <p:cBhvr>
                                        <p:cTn id="27" dur="500"/>
                                        <p:tgtEl>
                                          <p:spTgt spid="166918"/>
                                        </p:tgtEl>
                                      </p:cBhvr>
                                    </p:animEffect>
                                  </p:childTnLst>
                                </p:cTn>
                              </p:par>
                            </p:childTnLst>
                          </p:cTn>
                        </p:par>
                        <p:par>
                          <p:cTn id="28" fill="hold">
                            <p:stCondLst>
                              <p:cond delay="500"/>
                            </p:stCondLst>
                            <p:childTnLst>
                              <p:par>
                                <p:cTn id="29" presetID="2" presetClass="entr" presetSubtype="6" fill="hold" nodeType="afterEffect">
                                  <p:stCondLst>
                                    <p:cond delay="0"/>
                                  </p:stCondLst>
                                  <p:childTnLst>
                                    <p:set>
                                      <p:cBhvr>
                                        <p:cTn id="30" dur="1" fill="hold">
                                          <p:stCondLst>
                                            <p:cond delay="0"/>
                                          </p:stCondLst>
                                        </p:cTn>
                                        <p:tgtEl>
                                          <p:spTgt spid="166919"/>
                                        </p:tgtEl>
                                        <p:attrNameLst>
                                          <p:attrName>style.visibility</p:attrName>
                                        </p:attrNameLst>
                                      </p:cBhvr>
                                      <p:to>
                                        <p:strVal val="visible"/>
                                      </p:to>
                                    </p:set>
                                    <p:anim calcmode="lin" valueType="num">
                                      <p:cBhvr additive="base">
                                        <p:cTn id="31" dur="500" fill="hold"/>
                                        <p:tgtEl>
                                          <p:spTgt spid="166919"/>
                                        </p:tgtEl>
                                        <p:attrNameLst>
                                          <p:attrName>ppt_x</p:attrName>
                                        </p:attrNameLst>
                                      </p:cBhvr>
                                      <p:tavLst>
                                        <p:tav tm="0">
                                          <p:val>
                                            <p:strVal val="1+#ppt_w/2"/>
                                          </p:val>
                                        </p:tav>
                                        <p:tav tm="100000">
                                          <p:val>
                                            <p:strVal val="#ppt_x"/>
                                          </p:val>
                                        </p:tav>
                                      </p:tavLst>
                                    </p:anim>
                                    <p:anim calcmode="lin" valueType="num">
                                      <p:cBhvr additive="base">
                                        <p:cTn id="32" dur="500" fill="hold"/>
                                        <p:tgtEl>
                                          <p:spTgt spid="1669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5" grpId="0" autoUpdateAnimBg="0"/>
      <p:bldP spid="166916" grpId="0" autoUpdateAnimBg="0"/>
      <p:bldP spid="166917" grpId="0" autoUpdateAnimBg="0"/>
      <p:bldP spid="166918" grpId="0" autoUpdateAnimBg="0"/>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376238" y="203200"/>
            <a:ext cx="8235950" cy="1701800"/>
          </a:xfrm>
          <a:prstGeom prst="rect">
            <a:avLst/>
          </a:prstGeom>
          <a:noFill/>
          <a:ln w="9525">
            <a:noFill/>
            <a:miter lim="800000"/>
            <a:headEnd/>
            <a:tailEnd/>
          </a:ln>
          <a:effectLst/>
        </p:spPr>
        <p:txBody>
          <a:bodyPr wrap="none">
            <a:spAutoFit/>
          </a:bodyPr>
          <a:lstStyle/>
          <a:p>
            <a:pPr>
              <a:lnSpc>
                <a:spcPct val="110000"/>
              </a:lnSpc>
            </a:pPr>
            <a:r>
              <a:rPr lang="zh-CN" altLang="en-US" sz="3200">
                <a:solidFill>
                  <a:srgbClr val="006666"/>
                </a:solidFill>
              </a:rPr>
              <a:t>算法的基本思想为</a:t>
            </a:r>
            <a:r>
              <a:rPr lang="en-US" altLang="zh-CN" sz="3200">
                <a:solidFill>
                  <a:srgbClr val="006666"/>
                </a:solidFill>
              </a:rPr>
              <a:t>:</a:t>
            </a:r>
          </a:p>
          <a:p>
            <a:pPr>
              <a:lnSpc>
                <a:spcPct val="110000"/>
              </a:lnSpc>
            </a:pPr>
            <a:r>
              <a:rPr lang="en-US" altLang="zh-CN" sz="3200">
                <a:solidFill>
                  <a:srgbClr val="006666"/>
                </a:solidFill>
              </a:rPr>
              <a:t>    </a:t>
            </a:r>
            <a:r>
              <a:rPr lang="zh-CN" altLang="en-US" sz="3200">
                <a:solidFill>
                  <a:srgbClr val="006666"/>
                </a:solidFill>
              </a:rPr>
              <a:t>求 </a:t>
            </a:r>
            <a:r>
              <a:rPr lang="en-US" altLang="zh-CN" sz="3200">
                <a:solidFill>
                  <a:srgbClr val="006666"/>
                </a:solidFill>
              </a:rPr>
              <a:t>pat[i] = SubString( S, i, n-i+1 ) i=1,2,…,n-1</a:t>
            </a:r>
          </a:p>
          <a:p>
            <a:pPr>
              <a:lnSpc>
                <a:spcPct val="110000"/>
              </a:lnSpc>
            </a:pPr>
            <a:r>
              <a:rPr lang="zh-CN" altLang="en-US" sz="3200">
                <a:solidFill>
                  <a:srgbClr val="006666"/>
                </a:solidFill>
              </a:rPr>
              <a:t>的 </a:t>
            </a:r>
            <a:r>
              <a:rPr lang="en-US" altLang="zh-CN" sz="3200">
                <a:solidFill>
                  <a:srgbClr val="006666"/>
                </a:solidFill>
              </a:rPr>
              <a:t>next </a:t>
            </a:r>
            <a:r>
              <a:rPr lang="zh-CN" altLang="en-US" sz="3200">
                <a:solidFill>
                  <a:srgbClr val="006666"/>
                </a:solidFill>
              </a:rPr>
              <a:t>函数值中的最大值。</a:t>
            </a:r>
            <a:endParaRPr lang="zh-CN" altLang="en-US" sz="3600"/>
          </a:p>
        </p:txBody>
      </p:sp>
      <p:sp>
        <p:nvSpPr>
          <p:cNvPr id="167939" name="Text Box 3"/>
          <p:cNvSpPr txBox="1">
            <a:spLocks noChangeArrowheads="1"/>
          </p:cNvSpPr>
          <p:nvPr/>
        </p:nvSpPr>
        <p:spPr bwMode="auto">
          <a:xfrm>
            <a:off x="381000" y="2033588"/>
            <a:ext cx="7412038" cy="4791075"/>
          </a:xfrm>
          <a:prstGeom prst="rect">
            <a:avLst/>
          </a:prstGeom>
          <a:noFill/>
          <a:ln w="9525">
            <a:noFill/>
            <a:miter lim="800000"/>
            <a:headEnd/>
            <a:tailEnd/>
          </a:ln>
          <a:effectLst/>
        </p:spPr>
        <p:txBody>
          <a:bodyPr wrap="none">
            <a:spAutoFit/>
          </a:bodyPr>
          <a:lstStyle/>
          <a:p>
            <a:pPr>
              <a:lnSpc>
                <a:spcPct val="110000"/>
              </a:lnSpc>
            </a:pPr>
            <a:r>
              <a:rPr lang="en-US" altLang="zh-CN" sz="2800">
                <a:solidFill>
                  <a:srgbClr val="006666"/>
                </a:solidFill>
              </a:rPr>
              <a:t>i = 1;  maxl = 0;  spos = 0;  n = S[0];</a:t>
            </a:r>
          </a:p>
          <a:p>
            <a:pPr>
              <a:lnSpc>
                <a:spcPct val="110000"/>
              </a:lnSpc>
            </a:pPr>
            <a:r>
              <a:rPr lang="en-US" altLang="zh-CN" sz="2800" b="1">
                <a:solidFill>
                  <a:srgbClr val="006666"/>
                </a:solidFill>
              </a:rPr>
              <a:t>while</a:t>
            </a:r>
            <a:r>
              <a:rPr lang="en-US" altLang="zh-CN" sz="2800">
                <a:solidFill>
                  <a:srgbClr val="006666"/>
                </a:solidFill>
              </a:rPr>
              <a:t> ( n-i+1 &gt; maxl ) </a:t>
            </a:r>
            <a:r>
              <a:rPr lang="en-US" altLang="zh-CN" sz="2800" b="1">
                <a:solidFill>
                  <a:srgbClr val="006666"/>
                </a:solidFill>
              </a:rPr>
              <a:t>{</a:t>
            </a:r>
            <a:r>
              <a:rPr lang="en-US" altLang="zh-CN" sz="2800">
                <a:solidFill>
                  <a:srgbClr val="006666"/>
                </a:solidFill>
              </a:rPr>
              <a:t> </a:t>
            </a:r>
          </a:p>
          <a:p>
            <a:pPr>
              <a:lnSpc>
                <a:spcPct val="110000"/>
              </a:lnSpc>
            </a:pPr>
            <a:r>
              <a:rPr lang="en-US" altLang="zh-CN" sz="2800">
                <a:solidFill>
                  <a:srgbClr val="006666"/>
                </a:solidFill>
              </a:rPr>
              <a:t>    </a:t>
            </a:r>
            <a:r>
              <a:rPr lang="zh-CN" altLang="en-US" sz="2800">
                <a:solidFill>
                  <a:srgbClr val="006666"/>
                </a:solidFill>
              </a:rPr>
              <a:t>求 </a:t>
            </a:r>
            <a:r>
              <a:rPr lang="en-US" altLang="zh-CN" sz="2800">
                <a:solidFill>
                  <a:srgbClr val="006666"/>
                </a:solidFill>
              </a:rPr>
              <a:t>pat[i] = SubString( S, i, n-i+1 ) </a:t>
            </a:r>
            <a:r>
              <a:rPr lang="zh-CN" altLang="en-US" sz="2800">
                <a:solidFill>
                  <a:srgbClr val="006666"/>
                </a:solidFill>
              </a:rPr>
              <a:t>的 </a:t>
            </a:r>
            <a:r>
              <a:rPr lang="en-US" altLang="zh-CN" sz="2800">
                <a:solidFill>
                  <a:srgbClr val="006666"/>
                </a:solidFill>
              </a:rPr>
              <a:t>next[j]</a:t>
            </a:r>
            <a:r>
              <a:rPr lang="zh-CN" altLang="en-US" sz="2800">
                <a:solidFill>
                  <a:srgbClr val="006666"/>
                </a:solidFill>
              </a:rPr>
              <a:t>中  </a:t>
            </a:r>
          </a:p>
          <a:p>
            <a:pPr>
              <a:lnSpc>
                <a:spcPct val="110000"/>
              </a:lnSpc>
            </a:pPr>
            <a:r>
              <a:rPr lang="zh-CN" altLang="en-US" sz="2800">
                <a:solidFill>
                  <a:srgbClr val="006666"/>
                </a:solidFill>
              </a:rPr>
              <a:t>    的最大值 </a:t>
            </a:r>
            <a:r>
              <a:rPr lang="en-US" altLang="zh-CN" sz="2800">
                <a:solidFill>
                  <a:srgbClr val="006666"/>
                </a:solidFill>
              </a:rPr>
              <a:t>len[i] = next[j];</a:t>
            </a:r>
          </a:p>
          <a:p>
            <a:pPr>
              <a:lnSpc>
                <a:spcPct val="110000"/>
              </a:lnSpc>
            </a:pPr>
            <a:r>
              <a:rPr lang="en-US" altLang="zh-CN" sz="2800">
                <a:solidFill>
                  <a:srgbClr val="006666"/>
                </a:solidFill>
              </a:rPr>
              <a:t>    </a:t>
            </a:r>
            <a:r>
              <a:rPr lang="en-US" altLang="zh-CN" sz="2800" b="1">
                <a:solidFill>
                  <a:srgbClr val="006666"/>
                </a:solidFill>
              </a:rPr>
              <a:t>if</a:t>
            </a:r>
            <a:r>
              <a:rPr lang="en-US" altLang="zh-CN" sz="2800">
                <a:solidFill>
                  <a:srgbClr val="006666"/>
                </a:solidFill>
              </a:rPr>
              <a:t> ( len[i] &gt; maxl )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maxl = len[i];</a:t>
            </a:r>
          </a:p>
          <a:p>
            <a:pPr>
              <a:lnSpc>
                <a:spcPct val="110000"/>
              </a:lnSpc>
            </a:pPr>
            <a:r>
              <a:rPr lang="en-US" altLang="zh-CN" sz="2800">
                <a:solidFill>
                  <a:srgbClr val="006666"/>
                </a:solidFill>
              </a:rPr>
              <a:t>       </a:t>
            </a:r>
            <a:r>
              <a:rPr lang="zh-CN" altLang="en-US" sz="2800">
                <a:solidFill>
                  <a:srgbClr val="006666"/>
                </a:solidFill>
              </a:rPr>
              <a:t>记下子串</a:t>
            </a:r>
            <a:r>
              <a:rPr lang="en-US" altLang="zh-CN" sz="2800">
                <a:solidFill>
                  <a:srgbClr val="006666"/>
                </a:solidFill>
              </a:rPr>
              <a:t>pat[i] </a:t>
            </a:r>
            <a:r>
              <a:rPr lang="zh-CN" altLang="en-US" sz="2800">
                <a:solidFill>
                  <a:srgbClr val="006666"/>
                </a:solidFill>
              </a:rPr>
              <a:t>的起始位置</a:t>
            </a:r>
            <a:r>
              <a:rPr lang="en-US" altLang="zh-CN" sz="2800">
                <a:solidFill>
                  <a:srgbClr val="006666"/>
                </a:solidFill>
              </a:rPr>
              <a:t>;</a:t>
            </a:r>
          </a:p>
          <a:p>
            <a:pPr>
              <a:lnSpc>
                <a:spcPct val="110000"/>
              </a:lnSpc>
            </a:pPr>
            <a:r>
              <a:rPr lang="en-US" altLang="zh-CN" sz="2800">
                <a:solidFill>
                  <a:srgbClr val="006666"/>
                </a:solidFill>
              </a:rPr>
              <a:t>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i++;</a:t>
            </a:r>
          </a:p>
          <a:p>
            <a:pPr>
              <a:lnSpc>
                <a:spcPct val="110000"/>
              </a:lnSpc>
            </a:pPr>
            <a:r>
              <a:rPr lang="en-US" altLang="zh-CN" sz="2800" b="1">
                <a:solidFill>
                  <a:srgbClr val="006666"/>
                </a:solidFill>
              </a:rPr>
              <a:t>}</a:t>
            </a:r>
            <a:endParaRPr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strips(downRight)">
                                      <p:cBhvr>
                                        <p:cTn id="7" dur="500"/>
                                        <p:tgtEl>
                                          <p:spTgt spid="16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p:cNvGraphicFramePr>
            <a:graphicFrameLocks noChangeAspect="1"/>
          </p:cNvGraphicFramePr>
          <p:nvPr/>
        </p:nvGraphicFramePr>
        <p:xfrm>
          <a:off x="812800" y="587375"/>
          <a:ext cx="2540000" cy="1828800"/>
        </p:xfrm>
        <a:graphic>
          <a:graphicData uri="http://schemas.openxmlformats.org/presentationml/2006/ole">
            <p:oleObj spid="_x0000_s126978" name="公式" r:id="rId4" imgW="1587240" imgH="1143000" progId="Equation.3">
              <p:embed/>
            </p:oleObj>
          </a:graphicData>
        </a:graphic>
      </p:graphicFrame>
      <p:grpSp>
        <p:nvGrpSpPr>
          <p:cNvPr id="2" name="Group 3"/>
          <p:cNvGrpSpPr>
            <a:grpSpLocks/>
          </p:cNvGrpSpPr>
          <p:nvPr/>
        </p:nvGrpSpPr>
        <p:grpSpPr bwMode="auto">
          <a:xfrm>
            <a:off x="346075" y="2441575"/>
            <a:ext cx="2047875" cy="3678238"/>
            <a:chOff x="2687" y="608"/>
            <a:chExt cx="1290" cy="2317"/>
          </a:xfrm>
        </p:grpSpPr>
        <p:sp>
          <p:nvSpPr>
            <p:cNvPr id="58372" name="Text Box 4"/>
            <p:cNvSpPr txBox="1">
              <a:spLocks noChangeArrowheads="1"/>
            </p:cNvSpPr>
            <p:nvPr/>
          </p:nvSpPr>
          <p:spPr bwMode="auto">
            <a:xfrm>
              <a:off x="3021" y="853"/>
              <a:ext cx="956" cy="250"/>
            </a:xfrm>
            <a:prstGeom prst="rect">
              <a:avLst/>
            </a:prstGeom>
            <a:noFill/>
            <a:ln w="9525">
              <a:noFill/>
              <a:miter lim="800000"/>
              <a:headEnd/>
              <a:tailEnd/>
            </a:ln>
            <a:effectLst/>
          </p:spPr>
          <p:txBody>
            <a:bodyPr wrap="none" anchor="ctr">
              <a:spAutoFit/>
            </a:bodyPr>
            <a:lstStyle/>
            <a:p>
              <a:r>
                <a:rPr lang="en-US" altLang="zh-CN">
                  <a:solidFill>
                    <a:srgbClr val="0000FF"/>
                  </a:solidFill>
                </a:rPr>
                <a:t>5</a:t>
              </a:r>
              <a:r>
                <a:rPr lang="en-US" altLang="zh-CN"/>
                <a:t>      </a:t>
              </a:r>
              <a:r>
                <a:rPr lang="en-US" altLang="zh-CN">
                  <a:solidFill>
                    <a:srgbClr val="008000"/>
                  </a:solidFill>
                </a:rPr>
                <a:t> 6</a:t>
              </a:r>
              <a:r>
                <a:rPr lang="en-US" altLang="zh-CN"/>
                <a:t>      </a:t>
              </a:r>
              <a:r>
                <a:rPr lang="en-US" altLang="zh-CN">
                  <a:solidFill>
                    <a:srgbClr val="FF3300"/>
                  </a:solidFill>
                </a:rPr>
                <a:t>6</a:t>
              </a:r>
              <a:r>
                <a:rPr lang="en-US" altLang="zh-CN"/>
                <a:t>  </a:t>
              </a:r>
            </a:p>
          </p:txBody>
        </p:sp>
        <p:sp>
          <p:nvSpPr>
            <p:cNvPr id="58373" name="Text Box 5"/>
            <p:cNvSpPr txBox="1">
              <a:spLocks noChangeArrowheads="1"/>
            </p:cNvSpPr>
            <p:nvPr/>
          </p:nvSpPr>
          <p:spPr bwMode="auto">
            <a:xfrm>
              <a:off x="3021" y="1116"/>
              <a:ext cx="916" cy="250"/>
            </a:xfrm>
            <a:prstGeom prst="rect">
              <a:avLst/>
            </a:prstGeom>
            <a:noFill/>
            <a:ln w="9525">
              <a:noFill/>
              <a:miter lim="800000"/>
              <a:headEnd/>
              <a:tailEnd/>
            </a:ln>
            <a:effectLst/>
          </p:spPr>
          <p:txBody>
            <a:bodyPr wrap="none" anchor="ctr">
              <a:spAutoFit/>
            </a:bodyPr>
            <a:lstStyle/>
            <a:p>
              <a:r>
                <a:rPr lang="en-US" altLang="zh-CN"/>
                <a:t>1       1     5  </a:t>
              </a:r>
            </a:p>
          </p:txBody>
        </p:sp>
        <p:sp>
          <p:nvSpPr>
            <p:cNvPr id="58374" name="Text Box 6"/>
            <p:cNvSpPr txBox="1">
              <a:spLocks noChangeArrowheads="1"/>
            </p:cNvSpPr>
            <p:nvPr/>
          </p:nvSpPr>
          <p:spPr bwMode="auto">
            <a:xfrm>
              <a:off x="3021" y="1383"/>
              <a:ext cx="956" cy="250"/>
            </a:xfrm>
            <a:prstGeom prst="rect">
              <a:avLst/>
            </a:prstGeom>
            <a:noFill/>
            <a:ln w="9525">
              <a:noFill/>
              <a:miter lim="800000"/>
              <a:headEnd/>
              <a:tailEnd/>
            </a:ln>
            <a:effectLst/>
          </p:spPr>
          <p:txBody>
            <a:bodyPr wrap="none" anchor="ctr">
              <a:spAutoFit/>
            </a:bodyPr>
            <a:lstStyle/>
            <a:p>
              <a:r>
                <a:rPr lang="en-US" altLang="zh-CN"/>
                <a:t>1       4      4  </a:t>
              </a:r>
            </a:p>
          </p:txBody>
        </p:sp>
        <p:sp>
          <p:nvSpPr>
            <p:cNvPr id="58375" name="Text Box 7"/>
            <p:cNvSpPr txBox="1">
              <a:spLocks noChangeArrowheads="1"/>
            </p:cNvSpPr>
            <p:nvPr/>
          </p:nvSpPr>
          <p:spPr bwMode="auto">
            <a:xfrm>
              <a:off x="3021" y="1627"/>
              <a:ext cx="916" cy="250"/>
            </a:xfrm>
            <a:prstGeom prst="rect">
              <a:avLst/>
            </a:prstGeom>
            <a:noFill/>
            <a:ln w="9525">
              <a:noFill/>
              <a:miter lim="800000"/>
              <a:headEnd/>
              <a:tailEnd/>
            </a:ln>
            <a:effectLst/>
          </p:spPr>
          <p:txBody>
            <a:bodyPr wrap="none" anchor="ctr">
              <a:spAutoFit/>
            </a:bodyPr>
            <a:lstStyle/>
            <a:p>
              <a:r>
                <a:rPr lang="en-US" altLang="zh-CN"/>
                <a:t>1      6      8  </a:t>
              </a:r>
            </a:p>
          </p:txBody>
        </p:sp>
        <p:sp>
          <p:nvSpPr>
            <p:cNvPr id="58376" name="Text Box 8"/>
            <p:cNvSpPr txBox="1">
              <a:spLocks noChangeArrowheads="1"/>
            </p:cNvSpPr>
            <p:nvPr/>
          </p:nvSpPr>
          <p:spPr bwMode="auto">
            <a:xfrm>
              <a:off x="3021" y="1882"/>
              <a:ext cx="916" cy="250"/>
            </a:xfrm>
            <a:prstGeom prst="rect">
              <a:avLst/>
            </a:prstGeom>
            <a:noFill/>
            <a:ln w="9525">
              <a:noFill/>
              <a:miter lim="800000"/>
              <a:headEnd/>
              <a:tailEnd/>
            </a:ln>
            <a:effectLst/>
          </p:spPr>
          <p:txBody>
            <a:bodyPr wrap="none" anchor="ctr">
              <a:spAutoFit/>
            </a:bodyPr>
            <a:lstStyle/>
            <a:p>
              <a:r>
                <a:rPr lang="en-US" altLang="zh-CN"/>
                <a:t>2      3      3  </a:t>
              </a:r>
            </a:p>
          </p:txBody>
        </p:sp>
        <p:sp>
          <p:nvSpPr>
            <p:cNvPr id="58377" name="Text Box 9"/>
            <p:cNvSpPr txBox="1">
              <a:spLocks noChangeArrowheads="1"/>
            </p:cNvSpPr>
            <p:nvPr/>
          </p:nvSpPr>
          <p:spPr bwMode="auto">
            <a:xfrm>
              <a:off x="3021" y="2093"/>
              <a:ext cx="916" cy="250"/>
            </a:xfrm>
            <a:prstGeom prst="rect">
              <a:avLst/>
            </a:prstGeom>
            <a:noFill/>
            <a:ln w="9525">
              <a:noFill/>
              <a:miter lim="800000"/>
              <a:headEnd/>
              <a:tailEnd/>
            </a:ln>
            <a:effectLst/>
          </p:spPr>
          <p:txBody>
            <a:bodyPr wrap="none" anchor="ctr">
              <a:spAutoFit/>
            </a:bodyPr>
            <a:lstStyle/>
            <a:p>
              <a:r>
                <a:rPr lang="en-US" altLang="zh-CN"/>
                <a:t>3       4     7  </a:t>
              </a:r>
            </a:p>
          </p:txBody>
        </p:sp>
        <p:sp>
          <p:nvSpPr>
            <p:cNvPr id="58378" name="Text Box 10"/>
            <p:cNvSpPr txBox="1">
              <a:spLocks noChangeArrowheads="1"/>
            </p:cNvSpPr>
            <p:nvPr/>
          </p:nvSpPr>
          <p:spPr bwMode="auto">
            <a:xfrm>
              <a:off x="3021" y="2372"/>
              <a:ext cx="916" cy="250"/>
            </a:xfrm>
            <a:prstGeom prst="rect">
              <a:avLst/>
            </a:prstGeom>
            <a:noFill/>
            <a:ln w="9525">
              <a:noFill/>
              <a:miter lim="800000"/>
              <a:headEnd/>
              <a:tailEnd/>
            </a:ln>
            <a:effectLst/>
          </p:spPr>
          <p:txBody>
            <a:bodyPr wrap="none" anchor="ctr">
              <a:spAutoFit/>
            </a:bodyPr>
            <a:lstStyle/>
            <a:p>
              <a:r>
                <a:rPr lang="en-US" altLang="zh-CN"/>
                <a:t>5       1     6  </a:t>
              </a:r>
            </a:p>
          </p:txBody>
        </p:sp>
        <p:grpSp>
          <p:nvGrpSpPr>
            <p:cNvPr id="3" name="Group 11"/>
            <p:cNvGrpSpPr>
              <a:grpSpLocks/>
            </p:cNvGrpSpPr>
            <p:nvPr/>
          </p:nvGrpSpPr>
          <p:grpSpPr bwMode="auto">
            <a:xfrm>
              <a:off x="2930" y="822"/>
              <a:ext cx="1022" cy="1839"/>
              <a:chOff x="2930" y="822"/>
              <a:chExt cx="1022" cy="2311"/>
            </a:xfrm>
          </p:grpSpPr>
          <p:sp>
            <p:nvSpPr>
              <p:cNvPr id="58380" name="Rectangle 12"/>
              <p:cNvSpPr>
                <a:spLocks noChangeArrowheads="1"/>
              </p:cNvSpPr>
              <p:nvPr/>
            </p:nvSpPr>
            <p:spPr bwMode="auto">
              <a:xfrm>
                <a:off x="2930" y="822"/>
                <a:ext cx="1022" cy="231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58381" name="Line 13"/>
              <p:cNvSpPr>
                <a:spLocks noChangeShapeType="1"/>
              </p:cNvSpPr>
              <p:nvPr/>
            </p:nvSpPr>
            <p:spPr bwMode="auto">
              <a:xfrm>
                <a:off x="3263" y="822"/>
                <a:ext cx="0" cy="2300"/>
              </a:xfrm>
              <a:prstGeom prst="line">
                <a:avLst/>
              </a:prstGeom>
              <a:noFill/>
              <a:ln w="9525">
                <a:solidFill>
                  <a:schemeClr val="tx1"/>
                </a:solidFill>
                <a:round/>
                <a:headEnd/>
                <a:tailEnd/>
              </a:ln>
              <a:effectLst/>
            </p:spPr>
            <p:txBody>
              <a:bodyPr anchor="ctr">
                <a:spAutoFit/>
              </a:bodyPr>
              <a:lstStyle/>
              <a:p>
                <a:endParaRPr lang="zh-CN" altLang="en-US"/>
              </a:p>
            </p:txBody>
          </p:sp>
          <p:sp>
            <p:nvSpPr>
              <p:cNvPr id="58382" name="Line 14"/>
              <p:cNvSpPr>
                <a:spLocks noChangeShapeType="1"/>
              </p:cNvSpPr>
              <p:nvPr/>
            </p:nvSpPr>
            <p:spPr bwMode="auto">
              <a:xfrm>
                <a:off x="3608" y="833"/>
                <a:ext cx="0" cy="2278"/>
              </a:xfrm>
              <a:prstGeom prst="line">
                <a:avLst/>
              </a:prstGeom>
              <a:noFill/>
              <a:ln w="9525">
                <a:solidFill>
                  <a:schemeClr val="tx1"/>
                </a:solidFill>
                <a:round/>
                <a:headEnd/>
                <a:tailEnd/>
              </a:ln>
              <a:effectLst/>
            </p:spPr>
            <p:txBody>
              <a:bodyPr anchor="ctr">
                <a:spAutoFit/>
              </a:bodyPr>
              <a:lstStyle/>
              <a:p>
                <a:endParaRPr lang="zh-CN" altLang="en-US"/>
              </a:p>
            </p:txBody>
          </p:sp>
        </p:grpSp>
        <p:sp>
          <p:nvSpPr>
            <p:cNvPr id="58383" name="Line 15"/>
            <p:cNvSpPr>
              <a:spLocks noChangeShapeType="1"/>
            </p:cNvSpPr>
            <p:nvPr/>
          </p:nvSpPr>
          <p:spPr bwMode="auto">
            <a:xfrm>
              <a:off x="2915" y="1089"/>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384" name="Line 16"/>
            <p:cNvSpPr>
              <a:spLocks noChangeShapeType="1"/>
            </p:cNvSpPr>
            <p:nvPr/>
          </p:nvSpPr>
          <p:spPr bwMode="auto">
            <a:xfrm>
              <a:off x="2915" y="1344"/>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385" name="Line 17"/>
            <p:cNvSpPr>
              <a:spLocks noChangeShapeType="1"/>
            </p:cNvSpPr>
            <p:nvPr/>
          </p:nvSpPr>
          <p:spPr bwMode="auto">
            <a:xfrm>
              <a:off x="2915" y="1600"/>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386" name="Line 18"/>
            <p:cNvSpPr>
              <a:spLocks noChangeShapeType="1"/>
            </p:cNvSpPr>
            <p:nvPr/>
          </p:nvSpPr>
          <p:spPr bwMode="auto">
            <a:xfrm>
              <a:off x="2915" y="1856"/>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387" name="Line 19"/>
            <p:cNvSpPr>
              <a:spLocks noChangeShapeType="1"/>
            </p:cNvSpPr>
            <p:nvPr/>
          </p:nvSpPr>
          <p:spPr bwMode="auto">
            <a:xfrm>
              <a:off x="2915" y="2112"/>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388" name="Line 20"/>
            <p:cNvSpPr>
              <a:spLocks noChangeShapeType="1"/>
            </p:cNvSpPr>
            <p:nvPr/>
          </p:nvSpPr>
          <p:spPr bwMode="auto">
            <a:xfrm>
              <a:off x="2915" y="2368"/>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389" name="Text Box 21"/>
            <p:cNvSpPr txBox="1">
              <a:spLocks noChangeArrowheads="1"/>
            </p:cNvSpPr>
            <p:nvPr/>
          </p:nvSpPr>
          <p:spPr bwMode="auto">
            <a:xfrm>
              <a:off x="3091" y="2675"/>
              <a:ext cx="756" cy="250"/>
            </a:xfrm>
            <a:prstGeom prst="rect">
              <a:avLst/>
            </a:prstGeom>
            <a:noFill/>
            <a:ln w="9525">
              <a:noFill/>
              <a:miter lim="800000"/>
              <a:headEnd/>
              <a:tailEnd/>
            </a:ln>
            <a:effectLst/>
          </p:spPr>
          <p:txBody>
            <a:bodyPr wrap="none" anchor="ctr">
              <a:spAutoFit/>
            </a:bodyPr>
            <a:lstStyle/>
            <a:p>
              <a:pPr algn="ctr"/>
              <a:r>
                <a:rPr lang="zh-CN" altLang="en-US"/>
                <a:t>三元组表</a:t>
              </a:r>
            </a:p>
          </p:txBody>
        </p:sp>
        <p:sp>
          <p:nvSpPr>
            <p:cNvPr id="58390" name="Text Box 22"/>
            <p:cNvSpPr txBox="1">
              <a:spLocks noChangeArrowheads="1"/>
            </p:cNvSpPr>
            <p:nvPr/>
          </p:nvSpPr>
          <p:spPr bwMode="auto">
            <a:xfrm>
              <a:off x="3016" y="608"/>
              <a:ext cx="884" cy="250"/>
            </a:xfrm>
            <a:prstGeom prst="rect">
              <a:avLst/>
            </a:prstGeom>
            <a:noFill/>
            <a:ln w="9525">
              <a:noFill/>
              <a:miter lim="800000"/>
              <a:headEnd/>
              <a:tailEnd/>
            </a:ln>
            <a:effectLst/>
          </p:spPr>
          <p:txBody>
            <a:bodyPr wrap="none" anchor="ctr">
              <a:spAutoFit/>
            </a:bodyPr>
            <a:lstStyle/>
            <a:p>
              <a:r>
                <a:rPr lang="en-US" altLang="zh-CN"/>
                <a:t>i       j        v</a:t>
              </a:r>
            </a:p>
          </p:txBody>
        </p:sp>
        <p:sp>
          <p:nvSpPr>
            <p:cNvPr id="58391" name="Text Box 23"/>
            <p:cNvSpPr txBox="1">
              <a:spLocks noChangeArrowheads="1"/>
            </p:cNvSpPr>
            <p:nvPr/>
          </p:nvSpPr>
          <p:spPr bwMode="auto">
            <a:xfrm>
              <a:off x="2687" y="844"/>
              <a:ext cx="308" cy="1984"/>
            </a:xfrm>
            <a:prstGeom prst="rect">
              <a:avLst/>
            </a:prstGeom>
            <a:noFill/>
            <a:ln w="9525">
              <a:noFill/>
              <a:miter lim="800000"/>
              <a:headEnd/>
              <a:tailEnd/>
            </a:ln>
            <a:effectLst/>
          </p:spPr>
          <p:txBody>
            <a:bodyPr vert="eaVert" wrap="none" anchor="ctr">
              <a:spAutoFit/>
            </a:bodyPr>
            <a:lstStyle/>
            <a:p>
              <a:r>
                <a:rPr lang="en-US" altLang="zh-CN"/>
                <a:t>0   1   2   3   4   5  6</a:t>
              </a:r>
            </a:p>
          </p:txBody>
        </p:sp>
      </p:grpSp>
      <p:sp>
        <p:nvSpPr>
          <p:cNvPr id="58450" name="Text Box 82"/>
          <p:cNvSpPr txBox="1">
            <a:spLocks noChangeArrowheads="1"/>
          </p:cNvSpPr>
          <p:nvPr/>
        </p:nvSpPr>
        <p:spPr bwMode="auto">
          <a:xfrm>
            <a:off x="533400" y="179388"/>
            <a:ext cx="4883150" cy="396875"/>
          </a:xfrm>
          <a:prstGeom prst="rect">
            <a:avLst/>
          </a:prstGeom>
          <a:noFill/>
          <a:ln w="9525">
            <a:noFill/>
            <a:miter lim="800000"/>
            <a:headEnd/>
            <a:tailEnd/>
          </a:ln>
          <a:effectLst/>
        </p:spPr>
        <p:txBody>
          <a:bodyPr wrap="none">
            <a:spAutoFit/>
          </a:bodyPr>
          <a:lstStyle/>
          <a:p>
            <a:r>
              <a:rPr lang="en-US" altLang="zh-CN"/>
              <a:t> </a:t>
            </a:r>
            <a:r>
              <a:rPr lang="zh-CN" altLang="en-US"/>
              <a:t>作业</a:t>
            </a:r>
            <a:r>
              <a:rPr lang="en-US" altLang="zh-CN"/>
              <a:t>2</a:t>
            </a:r>
            <a:r>
              <a:rPr lang="zh-CN" altLang="en-US"/>
              <a:t>：</a:t>
            </a:r>
            <a:r>
              <a:rPr lang="en-US" altLang="zh-CN"/>
              <a:t>3 .3 </a:t>
            </a:r>
            <a:r>
              <a:rPr lang="zh-CN" altLang="en-US"/>
              <a:t>写出矩阵三元组表，十字链表</a:t>
            </a:r>
          </a:p>
        </p:txBody>
      </p:sp>
      <p:grpSp>
        <p:nvGrpSpPr>
          <p:cNvPr id="4" name="Group 190"/>
          <p:cNvGrpSpPr>
            <a:grpSpLocks/>
          </p:cNvGrpSpPr>
          <p:nvPr/>
        </p:nvGrpSpPr>
        <p:grpSpPr bwMode="auto">
          <a:xfrm>
            <a:off x="2827338" y="2265363"/>
            <a:ext cx="6037262" cy="3606800"/>
            <a:chOff x="1781" y="1427"/>
            <a:chExt cx="3803" cy="2272"/>
          </a:xfrm>
        </p:grpSpPr>
        <p:grpSp>
          <p:nvGrpSpPr>
            <p:cNvPr id="5" name="Group 83"/>
            <p:cNvGrpSpPr>
              <a:grpSpLocks/>
            </p:cNvGrpSpPr>
            <p:nvPr/>
          </p:nvGrpSpPr>
          <p:grpSpPr bwMode="auto">
            <a:xfrm>
              <a:off x="1781" y="1427"/>
              <a:ext cx="3803" cy="2200"/>
              <a:chOff x="675" y="514"/>
              <a:chExt cx="4745" cy="2200"/>
            </a:xfrm>
          </p:grpSpPr>
          <p:grpSp>
            <p:nvGrpSpPr>
              <p:cNvPr id="6" name="Group 84"/>
              <p:cNvGrpSpPr>
                <a:grpSpLocks/>
              </p:cNvGrpSpPr>
              <p:nvPr/>
            </p:nvGrpSpPr>
            <p:grpSpPr bwMode="auto">
              <a:xfrm>
                <a:off x="1413" y="883"/>
                <a:ext cx="922" cy="457"/>
                <a:chOff x="2019" y="794"/>
                <a:chExt cx="922" cy="457"/>
              </a:xfrm>
            </p:grpSpPr>
            <p:sp>
              <p:nvSpPr>
                <p:cNvPr id="58453" name="Text Box 85"/>
                <p:cNvSpPr txBox="1">
                  <a:spLocks noChangeArrowheads="1"/>
                </p:cNvSpPr>
                <p:nvPr/>
              </p:nvSpPr>
              <p:spPr bwMode="auto">
                <a:xfrm>
                  <a:off x="2023" y="798"/>
                  <a:ext cx="245"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58454" name="Text Box 86"/>
                <p:cNvSpPr txBox="1">
                  <a:spLocks noChangeArrowheads="1"/>
                </p:cNvSpPr>
                <p:nvPr/>
              </p:nvSpPr>
              <p:spPr bwMode="auto">
                <a:xfrm>
                  <a:off x="2355" y="794"/>
                  <a:ext cx="245"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58455" name="Text Box 87"/>
                <p:cNvSpPr txBox="1">
                  <a:spLocks noChangeArrowheads="1"/>
                </p:cNvSpPr>
                <p:nvPr/>
              </p:nvSpPr>
              <p:spPr bwMode="auto">
                <a:xfrm>
                  <a:off x="2645" y="794"/>
                  <a:ext cx="244" cy="250"/>
                </a:xfrm>
                <a:prstGeom prst="rect">
                  <a:avLst/>
                </a:prstGeom>
                <a:noFill/>
                <a:ln w="9525">
                  <a:noFill/>
                  <a:miter lim="800000"/>
                  <a:headEnd/>
                  <a:tailEnd/>
                </a:ln>
                <a:effectLst/>
              </p:spPr>
              <p:txBody>
                <a:bodyPr wrap="none" anchor="ctr">
                  <a:spAutoFit/>
                </a:bodyPr>
                <a:lstStyle/>
                <a:p>
                  <a:pPr algn="ctr"/>
                  <a:r>
                    <a:rPr lang="en-US" altLang="zh-CN"/>
                    <a:t>5</a:t>
                  </a:r>
                </a:p>
              </p:txBody>
            </p:sp>
            <p:sp>
              <p:nvSpPr>
                <p:cNvPr id="58456" name="Rectangle 88"/>
                <p:cNvSpPr>
                  <a:spLocks noChangeArrowheads="1"/>
                </p:cNvSpPr>
                <p:nvPr/>
              </p:nvSpPr>
              <p:spPr bwMode="auto">
                <a:xfrm>
                  <a:off x="2019" y="823"/>
                  <a:ext cx="922" cy="389"/>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58457" name="Line 89"/>
                <p:cNvSpPr>
                  <a:spLocks noChangeShapeType="1"/>
                </p:cNvSpPr>
                <p:nvPr/>
              </p:nvSpPr>
              <p:spPr bwMode="auto">
                <a:xfrm>
                  <a:off x="2019" y="1023"/>
                  <a:ext cx="9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58" name="Line 90"/>
                <p:cNvSpPr>
                  <a:spLocks noChangeShapeType="1"/>
                </p:cNvSpPr>
                <p:nvPr/>
              </p:nvSpPr>
              <p:spPr bwMode="auto">
                <a:xfrm>
                  <a:off x="2486" y="1023"/>
                  <a:ext cx="0"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59" name="Line 91"/>
                <p:cNvSpPr>
                  <a:spLocks noChangeShapeType="1"/>
                </p:cNvSpPr>
                <p:nvPr/>
              </p:nvSpPr>
              <p:spPr bwMode="auto">
                <a:xfrm>
                  <a:off x="2330" y="823"/>
                  <a:ext cx="0" cy="20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60" name="Line 92"/>
                <p:cNvSpPr>
                  <a:spLocks noChangeShapeType="1"/>
                </p:cNvSpPr>
                <p:nvPr/>
              </p:nvSpPr>
              <p:spPr bwMode="auto">
                <a:xfrm>
                  <a:off x="2641" y="823"/>
                  <a:ext cx="2" cy="200"/>
                </a:xfrm>
                <a:prstGeom prst="line">
                  <a:avLst/>
                </a:prstGeom>
                <a:noFill/>
                <a:ln w="9525">
                  <a:solidFill>
                    <a:schemeClr val="tx1"/>
                  </a:solidFill>
                  <a:round/>
                  <a:headEnd/>
                  <a:tailEnd/>
                </a:ln>
                <a:effectLst/>
              </p:spPr>
              <p:txBody>
                <a:bodyPr anchor="ctr">
                  <a:spAutoFit/>
                </a:bodyPr>
                <a:lstStyle/>
                <a:p>
                  <a:endParaRPr lang="zh-CN" altLang="en-US"/>
                </a:p>
              </p:txBody>
            </p:sp>
            <p:sp>
              <p:nvSpPr>
                <p:cNvPr id="58461" name="Text Box 93"/>
                <p:cNvSpPr txBox="1">
                  <a:spLocks noChangeArrowheads="1"/>
                </p:cNvSpPr>
                <p:nvPr/>
              </p:nvSpPr>
              <p:spPr bwMode="auto">
                <a:xfrm>
                  <a:off x="2024" y="983"/>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462" name="Text Box 94"/>
                <p:cNvSpPr txBox="1">
                  <a:spLocks noChangeArrowheads="1"/>
                </p:cNvSpPr>
                <p:nvPr/>
              </p:nvSpPr>
              <p:spPr bwMode="auto">
                <a:xfrm>
                  <a:off x="2509" y="1001"/>
                  <a:ext cx="116" cy="250"/>
                </a:xfrm>
                <a:prstGeom prst="rect">
                  <a:avLst/>
                </a:prstGeom>
                <a:noFill/>
                <a:ln w="9525">
                  <a:noFill/>
                  <a:miter lim="800000"/>
                  <a:headEnd/>
                  <a:tailEnd/>
                </a:ln>
                <a:effectLst/>
              </p:spPr>
              <p:txBody>
                <a:bodyPr wrap="none" anchor="ctr">
                  <a:spAutoFit/>
                </a:bodyPr>
                <a:lstStyle/>
                <a:p>
                  <a:endParaRPr lang="zh-CN" altLang="zh-CN"/>
                </a:p>
              </p:txBody>
            </p:sp>
          </p:grpSp>
          <p:sp>
            <p:nvSpPr>
              <p:cNvPr id="58463" name="Text Box 95"/>
              <p:cNvSpPr txBox="1">
                <a:spLocks noChangeArrowheads="1"/>
              </p:cNvSpPr>
              <p:nvPr/>
            </p:nvSpPr>
            <p:spPr bwMode="auto">
              <a:xfrm>
                <a:off x="755" y="2091"/>
                <a:ext cx="238" cy="250"/>
              </a:xfrm>
              <a:prstGeom prst="rect">
                <a:avLst/>
              </a:prstGeom>
              <a:noFill/>
              <a:ln w="9525">
                <a:noFill/>
                <a:miter lim="800000"/>
                <a:headEnd/>
                <a:tailEnd/>
              </a:ln>
              <a:effectLst/>
            </p:spPr>
            <p:txBody>
              <a:bodyPr wrap="none" anchor="ctr">
                <a:spAutoFit/>
              </a:bodyPr>
              <a:lstStyle/>
              <a:p>
                <a:pPr algn="ctr"/>
                <a:r>
                  <a:rPr lang="en-US" altLang="zh-CN"/>
                  <a:t>^</a:t>
                </a:r>
              </a:p>
            </p:txBody>
          </p:sp>
          <p:grpSp>
            <p:nvGrpSpPr>
              <p:cNvPr id="7" name="Group 96"/>
              <p:cNvGrpSpPr>
                <a:grpSpLocks/>
              </p:cNvGrpSpPr>
              <p:nvPr/>
            </p:nvGrpSpPr>
            <p:grpSpPr bwMode="auto">
              <a:xfrm>
                <a:off x="1399" y="2257"/>
                <a:ext cx="922" cy="457"/>
                <a:chOff x="1115" y="1934"/>
                <a:chExt cx="922" cy="457"/>
              </a:xfrm>
            </p:grpSpPr>
            <p:sp>
              <p:nvSpPr>
                <p:cNvPr id="58465" name="Text Box 97"/>
                <p:cNvSpPr txBox="1">
                  <a:spLocks noChangeArrowheads="1"/>
                </p:cNvSpPr>
                <p:nvPr/>
              </p:nvSpPr>
              <p:spPr bwMode="auto">
                <a:xfrm>
                  <a:off x="1150" y="1938"/>
                  <a:ext cx="244" cy="250"/>
                </a:xfrm>
                <a:prstGeom prst="rect">
                  <a:avLst/>
                </a:prstGeom>
                <a:noFill/>
                <a:ln w="9525">
                  <a:noFill/>
                  <a:miter lim="800000"/>
                  <a:headEnd/>
                  <a:tailEnd/>
                </a:ln>
                <a:effectLst/>
              </p:spPr>
              <p:txBody>
                <a:bodyPr wrap="none" anchor="ctr">
                  <a:spAutoFit/>
                </a:bodyPr>
                <a:lstStyle/>
                <a:p>
                  <a:pPr algn="ctr"/>
                  <a:r>
                    <a:rPr lang="en-US" altLang="zh-CN"/>
                    <a:t>5</a:t>
                  </a:r>
                </a:p>
              </p:txBody>
            </p:sp>
            <p:sp>
              <p:nvSpPr>
                <p:cNvPr id="58466" name="Text Box 98"/>
                <p:cNvSpPr txBox="1">
                  <a:spLocks noChangeArrowheads="1"/>
                </p:cNvSpPr>
                <p:nvPr/>
              </p:nvSpPr>
              <p:spPr bwMode="auto">
                <a:xfrm>
                  <a:off x="1453" y="1934"/>
                  <a:ext cx="244"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58467" name="Text Box 99"/>
                <p:cNvSpPr txBox="1">
                  <a:spLocks noChangeArrowheads="1"/>
                </p:cNvSpPr>
                <p:nvPr/>
              </p:nvSpPr>
              <p:spPr bwMode="auto">
                <a:xfrm>
                  <a:off x="1741" y="1934"/>
                  <a:ext cx="245" cy="250"/>
                </a:xfrm>
                <a:prstGeom prst="rect">
                  <a:avLst/>
                </a:prstGeom>
                <a:noFill/>
                <a:ln w="9525">
                  <a:noFill/>
                  <a:miter lim="800000"/>
                  <a:headEnd/>
                  <a:tailEnd/>
                </a:ln>
                <a:effectLst/>
              </p:spPr>
              <p:txBody>
                <a:bodyPr wrap="none" anchor="ctr">
                  <a:spAutoFit/>
                </a:bodyPr>
                <a:lstStyle/>
                <a:p>
                  <a:pPr algn="ctr"/>
                  <a:r>
                    <a:rPr lang="en-US" altLang="zh-CN"/>
                    <a:t>6</a:t>
                  </a:r>
                </a:p>
              </p:txBody>
            </p:sp>
            <p:sp>
              <p:nvSpPr>
                <p:cNvPr id="58468" name="Rectangle 100"/>
                <p:cNvSpPr>
                  <a:spLocks noChangeArrowheads="1"/>
                </p:cNvSpPr>
                <p:nvPr/>
              </p:nvSpPr>
              <p:spPr bwMode="auto">
                <a:xfrm>
                  <a:off x="1115" y="1963"/>
                  <a:ext cx="922" cy="389"/>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58469" name="Line 101"/>
                <p:cNvSpPr>
                  <a:spLocks noChangeShapeType="1"/>
                </p:cNvSpPr>
                <p:nvPr/>
              </p:nvSpPr>
              <p:spPr bwMode="auto">
                <a:xfrm>
                  <a:off x="1115" y="2163"/>
                  <a:ext cx="9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70" name="Line 102"/>
                <p:cNvSpPr>
                  <a:spLocks noChangeShapeType="1"/>
                </p:cNvSpPr>
                <p:nvPr/>
              </p:nvSpPr>
              <p:spPr bwMode="auto">
                <a:xfrm>
                  <a:off x="1582" y="2163"/>
                  <a:ext cx="0"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71" name="Line 103"/>
                <p:cNvSpPr>
                  <a:spLocks noChangeShapeType="1"/>
                </p:cNvSpPr>
                <p:nvPr/>
              </p:nvSpPr>
              <p:spPr bwMode="auto">
                <a:xfrm>
                  <a:off x="1426" y="1963"/>
                  <a:ext cx="0" cy="20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72" name="Line 104"/>
                <p:cNvSpPr>
                  <a:spLocks noChangeShapeType="1"/>
                </p:cNvSpPr>
                <p:nvPr/>
              </p:nvSpPr>
              <p:spPr bwMode="auto">
                <a:xfrm>
                  <a:off x="1737" y="1963"/>
                  <a:ext cx="2" cy="200"/>
                </a:xfrm>
                <a:prstGeom prst="line">
                  <a:avLst/>
                </a:prstGeom>
                <a:noFill/>
                <a:ln w="9525">
                  <a:solidFill>
                    <a:schemeClr val="tx1"/>
                  </a:solidFill>
                  <a:round/>
                  <a:headEnd/>
                  <a:tailEnd/>
                </a:ln>
                <a:effectLst/>
              </p:spPr>
              <p:txBody>
                <a:bodyPr anchor="ctr">
                  <a:spAutoFit/>
                </a:bodyPr>
                <a:lstStyle/>
                <a:p>
                  <a:endParaRPr lang="zh-CN" altLang="en-US"/>
                </a:p>
              </p:txBody>
            </p:sp>
            <p:sp>
              <p:nvSpPr>
                <p:cNvPr id="58473" name="Text Box 105"/>
                <p:cNvSpPr txBox="1">
                  <a:spLocks noChangeArrowheads="1"/>
                </p:cNvSpPr>
                <p:nvPr/>
              </p:nvSpPr>
              <p:spPr bwMode="auto">
                <a:xfrm>
                  <a:off x="1120" y="2123"/>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474" name="Text Box 106"/>
                <p:cNvSpPr txBox="1">
                  <a:spLocks noChangeArrowheads="1"/>
                </p:cNvSpPr>
                <p:nvPr/>
              </p:nvSpPr>
              <p:spPr bwMode="auto">
                <a:xfrm>
                  <a:off x="1605" y="2141"/>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475" name="Text Box 107"/>
                <p:cNvSpPr txBox="1">
                  <a:spLocks noChangeArrowheads="1"/>
                </p:cNvSpPr>
                <p:nvPr/>
              </p:nvSpPr>
              <p:spPr bwMode="auto">
                <a:xfrm>
                  <a:off x="1222" y="2141"/>
                  <a:ext cx="238" cy="250"/>
                </a:xfrm>
                <a:prstGeom prst="rect">
                  <a:avLst/>
                </a:prstGeom>
                <a:noFill/>
                <a:ln w="9525">
                  <a:noFill/>
                  <a:miter lim="800000"/>
                  <a:headEnd/>
                  <a:tailEnd/>
                </a:ln>
                <a:effectLst/>
              </p:spPr>
              <p:txBody>
                <a:bodyPr wrap="none" anchor="ctr">
                  <a:spAutoFit/>
                </a:bodyPr>
                <a:lstStyle/>
                <a:p>
                  <a:pPr algn="ctr"/>
                  <a:r>
                    <a:rPr lang="en-US" altLang="zh-CN"/>
                    <a:t>^</a:t>
                  </a:r>
                </a:p>
              </p:txBody>
            </p:sp>
            <p:sp>
              <p:nvSpPr>
                <p:cNvPr id="58476" name="Text Box 108"/>
                <p:cNvSpPr txBox="1">
                  <a:spLocks noChangeArrowheads="1"/>
                </p:cNvSpPr>
                <p:nvPr/>
              </p:nvSpPr>
              <p:spPr bwMode="auto">
                <a:xfrm>
                  <a:off x="1667" y="2141"/>
                  <a:ext cx="239" cy="250"/>
                </a:xfrm>
                <a:prstGeom prst="rect">
                  <a:avLst/>
                </a:prstGeom>
                <a:noFill/>
                <a:ln w="9525">
                  <a:noFill/>
                  <a:miter lim="800000"/>
                  <a:headEnd/>
                  <a:tailEnd/>
                </a:ln>
                <a:effectLst/>
              </p:spPr>
              <p:txBody>
                <a:bodyPr wrap="none" anchor="ctr">
                  <a:spAutoFit/>
                </a:bodyPr>
                <a:lstStyle/>
                <a:p>
                  <a:pPr algn="ctr"/>
                  <a:r>
                    <a:rPr lang="en-US" altLang="zh-CN"/>
                    <a:t>^</a:t>
                  </a:r>
                </a:p>
              </p:txBody>
            </p:sp>
          </p:grpSp>
          <p:sp>
            <p:nvSpPr>
              <p:cNvPr id="58477" name="Text Box 109"/>
              <p:cNvSpPr txBox="1">
                <a:spLocks noChangeArrowheads="1"/>
              </p:cNvSpPr>
              <p:nvPr/>
            </p:nvSpPr>
            <p:spPr bwMode="auto">
              <a:xfrm>
                <a:off x="4305" y="1091"/>
                <a:ext cx="238" cy="250"/>
              </a:xfrm>
              <a:prstGeom prst="rect">
                <a:avLst/>
              </a:prstGeom>
              <a:noFill/>
              <a:ln w="9525">
                <a:noFill/>
                <a:miter lim="800000"/>
                <a:headEnd/>
                <a:tailEnd/>
              </a:ln>
              <a:effectLst/>
            </p:spPr>
            <p:txBody>
              <a:bodyPr wrap="none" anchor="ctr">
                <a:spAutoFit/>
              </a:bodyPr>
              <a:lstStyle/>
              <a:p>
                <a:pPr algn="ctr"/>
                <a:r>
                  <a:rPr lang="en-US" altLang="zh-CN"/>
                  <a:t>^</a:t>
                </a:r>
              </a:p>
            </p:txBody>
          </p:sp>
          <p:grpSp>
            <p:nvGrpSpPr>
              <p:cNvPr id="8" name="Group 110"/>
              <p:cNvGrpSpPr>
                <a:grpSpLocks/>
              </p:cNvGrpSpPr>
              <p:nvPr/>
            </p:nvGrpSpPr>
            <p:grpSpPr bwMode="auto">
              <a:xfrm>
                <a:off x="3552" y="1803"/>
                <a:ext cx="922" cy="465"/>
                <a:chOff x="3496" y="1315"/>
                <a:chExt cx="922" cy="465"/>
              </a:xfrm>
            </p:grpSpPr>
            <p:sp>
              <p:nvSpPr>
                <p:cNvPr id="58479" name="Text Box 111"/>
                <p:cNvSpPr txBox="1">
                  <a:spLocks noChangeArrowheads="1"/>
                </p:cNvSpPr>
                <p:nvPr/>
              </p:nvSpPr>
              <p:spPr bwMode="auto">
                <a:xfrm>
                  <a:off x="3532" y="1319"/>
                  <a:ext cx="245" cy="250"/>
                </a:xfrm>
                <a:prstGeom prst="rect">
                  <a:avLst/>
                </a:prstGeom>
                <a:noFill/>
                <a:ln w="9525">
                  <a:noFill/>
                  <a:miter lim="800000"/>
                  <a:headEnd/>
                  <a:tailEnd/>
                </a:ln>
                <a:effectLst/>
              </p:spPr>
              <p:txBody>
                <a:bodyPr wrap="none" anchor="ctr">
                  <a:spAutoFit/>
                </a:bodyPr>
                <a:lstStyle/>
                <a:p>
                  <a:pPr algn="ctr"/>
                  <a:r>
                    <a:rPr lang="en-US" altLang="zh-CN"/>
                    <a:t>3</a:t>
                  </a:r>
                </a:p>
              </p:txBody>
            </p:sp>
            <p:sp>
              <p:nvSpPr>
                <p:cNvPr id="58480" name="Text Box 112"/>
                <p:cNvSpPr txBox="1">
                  <a:spLocks noChangeArrowheads="1"/>
                </p:cNvSpPr>
                <p:nvPr/>
              </p:nvSpPr>
              <p:spPr bwMode="auto">
                <a:xfrm>
                  <a:off x="3833" y="1315"/>
                  <a:ext cx="245" cy="250"/>
                </a:xfrm>
                <a:prstGeom prst="rect">
                  <a:avLst/>
                </a:prstGeom>
                <a:noFill/>
                <a:ln w="9525">
                  <a:noFill/>
                  <a:miter lim="800000"/>
                  <a:headEnd/>
                  <a:tailEnd/>
                </a:ln>
                <a:effectLst/>
              </p:spPr>
              <p:txBody>
                <a:bodyPr wrap="none" anchor="ctr">
                  <a:spAutoFit/>
                </a:bodyPr>
                <a:lstStyle/>
                <a:p>
                  <a:pPr algn="ctr"/>
                  <a:r>
                    <a:rPr lang="en-US" altLang="zh-CN"/>
                    <a:t>4</a:t>
                  </a:r>
                </a:p>
              </p:txBody>
            </p:sp>
            <p:sp>
              <p:nvSpPr>
                <p:cNvPr id="58481" name="Text Box 113"/>
                <p:cNvSpPr txBox="1">
                  <a:spLocks noChangeArrowheads="1"/>
                </p:cNvSpPr>
                <p:nvPr/>
              </p:nvSpPr>
              <p:spPr bwMode="auto">
                <a:xfrm>
                  <a:off x="4123" y="1315"/>
                  <a:ext cx="244" cy="250"/>
                </a:xfrm>
                <a:prstGeom prst="rect">
                  <a:avLst/>
                </a:prstGeom>
                <a:noFill/>
                <a:ln w="9525">
                  <a:noFill/>
                  <a:miter lim="800000"/>
                  <a:headEnd/>
                  <a:tailEnd/>
                </a:ln>
                <a:effectLst/>
              </p:spPr>
              <p:txBody>
                <a:bodyPr wrap="none" anchor="ctr">
                  <a:spAutoFit/>
                </a:bodyPr>
                <a:lstStyle/>
                <a:p>
                  <a:pPr algn="ctr"/>
                  <a:r>
                    <a:rPr lang="en-US" altLang="zh-CN"/>
                    <a:t>7</a:t>
                  </a:r>
                </a:p>
              </p:txBody>
            </p:sp>
            <p:sp>
              <p:nvSpPr>
                <p:cNvPr id="58482" name="Rectangle 114"/>
                <p:cNvSpPr>
                  <a:spLocks noChangeArrowheads="1"/>
                </p:cNvSpPr>
                <p:nvPr/>
              </p:nvSpPr>
              <p:spPr bwMode="auto">
                <a:xfrm>
                  <a:off x="3496" y="1344"/>
                  <a:ext cx="922" cy="389"/>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58483" name="Line 115"/>
                <p:cNvSpPr>
                  <a:spLocks noChangeShapeType="1"/>
                </p:cNvSpPr>
                <p:nvPr/>
              </p:nvSpPr>
              <p:spPr bwMode="auto">
                <a:xfrm>
                  <a:off x="3496" y="1544"/>
                  <a:ext cx="9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84" name="Line 116"/>
                <p:cNvSpPr>
                  <a:spLocks noChangeShapeType="1"/>
                </p:cNvSpPr>
                <p:nvPr/>
              </p:nvSpPr>
              <p:spPr bwMode="auto">
                <a:xfrm>
                  <a:off x="3963" y="1544"/>
                  <a:ext cx="0"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85" name="Line 117"/>
                <p:cNvSpPr>
                  <a:spLocks noChangeShapeType="1"/>
                </p:cNvSpPr>
                <p:nvPr/>
              </p:nvSpPr>
              <p:spPr bwMode="auto">
                <a:xfrm>
                  <a:off x="3807" y="1344"/>
                  <a:ext cx="0" cy="20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86" name="Line 118"/>
                <p:cNvSpPr>
                  <a:spLocks noChangeShapeType="1"/>
                </p:cNvSpPr>
                <p:nvPr/>
              </p:nvSpPr>
              <p:spPr bwMode="auto">
                <a:xfrm>
                  <a:off x="4118" y="1344"/>
                  <a:ext cx="2" cy="200"/>
                </a:xfrm>
                <a:prstGeom prst="line">
                  <a:avLst/>
                </a:prstGeom>
                <a:noFill/>
                <a:ln w="9525">
                  <a:solidFill>
                    <a:schemeClr val="tx1"/>
                  </a:solidFill>
                  <a:round/>
                  <a:headEnd/>
                  <a:tailEnd/>
                </a:ln>
                <a:effectLst/>
              </p:spPr>
              <p:txBody>
                <a:bodyPr anchor="ctr">
                  <a:spAutoFit/>
                </a:bodyPr>
                <a:lstStyle/>
                <a:p>
                  <a:endParaRPr lang="zh-CN" altLang="en-US"/>
                </a:p>
              </p:txBody>
            </p:sp>
            <p:sp>
              <p:nvSpPr>
                <p:cNvPr id="58487" name="Text Box 119"/>
                <p:cNvSpPr txBox="1">
                  <a:spLocks noChangeArrowheads="1"/>
                </p:cNvSpPr>
                <p:nvPr/>
              </p:nvSpPr>
              <p:spPr bwMode="auto">
                <a:xfrm>
                  <a:off x="3501" y="1504"/>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488" name="Text Box 120"/>
                <p:cNvSpPr txBox="1">
                  <a:spLocks noChangeArrowheads="1"/>
                </p:cNvSpPr>
                <p:nvPr/>
              </p:nvSpPr>
              <p:spPr bwMode="auto">
                <a:xfrm>
                  <a:off x="3986" y="1522"/>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489" name="Text Box 121"/>
                <p:cNvSpPr txBox="1">
                  <a:spLocks noChangeArrowheads="1"/>
                </p:cNvSpPr>
                <p:nvPr/>
              </p:nvSpPr>
              <p:spPr bwMode="auto">
                <a:xfrm>
                  <a:off x="3623" y="1529"/>
                  <a:ext cx="239" cy="250"/>
                </a:xfrm>
                <a:prstGeom prst="rect">
                  <a:avLst/>
                </a:prstGeom>
                <a:noFill/>
                <a:ln w="9525">
                  <a:noFill/>
                  <a:miter lim="800000"/>
                  <a:headEnd/>
                  <a:tailEnd/>
                </a:ln>
                <a:effectLst/>
              </p:spPr>
              <p:txBody>
                <a:bodyPr wrap="none" anchor="ctr">
                  <a:spAutoFit/>
                </a:bodyPr>
                <a:lstStyle/>
                <a:p>
                  <a:pPr algn="ctr"/>
                  <a:r>
                    <a:rPr lang="en-US" altLang="zh-CN"/>
                    <a:t>^</a:t>
                  </a:r>
                </a:p>
              </p:txBody>
            </p:sp>
            <p:sp>
              <p:nvSpPr>
                <p:cNvPr id="58490" name="Text Box 122"/>
                <p:cNvSpPr txBox="1">
                  <a:spLocks noChangeArrowheads="1"/>
                </p:cNvSpPr>
                <p:nvPr/>
              </p:nvSpPr>
              <p:spPr bwMode="auto">
                <a:xfrm>
                  <a:off x="4134" y="1530"/>
                  <a:ext cx="238" cy="250"/>
                </a:xfrm>
                <a:prstGeom prst="rect">
                  <a:avLst/>
                </a:prstGeom>
                <a:noFill/>
                <a:ln w="9525">
                  <a:noFill/>
                  <a:miter lim="800000"/>
                  <a:headEnd/>
                  <a:tailEnd/>
                </a:ln>
                <a:effectLst/>
              </p:spPr>
              <p:txBody>
                <a:bodyPr wrap="none" anchor="ctr">
                  <a:spAutoFit/>
                </a:bodyPr>
                <a:lstStyle/>
                <a:p>
                  <a:pPr algn="ctr"/>
                  <a:r>
                    <a:rPr lang="en-US" altLang="zh-CN"/>
                    <a:t>^</a:t>
                  </a:r>
                </a:p>
              </p:txBody>
            </p:sp>
          </p:grpSp>
          <p:grpSp>
            <p:nvGrpSpPr>
              <p:cNvPr id="9" name="Group 123"/>
              <p:cNvGrpSpPr>
                <a:grpSpLocks/>
              </p:cNvGrpSpPr>
              <p:nvPr/>
            </p:nvGrpSpPr>
            <p:grpSpPr bwMode="auto">
              <a:xfrm>
                <a:off x="915" y="1118"/>
                <a:ext cx="494" cy="245"/>
                <a:chOff x="356" y="992"/>
                <a:chExt cx="494" cy="245"/>
              </a:xfrm>
            </p:grpSpPr>
            <p:sp>
              <p:nvSpPr>
                <p:cNvPr id="58492" name="Line 124"/>
                <p:cNvSpPr>
                  <a:spLocks noChangeShapeType="1"/>
                </p:cNvSpPr>
                <p:nvPr/>
              </p:nvSpPr>
              <p:spPr bwMode="auto">
                <a:xfrm flipV="1">
                  <a:off x="356" y="992"/>
                  <a:ext cx="0" cy="2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58493" name="Line 125"/>
                <p:cNvSpPr>
                  <a:spLocks noChangeShapeType="1"/>
                </p:cNvSpPr>
                <p:nvPr/>
              </p:nvSpPr>
              <p:spPr bwMode="auto">
                <a:xfrm>
                  <a:off x="356" y="992"/>
                  <a:ext cx="494" cy="0"/>
                </a:xfrm>
                <a:prstGeom prst="line">
                  <a:avLst/>
                </a:prstGeom>
                <a:noFill/>
                <a:ln w="38100">
                  <a:solidFill>
                    <a:schemeClr val="tx1"/>
                  </a:solidFill>
                  <a:round/>
                  <a:headEnd/>
                  <a:tailEnd type="triangle" w="med" len="med"/>
                </a:ln>
                <a:effectLst/>
              </p:spPr>
              <p:txBody>
                <a:bodyPr anchor="ctr">
                  <a:spAutoFit/>
                </a:bodyPr>
                <a:lstStyle/>
                <a:p>
                  <a:endParaRPr lang="zh-CN" altLang="en-US"/>
                </a:p>
              </p:txBody>
            </p:sp>
          </p:grpSp>
          <p:sp>
            <p:nvSpPr>
              <p:cNvPr id="58494" name="Rectangle 126"/>
              <p:cNvSpPr>
                <a:spLocks noChangeArrowheads="1"/>
              </p:cNvSpPr>
              <p:nvPr/>
            </p:nvSpPr>
            <p:spPr bwMode="auto">
              <a:xfrm>
                <a:off x="681" y="1241"/>
                <a:ext cx="378" cy="137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58495" name="Line 127"/>
              <p:cNvSpPr>
                <a:spLocks noChangeShapeType="1"/>
              </p:cNvSpPr>
              <p:nvPr/>
            </p:nvSpPr>
            <p:spPr bwMode="auto">
              <a:xfrm>
                <a:off x="681" y="1518"/>
                <a:ext cx="378"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96" name="Line 128"/>
              <p:cNvSpPr>
                <a:spLocks noChangeShapeType="1"/>
              </p:cNvSpPr>
              <p:nvPr/>
            </p:nvSpPr>
            <p:spPr bwMode="auto">
              <a:xfrm>
                <a:off x="681" y="1801"/>
                <a:ext cx="378"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97" name="Line 129"/>
              <p:cNvSpPr>
                <a:spLocks noChangeShapeType="1"/>
              </p:cNvSpPr>
              <p:nvPr/>
            </p:nvSpPr>
            <p:spPr bwMode="auto">
              <a:xfrm>
                <a:off x="681" y="2084"/>
                <a:ext cx="378"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498" name="Line 130"/>
              <p:cNvSpPr>
                <a:spLocks noChangeShapeType="1"/>
              </p:cNvSpPr>
              <p:nvPr/>
            </p:nvSpPr>
            <p:spPr bwMode="auto">
              <a:xfrm>
                <a:off x="3148" y="674"/>
                <a:ext cx="0" cy="800"/>
              </a:xfrm>
              <a:prstGeom prst="line">
                <a:avLst/>
              </a:prstGeom>
              <a:noFill/>
              <a:ln w="38100">
                <a:solidFill>
                  <a:srgbClr val="0000FF"/>
                </a:solidFill>
                <a:round/>
                <a:headEnd/>
                <a:tailEnd type="triangle" w="med" len="med"/>
              </a:ln>
              <a:effectLst/>
            </p:spPr>
            <p:txBody>
              <a:bodyPr wrap="none" anchor="ctr">
                <a:spAutoFit/>
              </a:bodyPr>
              <a:lstStyle/>
              <a:p>
                <a:endParaRPr lang="zh-CN" altLang="en-US"/>
              </a:p>
            </p:txBody>
          </p:sp>
          <p:sp>
            <p:nvSpPr>
              <p:cNvPr id="58499" name="Line 131"/>
              <p:cNvSpPr>
                <a:spLocks noChangeShapeType="1"/>
              </p:cNvSpPr>
              <p:nvPr/>
            </p:nvSpPr>
            <p:spPr bwMode="auto">
              <a:xfrm flipH="1">
                <a:off x="2148" y="652"/>
                <a:ext cx="427" cy="0"/>
              </a:xfrm>
              <a:prstGeom prst="line">
                <a:avLst/>
              </a:prstGeom>
              <a:noFill/>
              <a:ln w="9525">
                <a:solidFill>
                  <a:srgbClr val="0000FF"/>
                </a:solidFill>
                <a:round/>
                <a:headEnd/>
                <a:tailEnd/>
              </a:ln>
              <a:effectLst/>
            </p:spPr>
            <p:txBody>
              <a:bodyPr anchor="ctr">
                <a:spAutoFit/>
              </a:bodyPr>
              <a:lstStyle/>
              <a:p>
                <a:endParaRPr lang="zh-CN" altLang="en-US"/>
              </a:p>
            </p:txBody>
          </p:sp>
          <p:sp>
            <p:nvSpPr>
              <p:cNvPr id="58500" name="Line 132"/>
              <p:cNvSpPr>
                <a:spLocks noChangeShapeType="1"/>
              </p:cNvSpPr>
              <p:nvPr/>
            </p:nvSpPr>
            <p:spPr bwMode="auto">
              <a:xfrm>
                <a:off x="2137" y="652"/>
                <a:ext cx="0" cy="277"/>
              </a:xfrm>
              <a:prstGeom prst="line">
                <a:avLst/>
              </a:prstGeom>
              <a:noFill/>
              <a:ln w="9525">
                <a:solidFill>
                  <a:srgbClr val="0000FF"/>
                </a:solidFill>
                <a:round/>
                <a:headEnd/>
                <a:tailEnd type="triangle" w="med" len="med"/>
              </a:ln>
              <a:effectLst/>
            </p:spPr>
            <p:txBody>
              <a:bodyPr wrap="none" anchor="ctr">
                <a:spAutoFit/>
              </a:bodyPr>
              <a:lstStyle/>
              <a:p>
                <a:endParaRPr lang="zh-CN" altLang="en-US"/>
              </a:p>
            </p:txBody>
          </p:sp>
          <p:sp>
            <p:nvSpPr>
              <p:cNvPr id="58501" name="Line 133"/>
              <p:cNvSpPr>
                <a:spLocks noChangeShapeType="1"/>
              </p:cNvSpPr>
              <p:nvPr/>
            </p:nvSpPr>
            <p:spPr bwMode="auto">
              <a:xfrm>
                <a:off x="4012" y="655"/>
                <a:ext cx="1139" cy="8"/>
              </a:xfrm>
              <a:prstGeom prst="line">
                <a:avLst/>
              </a:prstGeom>
              <a:noFill/>
              <a:ln w="38100">
                <a:solidFill>
                  <a:schemeClr val="accent2"/>
                </a:solidFill>
                <a:round/>
                <a:headEnd/>
                <a:tailEnd/>
              </a:ln>
              <a:effectLst/>
            </p:spPr>
            <p:txBody>
              <a:bodyPr anchor="ctr">
                <a:spAutoFit/>
              </a:bodyPr>
              <a:lstStyle/>
              <a:p>
                <a:endParaRPr lang="zh-CN" altLang="en-US"/>
              </a:p>
            </p:txBody>
          </p:sp>
          <p:sp>
            <p:nvSpPr>
              <p:cNvPr id="58502" name="Line 134"/>
              <p:cNvSpPr>
                <a:spLocks noChangeShapeType="1"/>
              </p:cNvSpPr>
              <p:nvPr/>
            </p:nvSpPr>
            <p:spPr bwMode="auto">
              <a:xfrm>
                <a:off x="1618" y="1223"/>
                <a:ext cx="0" cy="1043"/>
              </a:xfrm>
              <a:prstGeom prst="line">
                <a:avLst/>
              </a:prstGeom>
              <a:noFill/>
              <a:ln w="38100">
                <a:solidFill>
                  <a:srgbClr val="0000FF"/>
                </a:solidFill>
                <a:round/>
                <a:headEnd/>
                <a:tailEnd type="triangle" w="med" len="med"/>
              </a:ln>
              <a:effectLst/>
            </p:spPr>
            <p:txBody>
              <a:bodyPr wrap="none" anchor="ctr"/>
              <a:lstStyle/>
              <a:p>
                <a:endParaRPr lang="zh-CN" altLang="en-US"/>
              </a:p>
            </p:txBody>
          </p:sp>
          <p:sp>
            <p:nvSpPr>
              <p:cNvPr id="58503" name="Line 135"/>
              <p:cNvSpPr>
                <a:spLocks noChangeShapeType="1"/>
              </p:cNvSpPr>
              <p:nvPr/>
            </p:nvSpPr>
            <p:spPr bwMode="auto">
              <a:xfrm>
                <a:off x="675" y="2362"/>
                <a:ext cx="378"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04" name="Rectangle 136"/>
              <p:cNvSpPr>
                <a:spLocks noChangeArrowheads="1"/>
              </p:cNvSpPr>
              <p:nvPr/>
            </p:nvSpPr>
            <p:spPr bwMode="auto">
              <a:xfrm>
                <a:off x="2388" y="514"/>
                <a:ext cx="1769" cy="278"/>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58505" name="Line 137"/>
              <p:cNvSpPr>
                <a:spLocks noChangeShapeType="1"/>
              </p:cNvSpPr>
              <p:nvPr/>
            </p:nvSpPr>
            <p:spPr bwMode="auto">
              <a:xfrm>
                <a:off x="2972" y="514"/>
                <a:ext cx="0" cy="254"/>
              </a:xfrm>
              <a:prstGeom prst="line">
                <a:avLst/>
              </a:prstGeom>
              <a:noFill/>
              <a:ln w="9525">
                <a:solidFill>
                  <a:schemeClr val="tx1"/>
                </a:solidFill>
                <a:round/>
                <a:headEnd/>
                <a:tailEnd/>
              </a:ln>
              <a:effectLst/>
            </p:spPr>
            <p:txBody>
              <a:bodyPr anchor="ctr">
                <a:spAutoFit/>
              </a:bodyPr>
              <a:lstStyle/>
              <a:p>
                <a:endParaRPr lang="zh-CN" altLang="en-US"/>
              </a:p>
            </p:txBody>
          </p:sp>
          <p:sp>
            <p:nvSpPr>
              <p:cNvPr id="58506" name="Line 138"/>
              <p:cNvSpPr>
                <a:spLocks noChangeShapeType="1"/>
              </p:cNvSpPr>
              <p:nvPr/>
            </p:nvSpPr>
            <p:spPr bwMode="auto">
              <a:xfrm>
                <a:off x="3271" y="514"/>
                <a:ext cx="0" cy="278"/>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07" name="Line 139"/>
              <p:cNvSpPr>
                <a:spLocks noChangeShapeType="1"/>
              </p:cNvSpPr>
              <p:nvPr/>
            </p:nvSpPr>
            <p:spPr bwMode="auto">
              <a:xfrm>
                <a:off x="2673" y="524"/>
                <a:ext cx="0" cy="278"/>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08" name="Line 140"/>
              <p:cNvSpPr>
                <a:spLocks noChangeShapeType="1"/>
              </p:cNvSpPr>
              <p:nvPr/>
            </p:nvSpPr>
            <p:spPr bwMode="auto">
              <a:xfrm>
                <a:off x="3870" y="525"/>
                <a:ext cx="0" cy="278"/>
              </a:xfrm>
              <a:prstGeom prst="line">
                <a:avLst/>
              </a:prstGeom>
              <a:noFill/>
              <a:ln w="9525">
                <a:solidFill>
                  <a:schemeClr val="tx1"/>
                </a:solidFill>
                <a:round/>
                <a:headEnd/>
                <a:tailEnd/>
              </a:ln>
              <a:effectLst/>
            </p:spPr>
            <p:txBody>
              <a:bodyPr wrap="none" anchor="ctr">
                <a:spAutoFit/>
              </a:bodyPr>
              <a:lstStyle/>
              <a:p>
                <a:endParaRPr lang="zh-CN" altLang="en-US"/>
              </a:p>
            </p:txBody>
          </p:sp>
          <p:grpSp>
            <p:nvGrpSpPr>
              <p:cNvPr id="10" name="Group 141"/>
              <p:cNvGrpSpPr>
                <a:grpSpLocks/>
              </p:cNvGrpSpPr>
              <p:nvPr/>
            </p:nvGrpSpPr>
            <p:grpSpPr bwMode="auto">
              <a:xfrm>
                <a:off x="3279" y="883"/>
                <a:ext cx="922" cy="457"/>
                <a:chOff x="2019" y="794"/>
                <a:chExt cx="922" cy="457"/>
              </a:xfrm>
            </p:grpSpPr>
            <p:sp>
              <p:nvSpPr>
                <p:cNvPr id="58510" name="Text Box 142"/>
                <p:cNvSpPr txBox="1">
                  <a:spLocks noChangeArrowheads="1"/>
                </p:cNvSpPr>
                <p:nvPr/>
              </p:nvSpPr>
              <p:spPr bwMode="auto">
                <a:xfrm>
                  <a:off x="2024" y="798"/>
                  <a:ext cx="244"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58511" name="Text Box 143"/>
                <p:cNvSpPr txBox="1">
                  <a:spLocks noChangeArrowheads="1"/>
                </p:cNvSpPr>
                <p:nvPr/>
              </p:nvSpPr>
              <p:spPr bwMode="auto">
                <a:xfrm>
                  <a:off x="2357" y="794"/>
                  <a:ext cx="245" cy="250"/>
                </a:xfrm>
                <a:prstGeom prst="rect">
                  <a:avLst/>
                </a:prstGeom>
                <a:noFill/>
                <a:ln w="9525">
                  <a:noFill/>
                  <a:miter lim="800000"/>
                  <a:headEnd/>
                  <a:tailEnd/>
                </a:ln>
                <a:effectLst/>
              </p:spPr>
              <p:txBody>
                <a:bodyPr wrap="none" anchor="ctr">
                  <a:spAutoFit/>
                </a:bodyPr>
                <a:lstStyle/>
                <a:p>
                  <a:pPr algn="ctr"/>
                  <a:r>
                    <a:rPr lang="en-US" altLang="zh-CN"/>
                    <a:t>4</a:t>
                  </a:r>
                </a:p>
              </p:txBody>
            </p:sp>
            <p:sp>
              <p:nvSpPr>
                <p:cNvPr id="58512" name="Text Box 144"/>
                <p:cNvSpPr txBox="1">
                  <a:spLocks noChangeArrowheads="1"/>
                </p:cNvSpPr>
                <p:nvPr/>
              </p:nvSpPr>
              <p:spPr bwMode="auto">
                <a:xfrm>
                  <a:off x="2647" y="794"/>
                  <a:ext cx="244" cy="250"/>
                </a:xfrm>
                <a:prstGeom prst="rect">
                  <a:avLst/>
                </a:prstGeom>
                <a:noFill/>
                <a:ln w="9525">
                  <a:noFill/>
                  <a:miter lim="800000"/>
                  <a:headEnd/>
                  <a:tailEnd/>
                </a:ln>
                <a:effectLst/>
              </p:spPr>
              <p:txBody>
                <a:bodyPr wrap="none" anchor="ctr">
                  <a:spAutoFit/>
                </a:bodyPr>
                <a:lstStyle/>
                <a:p>
                  <a:pPr algn="ctr"/>
                  <a:r>
                    <a:rPr lang="en-US" altLang="zh-CN"/>
                    <a:t>4</a:t>
                  </a:r>
                </a:p>
              </p:txBody>
            </p:sp>
            <p:sp>
              <p:nvSpPr>
                <p:cNvPr id="58513" name="Rectangle 145"/>
                <p:cNvSpPr>
                  <a:spLocks noChangeArrowheads="1"/>
                </p:cNvSpPr>
                <p:nvPr/>
              </p:nvSpPr>
              <p:spPr bwMode="auto">
                <a:xfrm>
                  <a:off x="2019" y="823"/>
                  <a:ext cx="922" cy="389"/>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58514" name="Line 146"/>
                <p:cNvSpPr>
                  <a:spLocks noChangeShapeType="1"/>
                </p:cNvSpPr>
                <p:nvPr/>
              </p:nvSpPr>
              <p:spPr bwMode="auto">
                <a:xfrm>
                  <a:off x="2019" y="1023"/>
                  <a:ext cx="9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15" name="Line 147"/>
                <p:cNvSpPr>
                  <a:spLocks noChangeShapeType="1"/>
                </p:cNvSpPr>
                <p:nvPr/>
              </p:nvSpPr>
              <p:spPr bwMode="auto">
                <a:xfrm>
                  <a:off x="2486" y="1023"/>
                  <a:ext cx="0"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16" name="Line 148"/>
                <p:cNvSpPr>
                  <a:spLocks noChangeShapeType="1"/>
                </p:cNvSpPr>
                <p:nvPr/>
              </p:nvSpPr>
              <p:spPr bwMode="auto">
                <a:xfrm>
                  <a:off x="2330" y="823"/>
                  <a:ext cx="0" cy="20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17" name="Line 149"/>
                <p:cNvSpPr>
                  <a:spLocks noChangeShapeType="1"/>
                </p:cNvSpPr>
                <p:nvPr/>
              </p:nvSpPr>
              <p:spPr bwMode="auto">
                <a:xfrm>
                  <a:off x="2641" y="823"/>
                  <a:ext cx="2" cy="200"/>
                </a:xfrm>
                <a:prstGeom prst="line">
                  <a:avLst/>
                </a:prstGeom>
                <a:noFill/>
                <a:ln w="9525">
                  <a:solidFill>
                    <a:schemeClr val="tx1"/>
                  </a:solidFill>
                  <a:round/>
                  <a:headEnd/>
                  <a:tailEnd/>
                </a:ln>
                <a:effectLst/>
              </p:spPr>
              <p:txBody>
                <a:bodyPr anchor="ctr">
                  <a:spAutoFit/>
                </a:bodyPr>
                <a:lstStyle/>
                <a:p>
                  <a:endParaRPr lang="zh-CN" altLang="en-US"/>
                </a:p>
              </p:txBody>
            </p:sp>
            <p:sp>
              <p:nvSpPr>
                <p:cNvPr id="58518" name="Text Box 150"/>
                <p:cNvSpPr txBox="1">
                  <a:spLocks noChangeArrowheads="1"/>
                </p:cNvSpPr>
                <p:nvPr/>
              </p:nvSpPr>
              <p:spPr bwMode="auto">
                <a:xfrm>
                  <a:off x="2024" y="983"/>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519" name="Text Box 151"/>
                <p:cNvSpPr txBox="1">
                  <a:spLocks noChangeArrowheads="1"/>
                </p:cNvSpPr>
                <p:nvPr/>
              </p:nvSpPr>
              <p:spPr bwMode="auto">
                <a:xfrm>
                  <a:off x="2509" y="1001"/>
                  <a:ext cx="116" cy="250"/>
                </a:xfrm>
                <a:prstGeom prst="rect">
                  <a:avLst/>
                </a:prstGeom>
                <a:noFill/>
                <a:ln w="9525">
                  <a:noFill/>
                  <a:miter lim="800000"/>
                  <a:headEnd/>
                  <a:tailEnd/>
                </a:ln>
                <a:effectLst/>
              </p:spPr>
              <p:txBody>
                <a:bodyPr wrap="none" anchor="ctr">
                  <a:spAutoFit/>
                </a:bodyPr>
                <a:lstStyle/>
                <a:p>
                  <a:endParaRPr lang="zh-CN" altLang="zh-CN"/>
                </a:p>
              </p:txBody>
            </p:sp>
          </p:grpSp>
          <p:grpSp>
            <p:nvGrpSpPr>
              <p:cNvPr id="11" name="Group 152"/>
              <p:cNvGrpSpPr>
                <a:grpSpLocks/>
              </p:cNvGrpSpPr>
              <p:nvPr/>
            </p:nvGrpSpPr>
            <p:grpSpPr bwMode="auto">
              <a:xfrm>
                <a:off x="4498" y="883"/>
                <a:ext cx="922" cy="457"/>
                <a:chOff x="2019" y="794"/>
                <a:chExt cx="922" cy="457"/>
              </a:xfrm>
            </p:grpSpPr>
            <p:sp>
              <p:nvSpPr>
                <p:cNvPr id="58521" name="Text Box 153"/>
                <p:cNvSpPr txBox="1">
                  <a:spLocks noChangeArrowheads="1"/>
                </p:cNvSpPr>
                <p:nvPr/>
              </p:nvSpPr>
              <p:spPr bwMode="auto">
                <a:xfrm>
                  <a:off x="2025" y="798"/>
                  <a:ext cx="245"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58522" name="Text Box 154"/>
                <p:cNvSpPr txBox="1">
                  <a:spLocks noChangeArrowheads="1"/>
                </p:cNvSpPr>
                <p:nvPr/>
              </p:nvSpPr>
              <p:spPr bwMode="auto">
                <a:xfrm>
                  <a:off x="2357" y="794"/>
                  <a:ext cx="245" cy="250"/>
                </a:xfrm>
                <a:prstGeom prst="rect">
                  <a:avLst/>
                </a:prstGeom>
                <a:noFill/>
                <a:ln w="9525">
                  <a:noFill/>
                  <a:miter lim="800000"/>
                  <a:headEnd/>
                  <a:tailEnd/>
                </a:ln>
                <a:effectLst/>
              </p:spPr>
              <p:txBody>
                <a:bodyPr wrap="none" anchor="ctr">
                  <a:spAutoFit/>
                </a:bodyPr>
                <a:lstStyle/>
                <a:p>
                  <a:pPr algn="ctr"/>
                  <a:r>
                    <a:rPr lang="en-US" altLang="zh-CN"/>
                    <a:t>6</a:t>
                  </a:r>
                </a:p>
              </p:txBody>
            </p:sp>
            <p:sp>
              <p:nvSpPr>
                <p:cNvPr id="58523" name="Text Box 155"/>
                <p:cNvSpPr txBox="1">
                  <a:spLocks noChangeArrowheads="1"/>
                </p:cNvSpPr>
                <p:nvPr/>
              </p:nvSpPr>
              <p:spPr bwMode="auto">
                <a:xfrm>
                  <a:off x="2645" y="794"/>
                  <a:ext cx="245" cy="250"/>
                </a:xfrm>
                <a:prstGeom prst="rect">
                  <a:avLst/>
                </a:prstGeom>
                <a:noFill/>
                <a:ln w="9525">
                  <a:noFill/>
                  <a:miter lim="800000"/>
                  <a:headEnd/>
                  <a:tailEnd/>
                </a:ln>
                <a:effectLst/>
              </p:spPr>
              <p:txBody>
                <a:bodyPr wrap="none" anchor="ctr">
                  <a:spAutoFit/>
                </a:bodyPr>
                <a:lstStyle/>
                <a:p>
                  <a:pPr algn="ctr"/>
                  <a:r>
                    <a:rPr lang="en-US" altLang="zh-CN"/>
                    <a:t>8</a:t>
                  </a:r>
                </a:p>
              </p:txBody>
            </p:sp>
            <p:sp>
              <p:nvSpPr>
                <p:cNvPr id="58524" name="Rectangle 156"/>
                <p:cNvSpPr>
                  <a:spLocks noChangeArrowheads="1"/>
                </p:cNvSpPr>
                <p:nvPr/>
              </p:nvSpPr>
              <p:spPr bwMode="auto">
                <a:xfrm>
                  <a:off x="2019" y="823"/>
                  <a:ext cx="922" cy="389"/>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58525" name="Line 157"/>
                <p:cNvSpPr>
                  <a:spLocks noChangeShapeType="1"/>
                </p:cNvSpPr>
                <p:nvPr/>
              </p:nvSpPr>
              <p:spPr bwMode="auto">
                <a:xfrm>
                  <a:off x="2019" y="1023"/>
                  <a:ext cx="9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26" name="Line 158"/>
                <p:cNvSpPr>
                  <a:spLocks noChangeShapeType="1"/>
                </p:cNvSpPr>
                <p:nvPr/>
              </p:nvSpPr>
              <p:spPr bwMode="auto">
                <a:xfrm>
                  <a:off x="2486" y="1023"/>
                  <a:ext cx="0"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27" name="Line 159"/>
                <p:cNvSpPr>
                  <a:spLocks noChangeShapeType="1"/>
                </p:cNvSpPr>
                <p:nvPr/>
              </p:nvSpPr>
              <p:spPr bwMode="auto">
                <a:xfrm>
                  <a:off x="2330" y="823"/>
                  <a:ext cx="0" cy="20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28" name="Line 160"/>
                <p:cNvSpPr>
                  <a:spLocks noChangeShapeType="1"/>
                </p:cNvSpPr>
                <p:nvPr/>
              </p:nvSpPr>
              <p:spPr bwMode="auto">
                <a:xfrm>
                  <a:off x="2641" y="823"/>
                  <a:ext cx="2" cy="200"/>
                </a:xfrm>
                <a:prstGeom prst="line">
                  <a:avLst/>
                </a:prstGeom>
                <a:noFill/>
                <a:ln w="9525">
                  <a:solidFill>
                    <a:schemeClr val="tx1"/>
                  </a:solidFill>
                  <a:round/>
                  <a:headEnd/>
                  <a:tailEnd/>
                </a:ln>
                <a:effectLst/>
              </p:spPr>
              <p:txBody>
                <a:bodyPr anchor="ctr">
                  <a:spAutoFit/>
                </a:bodyPr>
                <a:lstStyle/>
                <a:p>
                  <a:endParaRPr lang="zh-CN" altLang="en-US"/>
                </a:p>
              </p:txBody>
            </p:sp>
            <p:sp>
              <p:nvSpPr>
                <p:cNvPr id="58529" name="Text Box 161"/>
                <p:cNvSpPr txBox="1">
                  <a:spLocks noChangeArrowheads="1"/>
                </p:cNvSpPr>
                <p:nvPr/>
              </p:nvSpPr>
              <p:spPr bwMode="auto">
                <a:xfrm>
                  <a:off x="2024" y="983"/>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530" name="Text Box 162"/>
                <p:cNvSpPr txBox="1">
                  <a:spLocks noChangeArrowheads="1"/>
                </p:cNvSpPr>
                <p:nvPr/>
              </p:nvSpPr>
              <p:spPr bwMode="auto">
                <a:xfrm>
                  <a:off x="2509" y="1001"/>
                  <a:ext cx="116" cy="250"/>
                </a:xfrm>
                <a:prstGeom prst="rect">
                  <a:avLst/>
                </a:prstGeom>
                <a:noFill/>
                <a:ln w="9525">
                  <a:noFill/>
                  <a:miter lim="800000"/>
                  <a:headEnd/>
                  <a:tailEnd/>
                </a:ln>
                <a:effectLst/>
              </p:spPr>
              <p:txBody>
                <a:bodyPr wrap="none" anchor="ctr">
                  <a:spAutoFit/>
                </a:bodyPr>
                <a:lstStyle/>
                <a:p>
                  <a:endParaRPr lang="zh-CN" altLang="zh-CN"/>
                </a:p>
              </p:txBody>
            </p:sp>
          </p:grpSp>
          <p:sp>
            <p:nvSpPr>
              <p:cNvPr id="58531" name="Line 163"/>
              <p:cNvSpPr>
                <a:spLocks noChangeShapeType="1"/>
              </p:cNvSpPr>
              <p:nvPr/>
            </p:nvSpPr>
            <p:spPr bwMode="auto">
              <a:xfrm>
                <a:off x="2211" y="1173"/>
                <a:ext cx="1069" cy="1"/>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8532" name="Line 164"/>
              <p:cNvSpPr>
                <a:spLocks noChangeShapeType="1"/>
              </p:cNvSpPr>
              <p:nvPr/>
            </p:nvSpPr>
            <p:spPr bwMode="auto">
              <a:xfrm>
                <a:off x="4130" y="1197"/>
                <a:ext cx="370"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8533" name="Line 165"/>
              <p:cNvSpPr>
                <a:spLocks noChangeShapeType="1"/>
              </p:cNvSpPr>
              <p:nvPr/>
            </p:nvSpPr>
            <p:spPr bwMode="auto">
              <a:xfrm flipV="1">
                <a:off x="937" y="1652"/>
                <a:ext cx="1611" cy="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8534" name="Text Box 166"/>
              <p:cNvSpPr txBox="1">
                <a:spLocks noChangeArrowheads="1"/>
              </p:cNvSpPr>
              <p:nvPr/>
            </p:nvSpPr>
            <p:spPr bwMode="auto">
              <a:xfrm>
                <a:off x="5084" y="1101"/>
                <a:ext cx="239" cy="250"/>
              </a:xfrm>
              <a:prstGeom prst="rect">
                <a:avLst/>
              </a:prstGeom>
              <a:noFill/>
              <a:ln w="9525">
                <a:noFill/>
                <a:miter lim="800000"/>
                <a:headEnd/>
                <a:tailEnd/>
              </a:ln>
              <a:effectLst/>
            </p:spPr>
            <p:txBody>
              <a:bodyPr wrap="none" anchor="ctr">
                <a:spAutoFit/>
              </a:bodyPr>
              <a:lstStyle/>
              <a:p>
                <a:pPr algn="ctr"/>
                <a:r>
                  <a:rPr lang="en-US" altLang="zh-CN"/>
                  <a:t>^</a:t>
                </a:r>
              </a:p>
            </p:txBody>
          </p:sp>
          <p:grpSp>
            <p:nvGrpSpPr>
              <p:cNvPr id="12" name="Group 167"/>
              <p:cNvGrpSpPr>
                <a:grpSpLocks/>
              </p:cNvGrpSpPr>
              <p:nvPr/>
            </p:nvGrpSpPr>
            <p:grpSpPr bwMode="auto">
              <a:xfrm>
                <a:off x="2566" y="1458"/>
                <a:ext cx="922" cy="484"/>
                <a:chOff x="1724" y="1331"/>
                <a:chExt cx="922" cy="484"/>
              </a:xfrm>
            </p:grpSpPr>
            <p:grpSp>
              <p:nvGrpSpPr>
                <p:cNvPr id="13" name="Group 168"/>
                <p:cNvGrpSpPr>
                  <a:grpSpLocks/>
                </p:cNvGrpSpPr>
                <p:nvPr/>
              </p:nvGrpSpPr>
              <p:grpSpPr bwMode="auto">
                <a:xfrm>
                  <a:off x="1724" y="1331"/>
                  <a:ext cx="922" cy="479"/>
                  <a:chOff x="3369" y="1346"/>
                  <a:chExt cx="922" cy="479"/>
                </a:xfrm>
              </p:grpSpPr>
              <p:sp>
                <p:nvSpPr>
                  <p:cNvPr id="58537" name="Text Box 169"/>
                  <p:cNvSpPr txBox="1">
                    <a:spLocks noChangeArrowheads="1"/>
                  </p:cNvSpPr>
                  <p:nvPr/>
                </p:nvSpPr>
                <p:spPr bwMode="auto">
                  <a:xfrm>
                    <a:off x="3406" y="1350"/>
                    <a:ext cx="244" cy="250"/>
                  </a:xfrm>
                  <a:prstGeom prst="rect">
                    <a:avLst/>
                  </a:prstGeom>
                  <a:noFill/>
                  <a:ln w="9525">
                    <a:noFill/>
                    <a:miter lim="800000"/>
                    <a:headEnd/>
                    <a:tailEnd/>
                  </a:ln>
                  <a:effectLst/>
                </p:spPr>
                <p:txBody>
                  <a:bodyPr wrap="none" anchor="ctr">
                    <a:spAutoFit/>
                  </a:bodyPr>
                  <a:lstStyle/>
                  <a:p>
                    <a:pPr algn="ctr"/>
                    <a:r>
                      <a:rPr lang="en-US" altLang="zh-CN"/>
                      <a:t>2</a:t>
                    </a:r>
                  </a:p>
                </p:txBody>
              </p:sp>
              <p:sp>
                <p:nvSpPr>
                  <p:cNvPr id="58538" name="Text Box 170"/>
                  <p:cNvSpPr txBox="1">
                    <a:spLocks noChangeArrowheads="1"/>
                  </p:cNvSpPr>
                  <p:nvPr/>
                </p:nvSpPr>
                <p:spPr bwMode="auto">
                  <a:xfrm>
                    <a:off x="3708" y="1346"/>
                    <a:ext cx="244" cy="250"/>
                  </a:xfrm>
                  <a:prstGeom prst="rect">
                    <a:avLst/>
                  </a:prstGeom>
                  <a:noFill/>
                  <a:ln w="9525">
                    <a:noFill/>
                    <a:miter lim="800000"/>
                    <a:headEnd/>
                    <a:tailEnd/>
                  </a:ln>
                  <a:effectLst/>
                </p:spPr>
                <p:txBody>
                  <a:bodyPr wrap="none" anchor="ctr">
                    <a:spAutoFit/>
                  </a:bodyPr>
                  <a:lstStyle/>
                  <a:p>
                    <a:pPr algn="ctr"/>
                    <a:r>
                      <a:rPr lang="en-US" altLang="zh-CN"/>
                      <a:t>3</a:t>
                    </a:r>
                  </a:p>
                </p:txBody>
              </p:sp>
              <p:sp>
                <p:nvSpPr>
                  <p:cNvPr id="58539" name="Text Box 171"/>
                  <p:cNvSpPr txBox="1">
                    <a:spLocks noChangeArrowheads="1"/>
                  </p:cNvSpPr>
                  <p:nvPr/>
                </p:nvSpPr>
                <p:spPr bwMode="auto">
                  <a:xfrm>
                    <a:off x="3996" y="1346"/>
                    <a:ext cx="244" cy="250"/>
                  </a:xfrm>
                  <a:prstGeom prst="rect">
                    <a:avLst/>
                  </a:prstGeom>
                  <a:noFill/>
                  <a:ln w="9525">
                    <a:noFill/>
                    <a:miter lim="800000"/>
                    <a:headEnd/>
                    <a:tailEnd/>
                  </a:ln>
                  <a:effectLst/>
                </p:spPr>
                <p:txBody>
                  <a:bodyPr wrap="none" anchor="ctr">
                    <a:spAutoFit/>
                  </a:bodyPr>
                  <a:lstStyle/>
                  <a:p>
                    <a:pPr algn="ctr"/>
                    <a:r>
                      <a:rPr lang="en-US" altLang="zh-CN"/>
                      <a:t>3</a:t>
                    </a:r>
                  </a:p>
                </p:txBody>
              </p:sp>
              <p:sp>
                <p:nvSpPr>
                  <p:cNvPr id="58540" name="Rectangle 172"/>
                  <p:cNvSpPr>
                    <a:spLocks noChangeArrowheads="1"/>
                  </p:cNvSpPr>
                  <p:nvPr/>
                </p:nvSpPr>
                <p:spPr bwMode="auto">
                  <a:xfrm>
                    <a:off x="3369" y="1375"/>
                    <a:ext cx="922" cy="389"/>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58541" name="Line 173"/>
                  <p:cNvSpPr>
                    <a:spLocks noChangeShapeType="1"/>
                  </p:cNvSpPr>
                  <p:nvPr/>
                </p:nvSpPr>
                <p:spPr bwMode="auto">
                  <a:xfrm>
                    <a:off x="3369" y="1575"/>
                    <a:ext cx="9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42" name="Line 174"/>
                  <p:cNvSpPr>
                    <a:spLocks noChangeShapeType="1"/>
                  </p:cNvSpPr>
                  <p:nvPr/>
                </p:nvSpPr>
                <p:spPr bwMode="auto">
                  <a:xfrm>
                    <a:off x="3836" y="1575"/>
                    <a:ext cx="0" cy="189"/>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43" name="Line 175"/>
                  <p:cNvSpPr>
                    <a:spLocks noChangeShapeType="1"/>
                  </p:cNvSpPr>
                  <p:nvPr/>
                </p:nvSpPr>
                <p:spPr bwMode="auto">
                  <a:xfrm>
                    <a:off x="3680" y="1375"/>
                    <a:ext cx="0" cy="20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44" name="Line 176"/>
                  <p:cNvSpPr>
                    <a:spLocks noChangeShapeType="1"/>
                  </p:cNvSpPr>
                  <p:nvPr/>
                </p:nvSpPr>
                <p:spPr bwMode="auto">
                  <a:xfrm>
                    <a:off x="3991" y="1375"/>
                    <a:ext cx="2" cy="200"/>
                  </a:xfrm>
                  <a:prstGeom prst="line">
                    <a:avLst/>
                  </a:prstGeom>
                  <a:noFill/>
                  <a:ln w="9525">
                    <a:solidFill>
                      <a:schemeClr val="tx1"/>
                    </a:solidFill>
                    <a:round/>
                    <a:headEnd/>
                    <a:tailEnd/>
                  </a:ln>
                  <a:effectLst/>
                </p:spPr>
                <p:txBody>
                  <a:bodyPr anchor="ctr">
                    <a:spAutoFit/>
                  </a:bodyPr>
                  <a:lstStyle/>
                  <a:p>
                    <a:endParaRPr lang="zh-CN" altLang="en-US"/>
                  </a:p>
                </p:txBody>
              </p:sp>
              <p:sp>
                <p:nvSpPr>
                  <p:cNvPr id="58545" name="Text Box 177"/>
                  <p:cNvSpPr txBox="1">
                    <a:spLocks noChangeArrowheads="1"/>
                  </p:cNvSpPr>
                  <p:nvPr/>
                </p:nvSpPr>
                <p:spPr bwMode="auto">
                  <a:xfrm>
                    <a:off x="3374" y="1535"/>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546" name="Text Box 178"/>
                  <p:cNvSpPr txBox="1">
                    <a:spLocks noChangeArrowheads="1"/>
                  </p:cNvSpPr>
                  <p:nvPr/>
                </p:nvSpPr>
                <p:spPr bwMode="auto">
                  <a:xfrm>
                    <a:off x="3859" y="1553"/>
                    <a:ext cx="116" cy="250"/>
                  </a:xfrm>
                  <a:prstGeom prst="rect">
                    <a:avLst/>
                  </a:prstGeom>
                  <a:noFill/>
                  <a:ln w="9525">
                    <a:noFill/>
                    <a:miter lim="800000"/>
                    <a:headEnd/>
                    <a:tailEnd/>
                  </a:ln>
                  <a:effectLst/>
                </p:spPr>
                <p:txBody>
                  <a:bodyPr wrap="none" anchor="ctr">
                    <a:spAutoFit/>
                  </a:bodyPr>
                  <a:lstStyle/>
                  <a:p>
                    <a:endParaRPr lang="zh-CN" altLang="zh-CN"/>
                  </a:p>
                </p:txBody>
              </p:sp>
              <p:sp>
                <p:nvSpPr>
                  <p:cNvPr id="58547" name="Text Box 179"/>
                  <p:cNvSpPr txBox="1">
                    <a:spLocks noChangeArrowheads="1"/>
                  </p:cNvSpPr>
                  <p:nvPr/>
                </p:nvSpPr>
                <p:spPr bwMode="auto">
                  <a:xfrm>
                    <a:off x="3489" y="1575"/>
                    <a:ext cx="239" cy="250"/>
                  </a:xfrm>
                  <a:prstGeom prst="rect">
                    <a:avLst/>
                  </a:prstGeom>
                  <a:noFill/>
                  <a:ln w="9525">
                    <a:noFill/>
                    <a:miter lim="800000"/>
                    <a:headEnd/>
                    <a:tailEnd/>
                  </a:ln>
                  <a:effectLst/>
                </p:spPr>
                <p:txBody>
                  <a:bodyPr wrap="none" anchor="ctr">
                    <a:spAutoFit/>
                  </a:bodyPr>
                  <a:lstStyle/>
                  <a:p>
                    <a:pPr algn="ctr"/>
                    <a:r>
                      <a:rPr lang="en-US" altLang="zh-CN"/>
                      <a:t>^</a:t>
                    </a:r>
                  </a:p>
                </p:txBody>
              </p:sp>
            </p:grpSp>
            <p:sp>
              <p:nvSpPr>
                <p:cNvPr id="58548" name="Text Box 180"/>
                <p:cNvSpPr txBox="1">
                  <a:spLocks noChangeArrowheads="1"/>
                </p:cNvSpPr>
                <p:nvPr/>
              </p:nvSpPr>
              <p:spPr bwMode="auto">
                <a:xfrm>
                  <a:off x="2283" y="1565"/>
                  <a:ext cx="239" cy="250"/>
                </a:xfrm>
                <a:prstGeom prst="rect">
                  <a:avLst/>
                </a:prstGeom>
                <a:noFill/>
                <a:ln w="9525">
                  <a:noFill/>
                  <a:miter lim="800000"/>
                  <a:headEnd/>
                  <a:tailEnd/>
                </a:ln>
                <a:effectLst/>
              </p:spPr>
              <p:txBody>
                <a:bodyPr wrap="none" anchor="ctr">
                  <a:spAutoFit/>
                </a:bodyPr>
                <a:lstStyle/>
                <a:p>
                  <a:pPr algn="ctr"/>
                  <a:r>
                    <a:rPr lang="en-US" altLang="zh-CN"/>
                    <a:t>^</a:t>
                  </a:r>
                </a:p>
              </p:txBody>
            </p:sp>
          </p:grpSp>
          <p:sp>
            <p:nvSpPr>
              <p:cNvPr id="58549" name="Line 181"/>
              <p:cNvSpPr>
                <a:spLocks noChangeShapeType="1"/>
              </p:cNvSpPr>
              <p:nvPr/>
            </p:nvSpPr>
            <p:spPr bwMode="auto">
              <a:xfrm>
                <a:off x="992" y="1999"/>
                <a:ext cx="2549"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8550" name="Line 182"/>
              <p:cNvSpPr>
                <a:spLocks noChangeShapeType="1"/>
              </p:cNvSpPr>
              <p:nvPr/>
            </p:nvSpPr>
            <p:spPr bwMode="auto">
              <a:xfrm>
                <a:off x="976" y="2510"/>
                <a:ext cx="433" cy="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8551" name="Text Box 183"/>
              <p:cNvSpPr txBox="1">
                <a:spLocks noChangeArrowheads="1"/>
              </p:cNvSpPr>
              <p:nvPr/>
            </p:nvSpPr>
            <p:spPr bwMode="auto">
              <a:xfrm>
                <a:off x="2709" y="519"/>
                <a:ext cx="238" cy="250"/>
              </a:xfrm>
              <a:prstGeom prst="rect">
                <a:avLst/>
              </a:prstGeom>
              <a:noFill/>
              <a:ln w="9525">
                <a:noFill/>
                <a:miter lim="800000"/>
                <a:headEnd/>
                <a:tailEnd/>
              </a:ln>
              <a:effectLst/>
            </p:spPr>
            <p:txBody>
              <a:bodyPr wrap="none" anchor="ctr">
                <a:spAutoFit/>
              </a:bodyPr>
              <a:lstStyle/>
              <a:p>
                <a:pPr algn="ctr"/>
                <a:r>
                  <a:rPr lang="en-US" altLang="zh-CN"/>
                  <a:t>^</a:t>
                </a:r>
              </a:p>
            </p:txBody>
          </p:sp>
          <p:sp>
            <p:nvSpPr>
              <p:cNvPr id="58552" name="Line 184"/>
              <p:cNvSpPr>
                <a:spLocks noChangeShapeType="1"/>
              </p:cNvSpPr>
              <p:nvPr/>
            </p:nvSpPr>
            <p:spPr bwMode="auto">
              <a:xfrm>
                <a:off x="3446" y="700"/>
                <a:ext cx="0" cy="205"/>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58553" name="Line 185"/>
              <p:cNvSpPr>
                <a:spLocks noChangeShapeType="1"/>
              </p:cNvSpPr>
              <p:nvPr/>
            </p:nvSpPr>
            <p:spPr bwMode="auto">
              <a:xfrm>
                <a:off x="3622" y="1235"/>
                <a:ext cx="0" cy="620"/>
              </a:xfrm>
              <a:prstGeom prst="line">
                <a:avLst/>
              </a:prstGeom>
              <a:noFill/>
              <a:ln w="38100">
                <a:solidFill>
                  <a:srgbClr val="0000FF"/>
                </a:solidFill>
                <a:round/>
                <a:headEnd/>
                <a:tailEnd type="triangle" w="med" len="med"/>
              </a:ln>
              <a:effectLst/>
            </p:spPr>
            <p:txBody>
              <a:bodyPr anchor="ctr">
                <a:spAutoFit/>
              </a:bodyPr>
              <a:lstStyle/>
              <a:p>
                <a:endParaRPr lang="zh-CN" altLang="en-US"/>
              </a:p>
            </p:txBody>
          </p:sp>
          <p:sp>
            <p:nvSpPr>
              <p:cNvPr id="58554" name="Line 186"/>
              <p:cNvSpPr>
                <a:spLocks noChangeShapeType="1"/>
              </p:cNvSpPr>
              <p:nvPr/>
            </p:nvSpPr>
            <p:spPr bwMode="auto">
              <a:xfrm>
                <a:off x="5154" y="661"/>
                <a:ext cx="0" cy="244"/>
              </a:xfrm>
              <a:prstGeom prst="line">
                <a:avLst/>
              </a:prstGeom>
              <a:noFill/>
              <a:ln w="38100">
                <a:solidFill>
                  <a:schemeClr val="accent2"/>
                </a:solidFill>
                <a:round/>
                <a:headEnd/>
                <a:tailEnd type="triangle" w="med" len="med"/>
              </a:ln>
              <a:effectLst/>
            </p:spPr>
            <p:txBody>
              <a:bodyPr wrap="none" anchor="ctr"/>
              <a:lstStyle/>
              <a:p>
                <a:endParaRPr lang="zh-CN" altLang="en-US"/>
              </a:p>
            </p:txBody>
          </p:sp>
          <p:sp>
            <p:nvSpPr>
              <p:cNvPr id="58555" name="Line 187"/>
              <p:cNvSpPr>
                <a:spLocks noChangeShapeType="1"/>
              </p:cNvSpPr>
              <p:nvPr/>
            </p:nvSpPr>
            <p:spPr bwMode="auto">
              <a:xfrm>
                <a:off x="3570" y="523"/>
                <a:ext cx="0" cy="278"/>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58556" name="Text Box 188"/>
              <p:cNvSpPr txBox="1">
                <a:spLocks noChangeArrowheads="1"/>
              </p:cNvSpPr>
              <p:nvPr/>
            </p:nvSpPr>
            <p:spPr bwMode="auto">
              <a:xfrm>
                <a:off x="3606" y="544"/>
                <a:ext cx="238" cy="250"/>
              </a:xfrm>
              <a:prstGeom prst="rect">
                <a:avLst/>
              </a:prstGeom>
              <a:noFill/>
              <a:ln w="9525">
                <a:noFill/>
                <a:miter lim="800000"/>
                <a:headEnd/>
                <a:tailEnd/>
              </a:ln>
              <a:effectLst/>
            </p:spPr>
            <p:txBody>
              <a:bodyPr wrap="none" anchor="ctr">
                <a:spAutoFit/>
              </a:bodyPr>
              <a:lstStyle/>
              <a:p>
                <a:pPr algn="ctr"/>
                <a:r>
                  <a:rPr lang="en-US" altLang="zh-CN"/>
                  <a:t>^</a:t>
                </a:r>
              </a:p>
            </p:txBody>
          </p:sp>
        </p:grpSp>
        <p:sp>
          <p:nvSpPr>
            <p:cNvPr id="58557" name="Text Box 189"/>
            <p:cNvSpPr txBox="1">
              <a:spLocks noChangeArrowheads="1"/>
            </p:cNvSpPr>
            <p:nvPr/>
          </p:nvSpPr>
          <p:spPr bwMode="auto">
            <a:xfrm>
              <a:off x="3534" y="3449"/>
              <a:ext cx="756" cy="250"/>
            </a:xfrm>
            <a:prstGeom prst="rect">
              <a:avLst/>
            </a:prstGeom>
            <a:noFill/>
            <a:ln w="38100">
              <a:noFill/>
              <a:miter lim="800000"/>
              <a:headEnd/>
              <a:tailEnd/>
            </a:ln>
            <a:effectLst/>
          </p:spPr>
          <p:txBody>
            <a:bodyPr wrap="none">
              <a:spAutoFit/>
            </a:bodyPr>
            <a:lstStyle/>
            <a:p>
              <a:r>
                <a:rPr lang="zh-CN" altLang="en-US"/>
                <a:t>十字链表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93725" y="368300"/>
            <a:ext cx="184150" cy="396875"/>
          </a:xfrm>
          <a:prstGeom prst="rect">
            <a:avLst/>
          </a:prstGeom>
          <a:noFill/>
          <a:ln w="9525">
            <a:noFill/>
            <a:miter lim="800000"/>
            <a:headEnd/>
            <a:tailEnd/>
          </a:ln>
          <a:effectLst/>
        </p:spPr>
        <p:txBody>
          <a:bodyPr wrap="none">
            <a:spAutoFit/>
          </a:bodyPr>
          <a:lstStyle/>
          <a:p>
            <a:endParaRPr lang="zh-CN" altLang="zh-CN"/>
          </a:p>
        </p:txBody>
      </p:sp>
      <p:sp>
        <p:nvSpPr>
          <p:cNvPr id="60419" name="Text Box 3"/>
          <p:cNvSpPr txBox="1">
            <a:spLocks noChangeArrowheads="1"/>
          </p:cNvSpPr>
          <p:nvPr/>
        </p:nvSpPr>
        <p:spPr bwMode="auto">
          <a:xfrm>
            <a:off x="533400" y="219075"/>
            <a:ext cx="7232650" cy="396875"/>
          </a:xfrm>
          <a:prstGeom prst="rect">
            <a:avLst/>
          </a:prstGeom>
          <a:noFill/>
          <a:ln w="9525">
            <a:noFill/>
            <a:miter lim="800000"/>
            <a:headEnd/>
            <a:tailEnd/>
          </a:ln>
          <a:effectLst/>
        </p:spPr>
        <p:txBody>
          <a:bodyPr wrap="none">
            <a:spAutoFit/>
          </a:bodyPr>
          <a:lstStyle/>
          <a:p>
            <a:r>
              <a:rPr lang="en-US" altLang="zh-CN"/>
              <a:t>3.4 .</a:t>
            </a:r>
            <a:r>
              <a:rPr lang="zh-CN" altLang="zh-CN"/>
              <a:t>若用三元组数组表示稀疏矩阵</a:t>
            </a:r>
            <a:r>
              <a:rPr lang="en-US" altLang="zh-CN"/>
              <a:t>A,B,C,</a:t>
            </a:r>
            <a:r>
              <a:rPr lang="zh-CN" altLang="en-US"/>
              <a:t>写一个求</a:t>
            </a:r>
            <a:r>
              <a:rPr lang="en-US" altLang="zh-CN"/>
              <a:t>C=A+B</a:t>
            </a:r>
            <a:r>
              <a:rPr lang="zh-CN" altLang="en-US"/>
              <a:t>的算法</a:t>
            </a:r>
          </a:p>
        </p:txBody>
      </p:sp>
      <p:graphicFrame>
        <p:nvGraphicFramePr>
          <p:cNvPr id="60420" name="Object 4">
            <a:hlinkClick r:id="" action="ppaction://ole?verb=0" highlightClick="1"/>
          </p:cNvPr>
          <p:cNvGraphicFramePr>
            <a:graphicFrameLocks noChangeAspect="1"/>
          </p:cNvGraphicFramePr>
          <p:nvPr/>
        </p:nvGraphicFramePr>
        <p:xfrm>
          <a:off x="8248650" y="174625"/>
          <a:ext cx="682625" cy="741363"/>
        </p:xfrm>
        <a:graphic>
          <a:graphicData uri="http://schemas.openxmlformats.org/presentationml/2006/ole">
            <p:oleObj spid="_x0000_s128002" name="包" r:id="rId4" imgW="447840" imgH="485640" progId="Package">
              <p:embed/>
            </p:oleObj>
          </a:graphicData>
        </a:graphic>
      </p:graphicFrame>
      <p:grpSp>
        <p:nvGrpSpPr>
          <p:cNvPr id="2" name="Group 5"/>
          <p:cNvGrpSpPr>
            <a:grpSpLocks/>
          </p:cNvGrpSpPr>
          <p:nvPr/>
        </p:nvGrpSpPr>
        <p:grpSpPr bwMode="auto">
          <a:xfrm>
            <a:off x="3078163" y="630238"/>
            <a:ext cx="2068512" cy="2419350"/>
            <a:chOff x="3165" y="486"/>
            <a:chExt cx="1303" cy="1524"/>
          </a:xfrm>
        </p:grpSpPr>
        <p:sp>
          <p:nvSpPr>
            <p:cNvPr id="60422" name="Text Box 6"/>
            <p:cNvSpPr txBox="1">
              <a:spLocks noChangeArrowheads="1"/>
            </p:cNvSpPr>
            <p:nvPr/>
          </p:nvSpPr>
          <p:spPr bwMode="auto">
            <a:xfrm>
              <a:off x="3499" y="731"/>
              <a:ext cx="956" cy="250"/>
            </a:xfrm>
            <a:prstGeom prst="rect">
              <a:avLst/>
            </a:prstGeom>
            <a:noFill/>
            <a:ln w="9525">
              <a:noFill/>
              <a:miter lim="800000"/>
              <a:headEnd/>
              <a:tailEnd/>
            </a:ln>
            <a:effectLst/>
          </p:spPr>
          <p:txBody>
            <a:bodyPr wrap="none" anchor="ctr">
              <a:spAutoFit/>
            </a:bodyPr>
            <a:lstStyle/>
            <a:p>
              <a:r>
                <a:rPr lang="en-US" altLang="zh-CN">
                  <a:solidFill>
                    <a:srgbClr val="0000FF"/>
                  </a:solidFill>
                </a:rPr>
                <a:t>3</a:t>
              </a:r>
              <a:r>
                <a:rPr lang="en-US" altLang="zh-CN"/>
                <a:t>      </a:t>
              </a:r>
              <a:r>
                <a:rPr lang="en-US" altLang="zh-CN">
                  <a:solidFill>
                    <a:srgbClr val="008000"/>
                  </a:solidFill>
                </a:rPr>
                <a:t> 4</a:t>
              </a:r>
              <a:r>
                <a:rPr lang="en-US" altLang="zh-CN"/>
                <a:t>      </a:t>
              </a:r>
              <a:r>
                <a:rPr lang="en-US" altLang="zh-CN">
                  <a:solidFill>
                    <a:srgbClr val="FF3300"/>
                  </a:solidFill>
                </a:rPr>
                <a:t>4</a:t>
              </a:r>
              <a:r>
                <a:rPr lang="en-US" altLang="zh-CN"/>
                <a:t>  </a:t>
              </a:r>
            </a:p>
          </p:txBody>
        </p:sp>
        <p:sp>
          <p:nvSpPr>
            <p:cNvPr id="60423" name="Text Box 7"/>
            <p:cNvSpPr txBox="1">
              <a:spLocks noChangeArrowheads="1"/>
            </p:cNvSpPr>
            <p:nvPr/>
          </p:nvSpPr>
          <p:spPr bwMode="auto">
            <a:xfrm>
              <a:off x="3499" y="994"/>
              <a:ext cx="916" cy="250"/>
            </a:xfrm>
            <a:prstGeom prst="rect">
              <a:avLst/>
            </a:prstGeom>
            <a:noFill/>
            <a:ln w="9525">
              <a:noFill/>
              <a:miter lim="800000"/>
              <a:headEnd/>
              <a:tailEnd/>
            </a:ln>
            <a:effectLst/>
          </p:spPr>
          <p:txBody>
            <a:bodyPr wrap="none" anchor="ctr">
              <a:spAutoFit/>
            </a:bodyPr>
            <a:lstStyle/>
            <a:p>
              <a:r>
                <a:rPr lang="en-US" altLang="zh-CN"/>
                <a:t>1       1     2  </a:t>
              </a:r>
            </a:p>
          </p:txBody>
        </p:sp>
        <p:sp>
          <p:nvSpPr>
            <p:cNvPr id="60424" name="Text Box 8"/>
            <p:cNvSpPr txBox="1">
              <a:spLocks noChangeArrowheads="1"/>
            </p:cNvSpPr>
            <p:nvPr/>
          </p:nvSpPr>
          <p:spPr bwMode="auto">
            <a:xfrm>
              <a:off x="3499" y="1261"/>
              <a:ext cx="956" cy="250"/>
            </a:xfrm>
            <a:prstGeom prst="rect">
              <a:avLst/>
            </a:prstGeom>
            <a:noFill/>
            <a:ln w="9525">
              <a:noFill/>
              <a:miter lim="800000"/>
              <a:headEnd/>
              <a:tailEnd/>
            </a:ln>
            <a:effectLst/>
          </p:spPr>
          <p:txBody>
            <a:bodyPr wrap="none" anchor="ctr">
              <a:spAutoFit/>
            </a:bodyPr>
            <a:lstStyle/>
            <a:p>
              <a:r>
                <a:rPr lang="en-US" altLang="zh-CN"/>
                <a:t>2       2      1  </a:t>
              </a:r>
            </a:p>
          </p:txBody>
        </p:sp>
        <p:sp>
          <p:nvSpPr>
            <p:cNvPr id="60425" name="Text Box 9"/>
            <p:cNvSpPr txBox="1">
              <a:spLocks noChangeArrowheads="1"/>
            </p:cNvSpPr>
            <p:nvPr/>
          </p:nvSpPr>
          <p:spPr bwMode="auto">
            <a:xfrm>
              <a:off x="3499" y="1505"/>
              <a:ext cx="969" cy="250"/>
            </a:xfrm>
            <a:prstGeom prst="rect">
              <a:avLst/>
            </a:prstGeom>
            <a:noFill/>
            <a:ln w="9525">
              <a:noFill/>
              <a:miter lim="800000"/>
              <a:headEnd/>
              <a:tailEnd/>
            </a:ln>
            <a:effectLst/>
          </p:spPr>
          <p:txBody>
            <a:bodyPr wrap="none" anchor="ctr">
              <a:spAutoFit/>
            </a:bodyPr>
            <a:lstStyle/>
            <a:p>
              <a:r>
                <a:rPr lang="en-US" altLang="zh-CN"/>
                <a:t>3      3      -1  </a:t>
              </a:r>
            </a:p>
          </p:txBody>
        </p:sp>
        <p:sp>
          <p:nvSpPr>
            <p:cNvPr id="60426" name="Text Box 10"/>
            <p:cNvSpPr txBox="1">
              <a:spLocks noChangeArrowheads="1"/>
            </p:cNvSpPr>
            <p:nvPr/>
          </p:nvSpPr>
          <p:spPr bwMode="auto">
            <a:xfrm>
              <a:off x="3499" y="1760"/>
              <a:ext cx="916" cy="250"/>
            </a:xfrm>
            <a:prstGeom prst="rect">
              <a:avLst/>
            </a:prstGeom>
            <a:noFill/>
            <a:ln w="9525">
              <a:noFill/>
              <a:miter lim="800000"/>
              <a:headEnd/>
              <a:tailEnd/>
            </a:ln>
            <a:effectLst/>
          </p:spPr>
          <p:txBody>
            <a:bodyPr wrap="none" anchor="ctr">
              <a:spAutoFit/>
            </a:bodyPr>
            <a:lstStyle/>
            <a:p>
              <a:r>
                <a:rPr lang="en-US" altLang="zh-CN"/>
                <a:t>3      4      3  </a:t>
              </a:r>
            </a:p>
          </p:txBody>
        </p:sp>
        <p:grpSp>
          <p:nvGrpSpPr>
            <p:cNvPr id="3" name="Group 11"/>
            <p:cNvGrpSpPr>
              <a:grpSpLocks/>
            </p:cNvGrpSpPr>
            <p:nvPr/>
          </p:nvGrpSpPr>
          <p:grpSpPr bwMode="auto">
            <a:xfrm>
              <a:off x="3408" y="700"/>
              <a:ext cx="1022" cy="1300"/>
              <a:chOff x="2930" y="822"/>
              <a:chExt cx="1022" cy="2311"/>
            </a:xfrm>
          </p:grpSpPr>
          <p:sp>
            <p:nvSpPr>
              <p:cNvPr id="60428" name="Rectangle 12"/>
              <p:cNvSpPr>
                <a:spLocks noChangeArrowheads="1"/>
              </p:cNvSpPr>
              <p:nvPr/>
            </p:nvSpPr>
            <p:spPr bwMode="auto">
              <a:xfrm>
                <a:off x="2930" y="822"/>
                <a:ext cx="1022" cy="231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60429" name="Line 13"/>
              <p:cNvSpPr>
                <a:spLocks noChangeShapeType="1"/>
              </p:cNvSpPr>
              <p:nvPr/>
            </p:nvSpPr>
            <p:spPr bwMode="auto">
              <a:xfrm>
                <a:off x="3263" y="822"/>
                <a:ext cx="0" cy="2300"/>
              </a:xfrm>
              <a:prstGeom prst="line">
                <a:avLst/>
              </a:prstGeom>
              <a:noFill/>
              <a:ln w="9525">
                <a:solidFill>
                  <a:schemeClr val="tx1"/>
                </a:solidFill>
                <a:round/>
                <a:headEnd/>
                <a:tailEnd/>
              </a:ln>
              <a:effectLst/>
            </p:spPr>
            <p:txBody>
              <a:bodyPr anchor="ctr">
                <a:spAutoFit/>
              </a:bodyPr>
              <a:lstStyle/>
              <a:p>
                <a:endParaRPr lang="zh-CN" altLang="en-US"/>
              </a:p>
            </p:txBody>
          </p:sp>
          <p:sp>
            <p:nvSpPr>
              <p:cNvPr id="60430" name="Line 14"/>
              <p:cNvSpPr>
                <a:spLocks noChangeShapeType="1"/>
              </p:cNvSpPr>
              <p:nvPr/>
            </p:nvSpPr>
            <p:spPr bwMode="auto">
              <a:xfrm>
                <a:off x="3608" y="833"/>
                <a:ext cx="0" cy="2278"/>
              </a:xfrm>
              <a:prstGeom prst="line">
                <a:avLst/>
              </a:prstGeom>
              <a:noFill/>
              <a:ln w="9525">
                <a:solidFill>
                  <a:schemeClr val="tx1"/>
                </a:solidFill>
                <a:round/>
                <a:headEnd/>
                <a:tailEnd/>
              </a:ln>
              <a:effectLst/>
            </p:spPr>
            <p:txBody>
              <a:bodyPr anchor="ctr">
                <a:spAutoFit/>
              </a:bodyPr>
              <a:lstStyle/>
              <a:p>
                <a:endParaRPr lang="zh-CN" altLang="en-US"/>
              </a:p>
            </p:txBody>
          </p:sp>
        </p:grpSp>
        <p:sp>
          <p:nvSpPr>
            <p:cNvPr id="60431" name="Line 15"/>
            <p:cNvSpPr>
              <a:spLocks noChangeShapeType="1"/>
            </p:cNvSpPr>
            <p:nvPr/>
          </p:nvSpPr>
          <p:spPr bwMode="auto">
            <a:xfrm>
              <a:off x="3393" y="967"/>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32" name="Line 16"/>
            <p:cNvSpPr>
              <a:spLocks noChangeShapeType="1"/>
            </p:cNvSpPr>
            <p:nvPr/>
          </p:nvSpPr>
          <p:spPr bwMode="auto">
            <a:xfrm>
              <a:off x="3393" y="1222"/>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33" name="Line 17"/>
            <p:cNvSpPr>
              <a:spLocks noChangeShapeType="1"/>
            </p:cNvSpPr>
            <p:nvPr/>
          </p:nvSpPr>
          <p:spPr bwMode="auto">
            <a:xfrm>
              <a:off x="3393" y="1478"/>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34" name="Line 18"/>
            <p:cNvSpPr>
              <a:spLocks noChangeShapeType="1"/>
            </p:cNvSpPr>
            <p:nvPr/>
          </p:nvSpPr>
          <p:spPr bwMode="auto">
            <a:xfrm>
              <a:off x="3393" y="1734"/>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35" name="Text Box 19"/>
            <p:cNvSpPr txBox="1">
              <a:spLocks noChangeArrowheads="1"/>
            </p:cNvSpPr>
            <p:nvPr/>
          </p:nvSpPr>
          <p:spPr bwMode="auto">
            <a:xfrm>
              <a:off x="3494" y="486"/>
              <a:ext cx="884" cy="250"/>
            </a:xfrm>
            <a:prstGeom prst="rect">
              <a:avLst/>
            </a:prstGeom>
            <a:noFill/>
            <a:ln w="9525">
              <a:noFill/>
              <a:miter lim="800000"/>
              <a:headEnd/>
              <a:tailEnd/>
            </a:ln>
            <a:effectLst/>
          </p:spPr>
          <p:txBody>
            <a:bodyPr wrap="none" anchor="ctr">
              <a:spAutoFit/>
            </a:bodyPr>
            <a:lstStyle/>
            <a:p>
              <a:r>
                <a:rPr lang="en-US" altLang="zh-CN"/>
                <a:t>i       j        v</a:t>
              </a:r>
            </a:p>
          </p:txBody>
        </p:sp>
        <p:sp>
          <p:nvSpPr>
            <p:cNvPr id="60436" name="Text Box 20"/>
            <p:cNvSpPr txBox="1">
              <a:spLocks noChangeArrowheads="1"/>
            </p:cNvSpPr>
            <p:nvPr/>
          </p:nvSpPr>
          <p:spPr bwMode="auto">
            <a:xfrm>
              <a:off x="3165" y="722"/>
              <a:ext cx="308" cy="1268"/>
            </a:xfrm>
            <a:prstGeom prst="rect">
              <a:avLst/>
            </a:prstGeom>
            <a:noFill/>
            <a:ln w="9525">
              <a:noFill/>
              <a:miter lim="800000"/>
              <a:headEnd/>
              <a:tailEnd/>
            </a:ln>
            <a:effectLst/>
          </p:spPr>
          <p:txBody>
            <a:bodyPr vert="eaVert" wrap="none" anchor="ctr">
              <a:spAutoFit/>
            </a:bodyPr>
            <a:lstStyle/>
            <a:p>
              <a:r>
                <a:rPr lang="en-US" altLang="zh-CN"/>
                <a:t>0  1   2 3  4</a:t>
              </a:r>
            </a:p>
          </p:txBody>
        </p:sp>
      </p:grpSp>
      <p:grpSp>
        <p:nvGrpSpPr>
          <p:cNvPr id="4" name="Group 21"/>
          <p:cNvGrpSpPr>
            <a:grpSpLocks/>
          </p:cNvGrpSpPr>
          <p:nvPr/>
        </p:nvGrpSpPr>
        <p:grpSpPr bwMode="auto">
          <a:xfrm>
            <a:off x="196850" y="1114425"/>
            <a:ext cx="2052638" cy="3998913"/>
            <a:chOff x="124" y="702"/>
            <a:chExt cx="1293" cy="2519"/>
          </a:xfrm>
        </p:grpSpPr>
        <p:grpSp>
          <p:nvGrpSpPr>
            <p:cNvPr id="5" name="Group 22"/>
            <p:cNvGrpSpPr>
              <a:grpSpLocks/>
            </p:cNvGrpSpPr>
            <p:nvPr/>
          </p:nvGrpSpPr>
          <p:grpSpPr bwMode="auto">
            <a:xfrm>
              <a:off x="130" y="702"/>
              <a:ext cx="1287" cy="946"/>
              <a:chOff x="3077" y="1807"/>
              <a:chExt cx="1287" cy="946"/>
            </a:xfrm>
          </p:grpSpPr>
          <p:grpSp>
            <p:nvGrpSpPr>
              <p:cNvPr id="6" name="Group 23"/>
              <p:cNvGrpSpPr>
                <a:grpSpLocks/>
              </p:cNvGrpSpPr>
              <p:nvPr/>
            </p:nvGrpSpPr>
            <p:grpSpPr bwMode="auto">
              <a:xfrm>
                <a:off x="3143" y="1807"/>
                <a:ext cx="1209" cy="946"/>
                <a:chOff x="3143" y="1807"/>
                <a:chExt cx="1209" cy="946"/>
              </a:xfrm>
            </p:grpSpPr>
            <p:sp>
              <p:nvSpPr>
                <p:cNvPr id="60440" name="Text Box 24"/>
                <p:cNvSpPr txBox="1">
                  <a:spLocks noChangeArrowheads="1"/>
                </p:cNvSpPr>
                <p:nvPr/>
              </p:nvSpPr>
              <p:spPr bwMode="auto">
                <a:xfrm>
                  <a:off x="3143" y="1807"/>
                  <a:ext cx="1196" cy="250"/>
                </a:xfrm>
                <a:prstGeom prst="rect">
                  <a:avLst/>
                </a:prstGeom>
                <a:noFill/>
                <a:ln w="57150">
                  <a:noFill/>
                  <a:miter lim="800000"/>
                  <a:headEnd/>
                  <a:tailEnd/>
                </a:ln>
                <a:effectLst/>
              </p:spPr>
              <p:txBody>
                <a:bodyPr wrap="none">
                  <a:spAutoFit/>
                </a:bodyPr>
                <a:lstStyle/>
                <a:p>
                  <a:r>
                    <a:rPr lang="en-US" altLang="zh-CN"/>
                    <a:t>2      0       0      0</a:t>
                  </a:r>
                </a:p>
              </p:txBody>
            </p:sp>
            <p:sp>
              <p:nvSpPr>
                <p:cNvPr id="60441" name="Text Box 25"/>
                <p:cNvSpPr txBox="1">
                  <a:spLocks noChangeArrowheads="1"/>
                </p:cNvSpPr>
                <p:nvPr/>
              </p:nvSpPr>
              <p:spPr bwMode="auto">
                <a:xfrm>
                  <a:off x="3143" y="2121"/>
                  <a:ext cx="1196" cy="250"/>
                </a:xfrm>
                <a:prstGeom prst="rect">
                  <a:avLst/>
                </a:prstGeom>
                <a:noFill/>
                <a:ln w="57150">
                  <a:noFill/>
                  <a:miter lim="800000"/>
                  <a:headEnd/>
                  <a:tailEnd/>
                </a:ln>
                <a:effectLst/>
              </p:spPr>
              <p:txBody>
                <a:bodyPr wrap="none">
                  <a:spAutoFit/>
                </a:bodyPr>
                <a:lstStyle/>
                <a:p>
                  <a:r>
                    <a:rPr lang="en-US" altLang="zh-CN"/>
                    <a:t>0      1       0      0</a:t>
                  </a:r>
                </a:p>
              </p:txBody>
            </p:sp>
            <p:sp>
              <p:nvSpPr>
                <p:cNvPr id="60442" name="Text Box 26"/>
                <p:cNvSpPr txBox="1">
                  <a:spLocks noChangeArrowheads="1"/>
                </p:cNvSpPr>
                <p:nvPr/>
              </p:nvSpPr>
              <p:spPr bwMode="auto">
                <a:xfrm>
                  <a:off x="3143" y="2503"/>
                  <a:ext cx="1209" cy="250"/>
                </a:xfrm>
                <a:prstGeom prst="rect">
                  <a:avLst/>
                </a:prstGeom>
                <a:noFill/>
                <a:ln w="57150">
                  <a:noFill/>
                  <a:miter lim="800000"/>
                  <a:headEnd/>
                  <a:tailEnd/>
                </a:ln>
                <a:effectLst/>
              </p:spPr>
              <p:txBody>
                <a:bodyPr wrap="none">
                  <a:spAutoFit/>
                </a:bodyPr>
                <a:lstStyle/>
                <a:p>
                  <a:r>
                    <a:rPr lang="en-US" altLang="zh-CN"/>
                    <a:t>0      0      -1      3</a:t>
                  </a:r>
                </a:p>
              </p:txBody>
            </p:sp>
          </p:grpSp>
          <p:grpSp>
            <p:nvGrpSpPr>
              <p:cNvPr id="7" name="Group 27"/>
              <p:cNvGrpSpPr>
                <a:grpSpLocks/>
              </p:cNvGrpSpPr>
              <p:nvPr/>
            </p:nvGrpSpPr>
            <p:grpSpPr bwMode="auto">
              <a:xfrm>
                <a:off x="3077" y="1902"/>
                <a:ext cx="1287" cy="809"/>
                <a:chOff x="3077" y="1902"/>
                <a:chExt cx="1287" cy="809"/>
              </a:xfrm>
            </p:grpSpPr>
            <p:sp>
              <p:nvSpPr>
                <p:cNvPr id="60444" name="AutoShape 28"/>
                <p:cNvSpPr>
                  <a:spLocks/>
                </p:cNvSpPr>
                <p:nvPr/>
              </p:nvSpPr>
              <p:spPr bwMode="auto">
                <a:xfrm>
                  <a:off x="3077" y="1902"/>
                  <a:ext cx="102" cy="789"/>
                </a:xfrm>
                <a:prstGeom prst="leftBracket">
                  <a:avLst>
                    <a:gd name="adj" fmla="val 64461"/>
                  </a:avLst>
                </a:prstGeom>
                <a:noFill/>
                <a:ln w="19050">
                  <a:solidFill>
                    <a:schemeClr val="tx1"/>
                  </a:solidFill>
                  <a:round/>
                  <a:headEnd/>
                  <a:tailEnd/>
                </a:ln>
                <a:effectLst/>
              </p:spPr>
              <p:txBody>
                <a:bodyPr wrap="none" anchor="ctr"/>
                <a:lstStyle/>
                <a:p>
                  <a:endParaRPr lang="zh-CN" altLang="en-US"/>
                </a:p>
              </p:txBody>
            </p:sp>
            <p:sp>
              <p:nvSpPr>
                <p:cNvPr id="60445" name="AutoShape 29"/>
                <p:cNvSpPr>
                  <a:spLocks/>
                </p:cNvSpPr>
                <p:nvPr/>
              </p:nvSpPr>
              <p:spPr bwMode="auto">
                <a:xfrm>
                  <a:off x="4307" y="1922"/>
                  <a:ext cx="57" cy="789"/>
                </a:xfrm>
                <a:prstGeom prst="rightBracket">
                  <a:avLst>
                    <a:gd name="adj" fmla="val 115351"/>
                  </a:avLst>
                </a:prstGeom>
                <a:noFill/>
                <a:ln w="28575">
                  <a:solidFill>
                    <a:schemeClr val="tx1"/>
                  </a:solidFill>
                  <a:round/>
                  <a:headEnd/>
                  <a:tailEnd/>
                </a:ln>
                <a:effectLst/>
              </p:spPr>
              <p:txBody>
                <a:bodyPr wrap="none" anchor="ctr"/>
                <a:lstStyle/>
                <a:p>
                  <a:endParaRPr lang="zh-CN" altLang="en-US"/>
                </a:p>
              </p:txBody>
            </p:sp>
          </p:grpSp>
        </p:grpSp>
        <p:grpSp>
          <p:nvGrpSpPr>
            <p:cNvPr id="8" name="Group 30"/>
            <p:cNvGrpSpPr>
              <a:grpSpLocks/>
            </p:cNvGrpSpPr>
            <p:nvPr/>
          </p:nvGrpSpPr>
          <p:grpSpPr bwMode="auto">
            <a:xfrm>
              <a:off x="124" y="2275"/>
              <a:ext cx="1287" cy="946"/>
              <a:chOff x="4372" y="1837"/>
              <a:chExt cx="1287" cy="946"/>
            </a:xfrm>
          </p:grpSpPr>
          <p:grpSp>
            <p:nvGrpSpPr>
              <p:cNvPr id="9" name="Group 31"/>
              <p:cNvGrpSpPr>
                <a:grpSpLocks/>
              </p:cNvGrpSpPr>
              <p:nvPr/>
            </p:nvGrpSpPr>
            <p:grpSpPr bwMode="auto">
              <a:xfrm>
                <a:off x="4430" y="1837"/>
                <a:ext cx="1196" cy="946"/>
                <a:chOff x="3143" y="1807"/>
                <a:chExt cx="1196" cy="946"/>
              </a:xfrm>
            </p:grpSpPr>
            <p:sp>
              <p:nvSpPr>
                <p:cNvPr id="60448" name="Text Box 32"/>
                <p:cNvSpPr txBox="1">
                  <a:spLocks noChangeArrowheads="1"/>
                </p:cNvSpPr>
                <p:nvPr/>
              </p:nvSpPr>
              <p:spPr bwMode="auto">
                <a:xfrm>
                  <a:off x="3143" y="1807"/>
                  <a:ext cx="1196" cy="250"/>
                </a:xfrm>
                <a:prstGeom prst="rect">
                  <a:avLst/>
                </a:prstGeom>
                <a:noFill/>
                <a:ln w="57150">
                  <a:noFill/>
                  <a:miter lim="800000"/>
                  <a:headEnd/>
                  <a:tailEnd/>
                </a:ln>
                <a:effectLst/>
              </p:spPr>
              <p:txBody>
                <a:bodyPr wrap="none">
                  <a:spAutoFit/>
                </a:bodyPr>
                <a:lstStyle/>
                <a:p>
                  <a:r>
                    <a:rPr lang="en-US" altLang="zh-CN"/>
                    <a:t>0      1       0      0</a:t>
                  </a:r>
                </a:p>
              </p:txBody>
            </p:sp>
            <p:sp>
              <p:nvSpPr>
                <p:cNvPr id="60449" name="Text Box 33"/>
                <p:cNvSpPr txBox="1">
                  <a:spLocks noChangeArrowheads="1"/>
                </p:cNvSpPr>
                <p:nvPr/>
              </p:nvSpPr>
              <p:spPr bwMode="auto">
                <a:xfrm>
                  <a:off x="3143" y="2121"/>
                  <a:ext cx="1196" cy="250"/>
                </a:xfrm>
                <a:prstGeom prst="rect">
                  <a:avLst/>
                </a:prstGeom>
                <a:noFill/>
                <a:ln w="57150">
                  <a:noFill/>
                  <a:miter lim="800000"/>
                  <a:headEnd/>
                  <a:tailEnd/>
                </a:ln>
                <a:effectLst/>
              </p:spPr>
              <p:txBody>
                <a:bodyPr wrap="none">
                  <a:spAutoFit/>
                </a:bodyPr>
                <a:lstStyle/>
                <a:p>
                  <a:r>
                    <a:rPr lang="en-US" altLang="zh-CN"/>
                    <a:t>0      0       0      0</a:t>
                  </a:r>
                </a:p>
              </p:txBody>
            </p:sp>
            <p:sp>
              <p:nvSpPr>
                <p:cNvPr id="60450" name="Text Box 34"/>
                <p:cNvSpPr txBox="1">
                  <a:spLocks noChangeArrowheads="1"/>
                </p:cNvSpPr>
                <p:nvPr/>
              </p:nvSpPr>
              <p:spPr bwMode="auto">
                <a:xfrm>
                  <a:off x="3143" y="2503"/>
                  <a:ext cx="1156" cy="250"/>
                </a:xfrm>
                <a:prstGeom prst="rect">
                  <a:avLst/>
                </a:prstGeom>
                <a:noFill/>
                <a:ln w="57150">
                  <a:noFill/>
                  <a:miter lim="800000"/>
                  <a:headEnd/>
                  <a:tailEnd/>
                </a:ln>
                <a:effectLst/>
              </p:spPr>
              <p:txBody>
                <a:bodyPr wrap="none">
                  <a:spAutoFit/>
                </a:bodyPr>
                <a:lstStyle/>
                <a:p>
                  <a:r>
                    <a:rPr lang="en-US" altLang="zh-CN"/>
                    <a:t>0      0      1      0</a:t>
                  </a:r>
                </a:p>
              </p:txBody>
            </p:sp>
          </p:grpSp>
          <p:grpSp>
            <p:nvGrpSpPr>
              <p:cNvPr id="10" name="Group 35"/>
              <p:cNvGrpSpPr>
                <a:grpSpLocks/>
              </p:cNvGrpSpPr>
              <p:nvPr/>
            </p:nvGrpSpPr>
            <p:grpSpPr bwMode="auto">
              <a:xfrm>
                <a:off x="4372" y="1887"/>
                <a:ext cx="1287" cy="809"/>
                <a:chOff x="3077" y="1902"/>
                <a:chExt cx="1287" cy="809"/>
              </a:xfrm>
            </p:grpSpPr>
            <p:sp>
              <p:nvSpPr>
                <p:cNvPr id="60452" name="AutoShape 36"/>
                <p:cNvSpPr>
                  <a:spLocks/>
                </p:cNvSpPr>
                <p:nvPr/>
              </p:nvSpPr>
              <p:spPr bwMode="auto">
                <a:xfrm>
                  <a:off x="3077" y="1902"/>
                  <a:ext cx="102" cy="789"/>
                </a:xfrm>
                <a:prstGeom prst="leftBracket">
                  <a:avLst>
                    <a:gd name="adj" fmla="val 64461"/>
                  </a:avLst>
                </a:prstGeom>
                <a:noFill/>
                <a:ln w="19050">
                  <a:solidFill>
                    <a:schemeClr val="tx1"/>
                  </a:solidFill>
                  <a:round/>
                  <a:headEnd/>
                  <a:tailEnd/>
                </a:ln>
                <a:effectLst/>
              </p:spPr>
              <p:txBody>
                <a:bodyPr wrap="none" anchor="ctr"/>
                <a:lstStyle/>
                <a:p>
                  <a:endParaRPr lang="zh-CN" altLang="en-US"/>
                </a:p>
              </p:txBody>
            </p:sp>
            <p:sp>
              <p:nvSpPr>
                <p:cNvPr id="60453" name="AutoShape 37"/>
                <p:cNvSpPr>
                  <a:spLocks/>
                </p:cNvSpPr>
                <p:nvPr/>
              </p:nvSpPr>
              <p:spPr bwMode="auto">
                <a:xfrm>
                  <a:off x="4307" y="1922"/>
                  <a:ext cx="57" cy="789"/>
                </a:xfrm>
                <a:prstGeom prst="rightBracket">
                  <a:avLst>
                    <a:gd name="adj" fmla="val 115351"/>
                  </a:avLst>
                </a:prstGeom>
                <a:noFill/>
                <a:ln w="28575">
                  <a:solidFill>
                    <a:schemeClr val="tx1"/>
                  </a:solidFill>
                  <a:round/>
                  <a:headEnd/>
                  <a:tailEnd/>
                </a:ln>
                <a:effectLst/>
              </p:spPr>
              <p:txBody>
                <a:bodyPr wrap="none" anchor="ctr"/>
                <a:lstStyle/>
                <a:p>
                  <a:endParaRPr lang="zh-CN" altLang="en-US"/>
                </a:p>
              </p:txBody>
            </p:sp>
          </p:grpSp>
        </p:grpSp>
      </p:grpSp>
      <p:grpSp>
        <p:nvGrpSpPr>
          <p:cNvPr id="11" name="Group 38"/>
          <p:cNvGrpSpPr>
            <a:grpSpLocks/>
          </p:cNvGrpSpPr>
          <p:nvPr/>
        </p:nvGrpSpPr>
        <p:grpSpPr bwMode="auto">
          <a:xfrm>
            <a:off x="3022600" y="3467100"/>
            <a:ext cx="2047875" cy="1631950"/>
            <a:chOff x="3749" y="464"/>
            <a:chExt cx="1290" cy="1028"/>
          </a:xfrm>
        </p:grpSpPr>
        <p:sp>
          <p:nvSpPr>
            <p:cNvPr id="60455" name="Text Box 39"/>
            <p:cNvSpPr txBox="1">
              <a:spLocks noChangeArrowheads="1"/>
            </p:cNvSpPr>
            <p:nvPr/>
          </p:nvSpPr>
          <p:spPr bwMode="auto">
            <a:xfrm>
              <a:off x="4083" y="709"/>
              <a:ext cx="956" cy="250"/>
            </a:xfrm>
            <a:prstGeom prst="rect">
              <a:avLst/>
            </a:prstGeom>
            <a:noFill/>
            <a:ln w="9525">
              <a:noFill/>
              <a:miter lim="800000"/>
              <a:headEnd/>
              <a:tailEnd/>
            </a:ln>
            <a:effectLst/>
          </p:spPr>
          <p:txBody>
            <a:bodyPr wrap="none" anchor="ctr">
              <a:spAutoFit/>
            </a:bodyPr>
            <a:lstStyle/>
            <a:p>
              <a:r>
                <a:rPr lang="en-US" altLang="zh-CN">
                  <a:solidFill>
                    <a:srgbClr val="0000FF"/>
                  </a:solidFill>
                </a:rPr>
                <a:t>3</a:t>
              </a:r>
              <a:r>
                <a:rPr lang="en-US" altLang="zh-CN"/>
                <a:t>      </a:t>
              </a:r>
              <a:r>
                <a:rPr lang="en-US" altLang="zh-CN">
                  <a:solidFill>
                    <a:srgbClr val="008000"/>
                  </a:solidFill>
                </a:rPr>
                <a:t> 4</a:t>
              </a:r>
              <a:r>
                <a:rPr lang="en-US" altLang="zh-CN"/>
                <a:t>      </a:t>
              </a:r>
              <a:r>
                <a:rPr lang="en-US" altLang="zh-CN">
                  <a:solidFill>
                    <a:srgbClr val="FF3300"/>
                  </a:solidFill>
                </a:rPr>
                <a:t>2</a:t>
              </a:r>
              <a:r>
                <a:rPr lang="en-US" altLang="zh-CN"/>
                <a:t>  </a:t>
              </a:r>
            </a:p>
          </p:txBody>
        </p:sp>
        <p:sp>
          <p:nvSpPr>
            <p:cNvPr id="60456" name="Text Box 40"/>
            <p:cNvSpPr txBox="1">
              <a:spLocks noChangeArrowheads="1"/>
            </p:cNvSpPr>
            <p:nvPr/>
          </p:nvSpPr>
          <p:spPr bwMode="auto">
            <a:xfrm>
              <a:off x="4083" y="972"/>
              <a:ext cx="916" cy="250"/>
            </a:xfrm>
            <a:prstGeom prst="rect">
              <a:avLst/>
            </a:prstGeom>
            <a:noFill/>
            <a:ln w="9525">
              <a:noFill/>
              <a:miter lim="800000"/>
              <a:headEnd/>
              <a:tailEnd/>
            </a:ln>
            <a:effectLst/>
          </p:spPr>
          <p:txBody>
            <a:bodyPr wrap="none" anchor="ctr">
              <a:spAutoFit/>
            </a:bodyPr>
            <a:lstStyle/>
            <a:p>
              <a:r>
                <a:rPr lang="en-US" altLang="zh-CN"/>
                <a:t>1       2     1  </a:t>
              </a:r>
            </a:p>
          </p:txBody>
        </p:sp>
        <p:sp>
          <p:nvSpPr>
            <p:cNvPr id="60457" name="Text Box 41"/>
            <p:cNvSpPr txBox="1">
              <a:spLocks noChangeArrowheads="1"/>
            </p:cNvSpPr>
            <p:nvPr/>
          </p:nvSpPr>
          <p:spPr bwMode="auto">
            <a:xfrm>
              <a:off x="4083" y="1239"/>
              <a:ext cx="956" cy="250"/>
            </a:xfrm>
            <a:prstGeom prst="rect">
              <a:avLst/>
            </a:prstGeom>
            <a:noFill/>
            <a:ln w="9525">
              <a:noFill/>
              <a:miter lim="800000"/>
              <a:headEnd/>
              <a:tailEnd/>
            </a:ln>
            <a:effectLst/>
          </p:spPr>
          <p:txBody>
            <a:bodyPr wrap="none" anchor="ctr">
              <a:spAutoFit/>
            </a:bodyPr>
            <a:lstStyle/>
            <a:p>
              <a:r>
                <a:rPr lang="en-US" altLang="zh-CN"/>
                <a:t>3       3      1  </a:t>
              </a:r>
            </a:p>
          </p:txBody>
        </p:sp>
        <p:grpSp>
          <p:nvGrpSpPr>
            <p:cNvPr id="12" name="Group 42"/>
            <p:cNvGrpSpPr>
              <a:grpSpLocks/>
            </p:cNvGrpSpPr>
            <p:nvPr/>
          </p:nvGrpSpPr>
          <p:grpSpPr bwMode="auto">
            <a:xfrm>
              <a:off x="3992" y="678"/>
              <a:ext cx="1022" cy="806"/>
              <a:chOff x="2930" y="822"/>
              <a:chExt cx="1022" cy="2311"/>
            </a:xfrm>
          </p:grpSpPr>
          <p:sp>
            <p:nvSpPr>
              <p:cNvPr id="60459" name="Rectangle 43"/>
              <p:cNvSpPr>
                <a:spLocks noChangeArrowheads="1"/>
              </p:cNvSpPr>
              <p:nvPr/>
            </p:nvSpPr>
            <p:spPr bwMode="auto">
              <a:xfrm>
                <a:off x="2930" y="822"/>
                <a:ext cx="1022" cy="231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60460" name="Line 44"/>
              <p:cNvSpPr>
                <a:spLocks noChangeShapeType="1"/>
              </p:cNvSpPr>
              <p:nvPr/>
            </p:nvSpPr>
            <p:spPr bwMode="auto">
              <a:xfrm>
                <a:off x="3263" y="822"/>
                <a:ext cx="0" cy="2300"/>
              </a:xfrm>
              <a:prstGeom prst="line">
                <a:avLst/>
              </a:prstGeom>
              <a:noFill/>
              <a:ln w="9525">
                <a:solidFill>
                  <a:schemeClr val="tx1"/>
                </a:solidFill>
                <a:round/>
                <a:headEnd/>
                <a:tailEnd/>
              </a:ln>
              <a:effectLst/>
            </p:spPr>
            <p:txBody>
              <a:bodyPr anchor="ctr">
                <a:spAutoFit/>
              </a:bodyPr>
              <a:lstStyle/>
              <a:p>
                <a:endParaRPr lang="zh-CN" altLang="en-US"/>
              </a:p>
            </p:txBody>
          </p:sp>
          <p:sp>
            <p:nvSpPr>
              <p:cNvPr id="60461" name="Line 45"/>
              <p:cNvSpPr>
                <a:spLocks noChangeShapeType="1"/>
              </p:cNvSpPr>
              <p:nvPr/>
            </p:nvSpPr>
            <p:spPr bwMode="auto">
              <a:xfrm>
                <a:off x="3608" y="833"/>
                <a:ext cx="0" cy="2278"/>
              </a:xfrm>
              <a:prstGeom prst="line">
                <a:avLst/>
              </a:prstGeom>
              <a:noFill/>
              <a:ln w="9525">
                <a:solidFill>
                  <a:schemeClr val="tx1"/>
                </a:solidFill>
                <a:round/>
                <a:headEnd/>
                <a:tailEnd/>
              </a:ln>
              <a:effectLst/>
            </p:spPr>
            <p:txBody>
              <a:bodyPr anchor="ctr">
                <a:spAutoFit/>
              </a:bodyPr>
              <a:lstStyle/>
              <a:p>
                <a:endParaRPr lang="zh-CN" altLang="en-US"/>
              </a:p>
            </p:txBody>
          </p:sp>
        </p:grpSp>
        <p:sp>
          <p:nvSpPr>
            <p:cNvPr id="60462" name="Line 46"/>
            <p:cNvSpPr>
              <a:spLocks noChangeShapeType="1"/>
            </p:cNvSpPr>
            <p:nvPr/>
          </p:nvSpPr>
          <p:spPr bwMode="auto">
            <a:xfrm>
              <a:off x="3977" y="945"/>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63" name="Line 47"/>
            <p:cNvSpPr>
              <a:spLocks noChangeShapeType="1"/>
            </p:cNvSpPr>
            <p:nvPr/>
          </p:nvSpPr>
          <p:spPr bwMode="auto">
            <a:xfrm>
              <a:off x="3977" y="1200"/>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64" name="Text Box 48"/>
            <p:cNvSpPr txBox="1">
              <a:spLocks noChangeArrowheads="1"/>
            </p:cNvSpPr>
            <p:nvPr/>
          </p:nvSpPr>
          <p:spPr bwMode="auto">
            <a:xfrm>
              <a:off x="4078" y="464"/>
              <a:ext cx="884" cy="250"/>
            </a:xfrm>
            <a:prstGeom prst="rect">
              <a:avLst/>
            </a:prstGeom>
            <a:noFill/>
            <a:ln w="9525">
              <a:noFill/>
              <a:miter lim="800000"/>
              <a:headEnd/>
              <a:tailEnd/>
            </a:ln>
            <a:effectLst/>
          </p:spPr>
          <p:txBody>
            <a:bodyPr wrap="none" anchor="ctr">
              <a:spAutoFit/>
            </a:bodyPr>
            <a:lstStyle/>
            <a:p>
              <a:r>
                <a:rPr lang="en-US" altLang="zh-CN"/>
                <a:t>i       j        v</a:t>
              </a:r>
            </a:p>
          </p:txBody>
        </p:sp>
        <p:sp>
          <p:nvSpPr>
            <p:cNvPr id="60465" name="Text Box 49"/>
            <p:cNvSpPr txBox="1">
              <a:spLocks noChangeArrowheads="1"/>
            </p:cNvSpPr>
            <p:nvPr/>
          </p:nvSpPr>
          <p:spPr bwMode="auto">
            <a:xfrm>
              <a:off x="3749" y="700"/>
              <a:ext cx="308" cy="792"/>
            </a:xfrm>
            <a:prstGeom prst="rect">
              <a:avLst/>
            </a:prstGeom>
            <a:noFill/>
            <a:ln w="9525">
              <a:noFill/>
              <a:miter lim="800000"/>
              <a:headEnd/>
              <a:tailEnd/>
            </a:ln>
            <a:effectLst/>
          </p:spPr>
          <p:txBody>
            <a:bodyPr vert="eaVert" wrap="none" anchor="ctr">
              <a:spAutoFit/>
            </a:bodyPr>
            <a:lstStyle/>
            <a:p>
              <a:r>
                <a:rPr lang="en-US" altLang="zh-CN"/>
                <a:t>0  1   2</a:t>
              </a:r>
            </a:p>
          </p:txBody>
        </p:sp>
      </p:grpSp>
      <p:grpSp>
        <p:nvGrpSpPr>
          <p:cNvPr id="13" name="Group 50"/>
          <p:cNvGrpSpPr>
            <a:grpSpLocks/>
          </p:cNvGrpSpPr>
          <p:nvPr/>
        </p:nvGrpSpPr>
        <p:grpSpPr bwMode="auto">
          <a:xfrm>
            <a:off x="2478088" y="4198938"/>
            <a:ext cx="709612" cy="396875"/>
            <a:chOff x="3399" y="678"/>
            <a:chExt cx="447" cy="250"/>
          </a:xfrm>
        </p:grpSpPr>
        <p:sp>
          <p:nvSpPr>
            <p:cNvPr id="60467" name="Line 51"/>
            <p:cNvSpPr>
              <a:spLocks noChangeShapeType="1"/>
            </p:cNvSpPr>
            <p:nvPr/>
          </p:nvSpPr>
          <p:spPr bwMode="auto">
            <a:xfrm>
              <a:off x="3562" y="815"/>
              <a:ext cx="284" cy="0"/>
            </a:xfrm>
            <a:prstGeom prst="line">
              <a:avLst/>
            </a:prstGeom>
            <a:noFill/>
            <a:ln w="28575">
              <a:solidFill>
                <a:schemeClr val="accent2"/>
              </a:solidFill>
              <a:round/>
              <a:headEnd/>
              <a:tailEnd type="triangle" w="med" len="med"/>
            </a:ln>
            <a:effectLst/>
          </p:spPr>
          <p:txBody>
            <a:bodyPr wrap="none"/>
            <a:lstStyle/>
            <a:p>
              <a:endParaRPr lang="zh-CN" altLang="en-US"/>
            </a:p>
          </p:txBody>
        </p:sp>
        <p:sp>
          <p:nvSpPr>
            <p:cNvPr id="60468" name="Text Box 52"/>
            <p:cNvSpPr txBox="1">
              <a:spLocks noChangeArrowheads="1"/>
            </p:cNvSpPr>
            <p:nvPr/>
          </p:nvSpPr>
          <p:spPr bwMode="auto">
            <a:xfrm>
              <a:off x="3399" y="678"/>
              <a:ext cx="196" cy="250"/>
            </a:xfrm>
            <a:prstGeom prst="rect">
              <a:avLst/>
            </a:prstGeom>
            <a:noFill/>
            <a:ln w="28575">
              <a:noFill/>
              <a:miter lim="800000"/>
              <a:headEnd/>
              <a:tailEnd/>
            </a:ln>
            <a:effectLst/>
          </p:spPr>
          <p:txBody>
            <a:bodyPr>
              <a:spAutoFit/>
            </a:bodyPr>
            <a:lstStyle/>
            <a:p>
              <a:r>
                <a:rPr lang="en-US" altLang="zh-CN">
                  <a:solidFill>
                    <a:schemeClr val="accent2"/>
                  </a:solidFill>
                </a:rPr>
                <a:t>q</a:t>
              </a:r>
            </a:p>
          </p:txBody>
        </p:sp>
      </p:grpSp>
      <p:sp>
        <p:nvSpPr>
          <p:cNvPr id="60469" name="Text Box 53"/>
          <p:cNvSpPr txBox="1">
            <a:spLocks noChangeArrowheads="1"/>
          </p:cNvSpPr>
          <p:nvPr/>
        </p:nvSpPr>
        <p:spPr bwMode="auto">
          <a:xfrm>
            <a:off x="6899275" y="1763713"/>
            <a:ext cx="882650" cy="396875"/>
          </a:xfrm>
          <a:prstGeom prst="rect">
            <a:avLst/>
          </a:prstGeom>
          <a:noFill/>
          <a:ln w="9525">
            <a:noFill/>
            <a:miter lim="800000"/>
            <a:headEnd/>
            <a:tailEnd/>
          </a:ln>
          <a:effectLst/>
        </p:spPr>
        <p:txBody>
          <a:bodyPr wrap="none" anchor="ctr">
            <a:spAutoFit/>
          </a:bodyPr>
          <a:lstStyle/>
          <a:p>
            <a:r>
              <a:rPr lang="en-US" altLang="zh-CN">
                <a:solidFill>
                  <a:srgbClr val="0000FF"/>
                </a:solidFill>
              </a:rPr>
              <a:t>3</a:t>
            </a:r>
            <a:r>
              <a:rPr lang="en-US" altLang="zh-CN"/>
              <a:t>      </a:t>
            </a:r>
            <a:r>
              <a:rPr lang="en-US" altLang="zh-CN">
                <a:solidFill>
                  <a:srgbClr val="008000"/>
                </a:solidFill>
              </a:rPr>
              <a:t> 4</a:t>
            </a:r>
            <a:endParaRPr lang="en-US" altLang="zh-CN"/>
          </a:p>
        </p:txBody>
      </p:sp>
      <p:sp>
        <p:nvSpPr>
          <p:cNvPr id="60470" name="Text Box 54"/>
          <p:cNvSpPr txBox="1">
            <a:spLocks noChangeArrowheads="1"/>
          </p:cNvSpPr>
          <p:nvPr/>
        </p:nvSpPr>
        <p:spPr bwMode="auto">
          <a:xfrm>
            <a:off x="6899275" y="2181225"/>
            <a:ext cx="1454150" cy="396875"/>
          </a:xfrm>
          <a:prstGeom prst="rect">
            <a:avLst/>
          </a:prstGeom>
          <a:noFill/>
          <a:ln w="9525">
            <a:noFill/>
            <a:miter lim="800000"/>
            <a:headEnd/>
            <a:tailEnd/>
          </a:ln>
          <a:effectLst/>
        </p:spPr>
        <p:txBody>
          <a:bodyPr wrap="none" anchor="ctr">
            <a:spAutoFit/>
          </a:bodyPr>
          <a:lstStyle/>
          <a:p>
            <a:r>
              <a:rPr lang="en-US" altLang="zh-CN"/>
              <a:t>1       1     2  </a:t>
            </a:r>
          </a:p>
        </p:txBody>
      </p:sp>
      <p:sp>
        <p:nvSpPr>
          <p:cNvPr id="60471" name="Text Box 55"/>
          <p:cNvSpPr txBox="1">
            <a:spLocks noChangeArrowheads="1"/>
          </p:cNvSpPr>
          <p:nvPr/>
        </p:nvSpPr>
        <p:spPr bwMode="auto">
          <a:xfrm>
            <a:off x="6899275" y="2605088"/>
            <a:ext cx="1517650" cy="396875"/>
          </a:xfrm>
          <a:prstGeom prst="rect">
            <a:avLst/>
          </a:prstGeom>
          <a:noFill/>
          <a:ln w="9525">
            <a:noFill/>
            <a:miter lim="800000"/>
            <a:headEnd/>
            <a:tailEnd/>
          </a:ln>
          <a:effectLst/>
        </p:spPr>
        <p:txBody>
          <a:bodyPr wrap="none" anchor="ctr">
            <a:spAutoFit/>
          </a:bodyPr>
          <a:lstStyle/>
          <a:p>
            <a:r>
              <a:rPr lang="en-US" altLang="zh-CN"/>
              <a:t>1       2      1  </a:t>
            </a:r>
          </a:p>
        </p:txBody>
      </p:sp>
      <p:sp>
        <p:nvSpPr>
          <p:cNvPr id="60472" name="Text Box 56"/>
          <p:cNvSpPr txBox="1">
            <a:spLocks noChangeArrowheads="1"/>
          </p:cNvSpPr>
          <p:nvPr/>
        </p:nvSpPr>
        <p:spPr bwMode="auto">
          <a:xfrm>
            <a:off x="6899275" y="2992438"/>
            <a:ext cx="1454150" cy="396875"/>
          </a:xfrm>
          <a:prstGeom prst="rect">
            <a:avLst/>
          </a:prstGeom>
          <a:noFill/>
          <a:ln w="9525">
            <a:noFill/>
            <a:miter lim="800000"/>
            <a:headEnd/>
            <a:tailEnd/>
          </a:ln>
          <a:effectLst/>
        </p:spPr>
        <p:txBody>
          <a:bodyPr wrap="none" anchor="ctr">
            <a:spAutoFit/>
          </a:bodyPr>
          <a:lstStyle/>
          <a:p>
            <a:r>
              <a:rPr lang="en-US" altLang="zh-CN"/>
              <a:t>2      2      1  </a:t>
            </a:r>
          </a:p>
        </p:txBody>
      </p:sp>
      <p:sp>
        <p:nvSpPr>
          <p:cNvPr id="60473" name="Text Box 57"/>
          <p:cNvSpPr txBox="1">
            <a:spLocks noChangeArrowheads="1"/>
          </p:cNvSpPr>
          <p:nvPr/>
        </p:nvSpPr>
        <p:spPr bwMode="auto">
          <a:xfrm>
            <a:off x="6899275" y="3397250"/>
            <a:ext cx="1454150" cy="396875"/>
          </a:xfrm>
          <a:prstGeom prst="rect">
            <a:avLst/>
          </a:prstGeom>
          <a:noFill/>
          <a:ln w="9525">
            <a:noFill/>
            <a:miter lim="800000"/>
            <a:headEnd/>
            <a:tailEnd/>
          </a:ln>
          <a:effectLst/>
        </p:spPr>
        <p:txBody>
          <a:bodyPr wrap="none" anchor="ctr">
            <a:spAutoFit/>
          </a:bodyPr>
          <a:lstStyle/>
          <a:p>
            <a:r>
              <a:rPr lang="en-US" altLang="zh-CN"/>
              <a:t>3      4      3  </a:t>
            </a:r>
          </a:p>
        </p:txBody>
      </p:sp>
      <p:grpSp>
        <p:nvGrpSpPr>
          <p:cNvPr id="14" name="Group 58"/>
          <p:cNvGrpSpPr>
            <a:grpSpLocks/>
          </p:cNvGrpSpPr>
          <p:nvPr/>
        </p:nvGrpSpPr>
        <p:grpSpPr bwMode="auto">
          <a:xfrm>
            <a:off x="6369050" y="1374775"/>
            <a:ext cx="2008188" cy="3678238"/>
            <a:chOff x="4012" y="866"/>
            <a:chExt cx="1265" cy="2317"/>
          </a:xfrm>
        </p:grpSpPr>
        <p:sp>
          <p:nvSpPr>
            <p:cNvPr id="60475" name="Text Box 59"/>
            <p:cNvSpPr txBox="1">
              <a:spLocks noChangeArrowheads="1"/>
            </p:cNvSpPr>
            <p:nvPr/>
          </p:nvSpPr>
          <p:spPr bwMode="auto">
            <a:xfrm>
              <a:off x="4346" y="2351"/>
              <a:ext cx="116" cy="250"/>
            </a:xfrm>
            <a:prstGeom prst="rect">
              <a:avLst/>
            </a:prstGeom>
            <a:noFill/>
            <a:ln w="9525">
              <a:noFill/>
              <a:miter lim="800000"/>
              <a:headEnd/>
              <a:tailEnd/>
            </a:ln>
            <a:effectLst/>
          </p:spPr>
          <p:txBody>
            <a:bodyPr wrap="none" anchor="ctr">
              <a:spAutoFit/>
            </a:bodyPr>
            <a:lstStyle/>
            <a:p>
              <a:endParaRPr lang="zh-CN" altLang="zh-CN"/>
            </a:p>
          </p:txBody>
        </p:sp>
        <p:sp>
          <p:nvSpPr>
            <p:cNvPr id="60476" name="Text Box 60"/>
            <p:cNvSpPr txBox="1">
              <a:spLocks noChangeArrowheads="1"/>
            </p:cNvSpPr>
            <p:nvPr/>
          </p:nvSpPr>
          <p:spPr bwMode="auto">
            <a:xfrm>
              <a:off x="4346" y="2630"/>
              <a:ext cx="116" cy="250"/>
            </a:xfrm>
            <a:prstGeom prst="rect">
              <a:avLst/>
            </a:prstGeom>
            <a:noFill/>
            <a:ln w="9525">
              <a:noFill/>
              <a:miter lim="800000"/>
              <a:headEnd/>
              <a:tailEnd/>
            </a:ln>
            <a:effectLst/>
          </p:spPr>
          <p:txBody>
            <a:bodyPr wrap="none" anchor="ctr">
              <a:spAutoFit/>
            </a:bodyPr>
            <a:lstStyle/>
            <a:p>
              <a:endParaRPr lang="zh-CN" altLang="zh-CN"/>
            </a:p>
          </p:txBody>
        </p:sp>
        <p:grpSp>
          <p:nvGrpSpPr>
            <p:cNvPr id="15" name="Group 61"/>
            <p:cNvGrpSpPr>
              <a:grpSpLocks/>
            </p:cNvGrpSpPr>
            <p:nvPr/>
          </p:nvGrpSpPr>
          <p:grpSpPr bwMode="auto">
            <a:xfrm>
              <a:off x="4255" y="1080"/>
              <a:ext cx="1022" cy="1839"/>
              <a:chOff x="2930" y="822"/>
              <a:chExt cx="1022" cy="2311"/>
            </a:xfrm>
          </p:grpSpPr>
          <p:sp>
            <p:nvSpPr>
              <p:cNvPr id="60478" name="Rectangle 62"/>
              <p:cNvSpPr>
                <a:spLocks noChangeArrowheads="1"/>
              </p:cNvSpPr>
              <p:nvPr/>
            </p:nvSpPr>
            <p:spPr bwMode="auto">
              <a:xfrm>
                <a:off x="2930" y="822"/>
                <a:ext cx="1022" cy="2311"/>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60479" name="Line 63"/>
              <p:cNvSpPr>
                <a:spLocks noChangeShapeType="1"/>
              </p:cNvSpPr>
              <p:nvPr/>
            </p:nvSpPr>
            <p:spPr bwMode="auto">
              <a:xfrm>
                <a:off x="3263" y="822"/>
                <a:ext cx="0" cy="2300"/>
              </a:xfrm>
              <a:prstGeom prst="line">
                <a:avLst/>
              </a:prstGeom>
              <a:noFill/>
              <a:ln w="9525">
                <a:solidFill>
                  <a:schemeClr val="tx1"/>
                </a:solidFill>
                <a:round/>
                <a:headEnd/>
                <a:tailEnd/>
              </a:ln>
              <a:effectLst/>
            </p:spPr>
            <p:txBody>
              <a:bodyPr anchor="ctr">
                <a:spAutoFit/>
              </a:bodyPr>
              <a:lstStyle/>
              <a:p>
                <a:endParaRPr lang="zh-CN" altLang="en-US"/>
              </a:p>
            </p:txBody>
          </p:sp>
          <p:sp>
            <p:nvSpPr>
              <p:cNvPr id="60480" name="Line 64"/>
              <p:cNvSpPr>
                <a:spLocks noChangeShapeType="1"/>
              </p:cNvSpPr>
              <p:nvPr/>
            </p:nvSpPr>
            <p:spPr bwMode="auto">
              <a:xfrm>
                <a:off x="3608" y="833"/>
                <a:ext cx="0" cy="2278"/>
              </a:xfrm>
              <a:prstGeom prst="line">
                <a:avLst/>
              </a:prstGeom>
              <a:noFill/>
              <a:ln w="9525">
                <a:solidFill>
                  <a:schemeClr val="tx1"/>
                </a:solidFill>
                <a:round/>
                <a:headEnd/>
                <a:tailEnd/>
              </a:ln>
              <a:effectLst/>
            </p:spPr>
            <p:txBody>
              <a:bodyPr anchor="ctr">
                <a:spAutoFit/>
              </a:bodyPr>
              <a:lstStyle/>
              <a:p>
                <a:endParaRPr lang="zh-CN" altLang="en-US"/>
              </a:p>
            </p:txBody>
          </p:sp>
        </p:grpSp>
        <p:sp>
          <p:nvSpPr>
            <p:cNvPr id="60481" name="Line 65"/>
            <p:cNvSpPr>
              <a:spLocks noChangeShapeType="1"/>
            </p:cNvSpPr>
            <p:nvPr/>
          </p:nvSpPr>
          <p:spPr bwMode="auto">
            <a:xfrm>
              <a:off x="4240" y="1347"/>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82" name="Line 66"/>
            <p:cNvSpPr>
              <a:spLocks noChangeShapeType="1"/>
            </p:cNvSpPr>
            <p:nvPr/>
          </p:nvSpPr>
          <p:spPr bwMode="auto">
            <a:xfrm>
              <a:off x="4240" y="1602"/>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83" name="Line 67"/>
            <p:cNvSpPr>
              <a:spLocks noChangeShapeType="1"/>
            </p:cNvSpPr>
            <p:nvPr/>
          </p:nvSpPr>
          <p:spPr bwMode="auto">
            <a:xfrm>
              <a:off x="4240" y="1858"/>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84" name="Line 68"/>
            <p:cNvSpPr>
              <a:spLocks noChangeShapeType="1"/>
            </p:cNvSpPr>
            <p:nvPr/>
          </p:nvSpPr>
          <p:spPr bwMode="auto">
            <a:xfrm>
              <a:off x="4240" y="2114"/>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85" name="Line 69"/>
            <p:cNvSpPr>
              <a:spLocks noChangeShapeType="1"/>
            </p:cNvSpPr>
            <p:nvPr/>
          </p:nvSpPr>
          <p:spPr bwMode="auto">
            <a:xfrm>
              <a:off x="4240" y="2370"/>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86" name="Line 70"/>
            <p:cNvSpPr>
              <a:spLocks noChangeShapeType="1"/>
            </p:cNvSpPr>
            <p:nvPr/>
          </p:nvSpPr>
          <p:spPr bwMode="auto">
            <a:xfrm>
              <a:off x="4240" y="2626"/>
              <a:ext cx="1022" cy="0"/>
            </a:xfrm>
            <a:prstGeom prst="line">
              <a:avLst/>
            </a:prstGeom>
            <a:noFill/>
            <a:ln w="9525">
              <a:solidFill>
                <a:schemeClr val="tx1"/>
              </a:solidFill>
              <a:round/>
              <a:headEnd/>
              <a:tailEnd/>
            </a:ln>
            <a:effectLst/>
          </p:spPr>
          <p:txBody>
            <a:bodyPr wrap="none" anchor="ctr">
              <a:spAutoFit/>
            </a:bodyPr>
            <a:lstStyle/>
            <a:p>
              <a:endParaRPr lang="zh-CN" altLang="en-US"/>
            </a:p>
          </p:txBody>
        </p:sp>
        <p:sp>
          <p:nvSpPr>
            <p:cNvPr id="60487" name="Text Box 71"/>
            <p:cNvSpPr txBox="1">
              <a:spLocks noChangeArrowheads="1"/>
            </p:cNvSpPr>
            <p:nvPr/>
          </p:nvSpPr>
          <p:spPr bwMode="auto">
            <a:xfrm>
              <a:off x="4416" y="2933"/>
              <a:ext cx="756" cy="250"/>
            </a:xfrm>
            <a:prstGeom prst="rect">
              <a:avLst/>
            </a:prstGeom>
            <a:noFill/>
            <a:ln w="9525">
              <a:noFill/>
              <a:miter lim="800000"/>
              <a:headEnd/>
              <a:tailEnd/>
            </a:ln>
            <a:effectLst/>
          </p:spPr>
          <p:txBody>
            <a:bodyPr wrap="none" anchor="ctr">
              <a:spAutoFit/>
            </a:bodyPr>
            <a:lstStyle/>
            <a:p>
              <a:pPr algn="ctr"/>
              <a:r>
                <a:rPr lang="zh-CN" altLang="en-US"/>
                <a:t>三元组表</a:t>
              </a:r>
            </a:p>
          </p:txBody>
        </p:sp>
        <p:sp>
          <p:nvSpPr>
            <p:cNvPr id="60488" name="Text Box 72"/>
            <p:cNvSpPr txBox="1">
              <a:spLocks noChangeArrowheads="1"/>
            </p:cNvSpPr>
            <p:nvPr/>
          </p:nvSpPr>
          <p:spPr bwMode="auto">
            <a:xfrm>
              <a:off x="4341" y="866"/>
              <a:ext cx="884" cy="250"/>
            </a:xfrm>
            <a:prstGeom prst="rect">
              <a:avLst/>
            </a:prstGeom>
            <a:noFill/>
            <a:ln w="9525">
              <a:noFill/>
              <a:miter lim="800000"/>
              <a:headEnd/>
              <a:tailEnd/>
            </a:ln>
            <a:effectLst/>
          </p:spPr>
          <p:txBody>
            <a:bodyPr wrap="none" anchor="ctr">
              <a:spAutoFit/>
            </a:bodyPr>
            <a:lstStyle/>
            <a:p>
              <a:r>
                <a:rPr lang="en-US" altLang="zh-CN"/>
                <a:t>i       j        v</a:t>
              </a:r>
            </a:p>
          </p:txBody>
        </p:sp>
        <p:sp>
          <p:nvSpPr>
            <p:cNvPr id="60489" name="Text Box 73"/>
            <p:cNvSpPr txBox="1">
              <a:spLocks noChangeArrowheads="1"/>
            </p:cNvSpPr>
            <p:nvPr/>
          </p:nvSpPr>
          <p:spPr bwMode="auto">
            <a:xfrm>
              <a:off x="4012" y="1102"/>
              <a:ext cx="308" cy="1984"/>
            </a:xfrm>
            <a:prstGeom prst="rect">
              <a:avLst/>
            </a:prstGeom>
            <a:noFill/>
            <a:ln w="9525">
              <a:noFill/>
              <a:miter lim="800000"/>
              <a:headEnd/>
              <a:tailEnd/>
            </a:ln>
            <a:effectLst/>
          </p:spPr>
          <p:txBody>
            <a:bodyPr vert="eaVert" wrap="none" anchor="ctr">
              <a:spAutoFit/>
            </a:bodyPr>
            <a:lstStyle/>
            <a:p>
              <a:r>
                <a:rPr lang="en-US" altLang="zh-CN"/>
                <a:t>0   1   2   3   4   5  6</a:t>
              </a:r>
            </a:p>
          </p:txBody>
        </p:sp>
      </p:grpSp>
      <p:grpSp>
        <p:nvGrpSpPr>
          <p:cNvPr id="16" name="Group 74"/>
          <p:cNvGrpSpPr>
            <a:grpSpLocks/>
          </p:cNvGrpSpPr>
          <p:nvPr/>
        </p:nvGrpSpPr>
        <p:grpSpPr bwMode="auto">
          <a:xfrm>
            <a:off x="2559050" y="1373188"/>
            <a:ext cx="709613" cy="396875"/>
            <a:chOff x="1589" y="596"/>
            <a:chExt cx="447" cy="250"/>
          </a:xfrm>
        </p:grpSpPr>
        <p:sp>
          <p:nvSpPr>
            <p:cNvPr id="60491" name="Line 75"/>
            <p:cNvSpPr>
              <a:spLocks noChangeShapeType="1"/>
            </p:cNvSpPr>
            <p:nvPr/>
          </p:nvSpPr>
          <p:spPr bwMode="auto">
            <a:xfrm>
              <a:off x="1752" y="733"/>
              <a:ext cx="284" cy="0"/>
            </a:xfrm>
            <a:prstGeom prst="line">
              <a:avLst/>
            </a:prstGeom>
            <a:noFill/>
            <a:ln w="28575">
              <a:solidFill>
                <a:srgbClr val="008000"/>
              </a:solidFill>
              <a:round/>
              <a:headEnd/>
              <a:tailEnd type="triangle" w="med" len="med"/>
            </a:ln>
            <a:effectLst/>
          </p:spPr>
          <p:txBody>
            <a:bodyPr wrap="none"/>
            <a:lstStyle/>
            <a:p>
              <a:endParaRPr lang="zh-CN" altLang="en-US"/>
            </a:p>
          </p:txBody>
        </p:sp>
        <p:sp>
          <p:nvSpPr>
            <p:cNvPr id="60492" name="Text Box 76"/>
            <p:cNvSpPr txBox="1">
              <a:spLocks noChangeArrowheads="1"/>
            </p:cNvSpPr>
            <p:nvPr/>
          </p:nvSpPr>
          <p:spPr bwMode="auto">
            <a:xfrm>
              <a:off x="1589" y="596"/>
              <a:ext cx="196" cy="250"/>
            </a:xfrm>
            <a:prstGeom prst="rect">
              <a:avLst/>
            </a:prstGeom>
            <a:noFill/>
            <a:ln w="28575">
              <a:noFill/>
              <a:miter lim="800000"/>
              <a:headEnd/>
              <a:tailEnd/>
            </a:ln>
            <a:effectLst/>
          </p:spPr>
          <p:txBody>
            <a:bodyPr>
              <a:spAutoFit/>
            </a:bodyPr>
            <a:lstStyle/>
            <a:p>
              <a:r>
                <a:rPr lang="en-US" altLang="zh-CN">
                  <a:solidFill>
                    <a:srgbClr val="008000"/>
                  </a:solidFill>
                </a:rPr>
                <a:t>p</a:t>
              </a:r>
            </a:p>
          </p:txBody>
        </p:sp>
      </p:grpSp>
      <p:grpSp>
        <p:nvGrpSpPr>
          <p:cNvPr id="17" name="Group 77"/>
          <p:cNvGrpSpPr>
            <a:grpSpLocks/>
          </p:cNvGrpSpPr>
          <p:nvPr/>
        </p:nvGrpSpPr>
        <p:grpSpPr bwMode="auto">
          <a:xfrm>
            <a:off x="5789613" y="2132013"/>
            <a:ext cx="709612" cy="396875"/>
            <a:chOff x="3535" y="1126"/>
            <a:chExt cx="447" cy="250"/>
          </a:xfrm>
        </p:grpSpPr>
        <p:sp>
          <p:nvSpPr>
            <p:cNvPr id="60494" name="Line 78"/>
            <p:cNvSpPr>
              <a:spLocks noChangeShapeType="1"/>
            </p:cNvSpPr>
            <p:nvPr/>
          </p:nvSpPr>
          <p:spPr bwMode="auto">
            <a:xfrm>
              <a:off x="3698" y="1263"/>
              <a:ext cx="284" cy="0"/>
            </a:xfrm>
            <a:prstGeom prst="line">
              <a:avLst/>
            </a:prstGeom>
            <a:noFill/>
            <a:ln w="28575">
              <a:solidFill>
                <a:srgbClr val="FF3300"/>
              </a:solidFill>
              <a:round/>
              <a:headEnd/>
              <a:tailEnd type="triangle" w="med" len="med"/>
            </a:ln>
            <a:effectLst/>
          </p:spPr>
          <p:txBody>
            <a:bodyPr wrap="none"/>
            <a:lstStyle/>
            <a:p>
              <a:endParaRPr lang="zh-CN" altLang="en-US"/>
            </a:p>
          </p:txBody>
        </p:sp>
        <p:sp>
          <p:nvSpPr>
            <p:cNvPr id="60495" name="Text Box 79"/>
            <p:cNvSpPr txBox="1">
              <a:spLocks noChangeArrowheads="1"/>
            </p:cNvSpPr>
            <p:nvPr/>
          </p:nvSpPr>
          <p:spPr bwMode="auto">
            <a:xfrm>
              <a:off x="3535" y="1126"/>
              <a:ext cx="196" cy="250"/>
            </a:xfrm>
            <a:prstGeom prst="rect">
              <a:avLst/>
            </a:prstGeom>
            <a:noFill/>
            <a:ln w="28575">
              <a:noFill/>
              <a:miter lim="800000"/>
              <a:headEnd/>
              <a:tailEnd/>
            </a:ln>
            <a:effectLst/>
          </p:spPr>
          <p:txBody>
            <a:bodyPr>
              <a:spAutoFit/>
            </a:bodyPr>
            <a:lstStyle/>
            <a:p>
              <a:r>
                <a:rPr lang="en-US" altLang="zh-CN">
                  <a:solidFill>
                    <a:srgbClr val="FF3300"/>
                  </a:solidFill>
                </a:rPr>
                <a:t>k</a:t>
              </a:r>
            </a:p>
          </p:txBody>
        </p:sp>
      </p:grpSp>
      <p:grpSp>
        <p:nvGrpSpPr>
          <p:cNvPr id="18" name="Group 80"/>
          <p:cNvGrpSpPr>
            <a:grpSpLocks/>
          </p:cNvGrpSpPr>
          <p:nvPr/>
        </p:nvGrpSpPr>
        <p:grpSpPr bwMode="auto">
          <a:xfrm>
            <a:off x="2524125" y="1849438"/>
            <a:ext cx="709613" cy="396875"/>
            <a:chOff x="1589" y="596"/>
            <a:chExt cx="447" cy="250"/>
          </a:xfrm>
        </p:grpSpPr>
        <p:sp>
          <p:nvSpPr>
            <p:cNvPr id="60497" name="Line 81"/>
            <p:cNvSpPr>
              <a:spLocks noChangeShapeType="1"/>
            </p:cNvSpPr>
            <p:nvPr/>
          </p:nvSpPr>
          <p:spPr bwMode="auto">
            <a:xfrm>
              <a:off x="1752" y="733"/>
              <a:ext cx="284" cy="0"/>
            </a:xfrm>
            <a:prstGeom prst="line">
              <a:avLst/>
            </a:prstGeom>
            <a:noFill/>
            <a:ln w="28575">
              <a:solidFill>
                <a:srgbClr val="008000"/>
              </a:solidFill>
              <a:round/>
              <a:headEnd/>
              <a:tailEnd type="triangle" w="med" len="med"/>
            </a:ln>
            <a:effectLst/>
          </p:spPr>
          <p:txBody>
            <a:bodyPr wrap="none"/>
            <a:lstStyle/>
            <a:p>
              <a:endParaRPr lang="zh-CN" altLang="en-US"/>
            </a:p>
          </p:txBody>
        </p:sp>
        <p:sp>
          <p:nvSpPr>
            <p:cNvPr id="60498" name="Text Box 82"/>
            <p:cNvSpPr txBox="1">
              <a:spLocks noChangeArrowheads="1"/>
            </p:cNvSpPr>
            <p:nvPr/>
          </p:nvSpPr>
          <p:spPr bwMode="auto">
            <a:xfrm>
              <a:off x="1589" y="596"/>
              <a:ext cx="196" cy="250"/>
            </a:xfrm>
            <a:prstGeom prst="rect">
              <a:avLst/>
            </a:prstGeom>
            <a:noFill/>
            <a:ln w="28575">
              <a:noFill/>
              <a:miter lim="800000"/>
              <a:headEnd/>
              <a:tailEnd/>
            </a:ln>
            <a:effectLst/>
          </p:spPr>
          <p:txBody>
            <a:bodyPr>
              <a:spAutoFit/>
            </a:bodyPr>
            <a:lstStyle/>
            <a:p>
              <a:r>
                <a:rPr lang="en-US" altLang="zh-CN">
                  <a:solidFill>
                    <a:srgbClr val="008000"/>
                  </a:solidFill>
                </a:rPr>
                <a:t>p</a:t>
              </a:r>
            </a:p>
          </p:txBody>
        </p:sp>
      </p:grpSp>
      <p:grpSp>
        <p:nvGrpSpPr>
          <p:cNvPr id="19" name="Group 83"/>
          <p:cNvGrpSpPr>
            <a:grpSpLocks/>
          </p:cNvGrpSpPr>
          <p:nvPr/>
        </p:nvGrpSpPr>
        <p:grpSpPr bwMode="auto">
          <a:xfrm>
            <a:off x="2465388" y="4697413"/>
            <a:ext cx="709612" cy="396875"/>
            <a:chOff x="3399" y="678"/>
            <a:chExt cx="447" cy="250"/>
          </a:xfrm>
        </p:grpSpPr>
        <p:sp>
          <p:nvSpPr>
            <p:cNvPr id="60500" name="Line 84"/>
            <p:cNvSpPr>
              <a:spLocks noChangeShapeType="1"/>
            </p:cNvSpPr>
            <p:nvPr/>
          </p:nvSpPr>
          <p:spPr bwMode="auto">
            <a:xfrm>
              <a:off x="3562" y="815"/>
              <a:ext cx="284" cy="0"/>
            </a:xfrm>
            <a:prstGeom prst="line">
              <a:avLst/>
            </a:prstGeom>
            <a:noFill/>
            <a:ln w="28575">
              <a:solidFill>
                <a:schemeClr val="accent2"/>
              </a:solidFill>
              <a:round/>
              <a:headEnd/>
              <a:tailEnd type="triangle" w="med" len="med"/>
            </a:ln>
            <a:effectLst/>
          </p:spPr>
          <p:txBody>
            <a:bodyPr wrap="none"/>
            <a:lstStyle/>
            <a:p>
              <a:endParaRPr lang="zh-CN" altLang="en-US"/>
            </a:p>
          </p:txBody>
        </p:sp>
        <p:sp>
          <p:nvSpPr>
            <p:cNvPr id="60501" name="Text Box 85"/>
            <p:cNvSpPr txBox="1">
              <a:spLocks noChangeArrowheads="1"/>
            </p:cNvSpPr>
            <p:nvPr/>
          </p:nvSpPr>
          <p:spPr bwMode="auto">
            <a:xfrm>
              <a:off x="3399" y="678"/>
              <a:ext cx="196" cy="250"/>
            </a:xfrm>
            <a:prstGeom prst="rect">
              <a:avLst/>
            </a:prstGeom>
            <a:noFill/>
            <a:ln w="28575">
              <a:noFill/>
              <a:miter lim="800000"/>
              <a:headEnd/>
              <a:tailEnd/>
            </a:ln>
            <a:effectLst/>
          </p:spPr>
          <p:txBody>
            <a:bodyPr>
              <a:spAutoFit/>
            </a:bodyPr>
            <a:lstStyle/>
            <a:p>
              <a:r>
                <a:rPr lang="en-US" altLang="zh-CN">
                  <a:solidFill>
                    <a:schemeClr val="accent2"/>
                  </a:solidFill>
                </a:rPr>
                <a:t>q</a:t>
              </a:r>
            </a:p>
          </p:txBody>
        </p:sp>
      </p:grpSp>
      <p:grpSp>
        <p:nvGrpSpPr>
          <p:cNvPr id="20" name="Group 86"/>
          <p:cNvGrpSpPr>
            <a:grpSpLocks/>
          </p:cNvGrpSpPr>
          <p:nvPr/>
        </p:nvGrpSpPr>
        <p:grpSpPr bwMode="auto">
          <a:xfrm>
            <a:off x="2524125" y="2230438"/>
            <a:ext cx="709613" cy="396875"/>
            <a:chOff x="1589" y="596"/>
            <a:chExt cx="447" cy="250"/>
          </a:xfrm>
        </p:grpSpPr>
        <p:sp>
          <p:nvSpPr>
            <p:cNvPr id="60503" name="Line 87"/>
            <p:cNvSpPr>
              <a:spLocks noChangeShapeType="1"/>
            </p:cNvSpPr>
            <p:nvPr/>
          </p:nvSpPr>
          <p:spPr bwMode="auto">
            <a:xfrm>
              <a:off x="1752" y="733"/>
              <a:ext cx="284" cy="0"/>
            </a:xfrm>
            <a:prstGeom prst="line">
              <a:avLst/>
            </a:prstGeom>
            <a:noFill/>
            <a:ln w="28575">
              <a:solidFill>
                <a:srgbClr val="008000"/>
              </a:solidFill>
              <a:round/>
              <a:headEnd/>
              <a:tailEnd type="triangle" w="med" len="med"/>
            </a:ln>
            <a:effectLst/>
          </p:spPr>
          <p:txBody>
            <a:bodyPr wrap="none"/>
            <a:lstStyle/>
            <a:p>
              <a:endParaRPr lang="zh-CN" altLang="en-US"/>
            </a:p>
          </p:txBody>
        </p:sp>
        <p:sp>
          <p:nvSpPr>
            <p:cNvPr id="60504" name="Text Box 88"/>
            <p:cNvSpPr txBox="1">
              <a:spLocks noChangeArrowheads="1"/>
            </p:cNvSpPr>
            <p:nvPr/>
          </p:nvSpPr>
          <p:spPr bwMode="auto">
            <a:xfrm>
              <a:off x="1589" y="596"/>
              <a:ext cx="196" cy="250"/>
            </a:xfrm>
            <a:prstGeom prst="rect">
              <a:avLst/>
            </a:prstGeom>
            <a:noFill/>
            <a:ln w="28575">
              <a:noFill/>
              <a:miter lim="800000"/>
              <a:headEnd/>
              <a:tailEnd/>
            </a:ln>
            <a:effectLst/>
          </p:spPr>
          <p:txBody>
            <a:bodyPr>
              <a:spAutoFit/>
            </a:bodyPr>
            <a:lstStyle/>
            <a:p>
              <a:r>
                <a:rPr lang="en-US" altLang="zh-CN">
                  <a:solidFill>
                    <a:srgbClr val="008000"/>
                  </a:solidFill>
                </a:rPr>
                <a:t>p</a:t>
              </a:r>
            </a:p>
          </p:txBody>
        </p:sp>
      </p:grpSp>
      <p:grpSp>
        <p:nvGrpSpPr>
          <p:cNvPr id="21" name="Group 89"/>
          <p:cNvGrpSpPr>
            <a:grpSpLocks/>
          </p:cNvGrpSpPr>
          <p:nvPr/>
        </p:nvGrpSpPr>
        <p:grpSpPr bwMode="auto">
          <a:xfrm>
            <a:off x="2500313" y="2620963"/>
            <a:ext cx="709612" cy="396875"/>
            <a:chOff x="1589" y="596"/>
            <a:chExt cx="447" cy="250"/>
          </a:xfrm>
        </p:grpSpPr>
        <p:sp>
          <p:nvSpPr>
            <p:cNvPr id="60506" name="Line 90"/>
            <p:cNvSpPr>
              <a:spLocks noChangeShapeType="1"/>
            </p:cNvSpPr>
            <p:nvPr/>
          </p:nvSpPr>
          <p:spPr bwMode="auto">
            <a:xfrm>
              <a:off x="1752" y="733"/>
              <a:ext cx="284" cy="0"/>
            </a:xfrm>
            <a:prstGeom prst="line">
              <a:avLst/>
            </a:prstGeom>
            <a:noFill/>
            <a:ln w="28575">
              <a:solidFill>
                <a:srgbClr val="008000"/>
              </a:solidFill>
              <a:round/>
              <a:headEnd/>
              <a:tailEnd type="triangle" w="med" len="med"/>
            </a:ln>
            <a:effectLst/>
          </p:spPr>
          <p:txBody>
            <a:bodyPr wrap="none"/>
            <a:lstStyle/>
            <a:p>
              <a:endParaRPr lang="zh-CN" altLang="en-US"/>
            </a:p>
          </p:txBody>
        </p:sp>
        <p:sp>
          <p:nvSpPr>
            <p:cNvPr id="60507" name="Text Box 91"/>
            <p:cNvSpPr txBox="1">
              <a:spLocks noChangeArrowheads="1"/>
            </p:cNvSpPr>
            <p:nvPr/>
          </p:nvSpPr>
          <p:spPr bwMode="auto">
            <a:xfrm>
              <a:off x="1589" y="596"/>
              <a:ext cx="196" cy="250"/>
            </a:xfrm>
            <a:prstGeom prst="rect">
              <a:avLst/>
            </a:prstGeom>
            <a:noFill/>
            <a:ln w="28575">
              <a:noFill/>
              <a:miter lim="800000"/>
              <a:headEnd/>
              <a:tailEnd/>
            </a:ln>
            <a:effectLst/>
          </p:spPr>
          <p:txBody>
            <a:bodyPr>
              <a:spAutoFit/>
            </a:bodyPr>
            <a:lstStyle/>
            <a:p>
              <a:r>
                <a:rPr lang="en-US" altLang="zh-CN">
                  <a:solidFill>
                    <a:srgbClr val="008000"/>
                  </a:solidFill>
                </a:rPr>
                <a:t>p</a:t>
              </a:r>
            </a:p>
          </p:txBody>
        </p:sp>
      </p:grpSp>
      <p:sp>
        <p:nvSpPr>
          <p:cNvPr id="60508" name="Text Box 92"/>
          <p:cNvSpPr txBox="1">
            <a:spLocks noChangeArrowheads="1"/>
          </p:cNvSpPr>
          <p:nvPr/>
        </p:nvSpPr>
        <p:spPr bwMode="auto">
          <a:xfrm>
            <a:off x="7994650" y="1739900"/>
            <a:ext cx="311150" cy="396875"/>
          </a:xfrm>
          <a:prstGeom prst="rect">
            <a:avLst/>
          </a:prstGeom>
          <a:noFill/>
          <a:ln w="28575">
            <a:noFill/>
            <a:miter lim="800000"/>
            <a:headEnd/>
            <a:tailEnd/>
          </a:ln>
          <a:effectLst/>
        </p:spPr>
        <p:txBody>
          <a:bodyPr>
            <a:spAutoFit/>
          </a:bodyPr>
          <a:lstStyle/>
          <a:p>
            <a:r>
              <a:rPr lang="en-US" altLang="zh-CN">
                <a:solidFill>
                  <a:srgbClr val="FF3300"/>
                </a:solidFill>
              </a:rPr>
              <a:t>4</a:t>
            </a:r>
          </a:p>
        </p:txBody>
      </p:sp>
      <p:grpSp>
        <p:nvGrpSpPr>
          <p:cNvPr id="22" name="Group 93"/>
          <p:cNvGrpSpPr>
            <a:grpSpLocks/>
          </p:cNvGrpSpPr>
          <p:nvPr/>
        </p:nvGrpSpPr>
        <p:grpSpPr bwMode="auto">
          <a:xfrm>
            <a:off x="5813425" y="2559050"/>
            <a:ext cx="709613" cy="396875"/>
            <a:chOff x="3535" y="1126"/>
            <a:chExt cx="447" cy="250"/>
          </a:xfrm>
        </p:grpSpPr>
        <p:sp>
          <p:nvSpPr>
            <p:cNvPr id="60510" name="Line 94"/>
            <p:cNvSpPr>
              <a:spLocks noChangeShapeType="1"/>
            </p:cNvSpPr>
            <p:nvPr/>
          </p:nvSpPr>
          <p:spPr bwMode="auto">
            <a:xfrm>
              <a:off x="3698" y="1263"/>
              <a:ext cx="284" cy="0"/>
            </a:xfrm>
            <a:prstGeom prst="line">
              <a:avLst/>
            </a:prstGeom>
            <a:noFill/>
            <a:ln w="28575">
              <a:solidFill>
                <a:srgbClr val="FF3300"/>
              </a:solidFill>
              <a:round/>
              <a:headEnd/>
              <a:tailEnd type="triangle" w="med" len="med"/>
            </a:ln>
            <a:effectLst/>
          </p:spPr>
          <p:txBody>
            <a:bodyPr wrap="none"/>
            <a:lstStyle/>
            <a:p>
              <a:endParaRPr lang="zh-CN" altLang="en-US"/>
            </a:p>
          </p:txBody>
        </p:sp>
        <p:sp>
          <p:nvSpPr>
            <p:cNvPr id="60511" name="Text Box 95"/>
            <p:cNvSpPr txBox="1">
              <a:spLocks noChangeArrowheads="1"/>
            </p:cNvSpPr>
            <p:nvPr/>
          </p:nvSpPr>
          <p:spPr bwMode="auto">
            <a:xfrm>
              <a:off x="3535" y="1126"/>
              <a:ext cx="196" cy="250"/>
            </a:xfrm>
            <a:prstGeom prst="rect">
              <a:avLst/>
            </a:prstGeom>
            <a:noFill/>
            <a:ln w="28575">
              <a:noFill/>
              <a:miter lim="800000"/>
              <a:headEnd/>
              <a:tailEnd/>
            </a:ln>
            <a:effectLst/>
          </p:spPr>
          <p:txBody>
            <a:bodyPr>
              <a:spAutoFit/>
            </a:bodyPr>
            <a:lstStyle/>
            <a:p>
              <a:r>
                <a:rPr lang="en-US" altLang="zh-CN">
                  <a:solidFill>
                    <a:srgbClr val="FF3300"/>
                  </a:solidFill>
                </a:rPr>
                <a:t>k</a:t>
              </a:r>
            </a:p>
          </p:txBody>
        </p:sp>
      </p:grpSp>
      <p:grpSp>
        <p:nvGrpSpPr>
          <p:cNvPr id="23" name="Group 96"/>
          <p:cNvGrpSpPr>
            <a:grpSpLocks/>
          </p:cNvGrpSpPr>
          <p:nvPr/>
        </p:nvGrpSpPr>
        <p:grpSpPr bwMode="auto">
          <a:xfrm>
            <a:off x="5826125" y="2974975"/>
            <a:ext cx="709613" cy="396875"/>
            <a:chOff x="3535" y="1126"/>
            <a:chExt cx="447" cy="250"/>
          </a:xfrm>
        </p:grpSpPr>
        <p:sp>
          <p:nvSpPr>
            <p:cNvPr id="60513" name="Line 97"/>
            <p:cNvSpPr>
              <a:spLocks noChangeShapeType="1"/>
            </p:cNvSpPr>
            <p:nvPr/>
          </p:nvSpPr>
          <p:spPr bwMode="auto">
            <a:xfrm>
              <a:off x="3698" y="1263"/>
              <a:ext cx="284" cy="0"/>
            </a:xfrm>
            <a:prstGeom prst="line">
              <a:avLst/>
            </a:prstGeom>
            <a:noFill/>
            <a:ln w="28575">
              <a:solidFill>
                <a:srgbClr val="FF3300"/>
              </a:solidFill>
              <a:round/>
              <a:headEnd/>
              <a:tailEnd type="triangle" w="med" len="med"/>
            </a:ln>
            <a:effectLst/>
          </p:spPr>
          <p:txBody>
            <a:bodyPr wrap="none"/>
            <a:lstStyle/>
            <a:p>
              <a:endParaRPr lang="zh-CN" altLang="en-US"/>
            </a:p>
          </p:txBody>
        </p:sp>
        <p:sp>
          <p:nvSpPr>
            <p:cNvPr id="60514" name="Text Box 98"/>
            <p:cNvSpPr txBox="1">
              <a:spLocks noChangeArrowheads="1"/>
            </p:cNvSpPr>
            <p:nvPr/>
          </p:nvSpPr>
          <p:spPr bwMode="auto">
            <a:xfrm>
              <a:off x="3535" y="1126"/>
              <a:ext cx="196" cy="250"/>
            </a:xfrm>
            <a:prstGeom prst="rect">
              <a:avLst/>
            </a:prstGeom>
            <a:noFill/>
            <a:ln w="28575">
              <a:noFill/>
              <a:miter lim="800000"/>
              <a:headEnd/>
              <a:tailEnd/>
            </a:ln>
            <a:effectLst/>
          </p:spPr>
          <p:txBody>
            <a:bodyPr>
              <a:spAutoFit/>
            </a:bodyPr>
            <a:lstStyle/>
            <a:p>
              <a:r>
                <a:rPr lang="en-US" altLang="zh-CN">
                  <a:solidFill>
                    <a:srgbClr val="FF3300"/>
                  </a:solidFill>
                </a:rPr>
                <a:t>k</a:t>
              </a:r>
            </a:p>
          </p:txBody>
        </p:sp>
      </p:grpSp>
      <p:grpSp>
        <p:nvGrpSpPr>
          <p:cNvPr id="24" name="Group 99"/>
          <p:cNvGrpSpPr>
            <a:grpSpLocks/>
          </p:cNvGrpSpPr>
          <p:nvPr/>
        </p:nvGrpSpPr>
        <p:grpSpPr bwMode="auto">
          <a:xfrm>
            <a:off x="5826125" y="3390900"/>
            <a:ext cx="709613" cy="396875"/>
            <a:chOff x="3535" y="1126"/>
            <a:chExt cx="447" cy="250"/>
          </a:xfrm>
        </p:grpSpPr>
        <p:sp>
          <p:nvSpPr>
            <p:cNvPr id="60516" name="Line 100"/>
            <p:cNvSpPr>
              <a:spLocks noChangeShapeType="1"/>
            </p:cNvSpPr>
            <p:nvPr/>
          </p:nvSpPr>
          <p:spPr bwMode="auto">
            <a:xfrm>
              <a:off x="3698" y="1263"/>
              <a:ext cx="284" cy="0"/>
            </a:xfrm>
            <a:prstGeom prst="line">
              <a:avLst/>
            </a:prstGeom>
            <a:noFill/>
            <a:ln w="28575">
              <a:solidFill>
                <a:srgbClr val="FF3300"/>
              </a:solidFill>
              <a:round/>
              <a:headEnd/>
              <a:tailEnd type="triangle" w="med" len="med"/>
            </a:ln>
            <a:effectLst/>
          </p:spPr>
          <p:txBody>
            <a:bodyPr wrap="none"/>
            <a:lstStyle/>
            <a:p>
              <a:endParaRPr lang="zh-CN" altLang="en-US"/>
            </a:p>
          </p:txBody>
        </p:sp>
        <p:sp>
          <p:nvSpPr>
            <p:cNvPr id="60517" name="Text Box 101"/>
            <p:cNvSpPr txBox="1">
              <a:spLocks noChangeArrowheads="1"/>
            </p:cNvSpPr>
            <p:nvPr/>
          </p:nvSpPr>
          <p:spPr bwMode="auto">
            <a:xfrm>
              <a:off x="3535" y="1126"/>
              <a:ext cx="196" cy="250"/>
            </a:xfrm>
            <a:prstGeom prst="rect">
              <a:avLst/>
            </a:prstGeom>
            <a:noFill/>
            <a:ln w="28575">
              <a:noFill/>
              <a:miter lim="800000"/>
              <a:headEnd/>
              <a:tailEnd/>
            </a:ln>
            <a:effectLst/>
          </p:spPr>
          <p:txBody>
            <a:bodyPr>
              <a:spAutoFit/>
            </a:bodyPr>
            <a:lstStyle/>
            <a:p>
              <a:r>
                <a:rPr lang="en-US" altLang="zh-CN">
                  <a:solidFill>
                    <a:srgbClr val="FF3300"/>
                  </a:solidFill>
                </a:rPr>
                <a:t>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out)">
                                      <p:cBhvr>
                                        <p:cTn id="17" dur="500"/>
                                        <p:tgtEl>
                                          <p:spTgt spid="1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out)">
                                      <p:cBhvr>
                                        <p:cTn id="22" dur="500"/>
                                        <p:tgtEl>
                                          <p:spTgt spid="1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0469">
                                            <p:txEl>
                                              <p:pRg st="0" end="0"/>
                                            </p:txEl>
                                          </p:spTgt>
                                        </p:tgtEl>
                                        <p:attrNameLst>
                                          <p:attrName>style.visibility</p:attrName>
                                        </p:attrNameLst>
                                      </p:cBhvr>
                                      <p:to>
                                        <p:strVal val="visible"/>
                                      </p:to>
                                    </p:set>
                                    <p:animEffect transition="in" filter="box(out)">
                                      <p:cBhvr>
                                        <p:cTn id="27" dur="500"/>
                                        <p:tgtEl>
                                          <p:spTgt spid="60469">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out)">
                                      <p:cBhvr>
                                        <p:cTn id="32" dur="500"/>
                                        <p:tgtEl>
                                          <p:spTgt spid="16"/>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out)">
                                      <p:cBhvr>
                                        <p:cTn id="37" dur="500"/>
                                        <p:tgtEl>
                                          <p:spTgt spid="1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builtIn="1"/>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0470">
                                            <p:txEl>
                                              <p:pRg st="0" end="0"/>
                                            </p:txEl>
                                          </p:spTgt>
                                        </p:tgtEl>
                                        <p:attrNameLst>
                                          <p:attrName>style.visibility</p:attrName>
                                        </p:attrNameLst>
                                      </p:cBhvr>
                                      <p:to>
                                        <p:strVal val="visible"/>
                                      </p:to>
                                    </p:set>
                                    <p:animEffect transition="in" filter="box(out)">
                                      <p:cBhvr>
                                        <p:cTn id="47" dur="500"/>
                                        <p:tgtEl>
                                          <p:spTgt spid="60470">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ox(out)">
                                      <p:cBhvr>
                                        <p:cTn id="52" dur="500"/>
                                        <p:tgtEl>
                                          <p:spTgt spid="22"/>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builtIn="1"/>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ox(out)">
                                      <p:cBhvr>
                                        <p:cTn id="57" dur="500"/>
                                        <p:tgtEl>
                                          <p:spTgt spid="18"/>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builtIn="1"/>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60471">
                                            <p:txEl>
                                              <p:pRg st="0" end="0"/>
                                            </p:txEl>
                                          </p:spTgt>
                                        </p:tgtEl>
                                        <p:attrNameLst>
                                          <p:attrName>style.visibility</p:attrName>
                                        </p:attrNameLst>
                                      </p:cBhvr>
                                      <p:to>
                                        <p:strVal val="visible"/>
                                      </p:to>
                                    </p:set>
                                    <p:animEffect transition="in" filter="box(out)">
                                      <p:cBhvr>
                                        <p:cTn id="62" dur="500"/>
                                        <p:tgtEl>
                                          <p:spTgt spid="60471">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builtIn="1"/>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ox(out)">
                                      <p:cBhvr>
                                        <p:cTn id="67" dur="500"/>
                                        <p:tgtEl>
                                          <p:spTgt spid="23"/>
                                        </p:tgtEl>
                                      </p:cBhvr>
                                    </p:animEffect>
                                  </p:childTnLst>
                                  <p:subTnLst>
                                    <p:audio>
                                      <p:cMediaNode>
                                        <p:cTn display="0" masterRel="sameClick">
                                          <p:stCondLst>
                                            <p:cond evt="begin" delay="0">
                                              <p:tn val="65"/>
                                            </p:cond>
                                          </p:stCondLst>
                                          <p:endCondLst>
                                            <p:cond evt="onStopAudio" delay="0">
                                              <p:tgtEl>
                                                <p:sldTgt/>
                                              </p:tgtEl>
                                            </p:cond>
                                          </p:endCondLst>
                                        </p:cTn>
                                        <p:tgtEl>
                                          <p:sndTgt r:embed="rId3" name="CAMERA.WAV" builtIn="1"/>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box(out)">
                                      <p:cBhvr>
                                        <p:cTn id="72" dur="500"/>
                                        <p:tgtEl>
                                          <p:spTgt spid="19"/>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builtIn="1"/>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60472">
                                            <p:txEl>
                                              <p:pRg st="0" end="0"/>
                                            </p:txEl>
                                          </p:spTgt>
                                        </p:tgtEl>
                                        <p:attrNameLst>
                                          <p:attrName>style.visibility</p:attrName>
                                        </p:attrNameLst>
                                      </p:cBhvr>
                                      <p:to>
                                        <p:strVal val="visible"/>
                                      </p:to>
                                    </p:set>
                                    <p:animEffect transition="in" filter="box(out)">
                                      <p:cBhvr>
                                        <p:cTn id="77" dur="500"/>
                                        <p:tgtEl>
                                          <p:spTgt spid="60472">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builtIn="1"/>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box(out)">
                                      <p:cBhvr>
                                        <p:cTn id="82" dur="500"/>
                                        <p:tgtEl>
                                          <p:spTgt spid="24"/>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builtIn="1"/>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ox(out)">
                                      <p:cBhvr>
                                        <p:cTn id="87" dur="500"/>
                                        <p:tgtEl>
                                          <p:spTgt spid="20"/>
                                        </p:tgtEl>
                                      </p:cBhvr>
                                    </p:animEffect>
                                  </p:childTnLst>
                                  <p:subTnLst>
                                    <p:audio>
                                      <p:cMediaNode>
                                        <p:cTn display="0" masterRel="sameClick">
                                          <p:stCondLst>
                                            <p:cond evt="begin" delay="0">
                                              <p:tn val="85"/>
                                            </p:cond>
                                          </p:stCondLst>
                                          <p:endCondLst>
                                            <p:cond evt="onStopAudio" delay="0">
                                              <p:tgtEl>
                                                <p:sldTgt/>
                                              </p:tgtEl>
                                            </p:cond>
                                          </p:endCondLst>
                                        </p:cTn>
                                        <p:tgtEl>
                                          <p:sndTgt r:embed="rId3" name="CAMERA.WAV" builtIn="1"/>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box(out)">
                                      <p:cBhvr>
                                        <p:cTn id="92" dur="500"/>
                                        <p:tgtEl>
                                          <p:spTgt spid="21"/>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builtIn="1"/>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60473">
                                            <p:txEl>
                                              <p:pRg st="0" end="0"/>
                                            </p:txEl>
                                          </p:spTgt>
                                        </p:tgtEl>
                                        <p:attrNameLst>
                                          <p:attrName>style.visibility</p:attrName>
                                        </p:attrNameLst>
                                      </p:cBhvr>
                                      <p:to>
                                        <p:strVal val="visible"/>
                                      </p:to>
                                    </p:set>
                                    <p:animEffect transition="in" filter="box(out)">
                                      <p:cBhvr>
                                        <p:cTn id="97" dur="500"/>
                                        <p:tgtEl>
                                          <p:spTgt spid="60473">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3" name="CAMERA.WAV" builtIn="1"/>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60508">
                                            <p:txEl>
                                              <p:pRg st="0" end="0"/>
                                            </p:txEl>
                                          </p:spTgt>
                                        </p:tgtEl>
                                        <p:attrNameLst>
                                          <p:attrName>style.visibility</p:attrName>
                                        </p:attrNameLst>
                                      </p:cBhvr>
                                      <p:to>
                                        <p:strVal val="visible"/>
                                      </p:to>
                                    </p:set>
                                    <p:animEffect transition="in" filter="box(out)">
                                      <p:cBhvr>
                                        <p:cTn id="102" dur="500"/>
                                        <p:tgtEl>
                                          <p:spTgt spid="60508">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9" grpId="0" build="p" autoUpdateAnimBg="0"/>
      <p:bldP spid="60470" grpId="0" build="p" autoUpdateAnimBg="0"/>
      <p:bldP spid="60471" grpId="0" build="p" autoUpdateAnimBg="0"/>
      <p:bldP spid="60472" grpId="0" build="p" autoUpdateAnimBg="0"/>
      <p:bldP spid="60473" grpId="0" build="p" autoUpdateAnimBg="0"/>
      <p:bldP spid="60508" grpId="0" build="p" autoUpdateAnimBg="0"/>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819150" y="127000"/>
            <a:ext cx="7910513" cy="6731000"/>
          </a:xfrm>
          <a:prstGeom prst="rect">
            <a:avLst/>
          </a:prstGeom>
          <a:solidFill>
            <a:schemeClr val="bg1"/>
          </a:solidFill>
          <a:ln w="38100">
            <a:solidFill>
              <a:schemeClr val="accent2"/>
            </a:solidFill>
            <a:miter lim="800000"/>
            <a:headEnd/>
            <a:tailEnd/>
          </a:ln>
          <a:effectLst/>
        </p:spPr>
        <p:txBody>
          <a:bodyPr wrap="none">
            <a:spAutoFit/>
          </a:bodyPr>
          <a:lstStyle/>
          <a:p>
            <a:r>
              <a:rPr lang="en-US" altLang="zh-CN" sz="1600" b="1"/>
              <a:t>int add_sparmat(JD ma[],JD mb[],JD mc[])</a:t>
            </a:r>
          </a:p>
          <a:p>
            <a:r>
              <a:rPr lang="en-US" altLang="zh-CN" sz="1600" b="1"/>
              <a:t>{   int p=1,q=1,k=1,x;</a:t>
            </a:r>
          </a:p>
          <a:p>
            <a:r>
              <a:rPr lang="en-US" altLang="zh-CN" sz="1600" b="1"/>
              <a:t>    if(ma[0].i!=mb[0].i || ma[0].j!=mb[0].j)</a:t>
            </a:r>
          </a:p>
          <a:p>
            <a:r>
              <a:rPr lang="en-US" altLang="zh-CN" sz="1600" b="1"/>
              <a:t>    {   printf("Can't add!\n");	return(0);    }</a:t>
            </a:r>
          </a:p>
          <a:p>
            <a:r>
              <a:rPr lang="en-US" altLang="zh-CN" sz="1600" b="1"/>
              <a:t>    mc[0].i=ma[0].i;    mc[0].j=ma[0].j;</a:t>
            </a:r>
          </a:p>
          <a:p>
            <a:r>
              <a:rPr lang="en-US" altLang="zh-CN" sz="1600" b="1"/>
              <a:t>    </a:t>
            </a:r>
            <a:r>
              <a:rPr lang="en-US" altLang="zh-CN" sz="1600" b="1">
                <a:solidFill>
                  <a:srgbClr val="FF0000"/>
                </a:solidFill>
              </a:rPr>
              <a:t>while(p&lt;=ma[0].v  &amp;&amp; q&lt;=mb[0].v)</a:t>
            </a:r>
          </a:p>
          <a:p>
            <a:r>
              <a:rPr lang="en-US" altLang="zh-CN" sz="1600" b="1">
                <a:solidFill>
                  <a:srgbClr val="FF0000"/>
                </a:solidFill>
              </a:rPr>
              <a:t>    {</a:t>
            </a:r>
            <a:r>
              <a:rPr lang="en-US" altLang="zh-CN" sz="1600" b="1"/>
              <a:t>  </a:t>
            </a:r>
            <a:r>
              <a:rPr lang="en-US" altLang="zh-CN" sz="1600" b="1">
                <a:solidFill>
                  <a:srgbClr val="0000CC"/>
                </a:solidFill>
              </a:rPr>
              <a:t>if(ma[p].i&lt;mb[q].i)</a:t>
            </a:r>
          </a:p>
          <a:p>
            <a:r>
              <a:rPr lang="en-US" altLang="zh-CN" sz="1600" b="1"/>
              <a:t>       {   mc[k].i=ma[p].i;  mc[k].j=ma[p].j;  mc[k].v=ma[p].v; p++;k++;}</a:t>
            </a:r>
          </a:p>
          <a:p>
            <a:r>
              <a:rPr lang="en-US" altLang="zh-CN" sz="1600" b="1"/>
              <a:t>       </a:t>
            </a:r>
            <a:r>
              <a:rPr lang="en-US" altLang="zh-CN" sz="1600" b="1">
                <a:solidFill>
                  <a:srgbClr val="0000CC"/>
                </a:solidFill>
              </a:rPr>
              <a:t>else if(ma[p].i&gt;mb[q].i)</a:t>
            </a:r>
          </a:p>
          <a:p>
            <a:r>
              <a:rPr lang="en-US" altLang="zh-CN" sz="1600" b="1"/>
              <a:t>       {   mc[k].i=mb[q].i;  mc[k].j=mb[q].j;  mc[k].v=mb[q].v;q++;k++; }</a:t>
            </a:r>
          </a:p>
          <a:p>
            <a:r>
              <a:rPr lang="en-US" altLang="zh-CN" sz="1600" b="1"/>
              <a:t>       </a:t>
            </a:r>
            <a:r>
              <a:rPr lang="en-US" altLang="zh-CN" sz="1600" b="1">
                <a:solidFill>
                  <a:srgbClr val="0000CC"/>
                </a:solidFill>
              </a:rPr>
              <a:t>else</a:t>
            </a:r>
          </a:p>
          <a:p>
            <a:r>
              <a:rPr lang="en-US" altLang="zh-CN" sz="1600" b="1"/>
              <a:t>       </a:t>
            </a:r>
            <a:r>
              <a:rPr lang="en-US" altLang="zh-CN" sz="1600" b="1">
                <a:solidFill>
                  <a:srgbClr val="0000CC"/>
                </a:solidFill>
              </a:rPr>
              <a:t>{</a:t>
            </a:r>
            <a:r>
              <a:rPr lang="en-US" altLang="zh-CN" sz="1600" b="1"/>
              <a:t>    </a:t>
            </a:r>
            <a:r>
              <a:rPr lang="en-US" altLang="zh-CN" sz="1600" b="1">
                <a:solidFill>
                  <a:srgbClr val="336600"/>
                </a:solidFill>
              </a:rPr>
              <a:t>if(ma[p].j&lt;mb[q].j)</a:t>
            </a:r>
          </a:p>
          <a:p>
            <a:r>
              <a:rPr lang="en-US" altLang="zh-CN" sz="1600" b="1"/>
              <a:t>           {   mc[k].i=ma[p].i;  mc[k].j=ma[p].j;  mc[k].v=ma[p].v;p++;k++;}</a:t>
            </a:r>
          </a:p>
          <a:p>
            <a:r>
              <a:rPr lang="en-US" altLang="zh-CN" sz="1600" b="1"/>
              <a:t>           </a:t>
            </a:r>
            <a:r>
              <a:rPr lang="en-US" altLang="zh-CN" sz="1600" b="1">
                <a:solidFill>
                  <a:srgbClr val="336600"/>
                </a:solidFill>
              </a:rPr>
              <a:t>else if(ma[p].j&gt;ma[q].j)</a:t>
            </a:r>
          </a:p>
          <a:p>
            <a:r>
              <a:rPr lang="en-US" altLang="zh-CN" sz="1600" b="1"/>
              <a:t>           {   mc[k].i=mb[q].i;  mc[k].j=mb[q].j;  mc[k].v=mb[q].v;q++;k++;}</a:t>
            </a:r>
          </a:p>
          <a:p>
            <a:r>
              <a:rPr lang="en-US" altLang="zh-CN" sz="1600" b="1"/>
              <a:t>          </a:t>
            </a:r>
            <a:r>
              <a:rPr lang="en-US" altLang="zh-CN" sz="1600" b="1">
                <a:solidFill>
                  <a:srgbClr val="336600"/>
                </a:solidFill>
              </a:rPr>
              <a:t>else</a:t>
            </a:r>
          </a:p>
          <a:p>
            <a:r>
              <a:rPr lang="en-US" altLang="zh-CN" sz="1600" b="1"/>
              <a:t>          </a:t>
            </a:r>
            <a:r>
              <a:rPr lang="en-US" altLang="zh-CN" sz="1600" b="1">
                <a:solidFill>
                  <a:srgbClr val="336600"/>
                </a:solidFill>
              </a:rPr>
              <a:t>{</a:t>
            </a:r>
            <a:r>
              <a:rPr lang="en-US" altLang="zh-CN" sz="1600" b="1"/>
              <a:t>    x=ma[p].v+mb[q].v;</a:t>
            </a:r>
          </a:p>
          <a:p>
            <a:r>
              <a:rPr lang="en-US" altLang="zh-CN" sz="1600" b="1"/>
              <a:t>               if(x!=0)</a:t>
            </a:r>
          </a:p>
          <a:p>
            <a:r>
              <a:rPr lang="en-US" altLang="zh-CN" sz="1600" b="1"/>
              <a:t>              {   mc[k].i=mb[q].i;  mc[k].j=mb[q].j;  mc[k].v=ma[p].v+mb[q].v;p++;q++;k++;}</a:t>
            </a:r>
          </a:p>
          <a:p>
            <a:r>
              <a:rPr lang="en-US" altLang="zh-CN" sz="1600" b="1"/>
              <a:t>             else</a:t>
            </a:r>
          </a:p>
          <a:p>
            <a:r>
              <a:rPr lang="en-US" altLang="zh-CN" sz="1600" b="1"/>
              <a:t>              {   p++;q++;  }</a:t>
            </a:r>
          </a:p>
          <a:p>
            <a:r>
              <a:rPr lang="en-US" altLang="zh-CN" sz="1600" b="1"/>
              <a:t>          </a:t>
            </a:r>
            <a:r>
              <a:rPr lang="en-US" altLang="zh-CN" sz="1600" b="1">
                <a:solidFill>
                  <a:srgbClr val="336600"/>
                </a:solidFill>
              </a:rPr>
              <a:t>} </a:t>
            </a:r>
            <a:r>
              <a:rPr lang="en-US" altLang="zh-CN" sz="1600" b="1"/>
              <a:t>      </a:t>
            </a:r>
            <a:r>
              <a:rPr lang="en-US" altLang="zh-CN" sz="1600" b="1">
                <a:solidFill>
                  <a:srgbClr val="0000CC"/>
                </a:solidFill>
              </a:rPr>
              <a:t>} </a:t>
            </a:r>
            <a:r>
              <a:rPr lang="en-US" altLang="zh-CN" sz="1600" b="1"/>
              <a:t>   </a:t>
            </a:r>
            <a:r>
              <a:rPr lang="en-US" altLang="zh-CN" sz="1600" b="1">
                <a:solidFill>
                  <a:srgbClr val="FF0000"/>
                </a:solidFill>
              </a:rPr>
              <a:t>}</a:t>
            </a:r>
          </a:p>
          <a:p>
            <a:r>
              <a:rPr lang="en-US" altLang="zh-CN" sz="1600" b="1"/>
              <a:t>    </a:t>
            </a:r>
            <a:r>
              <a:rPr lang="en-US" altLang="zh-CN" sz="1600" b="1">
                <a:solidFill>
                  <a:srgbClr val="FF0000"/>
                </a:solidFill>
              </a:rPr>
              <a:t>while(p&lt;=ma[0].v)</a:t>
            </a:r>
          </a:p>
          <a:p>
            <a:r>
              <a:rPr lang="en-US" altLang="zh-CN" sz="1600" b="1"/>
              <a:t>    {mc[k].i=ma[p].i;  mc[k].j=ma[p].j;  mc[k].v=ma[p].v; p++;k++;}</a:t>
            </a:r>
          </a:p>
          <a:p>
            <a:r>
              <a:rPr lang="en-US" altLang="zh-CN" sz="1600" b="1"/>
              <a:t>    </a:t>
            </a:r>
            <a:r>
              <a:rPr lang="en-US" altLang="zh-CN" sz="1600" b="1">
                <a:solidFill>
                  <a:srgbClr val="FF0000"/>
                </a:solidFill>
              </a:rPr>
              <a:t>while(q&lt;=mb[0].v)</a:t>
            </a:r>
          </a:p>
          <a:p>
            <a:r>
              <a:rPr lang="en-US" altLang="zh-CN" sz="1600" b="1"/>
              <a:t>    {mc[k].i=mb[q].i;  mc[k].j=mb[q].j;  mc[k].v=mb[q].v; q++;k++;}</a:t>
            </a:r>
          </a:p>
          <a:p>
            <a:r>
              <a:rPr lang="en-US" altLang="zh-CN" sz="1600" b="1"/>
              <a:t>    mc[0].v=k-1;    return(k);    }</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a:hlinkClick r:id="" action="ppaction://hlinkshowjump?jump=nextslide" highlightClick="1"/>
          </p:cNvPr>
          <p:cNvSpPr txBox="1">
            <a:spLocks noChangeArrowheads="1"/>
          </p:cNvSpPr>
          <p:nvPr/>
        </p:nvSpPr>
        <p:spPr bwMode="auto">
          <a:xfrm>
            <a:off x="1143000" y="873125"/>
            <a:ext cx="1560513"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6.33</a:t>
            </a:r>
            <a:endParaRPr lang="en-US" altLang="zh-CN" sz="3600"/>
          </a:p>
        </p:txBody>
      </p:sp>
      <p:sp>
        <p:nvSpPr>
          <p:cNvPr id="234499" name="Text Box 3">
            <a:hlinkClick r:id="rId2" action="ppaction://hlinksldjump" highlightClick="1"/>
          </p:cNvPr>
          <p:cNvSpPr txBox="1">
            <a:spLocks noChangeArrowheads="1"/>
          </p:cNvSpPr>
          <p:nvPr/>
        </p:nvSpPr>
        <p:spPr bwMode="auto">
          <a:xfrm>
            <a:off x="1143000" y="2286000"/>
            <a:ext cx="1557338"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6.45</a:t>
            </a:r>
            <a:endParaRPr lang="en-US" altLang="zh-CN" sz="3600"/>
          </a:p>
        </p:txBody>
      </p:sp>
      <p:sp>
        <p:nvSpPr>
          <p:cNvPr id="234500" name="Text Box 4">
            <a:hlinkClick r:id="rId3" action="ppaction://hlinksldjump" highlightClick="1"/>
          </p:cNvPr>
          <p:cNvSpPr txBox="1">
            <a:spLocks noChangeArrowheads="1"/>
          </p:cNvSpPr>
          <p:nvPr/>
        </p:nvSpPr>
        <p:spPr bwMode="auto">
          <a:xfrm>
            <a:off x="3810000" y="873125"/>
            <a:ext cx="1557338"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6.39</a:t>
            </a:r>
            <a:endParaRPr lang="en-US" altLang="zh-CN" sz="3600"/>
          </a:p>
        </p:txBody>
      </p:sp>
      <p:sp>
        <p:nvSpPr>
          <p:cNvPr id="234501" name="Text Box 5">
            <a:hlinkClick r:id="rId4" action="ppaction://hlinksldjump" highlightClick="1"/>
          </p:cNvPr>
          <p:cNvSpPr txBox="1">
            <a:spLocks noChangeArrowheads="1"/>
          </p:cNvSpPr>
          <p:nvPr/>
        </p:nvSpPr>
        <p:spPr bwMode="auto">
          <a:xfrm>
            <a:off x="3810000" y="3768725"/>
            <a:ext cx="1557338"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6.51</a:t>
            </a:r>
            <a:endParaRPr lang="en-US" altLang="zh-CN" sz="3600"/>
          </a:p>
        </p:txBody>
      </p:sp>
      <p:sp>
        <p:nvSpPr>
          <p:cNvPr id="234502" name="Text Box 6">
            <a:hlinkClick r:id="rId5" action="ppaction://hlinksldjump" highlightClick="1"/>
          </p:cNvPr>
          <p:cNvSpPr txBox="1">
            <a:spLocks noChangeArrowheads="1"/>
          </p:cNvSpPr>
          <p:nvPr/>
        </p:nvSpPr>
        <p:spPr bwMode="auto">
          <a:xfrm>
            <a:off x="3810000" y="2286000"/>
            <a:ext cx="1557338"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6.47</a:t>
            </a:r>
            <a:endParaRPr lang="en-US" altLang="zh-CN" sz="3600"/>
          </a:p>
        </p:txBody>
      </p:sp>
      <p:sp>
        <p:nvSpPr>
          <p:cNvPr id="234503" name="Text Box 7">
            <a:hlinkClick r:id="rId6" action="ppaction://hlinksldjump" highlightClick="1"/>
          </p:cNvPr>
          <p:cNvSpPr txBox="1">
            <a:spLocks noChangeArrowheads="1"/>
          </p:cNvSpPr>
          <p:nvPr/>
        </p:nvSpPr>
        <p:spPr bwMode="auto">
          <a:xfrm>
            <a:off x="1143000" y="5216525"/>
            <a:ext cx="1557338"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6.59</a:t>
            </a:r>
            <a:endParaRPr lang="en-US" altLang="zh-CN" sz="3600"/>
          </a:p>
        </p:txBody>
      </p:sp>
      <p:sp>
        <p:nvSpPr>
          <p:cNvPr id="234504" name="Text Box 8">
            <a:hlinkClick r:id="rId7" action="ppaction://hlinksldjump" highlightClick="1"/>
          </p:cNvPr>
          <p:cNvSpPr txBox="1">
            <a:spLocks noChangeArrowheads="1"/>
          </p:cNvSpPr>
          <p:nvPr/>
        </p:nvSpPr>
        <p:spPr bwMode="auto">
          <a:xfrm>
            <a:off x="3810000" y="5181600"/>
            <a:ext cx="1557338"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6.60</a:t>
            </a:r>
            <a:endParaRPr lang="en-US" altLang="zh-CN" sz="3600"/>
          </a:p>
        </p:txBody>
      </p:sp>
      <p:sp>
        <p:nvSpPr>
          <p:cNvPr id="234505" name="Text Box 9">
            <a:hlinkClick r:id="rId8" action="ppaction://hlinksldjump" highlightClick="1"/>
          </p:cNvPr>
          <p:cNvSpPr txBox="1">
            <a:spLocks noChangeArrowheads="1"/>
          </p:cNvSpPr>
          <p:nvPr/>
        </p:nvSpPr>
        <p:spPr bwMode="auto">
          <a:xfrm>
            <a:off x="6440488" y="873125"/>
            <a:ext cx="1557337"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6.43</a:t>
            </a:r>
            <a:endParaRPr lang="en-US" altLang="zh-CN" sz="3600"/>
          </a:p>
        </p:txBody>
      </p:sp>
      <p:sp>
        <p:nvSpPr>
          <p:cNvPr id="234506" name="Text Box 10">
            <a:hlinkClick r:id="rId9" action="ppaction://hlinksldjump" highlightClick="1"/>
          </p:cNvPr>
          <p:cNvSpPr txBox="1">
            <a:spLocks noChangeArrowheads="1"/>
          </p:cNvSpPr>
          <p:nvPr/>
        </p:nvSpPr>
        <p:spPr bwMode="auto">
          <a:xfrm>
            <a:off x="6440488" y="2286000"/>
            <a:ext cx="1557337"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6.48</a:t>
            </a:r>
            <a:endParaRPr lang="en-US" altLang="zh-CN" sz="3600"/>
          </a:p>
        </p:txBody>
      </p:sp>
      <p:sp>
        <p:nvSpPr>
          <p:cNvPr id="234507" name="Text Box 11">
            <a:hlinkClick r:id="rId10" action="ppaction://hlinksldjump" highlightClick="1"/>
          </p:cNvPr>
          <p:cNvSpPr txBox="1">
            <a:spLocks noChangeArrowheads="1"/>
          </p:cNvSpPr>
          <p:nvPr/>
        </p:nvSpPr>
        <p:spPr bwMode="auto">
          <a:xfrm>
            <a:off x="1143000" y="3768725"/>
            <a:ext cx="1557338"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6.50</a:t>
            </a:r>
            <a:endParaRPr lang="en-US" altLang="zh-CN" sz="3600"/>
          </a:p>
        </p:txBody>
      </p:sp>
      <p:sp>
        <p:nvSpPr>
          <p:cNvPr id="234508" name="Text Box 12">
            <a:hlinkClick r:id="rId11" action="ppaction://hlinksldjump" highlightClick="1"/>
          </p:cNvPr>
          <p:cNvSpPr txBox="1">
            <a:spLocks noChangeArrowheads="1"/>
          </p:cNvSpPr>
          <p:nvPr/>
        </p:nvSpPr>
        <p:spPr bwMode="auto">
          <a:xfrm>
            <a:off x="6440488" y="3768725"/>
            <a:ext cx="1557337"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6.54</a:t>
            </a:r>
            <a:endParaRPr lang="en-US" altLang="zh-CN" sz="3600"/>
          </a:p>
        </p:txBody>
      </p:sp>
      <p:sp>
        <p:nvSpPr>
          <p:cNvPr id="234509" name="Text Box 13">
            <a:hlinkClick r:id="rId12" action="ppaction://hlinksldjump" highlightClick="1"/>
          </p:cNvPr>
          <p:cNvSpPr txBox="1">
            <a:spLocks noChangeArrowheads="1"/>
          </p:cNvSpPr>
          <p:nvPr/>
        </p:nvSpPr>
        <p:spPr bwMode="auto">
          <a:xfrm>
            <a:off x="6440488" y="5216525"/>
            <a:ext cx="1557337" cy="650875"/>
          </a:xfrm>
          <a:prstGeom prst="rect">
            <a:avLst/>
          </a:prstGeom>
          <a:solidFill>
            <a:srgbClr val="FFFFCC"/>
          </a:solidFill>
          <a:ln w="9525">
            <a:solidFill>
              <a:srgbClr val="FFCC00"/>
            </a:solidFill>
            <a:miter lim="800000"/>
            <a:headEnd/>
            <a:tailEnd/>
          </a:ln>
          <a:effectLst/>
        </p:spPr>
        <p:txBody>
          <a:bodyPr wrap="none" anchor="ctr">
            <a:spAutoFit/>
          </a:bodyPr>
          <a:lstStyle/>
          <a:p>
            <a:r>
              <a:rPr lang="zh-CN" altLang="en-US" sz="3600" b="1">
                <a:solidFill>
                  <a:srgbClr val="993300"/>
                </a:solidFill>
              </a:rPr>
              <a:t>题 </a:t>
            </a:r>
            <a:r>
              <a:rPr lang="en-US" altLang="zh-CN" sz="3600" b="1">
                <a:solidFill>
                  <a:srgbClr val="993300"/>
                </a:solidFill>
              </a:rPr>
              <a:t>6.66</a:t>
            </a:r>
            <a:endParaRPr lang="en-US" altLang="zh-CN" sz="3600"/>
          </a:p>
        </p:txBody>
      </p:sp>
    </p:spTree>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365125" y="193675"/>
            <a:ext cx="8550275" cy="2289175"/>
          </a:xfrm>
          <a:prstGeom prst="rect">
            <a:avLst/>
          </a:prstGeom>
          <a:noFill/>
          <a:ln w="9525">
            <a:noFill/>
            <a:miter lim="800000"/>
            <a:headEnd/>
            <a:tailEnd/>
          </a:ln>
          <a:effectLst/>
        </p:spPr>
        <p:txBody>
          <a:bodyPr>
            <a:spAutoFit/>
          </a:bodyPr>
          <a:lstStyle/>
          <a:p>
            <a:r>
              <a:rPr lang="en-US" altLang="zh-CN" sz="3600" b="1">
                <a:solidFill>
                  <a:srgbClr val="FF9933"/>
                </a:solidFill>
                <a:ea typeface="楷体_GB2312" pitchFamily="49" charset="-122"/>
              </a:rPr>
              <a:t>6.33</a:t>
            </a:r>
            <a:r>
              <a:rPr lang="en-US" altLang="zh-CN" sz="3600">
                <a:solidFill>
                  <a:srgbClr val="FFFFCC"/>
                </a:solidFill>
                <a:latin typeface="楷体_GB2312" pitchFamily="49" charset="-122"/>
                <a:ea typeface="楷体_GB2312" pitchFamily="49" charset="-122"/>
              </a:rPr>
              <a:t> </a:t>
            </a:r>
            <a:r>
              <a:rPr lang="zh-CN" altLang="en-US" sz="3600">
                <a:solidFill>
                  <a:srgbClr val="FFFFCC"/>
                </a:solidFill>
                <a:latin typeface="楷体_GB2312" pitchFamily="49" charset="-122"/>
                <a:ea typeface="楷体_GB2312" pitchFamily="49" charset="-122"/>
              </a:rPr>
              <a:t>已知</a:t>
            </a:r>
            <a:r>
              <a:rPr lang="en-US" altLang="zh-CN" sz="3600">
                <a:solidFill>
                  <a:srgbClr val="FFFFCC"/>
                </a:solidFill>
                <a:ea typeface="楷体_GB2312" pitchFamily="49" charset="-122"/>
              </a:rPr>
              <a:t>L[i]</a:t>
            </a:r>
            <a:r>
              <a:rPr lang="zh-CN" altLang="zh-CN" sz="3600">
                <a:solidFill>
                  <a:srgbClr val="FFFFCC"/>
                </a:solidFill>
                <a:ea typeface="楷体_GB2312" pitchFamily="49" charset="-122"/>
              </a:rPr>
              <a:t>和</a:t>
            </a:r>
            <a:r>
              <a:rPr lang="en-US" altLang="zh-CN" sz="3600">
                <a:solidFill>
                  <a:srgbClr val="FFFFCC"/>
                </a:solidFill>
                <a:ea typeface="楷体_GB2312" pitchFamily="49" charset="-122"/>
              </a:rPr>
              <a:t>R[i](i=0,1,…,n-1)</a:t>
            </a:r>
            <a:r>
              <a:rPr lang="zh-CN" altLang="en-US" sz="3600">
                <a:solidFill>
                  <a:srgbClr val="FFFFCC"/>
                </a:solidFill>
                <a:latin typeface="楷体_GB2312" pitchFamily="49" charset="-122"/>
                <a:ea typeface="楷体_GB2312" pitchFamily="49" charset="-122"/>
              </a:rPr>
              <a:t>分别指示二叉树中第</a:t>
            </a:r>
            <a:r>
              <a:rPr lang="en-US" altLang="zh-CN" sz="3600">
                <a:solidFill>
                  <a:srgbClr val="FFFFCC"/>
                </a:solidFill>
                <a:ea typeface="楷体_GB2312" pitchFamily="49" charset="-122"/>
              </a:rPr>
              <a:t>i</a:t>
            </a:r>
            <a:r>
              <a:rPr lang="zh-CN" altLang="en-US" sz="3600">
                <a:solidFill>
                  <a:srgbClr val="FFFFCC"/>
                </a:solidFill>
                <a:latin typeface="楷体_GB2312" pitchFamily="49" charset="-122"/>
                <a:ea typeface="楷体_GB2312" pitchFamily="49" charset="-122"/>
              </a:rPr>
              <a:t>个结点的左孩子和右孩子结点，</a:t>
            </a:r>
            <a:r>
              <a:rPr lang="en-US" altLang="zh-CN" sz="3600">
                <a:solidFill>
                  <a:srgbClr val="FFFFCC"/>
                </a:solidFill>
                <a:ea typeface="楷体_GB2312" pitchFamily="49" charset="-122"/>
              </a:rPr>
              <a:t>0</a:t>
            </a:r>
            <a:r>
              <a:rPr lang="zh-CN" altLang="en-US" sz="3600">
                <a:solidFill>
                  <a:srgbClr val="FFFFCC"/>
                </a:solidFill>
                <a:latin typeface="楷体_GB2312" pitchFamily="49" charset="-122"/>
                <a:ea typeface="楷体_GB2312" pitchFamily="49" charset="-122"/>
              </a:rPr>
              <a:t>表示空。试写判别结点</a:t>
            </a:r>
            <a:r>
              <a:rPr lang="en-US" altLang="zh-CN" sz="3600">
                <a:solidFill>
                  <a:srgbClr val="FFFFCC"/>
                </a:solidFill>
                <a:ea typeface="楷体_GB2312" pitchFamily="49" charset="-122"/>
              </a:rPr>
              <a:t>u</a:t>
            </a:r>
            <a:r>
              <a:rPr lang="zh-CN" altLang="en-US" sz="3600">
                <a:solidFill>
                  <a:srgbClr val="FFFFCC"/>
                </a:solidFill>
                <a:latin typeface="楷体_GB2312" pitchFamily="49" charset="-122"/>
                <a:ea typeface="楷体_GB2312" pitchFamily="49" charset="-122"/>
              </a:rPr>
              <a:t>是否是结点</a:t>
            </a:r>
            <a:r>
              <a:rPr lang="en-US" altLang="zh-CN" sz="3600">
                <a:solidFill>
                  <a:srgbClr val="FFFFCC"/>
                </a:solidFill>
                <a:ea typeface="楷体_GB2312" pitchFamily="49" charset="-122"/>
              </a:rPr>
              <a:t>v</a:t>
            </a:r>
            <a:r>
              <a:rPr lang="zh-CN" altLang="en-US" sz="3600">
                <a:solidFill>
                  <a:srgbClr val="FFFFCC"/>
                </a:solidFill>
                <a:latin typeface="楷体_GB2312" pitchFamily="49" charset="-122"/>
                <a:ea typeface="楷体_GB2312" pitchFamily="49" charset="-122"/>
              </a:rPr>
              <a:t>的子孙的算法。</a:t>
            </a:r>
          </a:p>
        </p:txBody>
      </p:sp>
      <p:sp>
        <p:nvSpPr>
          <p:cNvPr id="235523" name="Text Box 3"/>
          <p:cNvSpPr txBox="1">
            <a:spLocks noChangeArrowheads="1"/>
          </p:cNvSpPr>
          <p:nvPr/>
        </p:nvSpPr>
        <p:spPr bwMode="auto">
          <a:xfrm>
            <a:off x="228600" y="2819400"/>
            <a:ext cx="1555750" cy="641350"/>
          </a:xfrm>
          <a:prstGeom prst="rect">
            <a:avLst/>
          </a:prstGeom>
          <a:noFill/>
          <a:ln w="9525">
            <a:noFill/>
            <a:miter lim="800000"/>
            <a:headEnd/>
            <a:tailEnd/>
          </a:ln>
          <a:effectLst/>
        </p:spPr>
        <p:txBody>
          <a:bodyPr wrap="none">
            <a:spAutoFit/>
          </a:bodyPr>
          <a:lstStyle/>
          <a:p>
            <a:r>
              <a:rPr lang="zh-CN" altLang="en-US" sz="3600">
                <a:solidFill>
                  <a:srgbClr val="FFFF99"/>
                </a:solidFill>
                <a:ea typeface="楷体_GB2312" pitchFamily="49" charset="-122"/>
              </a:rPr>
              <a:t>分析：</a:t>
            </a:r>
            <a:endParaRPr lang="zh-CN" altLang="en-US" sz="3600">
              <a:solidFill>
                <a:srgbClr val="FFFFCC"/>
              </a:solidFill>
              <a:latin typeface="楷体_GB2312" pitchFamily="49" charset="-122"/>
              <a:ea typeface="楷体_GB2312" pitchFamily="49" charset="-122"/>
            </a:endParaRPr>
          </a:p>
        </p:txBody>
      </p:sp>
      <p:sp>
        <p:nvSpPr>
          <p:cNvPr id="235524" name="Text Box 4"/>
          <p:cNvSpPr txBox="1">
            <a:spLocks noChangeArrowheads="1"/>
          </p:cNvSpPr>
          <p:nvPr/>
        </p:nvSpPr>
        <p:spPr bwMode="auto">
          <a:xfrm>
            <a:off x="212725" y="3462338"/>
            <a:ext cx="8820150" cy="2068512"/>
          </a:xfrm>
          <a:prstGeom prst="rect">
            <a:avLst/>
          </a:prstGeom>
          <a:noFill/>
          <a:ln w="9525">
            <a:noFill/>
            <a:miter lim="800000"/>
            <a:headEnd/>
            <a:tailEnd/>
          </a:ln>
          <a:effectLst/>
        </p:spPr>
        <p:txBody>
          <a:bodyPr wrap="none">
            <a:spAutoFit/>
          </a:bodyPr>
          <a:lstStyle/>
          <a:p>
            <a:pPr>
              <a:lnSpc>
                <a:spcPct val="120000"/>
              </a:lnSpc>
            </a:pPr>
            <a:r>
              <a:rPr lang="en-US" altLang="zh-CN" sz="3600">
                <a:solidFill>
                  <a:srgbClr val="FFFFCC"/>
                </a:solidFill>
                <a:ea typeface="楷体_GB2312" pitchFamily="49" charset="-122"/>
              </a:rPr>
              <a:t>1</a:t>
            </a:r>
            <a:r>
              <a:rPr lang="zh-CN" altLang="en-US" sz="3600">
                <a:solidFill>
                  <a:srgbClr val="FFFFCC"/>
                </a:solidFill>
                <a:ea typeface="楷体_GB2312" pitchFamily="49" charset="-122"/>
              </a:rPr>
              <a:t>。</a:t>
            </a:r>
            <a:r>
              <a:rPr lang="en-US" altLang="zh-CN" sz="3600">
                <a:solidFill>
                  <a:srgbClr val="FFFFCC"/>
                </a:solidFill>
                <a:ea typeface="楷体_GB2312" pitchFamily="49" charset="-122"/>
              </a:rPr>
              <a:t>u</a:t>
            </a:r>
            <a:r>
              <a:rPr lang="zh-CN" altLang="en-US" sz="3600">
                <a:solidFill>
                  <a:srgbClr val="FFFFCC"/>
                </a:solidFill>
                <a:latin typeface="楷体_GB2312" pitchFamily="49" charset="-122"/>
                <a:ea typeface="楷体_GB2312" pitchFamily="49" charset="-122"/>
              </a:rPr>
              <a:t>是否是结点</a:t>
            </a:r>
            <a:r>
              <a:rPr lang="en-US" altLang="zh-CN" sz="3600">
                <a:solidFill>
                  <a:srgbClr val="FFFFCC"/>
                </a:solidFill>
                <a:ea typeface="楷体_GB2312" pitchFamily="49" charset="-122"/>
              </a:rPr>
              <a:t>v</a:t>
            </a:r>
            <a:r>
              <a:rPr lang="zh-CN" altLang="en-US" sz="3600">
                <a:solidFill>
                  <a:srgbClr val="FFFFCC"/>
                </a:solidFill>
                <a:latin typeface="楷体_GB2312" pitchFamily="49" charset="-122"/>
                <a:ea typeface="楷体_GB2312" pitchFamily="49" charset="-122"/>
              </a:rPr>
              <a:t>的子孙≡≡</a:t>
            </a:r>
          </a:p>
          <a:p>
            <a:pPr>
              <a:lnSpc>
                <a:spcPct val="120000"/>
              </a:lnSpc>
            </a:pPr>
            <a:r>
              <a:rPr lang="zh-CN" altLang="en-US" sz="3600">
                <a:solidFill>
                  <a:srgbClr val="FFFFCC"/>
                </a:solidFill>
                <a:latin typeface="楷体_GB2312" pitchFamily="49" charset="-122"/>
                <a:ea typeface="楷体_GB2312" pitchFamily="49" charset="-122"/>
              </a:rPr>
              <a:t>       从结点</a:t>
            </a:r>
            <a:r>
              <a:rPr lang="en-US" altLang="zh-CN" sz="3600">
                <a:solidFill>
                  <a:srgbClr val="FFFFCC"/>
                </a:solidFill>
                <a:latin typeface="楷体_GB2312" pitchFamily="49" charset="-122"/>
                <a:ea typeface="楷体_GB2312" pitchFamily="49" charset="-122"/>
              </a:rPr>
              <a:t>v</a:t>
            </a:r>
            <a:r>
              <a:rPr lang="zh-CN" altLang="en-US" sz="3600">
                <a:solidFill>
                  <a:srgbClr val="FFFFCC"/>
                </a:solidFill>
                <a:latin typeface="楷体_GB2312" pitchFamily="49" charset="-122"/>
                <a:ea typeface="楷体_GB2312" pitchFamily="49" charset="-122"/>
              </a:rPr>
              <a:t>出发遍历能否到达结点</a:t>
            </a:r>
            <a:r>
              <a:rPr lang="en-US" altLang="zh-CN" sz="3600">
                <a:solidFill>
                  <a:srgbClr val="FFFFCC"/>
                </a:solidFill>
                <a:latin typeface="楷体_GB2312" pitchFamily="49" charset="-122"/>
                <a:ea typeface="楷体_GB2312" pitchFamily="49" charset="-122"/>
              </a:rPr>
              <a:t>u;</a:t>
            </a:r>
          </a:p>
          <a:p>
            <a:pPr>
              <a:lnSpc>
                <a:spcPct val="120000"/>
              </a:lnSpc>
            </a:pPr>
            <a:r>
              <a:rPr lang="en-US" altLang="zh-CN" sz="3600">
                <a:solidFill>
                  <a:srgbClr val="FFFFCC"/>
                </a:solidFill>
                <a:latin typeface="楷体_GB2312" pitchFamily="49" charset="-122"/>
                <a:ea typeface="楷体_GB2312" pitchFamily="49" charset="-122"/>
              </a:rPr>
              <a:t>   </a:t>
            </a:r>
            <a:r>
              <a:rPr lang="en-US" altLang="zh-CN" sz="3600">
                <a:solidFill>
                  <a:srgbClr val="FFFFCC"/>
                </a:solidFill>
                <a:latin typeface="Times New Roman"/>
                <a:ea typeface="楷体_GB2312" pitchFamily="49" charset="-122"/>
              </a:rPr>
              <a:t>“</a:t>
            </a:r>
            <a:r>
              <a:rPr lang="zh-CN" altLang="en-US" sz="3600">
                <a:solidFill>
                  <a:srgbClr val="FFFFCC"/>
                </a:solidFill>
                <a:latin typeface="楷体_GB2312" pitchFamily="49" charset="-122"/>
                <a:ea typeface="楷体_GB2312" pitchFamily="49" charset="-122"/>
              </a:rPr>
              <a:t>访问</a:t>
            </a:r>
            <a:r>
              <a:rPr lang="zh-CN" altLang="en-US" sz="3600">
                <a:solidFill>
                  <a:srgbClr val="FFFFCC"/>
                </a:solidFill>
                <a:latin typeface="Times New Roman"/>
                <a:ea typeface="楷体_GB2312" pitchFamily="49" charset="-122"/>
              </a:rPr>
              <a:t>”</a:t>
            </a:r>
            <a:r>
              <a:rPr lang="zh-CN" altLang="en-US" sz="3600">
                <a:solidFill>
                  <a:srgbClr val="FFFFCC"/>
                </a:solidFill>
                <a:latin typeface="楷体_GB2312" pitchFamily="49" charset="-122"/>
                <a:ea typeface="楷体_GB2312" pitchFamily="49" charset="-122"/>
              </a:rPr>
              <a:t> ≡≡判结点</a:t>
            </a:r>
            <a:r>
              <a:rPr lang="en-US" altLang="zh-CN" sz="3600">
                <a:solidFill>
                  <a:srgbClr val="FFFFCC"/>
                </a:solidFill>
                <a:latin typeface="楷体_GB2312" pitchFamily="49" charset="-122"/>
                <a:ea typeface="楷体_GB2312" pitchFamily="49" charset="-122"/>
              </a:rPr>
              <a:t>u</a:t>
            </a:r>
            <a:r>
              <a:rPr lang="zh-CN" altLang="en-US" sz="3600">
                <a:solidFill>
                  <a:srgbClr val="FFFFCC"/>
                </a:solidFill>
                <a:latin typeface="楷体_GB2312" pitchFamily="49" charset="-122"/>
                <a:ea typeface="楷体_GB2312" pitchFamily="49" charset="-122"/>
              </a:rPr>
              <a:t>是否是结点</a:t>
            </a:r>
            <a:r>
              <a:rPr lang="en-US" altLang="zh-CN" sz="3600">
                <a:solidFill>
                  <a:srgbClr val="FFFFCC"/>
                </a:solidFill>
                <a:latin typeface="楷体_GB2312" pitchFamily="49" charset="-122"/>
                <a:ea typeface="楷体_GB2312" pitchFamily="49" charset="-122"/>
              </a:rPr>
              <a:t>v</a:t>
            </a:r>
            <a:r>
              <a:rPr lang="zh-CN" altLang="en-US" sz="3600">
                <a:solidFill>
                  <a:srgbClr val="FFFFCC"/>
                </a:solidFill>
                <a:latin typeface="楷体_GB2312" pitchFamily="49" charset="-122"/>
                <a:ea typeface="楷体_GB2312" pitchFamily="49" charset="-122"/>
              </a:rPr>
              <a:t>的孩子</a:t>
            </a:r>
          </a:p>
        </p:txBody>
      </p:sp>
      <p:sp>
        <p:nvSpPr>
          <p:cNvPr id="235525" name="Text Box 5"/>
          <p:cNvSpPr txBox="1">
            <a:spLocks noChangeArrowheads="1"/>
          </p:cNvSpPr>
          <p:nvPr/>
        </p:nvSpPr>
        <p:spPr bwMode="auto">
          <a:xfrm>
            <a:off x="212725" y="5683250"/>
            <a:ext cx="8642350" cy="641350"/>
          </a:xfrm>
          <a:prstGeom prst="rect">
            <a:avLst/>
          </a:prstGeom>
          <a:noFill/>
          <a:ln w="9525">
            <a:noFill/>
            <a:miter lim="800000"/>
            <a:headEnd/>
            <a:tailEnd/>
          </a:ln>
          <a:effectLst/>
        </p:spPr>
        <p:txBody>
          <a:bodyPr wrap="none">
            <a:spAutoFit/>
          </a:bodyPr>
          <a:lstStyle/>
          <a:p>
            <a:r>
              <a:rPr lang="en-US" altLang="zh-CN" sz="3600">
                <a:solidFill>
                  <a:srgbClr val="FFFFCC"/>
                </a:solidFill>
              </a:rPr>
              <a:t>2</a:t>
            </a:r>
            <a:r>
              <a:rPr lang="zh-CN" altLang="en-US" sz="3600">
                <a:solidFill>
                  <a:srgbClr val="FFFFCC"/>
                </a:solidFill>
                <a:latin typeface="楷体_GB2312" pitchFamily="49" charset="-122"/>
                <a:ea typeface="楷体_GB2312" pitchFamily="49" charset="-122"/>
              </a:rPr>
              <a:t>。给出的存储结构实质上是一个二叉链表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235524"/>
                                        </p:tgtEl>
                                        <p:attrNameLst>
                                          <p:attrName>style.visibility</p:attrName>
                                        </p:attrNameLst>
                                      </p:cBhvr>
                                      <p:to>
                                        <p:strVal val="visible"/>
                                      </p:to>
                                    </p:set>
                                    <p:animEffect transition="in" filter="blinds(vertical)">
                                      <p:cBhvr>
                                        <p:cTn id="11" dur="500"/>
                                        <p:tgtEl>
                                          <p:spTgt spid="23552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235525"/>
                                        </p:tgtEl>
                                        <p:attrNameLst>
                                          <p:attrName>style.visibility</p:attrName>
                                        </p:attrNameLst>
                                      </p:cBhvr>
                                      <p:to>
                                        <p:strVal val="visible"/>
                                      </p:to>
                                    </p:set>
                                    <p:animEffect transition="in" filter="blinds(vertical)">
                                      <p:cBhvr>
                                        <p:cTn id="16" dur="500"/>
                                        <p:tgtEl>
                                          <p:spTgt spid="235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autoUpdateAnimBg="0"/>
      <p:bldP spid="235524" grpId="0" autoUpdateAnimBg="0"/>
      <p:bldP spid="235525" grpId="0" autoUpdateAnimBg="0"/>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txBox="1">
            <a:spLocks noChangeArrowheads="1"/>
          </p:cNvSpPr>
          <p:nvPr/>
        </p:nvSpPr>
        <p:spPr bwMode="auto">
          <a:xfrm>
            <a:off x="-76200" y="76200"/>
            <a:ext cx="9083675" cy="6797675"/>
          </a:xfrm>
          <a:prstGeom prst="rect">
            <a:avLst/>
          </a:prstGeom>
          <a:noFill/>
          <a:ln w="9525">
            <a:noFill/>
            <a:miter lim="800000"/>
            <a:headEnd/>
            <a:tailEnd/>
          </a:ln>
          <a:effectLst/>
        </p:spPr>
        <p:txBody>
          <a:bodyPr>
            <a:spAutoFit/>
          </a:bodyPr>
          <a:lstStyle/>
          <a:p>
            <a:r>
              <a:rPr lang="en-US" altLang="zh-CN" sz="3600" b="1">
                <a:solidFill>
                  <a:srgbClr val="FFFFCC"/>
                </a:solidFill>
              </a:rPr>
              <a:t> </a:t>
            </a:r>
            <a:r>
              <a:rPr lang="en-US" altLang="zh-CN" sz="3600" b="1">
                <a:solidFill>
                  <a:srgbClr val="FFFF99"/>
                </a:solidFill>
              </a:rPr>
              <a:t>Status</a:t>
            </a:r>
            <a:r>
              <a:rPr lang="en-US" altLang="zh-CN" sz="3600">
                <a:solidFill>
                  <a:srgbClr val="FFFF99"/>
                </a:solidFill>
              </a:rPr>
              <a:t> descendent</a:t>
            </a:r>
            <a:r>
              <a:rPr lang="en-US" altLang="zh-CN" sz="4000">
                <a:solidFill>
                  <a:srgbClr val="FFFF99"/>
                </a:solidFill>
              </a:rPr>
              <a:t>(</a:t>
            </a:r>
            <a:r>
              <a:rPr lang="en-US" altLang="zh-CN" sz="3600" b="1">
                <a:solidFill>
                  <a:srgbClr val="FFFF99"/>
                </a:solidFill>
              </a:rPr>
              <a:t>int</a:t>
            </a:r>
            <a:r>
              <a:rPr lang="en-US" altLang="zh-CN" sz="3600">
                <a:solidFill>
                  <a:srgbClr val="FFFF99"/>
                </a:solidFill>
              </a:rPr>
              <a:t> L[], </a:t>
            </a:r>
            <a:r>
              <a:rPr lang="en-US" altLang="zh-CN" sz="3600" b="1">
                <a:solidFill>
                  <a:srgbClr val="FFFF99"/>
                </a:solidFill>
              </a:rPr>
              <a:t>int</a:t>
            </a:r>
            <a:r>
              <a:rPr lang="en-US" altLang="zh-CN" sz="3600">
                <a:solidFill>
                  <a:srgbClr val="FFFF99"/>
                </a:solidFill>
              </a:rPr>
              <a:t> R[], </a:t>
            </a:r>
            <a:r>
              <a:rPr lang="en-US" altLang="zh-CN" sz="3600" b="1">
                <a:solidFill>
                  <a:srgbClr val="FFFF99"/>
                </a:solidFill>
              </a:rPr>
              <a:t>int</a:t>
            </a:r>
            <a:r>
              <a:rPr lang="en-US" altLang="zh-CN" sz="3600">
                <a:solidFill>
                  <a:srgbClr val="FFFF99"/>
                </a:solidFill>
              </a:rPr>
              <a:t> u, </a:t>
            </a:r>
            <a:r>
              <a:rPr lang="en-US" altLang="zh-CN" sz="3600" b="1">
                <a:solidFill>
                  <a:srgbClr val="FFFF99"/>
                </a:solidFill>
              </a:rPr>
              <a:t>int</a:t>
            </a:r>
            <a:r>
              <a:rPr lang="en-US" altLang="zh-CN" sz="3600">
                <a:solidFill>
                  <a:srgbClr val="FFFF99"/>
                </a:solidFill>
              </a:rPr>
              <a:t> v</a:t>
            </a:r>
            <a:r>
              <a:rPr lang="en-US" altLang="zh-CN" sz="4000">
                <a:solidFill>
                  <a:srgbClr val="FFFF99"/>
                </a:solidFill>
              </a:rPr>
              <a:t>) </a:t>
            </a:r>
            <a:endParaRPr lang="en-US" altLang="zh-CN" sz="3600">
              <a:solidFill>
                <a:srgbClr val="FFFF99"/>
              </a:solidFill>
            </a:endParaRPr>
          </a:p>
          <a:p>
            <a:r>
              <a:rPr lang="en-US" altLang="zh-CN" sz="4000" b="1">
                <a:solidFill>
                  <a:srgbClr val="FFFF99"/>
                </a:solidFill>
              </a:rPr>
              <a:t>{</a:t>
            </a:r>
            <a:endParaRPr lang="en-US" altLang="zh-CN" sz="4000">
              <a:solidFill>
                <a:srgbClr val="FFFFCC"/>
              </a:solidFill>
            </a:endParaRPr>
          </a:p>
          <a:p>
            <a:r>
              <a:rPr lang="en-US" altLang="zh-CN" sz="4000">
                <a:solidFill>
                  <a:srgbClr val="FFFFCC"/>
                </a:solidFill>
              </a:rPr>
              <a:t>   </a:t>
            </a:r>
            <a:r>
              <a:rPr lang="en-US" altLang="zh-CN" sz="4000" b="1">
                <a:solidFill>
                  <a:srgbClr val="FFFFCC"/>
                </a:solidFill>
              </a:rPr>
              <a:t>if</a:t>
            </a:r>
            <a:r>
              <a:rPr lang="en-US" altLang="zh-CN" sz="4000">
                <a:solidFill>
                  <a:srgbClr val="FFFFCC"/>
                </a:solidFill>
              </a:rPr>
              <a:t> (u &amp;&amp; v) </a:t>
            </a:r>
            <a:r>
              <a:rPr lang="en-US" altLang="zh-CN" sz="4000" b="1">
                <a:solidFill>
                  <a:srgbClr val="FFFFCC"/>
                </a:solidFill>
              </a:rPr>
              <a:t>{</a:t>
            </a:r>
            <a:endParaRPr lang="en-US" altLang="zh-CN" sz="4000">
              <a:solidFill>
                <a:srgbClr val="FFFFCC"/>
              </a:solidFill>
            </a:endParaRPr>
          </a:p>
          <a:p>
            <a:r>
              <a:rPr lang="en-US" altLang="zh-CN" sz="4000">
                <a:solidFill>
                  <a:srgbClr val="FFFFCC"/>
                </a:solidFill>
              </a:rPr>
              <a:t>      </a:t>
            </a:r>
            <a:r>
              <a:rPr lang="en-US" altLang="zh-CN" sz="4000" b="1">
                <a:solidFill>
                  <a:srgbClr val="FFFFCC"/>
                </a:solidFill>
              </a:rPr>
              <a:t>if</a:t>
            </a:r>
            <a:r>
              <a:rPr lang="en-US" altLang="zh-CN" sz="4000">
                <a:solidFill>
                  <a:srgbClr val="FFFFCC"/>
                </a:solidFill>
              </a:rPr>
              <a:t> (L[v]==u || R[v]==u)</a:t>
            </a:r>
          </a:p>
          <a:p>
            <a:r>
              <a:rPr lang="en-US" altLang="zh-CN" sz="4000">
                <a:solidFill>
                  <a:srgbClr val="FFFFCC"/>
                </a:solidFill>
              </a:rPr>
              <a:t>          </a:t>
            </a:r>
            <a:r>
              <a:rPr lang="en-US" altLang="zh-CN" sz="4000" b="1">
                <a:solidFill>
                  <a:srgbClr val="FFFFCC"/>
                </a:solidFill>
              </a:rPr>
              <a:t>return</a:t>
            </a:r>
            <a:r>
              <a:rPr lang="en-US" altLang="zh-CN" sz="4000">
                <a:solidFill>
                  <a:srgbClr val="FFFFCC"/>
                </a:solidFill>
              </a:rPr>
              <a:t> </a:t>
            </a:r>
            <a:r>
              <a:rPr lang="en-US" altLang="zh-CN" sz="4000">
                <a:solidFill>
                  <a:srgbClr val="FF9933"/>
                </a:solidFill>
              </a:rPr>
              <a:t>TRUE</a:t>
            </a:r>
            <a:r>
              <a:rPr lang="en-US" altLang="zh-CN" sz="4000">
                <a:solidFill>
                  <a:srgbClr val="FFFFCC"/>
                </a:solidFill>
              </a:rPr>
              <a:t>;</a:t>
            </a:r>
          </a:p>
          <a:p>
            <a:r>
              <a:rPr lang="en-US" altLang="zh-CN" sz="4000">
                <a:solidFill>
                  <a:srgbClr val="FFFFCC"/>
                </a:solidFill>
              </a:rPr>
              <a:t>      </a:t>
            </a:r>
            <a:r>
              <a:rPr lang="en-US" altLang="zh-CN" sz="4000" b="1">
                <a:solidFill>
                  <a:srgbClr val="FFFFCC"/>
                </a:solidFill>
              </a:rPr>
              <a:t>else   if</a:t>
            </a:r>
            <a:r>
              <a:rPr lang="en-US" altLang="zh-CN" sz="4000">
                <a:solidFill>
                  <a:srgbClr val="FFFFCC"/>
                </a:solidFill>
              </a:rPr>
              <a:t> (descendent(L, R, u, L[v]))</a:t>
            </a:r>
          </a:p>
          <a:p>
            <a:r>
              <a:rPr lang="en-US" altLang="zh-CN" sz="4000">
                <a:solidFill>
                  <a:srgbClr val="FFFFCC"/>
                </a:solidFill>
              </a:rPr>
              <a:t>           </a:t>
            </a:r>
            <a:r>
              <a:rPr lang="en-US" altLang="zh-CN" sz="4000" b="1">
                <a:solidFill>
                  <a:srgbClr val="FFFFCC"/>
                </a:solidFill>
              </a:rPr>
              <a:t> return</a:t>
            </a:r>
            <a:r>
              <a:rPr lang="en-US" altLang="zh-CN" sz="4000">
                <a:solidFill>
                  <a:srgbClr val="FFFFCC"/>
                </a:solidFill>
              </a:rPr>
              <a:t> </a:t>
            </a:r>
            <a:r>
              <a:rPr lang="en-US" altLang="zh-CN" sz="4000">
                <a:solidFill>
                  <a:srgbClr val="FF9933"/>
                </a:solidFill>
              </a:rPr>
              <a:t>TRUE</a:t>
            </a:r>
            <a:r>
              <a:rPr lang="en-US" altLang="zh-CN" sz="4000">
                <a:solidFill>
                  <a:srgbClr val="FFFFCC"/>
                </a:solidFill>
              </a:rPr>
              <a:t>;</a:t>
            </a:r>
          </a:p>
          <a:p>
            <a:r>
              <a:rPr lang="en-US" altLang="zh-CN" sz="4000">
                <a:solidFill>
                  <a:srgbClr val="FFFFCC"/>
                </a:solidFill>
              </a:rPr>
              <a:t>      </a:t>
            </a:r>
            <a:r>
              <a:rPr lang="en-US" altLang="zh-CN" sz="4000" b="1">
                <a:solidFill>
                  <a:srgbClr val="FFFFCC"/>
                </a:solidFill>
              </a:rPr>
              <a:t>else return</a:t>
            </a:r>
            <a:r>
              <a:rPr lang="en-US" altLang="zh-CN" sz="4000">
                <a:solidFill>
                  <a:srgbClr val="FFFFCC"/>
                </a:solidFill>
              </a:rPr>
              <a:t> descendent(L, R, u, R[v]);</a:t>
            </a:r>
          </a:p>
          <a:p>
            <a:r>
              <a:rPr lang="en-US" altLang="zh-CN" sz="4000">
                <a:solidFill>
                  <a:srgbClr val="FFFFCC"/>
                </a:solidFill>
              </a:rPr>
              <a:t>   </a:t>
            </a:r>
            <a:r>
              <a:rPr lang="en-US" altLang="zh-CN" sz="4000" b="1">
                <a:solidFill>
                  <a:srgbClr val="FFFFCC"/>
                </a:solidFill>
              </a:rPr>
              <a:t>}</a:t>
            </a:r>
            <a:endParaRPr lang="en-US" altLang="zh-CN" sz="4000">
              <a:solidFill>
                <a:srgbClr val="FFFFCC"/>
              </a:solidFill>
            </a:endParaRPr>
          </a:p>
          <a:p>
            <a:r>
              <a:rPr lang="en-US" altLang="zh-CN" sz="4000">
                <a:solidFill>
                  <a:srgbClr val="FFFFCC"/>
                </a:solidFill>
              </a:rPr>
              <a:t>   </a:t>
            </a:r>
            <a:r>
              <a:rPr lang="en-US" altLang="zh-CN" sz="4000" b="1">
                <a:solidFill>
                  <a:srgbClr val="FFFFCC"/>
                </a:solidFill>
              </a:rPr>
              <a:t>else</a:t>
            </a:r>
            <a:r>
              <a:rPr lang="en-US" altLang="zh-CN" sz="4000">
                <a:solidFill>
                  <a:srgbClr val="FFFFCC"/>
                </a:solidFill>
              </a:rPr>
              <a:t> </a:t>
            </a:r>
            <a:r>
              <a:rPr lang="en-US" altLang="zh-CN" sz="4000" b="1">
                <a:solidFill>
                  <a:srgbClr val="FFFFCC"/>
                </a:solidFill>
              </a:rPr>
              <a:t>return </a:t>
            </a:r>
            <a:r>
              <a:rPr lang="en-US" altLang="zh-CN" sz="4000">
                <a:solidFill>
                  <a:srgbClr val="FF9933"/>
                </a:solidFill>
              </a:rPr>
              <a:t>FALSE</a:t>
            </a:r>
            <a:r>
              <a:rPr lang="en-US" altLang="zh-CN" sz="4000">
                <a:solidFill>
                  <a:srgbClr val="FFFFCC"/>
                </a:solidFill>
              </a:rPr>
              <a:t>;</a:t>
            </a:r>
          </a:p>
          <a:p>
            <a:r>
              <a:rPr lang="en-US" altLang="zh-CN" sz="4000" b="1">
                <a:solidFill>
                  <a:srgbClr val="FFFF99"/>
                </a:solidFill>
              </a:rPr>
              <a:t>}</a:t>
            </a:r>
            <a:endParaRPr lang="en-US" altLang="zh-CN" sz="2400"/>
          </a:p>
        </p:txBody>
      </p:sp>
      <p:graphicFrame>
        <p:nvGraphicFramePr>
          <p:cNvPr id="236547" name="Object 3">
            <a:hlinkClick r:id="" action="ppaction://hlinkshowjump?jump=firstslide" highlightClick="1"/>
          </p:cNvPr>
          <p:cNvGraphicFramePr>
            <a:graphicFrameLocks noChangeAspect="1"/>
          </p:cNvGraphicFramePr>
          <p:nvPr/>
        </p:nvGraphicFramePr>
        <p:xfrm>
          <a:off x="8197850" y="5867400"/>
          <a:ext cx="704850" cy="703263"/>
        </p:xfrm>
        <a:graphic>
          <a:graphicData uri="http://schemas.openxmlformats.org/presentationml/2006/ole">
            <p:oleObj spid="_x0000_s129026" name="剪辑" r:id="rId3" imgW="704880" imgH="703800" progId="">
              <p:embed/>
            </p:oleObj>
          </a:graphicData>
        </a:graphic>
      </p:graphicFrame>
      <p:sp>
        <p:nvSpPr>
          <p:cNvPr id="236548" name="Text Box 4">
            <a:hlinkClick r:id="" action="ppaction://hlinkshowjump?jump=firstslide" highlightClick="1"/>
          </p:cNvPr>
          <p:cNvSpPr txBox="1">
            <a:spLocks noChangeArrowheads="1"/>
          </p:cNvSpPr>
          <p:nvPr/>
        </p:nvSpPr>
        <p:spPr bwMode="auto">
          <a:xfrm>
            <a:off x="8064500" y="62023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136525" y="92075"/>
            <a:ext cx="9007475" cy="1739900"/>
          </a:xfrm>
          <a:prstGeom prst="rect">
            <a:avLst/>
          </a:prstGeom>
          <a:noFill/>
          <a:ln w="9525">
            <a:noFill/>
            <a:miter lim="800000"/>
            <a:headEnd/>
            <a:tailEnd/>
          </a:ln>
          <a:effectLst/>
        </p:spPr>
        <p:txBody>
          <a:bodyPr>
            <a:spAutoFit/>
          </a:bodyPr>
          <a:lstStyle/>
          <a:p>
            <a:r>
              <a:rPr lang="en-US" altLang="zh-CN" sz="3600" b="1">
                <a:solidFill>
                  <a:srgbClr val="FF9933"/>
                </a:solidFill>
                <a:ea typeface="楷体_GB2312" pitchFamily="49" charset="-122"/>
              </a:rPr>
              <a:t>6.45</a:t>
            </a:r>
            <a:r>
              <a:rPr lang="en-US" altLang="zh-CN" sz="3600">
                <a:solidFill>
                  <a:srgbClr val="FFFFCC"/>
                </a:solidFill>
                <a:latin typeface="楷体_GB2312" pitchFamily="49" charset="-122"/>
                <a:ea typeface="楷体_GB2312" pitchFamily="49" charset="-122"/>
              </a:rPr>
              <a:t> </a:t>
            </a:r>
            <a:r>
              <a:rPr lang="zh-CN" altLang="en-US" sz="3600">
                <a:solidFill>
                  <a:srgbClr val="FFFFCC"/>
                </a:solidFill>
                <a:latin typeface="楷体_GB2312" pitchFamily="49" charset="-122"/>
                <a:ea typeface="楷体_GB2312" pitchFamily="49" charset="-122"/>
              </a:rPr>
              <a:t>编写递归算法：对于二叉树中每一个元素值为</a:t>
            </a:r>
            <a:r>
              <a:rPr lang="en-US" altLang="zh-CN" sz="3600">
                <a:solidFill>
                  <a:srgbClr val="FFFFCC"/>
                </a:solidFill>
                <a:latin typeface="楷体_GB2312" pitchFamily="49" charset="-122"/>
                <a:ea typeface="楷体_GB2312" pitchFamily="49" charset="-122"/>
              </a:rPr>
              <a:t>x</a:t>
            </a:r>
            <a:r>
              <a:rPr lang="zh-CN" altLang="en-US" sz="3600">
                <a:solidFill>
                  <a:srgbClr val="FFFFCC"/>
                </a:solidFill>
                <a:latin typeface="楷体_GB2312" pitchFamily="49" charset="-122"/>
                <a:ea typeface="楷体_GB2312" pitchFamily="49" charset="-122"/>
              </a:rPr>
              <a:t>的结点，删去以它为根的子树，并释放相应的空间。</a:t>
            </a:r>
          </a:p>
        </p:txBody>
      </p:sp>
      <p:sp>
        <p:nvSpPr>
          <p:cNvPr id="237571" name="Text Box 3"/>
          <p:cNvSpPr txBox="1">
            <a:spLocks noChangeArrowheads="1"/>
          </p:cNvSpPr>
          <p:nvPr/>
        </p:nvSpPr>
        <p:spPr bwMode="auto">
          <a:xfrm>
            <a:off x="136525" y="1997075"/>
            <a:ext cx="8855075" cy="641350"/>
          </a:xfrm>
          <a:prstGeom prst="rect">
            <a:avLst/>
          </a:prstGeom>
          <a:noFill/>
          <a:ln w="9525">
            <a:noFill/>
            <a:miter lim="800000"/>
            <a:headEnd/>
            <a:tailEnd/>
          </a:ln>
          <a:effectLst/>
        </p:spPr>
        <p:txBody>
          <a:bodyPr>
            <a:spAutoFit/>
          </a:bodyPr>
          <a:lstStyle/>
          <a:p>
            <a:r>
              <a:rPr lang="zh-CN" altLang="en-US" sz="3600">
                <a:solidFill>
                  <a:srgbClr val="FFFFCC"/>
                </a:solidFill>
                <a:latin typeface="楷体_GB2312" pitchFamily="49" charset="-122"/>
                <a:ea typeface="楷体_GB2312" pitchFamily="49" charset="-122"/>
              </a:rPr>
              <a:t>分析</a:t>
            </a:r>
            <a:r>
              <a:rPr lang="en-US" altLang="zh-CN" sz="3600">
                <a:solidFill>
                  <a:srgbClr val="FFFFCC"/>
                </a:solidFill>
                <a:latin typeface="楷体_GB2312" pitchFamily="49" charset="-122"/>
                <a:ea typeface="楷体_GB2312" pitchFamily="49" charset="-122"/>
              </a:rPr>
              <a:t>:</a:t>
            </a:r>
          </a:p>
        </p:txBody>
      </p:sp>
      <p:sp>
        <p:nvSpPr>
          <p:cNvPr id="237572" name="Text Box 4"/>
          <p:cNvSpPr txBox="1">
            <a:spLocks noChangeArrowheads="1"/>
          </p:cNvSpPr>
          <p:nvPr/>
        </p:nvSpPr>
        <p:spPr bwMode="auto">
          <a:xfrm>
            <a:off x="288925" y="2863850"/>
            <a:ext cx="9007475" cy="1555750"/>
          </a:xfrm>
          <a:prstGeom prst="rect">
            <a:avLst/>
          </a:prstGeom>
          <a:noFill/>
          <a:ln w="9525">
            <a:noFill/>
            <a:miter lim="800000"/>
            <a:headEnd/>
            <a:tailEnd/>
          </a:ln>
          <a:effectLst/>
        </p:spPr>
        <p:txBody>
          <a:bodyPr>
            <a:spAutoFit/>
          </a:bodyPr>
          <a:lstStyle/>
          <a:p>
            <a:r>
              <a:rPr lang="en-US" altLang="zh-CN" sz="3600">
                <a:solidFill>
                  <a:srgbClr val="FFFFCC"/>
                </a:solidFill>
                <a:ea typeface="楷体_GB2312" pitchFamily="49" charset="-122"/>
              </a:rPr>
              <a:t>1</a:t>
            </a:r>
            <a:r>
              <a:rPr lang="zh-CN" altLang="en-US" sz="3600">
                <a:solidFill>
                  <a:srgbClr val="FFFFCC"/>
                </a:solidFill>
                <a:latin typeface="楷体_GB2312" pitchFamily="49" charset="-122"/>
                <a:ea typeface="楷体_GB2312" pitchFamily="49" charset="-122"/>
              </a:rPr>
              <a:t>。在先序遍历二叉树的过程中查找每一个元素值为</a:t>
            </a:r>
            <a:r>
              <a:rPr lang="en-US" altLang="zh-CN" sz="3600">
                <a:solidFill>
                  <a:srgbClr val="FFFFCC"/>
                </a:solidFill>
                <a:ea typeface="楷体_GB2312" pitchFamily="49" charset="-122"/>
              </a:rPr>
              <a:t>x</a:t>
            </a:r>
            <a:r>
              <a:rPr lang="zh-CN" altLang="en-US" sz="3600">
                <a:solidFill>
                  <a:srgbClr val="FFFFCC"/>
                </a:solidFill>
                <a:latin typeface="楷体_GB2312" pitchFamily="49" charset="-122"/>
                <a:ea typeface="楷体_GB2312" pitchFamily="49" charset="-122"/>
              </a:rPr>
              <a:t>的结点；</a:t>
            </a:r>
          </a:p>
          <a:p>
            <a:endParaRPr lang="en-US" altLang="zh-CN" sz="2400"/>
          </a:p>
        </p:txBody>
      </p:sp>
      <p:sp>
        <p:nvSpPr>
          <p:cNvPr id="237573" name="Text Box 5"/>
          <p:cNvSpPr txBox="1">
            <a:spLocks noChangeArrowheads="1"/>
          </p:cNvSpPr>
          <p:nvPr/>
        </p:nvSpPr>
        <p:spPr bwMode="auto">
          <a:xfrm>
            <a:off x="288925" y="4127500"/>
            <a:ext cx="8702675" cy="641350"/>
          </a:xfrm>
          <a:prstGeom prst="rect">
            <a:avLst/>
          </a:prstGeom>
          <a:noFill/>
          <a:ln w="9525">
            <a:noFill/>
            <a:miter lim="800000"/>
            <a:headEnd/>
            <a:tailEnd/>
          </a:ln>
          <a:effectLst/>
        </p:spPr>
        <p:txBody>
          <a:bodyPr>
            <a:spAutoFit/>
          </a:bodyPr>
          <a:lstStyle/>
          <a:p>
            <a:r>
              <a:rPr lang="en-US" altLang="zh-CN" sz="3600">
                <a:solidFill>
                  <a:srgbClr val="FFFFCC"/>
                </a:solidFill>
                <a:ea typeface="楷体_GB2312" pitchFamily="49" charset="-122"/>
              </a:rPr>
              <a:t>2</a:t>
            </a:r>
            <a:r>
              <a:rPr lang="zh-CN" altLang="en-US" sz="3600">
                <a:solidFill>
                  <a:srgbClr val="FFFFCC"/>
                </a:solidFill>
                <a:latin typeface="楷体_GB2312" pitchFamily="49" charset="-122"/>
                <a:ea typeface="楷体_GB2312" pitchFamily="49" charset="-122"/>
              </a:rPr>
              <a:t>。修改其双亲结点的相应指针；</a:t>
            </a:r>
          </a:p>
        </p:txBody>
      </p:sp>
      <p:sp>
        <p:nvSpPr>
          <p:cNvPr id="237574" name="Text Box 6"/>
          <p:cNvSpPr txBox="1">
            <a:spLocks noChangeArrowheads="1"/>
          </p:cNvSpPr>
          <p:nvPr/>
        </p:nvSpPr>
        <p:spPr bwMode="auto">
          <a:xfrm>
            <a:off x="365125" y="4997450"/>
            <a:ext cx="8474075" cy="1190625"/>
          </a:xfrm>
          <a:prstGeom prst="rect">
            <a:avLst/>
          </a:prstGeom>
          <a:noFill/>
          <a:ln w="9525">
            <a:noFill/>
            <a:miter lim="800000"/>
            <a:headEnd/>
            <a:tailEnd/>
          </a:ln>
          <a:effectLst/>
        </p:spPr>
        <p:txBody>
          <a:bodyPr>
            <a:spAutoFit/>
          </a:bodyPr>
          <a:lstStyle/>
          <a:p>
            <a:r>
              <a:rPr lang="en-US" altLang="zh-CN" sz="3600">
                <a:solidFill>
                  <a:srgbClr val="FFFFCC"/>
                </a:solidFill>
                <a:ea typeface="楷体_GB2312" pitchFamily="49" charset="-122"/>
              </a:rPr>
              <a:t>3</a:t>
            </a:r>
            <a:r>
              <a:rPr lang="zh-CN" altLang="en-US" sz="3600">
                <a:solidFill>
                  <a:srgbClr val="FFFFCC"/>
                </a:solidFill>
                <a:latin typeface="楷体_GB2312" pitchFamily="49" charset="-122"/>
                <a:ea typeface="楷体_GB2312" pitchFamily="49" charset="-122"/>
              </a:rPr>
              <a:t>。释放以它为根的子树上的所有结点，则应该后序遍历以它为根的子树。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 calcmode="lin" valueType="num">
                                      <p:cBhvr additive="base">
                                        <p:cTn id="7" dur="500" fill="hold"/>
                                        <p:tgtEl>
                                          <p:spTgt spid="237571"/>
                                        </p:tgtEl>
                                        <p:attrNameLst>
                                          <p:attrName>ppt_x</p:attrName>
                                        </p:attrNameLst>
                                      </p:cBhvr>
                                      <p:tavLst>
                                        <p:tav tm="0">
                                          <p:val>
                                            <p:strVal val="0-#ppt_w/2"/>
                                          </p:val>
                                        </p:tav>
                                        <p:tav tm="100000">
                                          <p:val>
                                            <p:strVal val="#ppt_x"/>
                                          </p:val>
                                        </p:tav>
                                      </p:tavLst>
                                    </p:anim>
                                    <p:anim calcmode="lin" valueType="num">
                                      <p:cBhvr additive="base">
                                        <p:cTn id="8" dur="500" fill="hold"/>
                                        <p:tgtEl>
                                          <p:spTgt spid="2375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7572"/>
                                        </p:tgtEl>
                                        <p:attrNameLst>
                                          <p:attrName>style.visibility</p:attrName>
                                        </p:attrNameLst>
                                      </p:cBhvr>
                                      <p:to>
                                        <p:strVal val="visible"/>
                                      </p:to>
                                    </p:set>
                                    <p:anim calcmode="lin" valueType="num">
                                      <p:cBhvr additive="base">
                                        <p:cTn id="13" dur="500" fill="hold"/>
                                        <p:tgtEl>
                                          <p:spTgt spid="237572"/>
                                        </p:tgtEl>
                                        <p:attrNameLst>
                                          <p:attrName>ppt_x</p:attrName>
                                        </p:attrNameLst>
                                      </p:cBhvr>
                                      <p:tavLst>
                                        <p:tav tm="0">
                                          <p:val>
                                            <p:strVal val="#ppt_x"/>
                                          </p:val>
                                        </p:tav>
                                        <p:tav tm="100000">
                                          <p:val>
                                            <p:strVal val="#ppt_x"/>
                                          </p:val>
                                        </p:tav>
                                      </p:tavLst>
                                    </p:anim>
                                    <p:anim calcmode="lin" valueType="num">
                                      <p:cBhvr additive="base">
                                        <p:cTn id="14" dur="500" fill="hold"/>
                                        <p:tgtEl>
                                          <p:spTgt spid="2375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7573"/>
                                        </p:tgtEl>
                                        <p:attrNameLst>
                                          <p:attrName>style.visibility</p:attrName>
                                        </p:attrNameLst>
                                      </p:cBhvr>
                                      <p:to>
                                        <p:strVal val="visible"/>
                                      </p:to>
                                    </p:set>
                                    <p:anim calcmode="lin" valueType="num">
                                      <p:cBhvr additive="base">
                                        <p:cTn id="19" dur="500" fill="hold"/>
                                        <p:tgtEl>
                                          <p:spTgt spid="237573"/>
                                        </p:tgtEl>
                                        <p:attrNameLst>
                                          <p:attrName>ppt_x</p:attrName>
                                        </p:attrNameLst>
                                      </p:cBhvr>
                                      <p:tavLst>
                                        <p:tav tm="0">
                                          <p:val>
                                            <p:strVal val="#ppt_x"/>
                                          </p:val>
                                        </p:tav>
                                        <p:tav tm="100000">
                                          <p:val>
                                            <p:strVal val="#ppt_x"/>
                                          </p:val>
                                        </p:tav>
                                      </p:tavLst>
                                    </p:anim>
                                    <p:anim calcmode="lin" valueType="num">
                                      <p:cBhvr additive="base">
                                        <p:cTn id="20" dur="500" fill="hold"/>
                                        <p:tgtEl>
                                          <p:spTgt spid="2375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7574"/>
                                        </p:tgtEl>
                                        <p:attrNameLst>
                                          <p:attrName>style.visibility</p:attrName>
                                        </p:attrNameLst>
                                      </p:cBhvr>
                                      <p:to>
                                        <p:strVal val="visible"/>
                                      </p:to>
                                    </p:set>
                                    <p:anim calcmode="lin" valueType="num">
                                      <p:cBhvr additive="base">
                                        <p:cTn id="25" dur="500" fill="hold"/>
                                        <p:tgtEl>
                                          <p:spTgt spid="237574"/>
                                        </p:tgtEl>
                                        <p:attrNameLst>
                                          <p:attrName>ppt_x</p:attrName>
                                        </p:attrNameLst>
                                      </p:cBhvr>
                                      <p:tavLst>
                                        <p:tav tm="0">
                                          <p:val>
                                            <p:strVal val="#ppt_x"/>
                                          </p:val>
                                        </p:tav>
                                        <p:tav tm="100000">
                                          <p:val>
                                            <p:strVal val="#ppt_x"/>
                                          </p:val>
                                        </p:tav>
                                      </p:tavLst>
                                    </p:anim>
                                    <p:anim calcmode="lin" valueType="num">
                                      <p:cBhvr additive="base">
                                        <p:cTn id="26" dur="500" fill="hold"/>
                                        <p:tgtEl>
                                          <p:spTgt spid="237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P spid="237573" grpId="0" autoUpdateAnimBg="0"/>
      <p:bldP spid="237574" grpId="0" autoUpdateAnimBg="0"/>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152400" y="184150"/>
            <a:ext cx="9083675" cy="6683375"/>
          </a:xfrm>
          <a:prstGeom prst="rect">
            <a:avLst/>
          </a:prstGeom>
          <a:noFill/>
          <a:ln w="9525">
            <a:noFill/>
            <a:miter lim="800000"/>
            <a:headEnd/>
            <a:tailEnd/>
          </a:ln>
          <a:effectLst/>
        </p:spPr>
        <p:txBody>
          <a:bodyPr wrap="none">
            <a:spAutoFit/>
          </a:bodyPr>
          <a:lstStyle/>
          <a:p>
            <a:r>
              <a:rPr lang="en-US" altLang="zh-CN" sz="3600" b="1">
                <a:solidFill>
                  <a:srgbClr val="FFFFCC"/>
                </a:solidFill>
              </a:rPr>
              <a:t>void</a:t>
            </a:r>
            <a:r>
              <a:rPr lang="en-US" altLang="zh-CN" sz="3600">
                <a:solidFill>
                  <a:srgbClr val="FFFFCC"/>
                </a:solidFill>
              </a:rPr>
              <a:t> </a:t>
            </a:r>
            <a:r>
              <a:rPr lang="en-US" altLang="zh-CN" sz="3600">
                <a:solidFill>
                  <a:srgbClr val="FFFF99"/>
                </a:solidFill>
              </a:rPr>
              <a:t>Delete-X</a:t>
            </a:r>
            <a:r>
              <a:rPr lang="en-US" altLang="zh-CN" sz="3600">
                <a:solidFill>
                  <a:srgbClr val="FFFFCC"/>
                </a:solidFill>
              </a:rPr>
              <a:t>( </a:t>
            </a:r>
            <a:r>
              <a:rPr lang="en-US" altLang="zh-CN" sz="3600">
                <a:solidFill>
                  <a:srgbClr val="FFFF99"/>
                </a:solidFill>
              </a:rPr>
              <a:t>BiTree &amp;BT, ElemType x</a:t>
            </a:r>
            <a:r>
              <a:rPr lang="en-US" altLang="zh-CN" sz="3600">
                <a:solidFill>
                  <a:srgbClr val="FFFFCC"/>
                </a:solidFill>
              </a:rPr>
              <a:t>){</a:t>
            </a:r>
          </a:p>
          <a:p>
            <a:r>
              <a:rPr lang="en-US" altLang="zh-CN" sz="3600">
                <a:solidFill>
                  <a:srgbClr val="FFFFCC"/>
                </a:solidFill>
              </a:rPr>
              <a:t>  </a:t>
            </a:r>
            <a:r>
              <a:rPr lang="en-US" altLang="zh-CN" sz="3600" b="1">
                <a:solidFill>
                  <a:srgbClr val="FFFFCC"/>
                </a:solidFill>
              </a:rPr>
              <a:t> if </a:t>
            </a:r>
            <a:r>
              <a:rPr lang="en-US" altLang="zh-CN" sz="3600">
                <a:solidFill>
                  <a:srgbClr val="FFFFCC"/>
                </a:solidFill>
              </a:rPr>
              <a:t>(BT) {</a:t>
            </a:r>
          </a:p>
          <a:p>
            <a:r>
              <a:rPr lang="en-US" altLang="zh-CN" sz="3600">
                <a:solidFill>
                  <a:srgbClr val="FFFFCC"/>
                </a:solidFill>
              </a:rPr>
              <a:t>      </a:t>
            </a:r>
            <a:r>
              <a:rPr lang="en-US" altLang="zh-CN" sz="3600" b="1">
                <a:solidFill>
                  <a:srgbClr val="FFFFCC"/>
                </a:solidFill>
              </a:rPr>
              <a:t>if </a:t>
            </a:r>
            <a:r>
              <a:rPr lang="en-US" altLang="zh-CN" sz="3600">
                <a:solidFill>
                  <a:srgbClr val="FFFFCC"/>
                </a:solidFill>
              </a:rPr>
              <a:t>(BT-&gt;data==x)</a:t>
            </a:r>
          </a:p>
          <a:p>
            <a:r>
              <a:rPr lang="en-US" altLang="zh-CN" sz="3600">
                <a:solidFill>
                  <a:srgbClr val="FFFFCC"/>
                </a:solidFill>
              </a:rPr>
              <a:t>         { </a:t>
            </a:r>
            <a:r>
              <a:rPr lang="en-US" altLang="zh-CN" sz="3600">
                <a:solidFill>
                  <a:srgbClr val="FF9933"/>
                </a:solidFill>
              </a:rPr>
              <a:t>disp(BT);</a:t>
            </a:r>
            <a:r>
              <a:rPr lang="en-US" altLang="zh-CN" sz="3600">
                <a:solidFill>
                  <a:srgbClr val="FFFFCC"/>
                </a:solidFill>
              </a:rPr>
              <a:t>  </a:t>
            </a:r>
            <a:r>
              <a:rPr lang="en-US" altLang="zh-CN" sz="2800">
                <a:solidFill>
                  <a:srgbClr val="FFFFCC"/>
                </a:solidFill>
                <a:ea typeface="楷体_GB2312" pitchFamily="49" charset="-122"/>
              </a:rPr>
              <a:t>//</a:t>
            </a:r>
            <a:r>
              <a:rPr lang="zh-CN" altLang="zh-CN" sz="2800">
                <a:solidFill>
                  <a:srgbClr val="FFFFCC"/>
                </a:solidFill>
                <a:latin typeface="楷体_GB2312" pitchFamily="49" charset="-122"/>
                <a:ea typeface="楷体_GB2312" pitchFamily="49" charset="-122"/>
              </a:rPr>
              <a:t>后序遍历释放被删子树中所有结点</a:t>
            </a:r>
            <a:endParaRPr lang="zh-CN" altLang="en-US" sz="3600">
              <a:solidFill>
                <a:srgbClr val="FFFFCC"/>
              </a:solidFill>
            </a:endParaRPr>
          </a:p>
          <a:p>
            <a:r>
              <a:rPr lang="zh-CN" altLang="en-US" sz="3600">
                <a:solidFill>
                  <a:srgbClr val="FFFFCC"/>
                </a:solidFill>
              </a:rPr>
              <a:t>            </a:t>
            </a:r>
            <a:r>
              <a:rPr lang="en-US" altLang="zh-CN" sz="3600" b="1">
                <a:solidFill>
                  <a:schemeClr val="accent2"/>
                </a:solidFill>
              </a:rPr>
              <a:t>BT=NULL</a:t>
            </a:r>
            <a:r>
              <a:rPr lang="en-US" altLang="zh-CN" sz="3600">
                <a:solidFill>
                  <a:schemeClr val="accent2"/>
                </a:solidFill>
              </a:rPr>
              <a:t>; </a:t>
            </a:r>
            <a:r>
              <a:rPr lang="en-US" altLang="zh-CN" sz="3600">
                <a:solidFill>
                  <a:srgbClr val="FFFFCC"/>
                </a:solidFill>
              </a:rPr>
              <a:t>// </a:t>
            </a:r>
            <a:r>
              <a:rPr lang="zh-CN" altLang="en-US" sz="3200">
                <a:solidFill>
                  <a:srgbClr val="FFFFCC"/>
                </a:solidFill>
                <a:ea typeface="楷体_GB2312" pitchFamily="49" charset="-122"/>
              </a:rPr>
              <a:t>修改指针，删除子树</a:t>
            </a:r>
          </a:p>
          <a:p>
            <a:r>
              <a:rPr lang="zh-CN" altLang="en-US" sz="3200">
                <a:solidFill>
                  <a:srgbClr val="FFFFCC"/>
                </a:solidFill>
                <a:ea typeface="楷体_GB2312" pitchFamily="49" charset="-122"/>
              </a:rPr>
              <a:t>           </a:t>
            </a:r>
            <a:r>
              <a:rPr lang="en-US" altLang="zh-CN" sz="3600">
                <a:solidFill>
                  <a:srgbClr val="FFFFCC"/>
                </a:solidFill>
              </a:rPr>
              <a:t>}</a:t>
            </a:r>
          </a:p>
          <a:p>
            <a:r>
              <a:rPr lang="en-US" altLang="zh-CN" sz="3600">
                <a:solidFill>
                  <a:srgbClr val="FFFFCC"/>
                </a:solidFill>
              </a:rPr>
              <a:t>      </a:t>
            </a:r>
            <a:r>
              <a:rPr lang="en-US" altLang="zh-CN" sz="3600" b="1">
                <a:solidFill>
                  <a:srgbClr val="FFFFCC"/>
                </a:solidFill>
              </a:rPr>
              <a:t>else</a:t>
            </a:r>
            <a:r>
              <a:rPr lang="en-US" altLang="zh-CN" sz="3600">
                <a:solidFill>
                  <a:srgbClr val="FFFFCC"/>
                </a:solidFill>
              </a:rPr>
              <a:t> </a:t>
            </a:r>
          </a:p>
          <a:p>
            <a:r>
              <a:rPr lang="en-US" altLang="zh-CN" sz="3600">
                <a:solidFill>
                  <a:srgbClr val="FFFFCC"/>
                </a:solidFill>
              </a:rPr>
              <a:t>         { </a:t>
            </a:r>
            <a:r>
              <a:rPr lang="en-US" altLang="zh-CN" sz="3600">
                <a:solidFill>
                  <a:srgbClr val="FFFF99"/>
                </a:solidFill>
              </a:rPr>
              <a:t>Delete-X(BT-&gt;Lchild, x);</a:t>
            </a:r>
            <a:endParaRPr lang="en-US" altLang="zh-CN" sz="3600">
              <a:solidFill>
                <a:srgbClr val="FFFFCC"/>
              </a:solidFill>
            </a:endParaRPr>
          </a:p>
          <a:p>
            <a:r>
              <a:rPr lang="en-US" altLang="zh-CN" sz="3600">
                <a:solidFill>
                  <a:srgbClr val="FFFFCC"/>
                </a:solidFill>
              </a:rPr>
              <a:t>            </a:t>
            </a:r>
            <a:r>
              <a:rPr lang="en-US" altLang="zh-CN" sz="3600">
                <a:solidFill>
                  <a:srgbClr val="FFFF99"/>
                </a:solidFill>
              </a:rPr>
              <a:t>Delete-X(BT-&gt;Rchild, x);</a:t>
            </a:r>
            <a:endParaRPr lang="en-US" altLang="zh-CN" sz="3600">
              <a:solidFill>
                <a:srgbClr val="FFFFCC"/>
              </a:solidFill>
            </a:endParaRPr>
          </a:p>
          <a:p>
            <a:r>
              <a:rPr lang="en-US" altLang="zh-CN" sz="3600">
                <a:solidFill>
                  <a:srgbClr val="FFFFCC"/>
                </a:solidFill>
              </a:rPr>
              <a:t>          }</a:t>
            </a:r>
          </a:p>
          <a:p>
            <a:r>
              <a:rPr lang="en-US" altLang="zh-CN" sz="3600">
                <a:solidFill>
                  <a:srgbClr val="FFFFCC"/>
                </a:solidFill>
              </a:rPr>
              <a:t>   }  // if</a:t>
            </a:r>
          </a:p>
          <a:p>
            <a:r>
              <a:rPr lang="en-US" altLang="zh-CN" sz="3600">
                <a:solidFill>
                  <a:srgbClr val="FFFFCC"/>
                </a:solidFill>
              </a:rPr>
              <a:t>}</a:t>
            </a:r>
            <a:endParaRPr lang="en-US" altLang="zh-CN" sz="3600"/>
          </a:p>
        </p:txBody>
      </p:sp>
      <p:graphicFrame>
        <p:nvGraphicFramePr>
          <p:cNvPr id="238595" name="Object 3">
            <a:hlinkClick r:id="" action="ppaction://hlinkshowjump?jump=firstslide" highlightClick="1"/>
          </p:cNvPr>
          <p:cNvGraphicFramePr>
            <a:graphicFrameLocks noChangeAspect="1"/>
          </p:cNvGraphicFramePr>
          <p:nvPr/>
        </p:nvGraphicFramePr>
        <p:xfrm>
          <a:off x="8197850" y="5867400"/>
          <a:ext cx="704850" cy="703263"/>
        </p:xfrm>
        <a:graphic>
          <a:graphicData uri="http://schemas.openxmlformats.org/presentationml/2006/ole">
            <p:oleObj spid="_x0000_s130050" name="剪辑" r:id="rId3" imgW="704880" imgH="703800" progId="">
              <p:embed/>
            </p:oleObj>
          </a:graphicData>
        </a:graphic>
      </p:graphicFrame>
      <p:sp>
        <p:nvSpPr>
          <p:cNvPr id="238596" name="Text Box 4">
            <a:hlinkClick r:id="" action="ppaction://hlinkshowjump?jump=firstslide" highlightClick="1"/>
          </p:cNvPr>
          <p:cNvSpPr txBox="1">
            <a:spLocks noChangeArrowheads="1"/>
          </p:cNvSpPr>
          <p:nvPr/>
        </p:nvSpPr>
        <p:spPr bwMode="auto">
          <a:xfrm>
            <a:off x="8064500" y="62023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Comment 2"/>
          <p:cNvSpPr>
            <a:spLocks noChangeArrowheads="1"/>
          </p:cNvSpPr>
          <p:nvPr/>
        </p:nvSpPr>
        <p:spPr bwMode="auto">
          <a:xfrm>
            <a:off x="152400" y="111125"/>
            <a:ext cx="1600200" cy="588963"/>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lgn="ctr">
              <a:spcBef>
                <a:spcPct val="50000"/>
              </a:spcBef>
            </a:pPr>
            <a:r>
              <a:rPr kumimoji="0" lang="zh-CN" altLang="en-US" sz="3200" b="1">
                <a:solidFill>
                  <a:srgbClr val="A50021"/>
                </a:solidFill>
                <a:latin typeface="Arial" pitchFamily="34" charset="0"/>
              </a:rPr>
              <a:t>题</a:t>
            </a:r>
            <a:r>
              <a:rPr kumimoji="0" lang="en-US" altLang="zh-CN" sz="3200" b="1">
                <a:solidFill>
                  <a:srgbClr val="A50021"/>
                </a:solidFill>
                <a:latin typeface="Arial" pitchFamily="34" charset="0"/>
              </a:rPr>
              <a:t>2.38</a:t>
            </a:r>
            <a:endParaRPr lang="en-US" altLang="zh-CN" sz="3200">
              <a:solidFill>
                <a:srgbClr val="000000"/>
              </a:solidFill>
              <a:latin typeface="Arial" pitchFamily="34" charset="0"/>
            </a:endParaRPr>
          </a:p>
        </p:txBody>
      </p:sp>
      <p:sp>
        <p:nvSpPr>
          <p:cNvPr id="118787" name="Text Box 3"/>
          <p:cNvSpPr txBox="1">
            <a:spLocks noChangeArrowheads="1"/>
          </p:cNvSpPr>
          <p:nvPr/>
        </p:nvSpPr>
        <p:spPr bwMode="auto">
          <a:xfrm>
            <a:off x="2057400" y="152400"/>
            <a:ext cx="6934200" cy="1554163"/>
          </a:xfrm>
          <a:prstGeom prst="rect">
            <a:avLst/>
          </a:prstGeom>
          <a:noFill/>
          <a:ln w="9525">
            <a:noFill/>
            <a:miter lim="800000"/>
            <a:headEnd/>
            <a:tailEnd/>
          </a:ln>
          <a:effectLst/>
        </p:spPr>
        <p:txBody>
          <a:bodyPr>
            <a:spAutoFit/>
          </a:bodyPr>
          <a:lstStyle/>
          <a:p>
            <a:r>
              <a:rPr lang="en-US" altLang="zh-CN" sz="3200">
                <a:solidFill>
                  <a:srgbClr val="663300"/>
                </a:solidFill>
                <a:ea typeface="楷体_GB2312" pitchFamily="49" charset="-122"/>
              </a:rPr>
              <a:t>  </a:t>
            </a:r>
            <a:r>
              <a:rPr lang="zh-CN" altLang="en-US" sz="3200">
                <a:solidFill>
                  <a:srgbClr val="663300"/>
                </a:solidFill>
                <a:ea typeface="楷体_GB2312" pitchFamily="49" charset="-122"/>
              </a:rPr>
              <a:t>在双向循环链表的结点中，增加一个访问频度的数据域 </a:t>
            </a:r>
            <a:r>
              <a:rPr lang="en-US" altLang="zh-CN" sz="3200">
                <a:solidFill>
                  <a:srgbClr val="663300"/>
                </a:solidFill>
                <a:ea typeface="楷体_GB2312" pitchFamily="49" charset="-122"/>
              </a:rPr>
              <a:t>freq</a:t>
            </a:r>
            <a:r>
              <a:rPr lang="zh-CN" altLang="en-US" sz="3200">
                <a:solidFill>
                  <a:srgbClr val="663300"/>
                </a:solidFill>
                <a:ea typeface="楷体_GB2312" pitchFamily="49" charset="-122"/>
              </a:rPr>
              <a:t>，编写算法实现 </a:t>
            </a:r>
            <a:r>
              <a:rPr lang="en-US" altLang="zh-CN" sz="2800">
                <a:solidFill>
                  <a:srgbClr val="663300"/>
                </a:solidFill>
                <a:ea typeface="楷体_GB2312" pitchFamily="49" charset="-122"/>
              </a:rPr>
              <a:t>LOCATE(L,x)</a:t>
            </a:r>
            <a:r>
              <a:rPr lang="zh-CN" altLang="en-US" sz="2800">
                <a:solidFill>
                  <a:srgbClr val="663300"/>
                </a:solidFill>
                <a:ea typeface="楷体_GB2312" pitchFamily="49" charset="-122"/>
              </a:rPr>
              <a:t>。</a:t>
            </a:r>
            <a:endParaRPr lang="zh-CN" altLang="en-US" sz="2400"/>
          </a:p>
        </p:txBody>
      </p:sp>
      <p:sp>
        <p:nvSpPr>
          <p:cNvPr id="118788" name="Text Box 4"/>
          <p:cNvSpPr txBox="1">
            <a:spLocks noChangeArrowheads="1"/>
          </p:cNvSpPr>
          <p:nvPr/>
        </p:nvSpPr>
        <p:spPr bwMode="auto">
          <a:xfrm>
            <a:off x="631825" y="1728788"/>
            <a:ext cx="4787900" cy="641350"/>
          </a:xfrm>
          <a:prstGeom prst="rect">
            <a:avLst/>
          </a:prstGeom>
          <a:noFill/>
          <a:ln w="9525">
            <a:noFill/>
            <a:miter lim="800000"/>
            <a:headEnd/>
            <a:tailEnd/>
          </a:ln>
          <a:effectLst/>
        </p:spPr>
        <p:txBody>
          <a:bodyPr wrap="none">
            <a:spAutoFit/>
          </a:bodyPr>
          <a:lstStyle/>
          <a:p>
            <a:r>
              <a:rPr lang="zh-CN" altLang="en-US" sz="3600" b="1">
                <a:solidFill>
                  <a:srgbClr val="6600FF"/>
                </a:solidFill>
                <a:ea typeface="楷体_GB2312" pitchFamily="49" charset="-122"/>
              </a:rPr>
              <a:t>注意算法的两个要点：</a:t>
            </a:r>
            <a:endParaRPr lang="zh-CN" altLang="en-US" sz="2400"/>
          </a:p>
        </p:txBody>
      </p:sp>
      <p:sp>
        <p:nvSpPr>
          <p:cNvPr id="118789" name="Text Box 5"/>
          <p:cNvSpPr txBox="1">
            <a:spLocks noChangeArrowheads="1"/>
          </p:cNvSpPr>
          <p:nvPr/>
        </p:nvSpPr>
        <p:spPr bwMode="auto">
          <a:xfrm>
            <a:off x="152400" y="2362200"/>
            <a:ext cx="8534400" cy="1408113"/>
          </a:xfrm>
          <a:prstGeom prst="rect">
            <a:avLst/>
          </a:prstGeom>
          <a:noFill/>
          <a:ln w="9525">
            <a:noFill/>
            <a:miter lim="800000"/>
            <a:headEnd/>
            <a:tailEnd/>
          </a:ln>
          <a:effectLst/>
        </p:spPr>
        <p:txBody>
          <a:bodyPr>
            <a:spAutoFit/>
          </a:bodyPr>
          <a:lstStyle/>
          <a:p>
            <a:pPr>
              <a:lnSpc>
                <a:spcPct val="120000"/>
              </a:lnSpc>
            </a:pPr>
            <a:r>
              <a:rPr lang="en-US" altLang="zh-CN" sz="4000">
                <a:solidFill>
                  <a:srgbClr val="A50021"/>
                </a:solidFill>
              </a:rPr>
              <a:t> </a:t>
            </a:r>
            <a:r>
              <a:rPr lang="en-US" altLang="zh-CN" sz="3200">
                <a:solidFill>
                  <a:srgbClr val="A50021"/>
                </a:solidFill>
              </a:rPr>
              <a:t>(1) </a:t>
            </a:r>
            <a:r>
              <a:rPr lang="zh-CN" altLang="en-US" sz="3200">
                <a:solidFill>
                  <a:srgbClr val="A50021"/>
                </a:solidFill>
                <a:latin typeface="楷体_GB2312" pitchFamily="49" charset="-122"/>
                <a:ea typeface="楷体_GB2312" pitchFamily="49" charset="-122"/>
              </a:rPr>
              <a:t>算法的</a:t>
            </a:r>
            <a:r>
              <a:rPr lang="zh-CN" altLang="en-US" sz="3200" b="1">
                <a:solidFill>
                  <a:srgbClr val="A50021"/>
                </a:solidFill>
                <a:latin typeface="楷体_GB2312" pitchFamily="49" charset="-122"/>
                <a:ea typeface="楷体_GB2312" pitchFamily="49" charset="-122"/>
              </a:rPr>
              <a:t>基本操作</a:t>
            </a:r>
            <a:r>
              <a:rPr lang="zh-CN" altLang="en-US" sz="3200">
                <a:solidFill>
                  <a:srgbClr val="A50021"/>
                </a:solidFill>
                <a:latin typeface="楷体_GB2312" pitchFamily="49" charset="-122"/>
                <a:ea typeface="楷体_GB2312" pitchFamily="49" charset="-122"/>
              </a:rPr>
              <a:t>应该是</a:t>
            </a:r>
            <a:r>
              <a:rPr lang="zh-CN" altLang="en-US" sz="3200" b="1">
                <a:solidFill>
                  <a:srgbClr val="A50021"/>
                </a:solidFill>
                <a:latin typeface="楷体_GB2312" pitchFamily="49" charset="-122"/>
                <a:ea typeface="楷体_GB2312" pitchFamily="49" charset="-122"/>
              </a:rPr>
              <a:t>在链表中进行搜索</a:t>
            </a:r>
            <a:r>
              <a:rPr lang="en-US" altLang="zh-CN" sz="3200">
                <a:solidFill>
                  <a:srgbClr val="A50021"/>
                </a:solidFill>
                <a:latin typeface="楷体_GB2312" pitchFamily="49" charset="-122"/>
                <a:ea typeface="楷体_GB2312" pitchFamily="49" charset="-122"/>
              </a:rPr>
              <a:t>,</a:t>
            </a:r>
          </a:p>
          <a:p>
            <a:pPr>
              <a:lnSpc>
                <a:spcPct val="120000"/>
              </a:lnSpc>
            </a:pPr>
            <a:r>
              <a:rPr lang="en-US" altLang="zh-CN" sz="3200">
                <a:solidFill>
                  <a:srgbClr val="A50021"/>
                </a:solidFill>
                <a:latin typeface="楷体_GB2312" pitchFamily="49" charset="-122"/>
                <a:ea typeface="楷体_GB2312" pitchFamily="49" charset="-122"/>
              </a:rPr>
              <a:t>   </a:t>
            </a:r>
            <a:r>
              <a:rPr lang="zh-CN" altLang="en-US" sz="3200" b="1">
                <a:solidFill>
                  <a:srgbClr val="FF0000"/>
                </a:solidFill>
                <a:latin typeface="楷体_GB2312" pitchFamily="49" charset="-122"/>
                <a:ea typeface="楷体_GB2312" pitchFamily="49" charset="-122"/>
              </a:rPr>
              <a:t>直至</a:t>
            </a:r>
            <a:r>
              <a:rPr lang="en-US" altLang="zh-CN" sz="3200" b="1">
                <a:solidFill>
                  <a:srgbClr val="FF0000"/>
                </a:solidFill>
                <a:latin typeface="楷体_GB2312" pitchFamily="49" charset="-122"/>
                <a:ea typeface="楷体_GB2312" pitchFamily="49" charset="-122"/>
              </a:rPr>
              <a:t>( </a:t>
            </a:r>
            <a:r>
              <a:rPr lang="en-US" altLang="zh-CN" sz="3200" b="1">
                <a:solidFill>
                  <a:srgbClr val="FF0000"/>
                </a:solidFill>
                <a:ea typeface="楷体_GB2312" pitchFamily="49" charset="-122"/>
              </a:rPr>
              <a:t>p==L || p-&gt;data==x )</a:t>
            </a:r>
            <a:r>
              <a:rPr lang="zh-CN" altLang="en-US" sz="3200" b="1">
                <a:solidFill>
                  <a:srgbClr val="FF0000"/>
                </a:solidFill>
                <a:latin typeface="楷体_GB2312" pitchFamily="49" charset="-122"/>
                <a:ea typeface="楷体_GB2312" pitchFamily="49" charset="-122"/>
              </a:rPr>
              <a:t>为止</a:t>
            </a:r>
            <a:r>
              <a:rPr lang="en-US" altLang="zh-CN" sz="3200">
                <a:solidFill>
                  <a:srgbClr val="A50021"/>
                </a:solidFill>
                <a:latin typeface="楷体_GB2312" pitchFamily="49" charset="-122"/>
                <a:ea typeface="楷体_GB2312" pitchFamily="49" charset="-122"/>
              </a:rPr>
              <a:t>;</a:t>
            </a:r>
            <a:endParaRPr lang="en-US" altLang="zh-CN" sz="3200">
              <a:solidFill>
                <a:srgbClr val="A50021"/>
              </a:solidFill>
            </a:endParaRPr>
          </a:p>
        </p:txBody>
      </p:sp>
      <p:sp>
        <p:nvSpPr>
          <p:cNvPr id="118790" name="Text Box 6"/>
          <p:cNvSpPr txBox="1">
            <a:spLocks noChangeArrowheads="1"/>
          </p:cNvSpPr>
          <p:nvPr/>
        </p:nvSpPr>
        <p:spPr bwMode="auto">
          <a:xfrm>
            <a:off x="152400" y="3733800"/>
            <a:ext cx="8763000" cy="1992313"/>
          </a:xfrm>
          <a:prstGeom prst="rect">
            <a:avLst/>
          </a:prstGeom>
          <a:noFill/>
          <a:ln w="9525">
            <a:noFill/>
            <a:miter lim="800000"/>
            <a:headEnd/>
            <a:tailEnd/>
          </a:ln>
          <a:effectLst/>
        </p:spPr>
        <p:txBody>
          <a:bodyPr>
            <a:spAutoFit/>
          </a:bodyPr>
          <a:lstStyle/>
          <a:p>
            <a:pPr>
              <a:lnSpc>
                <a:spcPct val="120000"/>
              </a:lnSpc>
            </a:pPr>
            <a:r>
              <a:rPr lang="en-US" altLang="zh-CN" sz="4000">
                <a:solidFill>
                  <a:srgbClr val="A50021"/>
                </a:solidFill>
              </a:rPr>
              <a:t> </a:t>
            </a:r>
            <a:r>
              <a:rPr lang="en-US" altLang="zh-CN" sz="3200">
                <a:solidFill>
                  <a:srgbClr val="A50021"/>
                </a:solidFill>
              </a:rPr>
              <a:t>(2) </a:t>
            </a:r>
            <a:r>
              <a:rPr lang="zh-CN" altLang="en-US" sz="3200">
                <a:solidFill>
                  <a:srgbClr val="A50021"/>
                </a:solidFill>
                <a:ea typeface="楷体_GB2312" pitchFamily="49" charset="-122"/>
              </a:rPr>
              <a:t>在访问频度 </a:t>
            </a:r>
            <a:r>
              <a:rPr lang="en-US" altLang="zh-CN" sz="3200">
                <a:solidFill>
                  <a:srgbClr val="A50021"/>
                </a:solidFill>
              </a:rPr>
              <a:t>freq </a:t>
            </a:r>
            <a:r>
              <a:rPr lang="zh-CN" altLang="en-US" sz="3200">
                <a:solidFill>
                  <a:srgbClr val="A50021"/>
                </a:solidFill>
                <a:ea typeface="楷体_GB2312" pitchFamily="49" charset="-122"/>
              </a:rPr>
              <a:t>增 </a:t>
            </a:r>
            <a:r>
              <a:rPr lang="en-US" altLang="zh-CN" sz="3200">
                <a:solidFill>
                  <a:srgbClr val="A50021"/>
                </a:solidFill>
              </a:rPr>
              <a:t>1 </a:t>
            </a:r>
            <a:r>
              <a:rPr lang="zh-CN" altLang="en-US" sz="3200">
                <a:solidFill>
                  <a:srgbClr val="A50021"/>
                </a:solidFill>
                <a:latin typeface="楷体_GB2312" pitchFamily="49" charset="-122"/>
                <a:ea typeface="楷体_GB2312" pitchFamily="49" charset="-122"/>
              </a:rPr>
              <a:t>之后，需将该结点</a:t>
            </a:r>
            <a:r>
              <a:rPr lang="zh-CN" altLang="en-US" sz="3200" b="1">
                <a:solidFill>
                  <a:srgbClr val="A50021"/>
                </a:solidFill>
                <a:latin typeface="楷体_GB2312" pitchFamily="49" charset="-122"/>
                <a:ea typeface="楷体_GB2312" pitchFamily="49" charset="-122"/>
              </a:rPr>
              <a:t>调整到适当位置</a:t>
            </a:r>
            <a:r>
              <a:rPr lang="zh-CN" altLang="en-US" sz="3200">
                <a:solidFill>
                  <a:srgbClr val="A50021"/>
                </a:solidFill>
                <a:latin typeface="楷体_GB2312" pitchFamily="49" charset="-122"/>
                <a:ea typeface="楷体_GB2312" pitchFamily="49" charset="-122"/>
              </a:rPr>
              <a:t>。向前搜索直至找到一个访问频度大于它的结点为止。</a:t>
            </a:r>
            <a:endParaRPr lang="zh-CN" altLang="en-US" sz="3200"/>
          </a:p>
        </p:txBody>
      </p:sp>
      <p:sp>
        <p:nvSpPr>
          <p:cNvPr id="118791" name="Line 7"/>
          <p:cNvSpPr>
            <a:spLocks noChangeShapeType="1"/>
          </p:cNvSpPr>
          <p:nvPr/>
        </p:nvSpPr>
        <p:spPr bwMode="auto">
          <a:xfrm>
            <a:off x="4876800" y="6629400"/>
            <a:ext cx="3429000" cy="0"/>
          </a:xfrm>
          <a:prstGeom prst="line">
            <a:avLst/>
          </a:prstGeom>
          <a:noFill/>
          <a:ln w="9525">
            <a:solidFill>
              <a:schemeClr val="tx1"/>
            </a:solidFill>
            <a:round/>
            <a:headEnd/>
            <a:tailEnd type="triangle" w="med" len="lg"/>
          </a:ln>
          <a:effectLst/>
        </p:spPr>
        <p:txBody>
          <a:bodyPr wrap="none" anchor="ctr"/>
          <a:lstStyle/>
          <a:p>
            <a:endParaRPr lang="zh-CN" altLang="en-US"/>
          </a:p>
        </p:txBody>
      </p:sp>
      <p:sp>
        <p:nvSpPr>
          <p:cNvPr id="118792" name="Line 8"/>
          <p:cNvSpPr>
            <a:spLocks noChangeShapeType="1"/>
          </p:cNvSpPr>
          <p:nvPr/>
        </p:nvSpPr>
        <p:spPr bwMode="auto">
          <a:xfrm flipV="1">
            <a:off x="4876800" y="5562600"/>
            <a:ext cx="0" cy="1066800"/>
          </a:xfrm>
          <a:prstGeom prst="line">
            <a:avLst/>
          </a:prstGeom>
          <a:noFill/>
          <a:ln w="9525">
            <a:solidFill>
              <a:schemeClr val="tx1"/>
            </a:solidFill>
            <a:round/>
            <a:headEnd/>
            <a:tailEnd type="triangle" w="med" len="lg"/>
          </a:ln>
          <a:effectLst/>
        </p:spPr>
        <p:txBody>
          <a:bodyPr wrap="none" anchor="ctr"/>
          <a:lstStyle/>
          <a:p>
            <a:endParaRPr lang="zh-CN" altLang="en-US"/>
          </a:p>
        </p:txBody>
      </p:sp>
      <p:sp>
        <p:nvSpPr>
          <p:cNvPr id="118793" name="Rectangle 9"/>
          <p:cNvSpPr>
            <a:spLocks noChangeArrowheads="1"/>
          </p:cNvSpPr>
          <p:nvPr/>
        </p:nvSpPr>
        <p:spPr bwMode="auto">
          <a:xfrm>
            <a:off x="4876800" y="6019800"/>
            <a:ext cx="152400" cy="609600"/>
          </a:xfrm>
          <a:prstGeom prst="rect">
            <a:avLst/>
          </a:prstGeom>
          <a:solidFill>
            <a:srgbClr val="FFFF99"/>
          </a:solidFill>
          <a:ln w="9525">
            <a:solidFill>
              <a:srgbClr val="FF6600"/>
            </a:solidFill>
            <a:miter lim="800000"/>
            <a:headEnd/>
            <a:tailEnd/>
          </a:ln>
          <a:effectLst/>
        </p:spPr>
        <p:txBody>
          <a:bodyPr wrap="none" anchor="ctr"/>
          <a:lstStyle/>
          <a:p>
            <a:endParaRPr lang="zh-CN" altLang="en-US"/>
          </a:p>
        </p:txBody>
      </p:sp>
      <p:sp>
        <p:nvSpPr>
          <p:cNvPr id="118794" name="Rectangle 10"/>
          <p:cNvSpPr>
            <a:spLocks noChangeArrowheads="1"/>
          </p:cNvSpPr>
          <p:nvPr/>
        </p:nvSpPr>
        <p:spPr bwMode="auto">
          <a:xfrm>
            <a:off x="5029200" y="6172200"/>
            <a:ext cx="457200" cy="457200"/>
          </a:xfrm>
          <a:prstGeom prst="rect">
            <a:avLst/>
          </a:prstGeom>
          <a:solidFill>
            <a:srgbClr val="CCFFCC"/>
          </a:solidFill>
          <a:ln w="9525">
            <a:solidFill>
              <a:srgbClr val="008000"/>
            </a:solidFill>
            <a:miter lim="800000"/>
            <a:headEnd/>
            <a:tailEnd/>
          </a:ln>
          <a:effectLst/>
        </p:spPr>
        <p:txBody>
          <a:bodyPr wrap="none" anchor="ctr"/>
          <a:lstStyle/>
          <a:p>
            <a:endParaRPr lang="zh-CN" altLang="en-US"/>
          </a:p>
        </p:txBody>
      </p:sp>
      <p:sp>
        <p:nvSpPr>
          <p:cNvPr id="118795" name="Rectangle 11"/>
          <p:cNvSpPr>
            <a:spLocks noChangeArrowheads="1"/>
          </p:cNvSpPr>
          <p:nvPr/>
        </p:nvSpPr>
        <p:spPr bwMode="auto">
          <a:xfrm>
            <a:off x="5486400" y="6324600"/>
            <a:ext cx="1066800" cy="304800"/>
          </a:xfrm>
          <a:prstGeom prst="rect">
            <a:avLst/>
          </a:prstGeom>
          <a:solidFill>
            <a:srgbClr val="CCFFFF"/>
          </a:solidFill>
          <a:ln w="9525">
            <a:solidFill>
              <a:srgbClr val="003366"/>
            </a:solidFill>
            <a:miter lim="800000"/>
            <a:headEnd/>
            <a:tailEnd/>
          </a:ln>
          <a:effectLst/>
        </p:spPr>
        <p:txBody>
          <a:bodyPr wrap="none" anchor="ctr"/>
          <a:lstStyle/>
          <a:p>
            <a:endParaRPr lang="zh-CN" altLang="en-US"/>
          </a:p>
        </p:txBody>
      </p:sp>
      <p:sp>
        <p:nvSpPr>
          <p:cNvPr id="118796" name="Rectangle 12"/>
          <p:cNvSpPr>
            <a:spLocks noChangeArrowheads="1"/>
          </p:cNvSpPr>
          <p:nvPr/>
        </p:nvSpPr>
        <p:spPr bwMode="auto">
          <a:xfrm>
            <a:off x="6553200" y="6477000"/>
            <a:ext cx="1066800" cy="152400"/>
          </a:xfrm>
          <a:prstGeom prst="rect">
            <a:avLst/>
          </a:prstGeom>
          <a:solidFill>
            <a:srgbClr val="CC99FF">
              <a:alpha val="50000"/>
            </a:srgbClr>
          </a:solidFill>
          <a:ln w="9525">
            <a:solidFill>
              <a:srgbClr val="800080"/>
            </a:solidFill>
            <a:miter lim="800000"/>
            <a:headEnd/>
            <a:tailEnd/>
          </a:ln>
          <a:effectLst/>
        </p:spPr>
        <p:txBody>
          <a:bodyPr wrap="none" anchor="ctr"/>
          <a:lstStyle/>
          <a:p>
            <a:endParaRPr lang="zh-CN" altLang="en-US"/>
          </a:p>
        </p:txBody>
      </p:sp>
      <p:sp>
        <p:nvSpPr>
          <p:cNvPr id="118797" name="Rectangle 13"/>
          <p:cNvSpPr>
            <a:spLocks noChangeArrowheads="1"/>
          </p:cNvSpPr>
          <p:nvPr/>
        </p:nvSpPr>
        <p:spPr bwMode="auto">
          <a:xfrm>
            <a:off x="5943600" y="6172200"/>
            <a:ext cx="152400" cy="457200"/>
          </a:xfrm>
          <a:prstGeom prst="rect">
            <a:avLst/>
          </a:prstGeom>
          <a:solidFill>
            <a:srgbClr val="00FFFF"/>
          </a:solidFill>
          <a:ln w="9525">
            <a:solidFill>
              <a:srgbClr val="0000FF"/>
            </a:solidFill>
            <a:miter lim="800000"/>
            <a:headEnd/>
            <a:tailEnd/>
          </a:ln>
          <a:effectLst/>
        </p:spPr>
        <p:txBody>
          <a:bodyPr wrap="none" anchor="ctr"/>
          <a:lstStyle/>
          <a:p>
            <a:endParaRPr lang="zh-CN" altLang="en-US"/>
          </a:p>
        </p:txBody>
      </p:sp>
      <p:sp>
        <p:nvSpPr>
          <p:cNvPr id="118798" name="Rectangle 14"/>
          <p:cNvSpPr>
            <a:spLocks noChangeArrowheads="1"/>
          </p:cNvSpPr>
          <p:nvPr/>
        </p:nvSpPr>
        <p:spPr bwMode="auto">
          <a:xfrm>
            <a:off x="5486400" y="6172200"/>
            <a:ext cx="152400" cy="457200"/>
          </a:xfrm>
          <a:prstGeom prst="rect">
            <a:avLst/>
          </a:prstGeom>
          <a:solidFill>
            <a:srgbClr val="00FFFF"/>
          </a:solidFill>
          <a:ln w="9525">
            <a:solidFill>
              <a:srgbClr val="0000FF"/>
            </a:solidFill>
            <a:miter lim="800000"/>
            <a:headEnd/>
            <a:tailEnd/>
          </a:ln>
          <a:effectLst/>
        </p:spPr>
        <p:txBody>
          <a:bodyPr wrap="none" anchor="ctr"/>
          <a:lstStyle/>
          <a:p>
            <a:endParaRPr lang="zh-CN" altLang="en-US"/>
          </a:p>
        </p:txBody>
      </p:sp>
      <p:sp>
        <p:nvSpPr>
          <p:cNvPr id="118799" name="Rectangle 15"/>
          <p:cNvSpPr>
            <a:spLocks noChangeArrowheads="1"/>
          </p:cNvSpPr>
          <p:nvPr/>
        </p:nvSpPr>
        <p:spPr bwMode="auto">
          <a:xfrm>
            <a:off x="5638800" y="6324600"/>
            <a:ext cx="914400" cy="304800"/>
          </a:xfrm>
          <a:prstGeom prst="rect">
            <a:avLst/>
          </a:prstGeom>
          <a:solidFill>
            <a:srgbClr val="CCFFFF"/>
          </a:solidFill>
          <a:ln w="9525">
            <a:solidFill>
              <a:srgbClr val="003366"/>
            </a:solidFill>
            <a:miter lim="800000"/>
            <a:headEnd/>
            <a:tailEnd/>
          </a:ln>
          <a:effectLst/>
        </p:spPr>
        <p:txBody>
          <a:bodyPr wrap="none" anchor="ctr"/>
          <a:lstStyle/>
          <a:p>
            <a:endParaRPr lang="zh-CN" altLang="en-US"/>
          </a:p>
        </p:txBody>
      </p:sp>
      <p:sp useBgFill="1">
        <p:nvSpPr>
          <p:cNvPr id="118800" name="Rectangle 16"/>
          <p:cNvSpPr>
            <a:spLocks noChangeArrowheads="1"/>
          </p:cNvSpPr>
          <p:nvPr/>
        </p:nvSpPr>
        <p:spPr bwMode="auto">
          <a:xfrm>
            <a:off x="5943600" y="6172200"/>
            <a:ext cx="228600" cy="152400"/>
          </a:xfrm>
          <a:prstGeom prst="rect">
            <a:avLst/>
          </a:prstGeom>
          <a:ln w="9525">
            <a:noFill/>
            <a:miter lim="800000"/>
            <a:headEnd/>
            <a:tailEnd/>
          </a:ln>
          <a:effectLst/>
        </p:spPr>
        <p:txBody>
          <a:bodyPr wrap="none" anchor="ctr"/>
          <a:lstStyle/>
          <a:p>
            <a:endParaRPr lang="zh-CN" altLang="en-US"/>
          </a:p>
        </p:txBody>
      </p:sp>
      <p:sp>
        <p:nvSpPr>
          <p:cNvPr id="118801" name="Text Box 17"/>
          <p:cNvSpPr txBox="1">
            <a:spLocks noChangeArrowheads="1"/>
          </p:cNvSpPr>
          <p:nvPr/>
        </p:nvSpPr>
        <p:spPr bwMode="auto">
          <a:xfrm>
            <a:off x="3771900" y="5334000"/>
            <a:ext cx="1104900" cy="366713"/>
          </a:xfrm>
          <a:prstGeom prst="rect">
            <a:avLst/>
          </a:prstGeom>
          <a:noFill/>
          <a:ln w="9525">
            <a:noFill/>
            <a:miter lim="800000"/>
            <a:headEnd/>
            <a:tailEnd/>
          </a:ln>
          <a:effectLst/>
        </p:spPr>
        <p:txBody>
          <a:bodyPr wrap="none">
            <a:spAutoFit/>
          </a:bodyPr>
          <a:lstStyle/>
          <a:p>
            <a:r>
              <a:rPr lang="zh-CN" altLang="en-US" sz="1800" b="1">
                <a:solidFill>
                  <a:srgbClr val="000099"/>
                </a:solidFill>
                <a:ea typeface="楷体_GB2312" pitchFamily="49" charset="-122"/>
              </a:rPr>
              <a:t>访问频度</a:t>
            </a: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slide(fromLeft)">
                                      <p:cBhvr>
                                        <p:cTn id="7" dur="500"/>
                                        <p:tgtEl>
                                          <p:spTgt spid="118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wipe(left)">
                                      <p:cBhvr>
                                        <p:cTn id="12" dur="500"/>
                                        <p:tgtEl>
                                          <p:spTgt spid="1187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90"/>
                                        </p:tgtEl>
                                        <p:attrNameLst>
                                          <p:attrName>style.visibility</p:attrName>
                                        </p:attrNameLst>
                                      </p:cBhvr>
                                      <p:to>
                                        <p:strVal val="visible"/>
                                      </p:to>
                                    </p:set>
                                    <p:animEffect transition="in" filter="wipe(left)">
                                      <p:cBhvr>
                                        <p:cTn id="17" dur="500"/>
                                        <p:tgtEl>
                                          <p:spTgt spid="118790"/>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118791"/>
                                        </p:tgtEl>
                                        <p:attrNameLst>
                                          <p:attrName>style.visibility</p:attrName>
                                        </p:attrNameLst>
                                      </p:cBhvr>
                                      <p:to>
                                        <p:strVal val="visible"/>
                                      </p:to>
                                    </p:set>
                                    <p:anim calcmode="lin" valueType="num">
                                      <p:cBhvr>
                                        <p:cTn id="22" dur="500" fill="hold"/>
                                        <p:tgtEl>
                                          <p:spTgt spid="118791"/>
                                        </p:tgtEl>
                                        <p:attrNameLst>
                                          <p:attrName>ppt_x</p:attrName>
                                        </p:attrNameLst>
                                      </p:cBhvr>
                                      <p:tavLst>
                                        <p:tav tm="0">
                                          <p:val>
                                            <p:strVal val="#ppt_x-#ppt_w/2"/>
                                          </p:val>
                                        </p:tav>
                                        <p:tav tm="100000">
                                          <p:val>
                                            <p:strVal val="#ppt_x"/>
                                          </p:val>
                                        </p:tav>
                                      </p:tavLst>
                                    </p:anim>
                                    <p:anim calcmode="lin" valueType="num">
                                      <p:cBhvr>
                                        <p:cTn id="23" dur="500" fill="hold"/>
                                        <p:tgtEl>
                                          <p:spTgt spid="118791"/>
                                        </p:tgtEl>
                                        <p:attrNameLst>
                                          <p:attrName>ppt_y</p:attrName>
                                        </p:attrNameLst>
                                      </p:cBhvr>
                                      <p:tavLst>
                                        <p:tav tm="0">
                                          <p:val>
                                            <p:strVal val="#ppt_y"/>
                                          </p:val>
                                        </p:tav>
                                        <p:tav tm="100000">
                                          <p:val>
                                            <p:strVal val="#ppt_y"/>
                                          </p:val>
                                        </p:tav>
                                      </p:tavLst>
                                    </p:anim>
                                    <p:anim calcmode="lin" valueType="num">
                                      <p:cBhvr>
                                        <p:cTn id="24" dur="500" fill="hold"/>
                                        <p:tgtEl>
                                          <p:spTgt spid="118791"/>
                                        </p:tgtEl>
                                        <p:attrNameLst>
                                          <p:attrName>ppt_w</p:attrName>
                                        </p:attrNameLst>
                                      </p:cBhvr>
                                      <p:tavLst>
                                        <p:tav tm="0">
                                          <p:val>
                                            <p:fltVal val="0"/>
                                          </p:val>
                                        </p:tav>
                                        <p:tav tm="100000">
                                          <p:val>
                                            <p:strVal val="#ppt_w"/>
                                          </p:val>
                                        </p:tav>
                                      </p:tavLst>
                                    </p:anim>
                                    <p:anim calcmode="lin" valueType="num">
                                      <p:cBhvr>
                                        <p:cTn id="25" dur="500" fill="hold"/>
                                        <p:tgtEl>
                                          <p:spTgt spid="118791"/>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17" presetClass="entr" presetSubtype="4" fill="hold" grpId="0" nodeType="afterEffect">
                                  <p:stCondLst>
                                    <p:cond delay="0"/>
                                  </p:stCondLst>
                                  <p:childTnLst>
                                    <p:set>
                                      <p:cBhvr>
                                        <p:cTn id="28" dur="1" fill="hold">
                                          <p:stCondLst>
                                            <p:cond delay="0"/>
                                          </p:stCondLst>
                                        </p:cTn>
                                        <p:tgtEl>
                                          <p:spTgt spid="118792"/>
                                        </p:tgtEl>
                                        <p:attrNameLst>
                                          <p:attrName>style.visibility</p:attrName>
                                        </p:attrNameLst>
                                      </p:cBhvr>
                                      <p:to>
                                        <p:strVal val="visible"/>
                                      </p:to>
                                    </p:set>
                                    <p:anim calcmode="lin" valueType="num">
                                      <p:cBhvr>
                                        <p:cTn id="29" dur="500" fill="hold"/>
                                        <p:tgtEl>
                                          <p:spTgt spid="118792"/>
                                        </p:tgtEl>
                                        <p:attrNameLst>
                                          <p:attrName>ppt_x</p:attrName>
                                        </p:attrNameLst>
                                      </p:cBhvr>
                                      <p:tavLst>
                                        <p:tav tm="0">
                                          <p:val>
                                            <p:strVal val="#ppt_x"/>
                                          </p:val>
                                        </p:tav>
                                        <p:tav tm="100000">
                                          <p:val>
                                            <p:strVal val="#ppt_x"/>
                                          </p:val>
                                        </p:tav>
                                      </p:tavLst>
                                    </p:anim>
                                    <p:anim calcmode="lin" valueType="num">
                                      <p:cBhvr>
                                        <p:cTn id="30" dur="500" fill="hold"/>
                                        <p:tgtEl>
                                          <p:spTgt spid="118792"/>
                                        </p:tgtEl>
                                        <p:attrNameLst>
                                          <p:attrName>ppt_y</p:attrName>
                                        </p:attrNameLst>
                                      </p:cBhvr>
                                      <p:tavLst>
                                        <p:tav tm="0">
                                          <p:val>
                                            <p:strVal val="#ppt_y+#ppt_h/2"/>
                                          </p:val>
                                        </p:tav>
                                        <p:tav tm="100000">
                                          <p:val>
                                            <p:strVal val="#ppt_y"/>
                                          </p:val>
                                        </p:tav>
                                      </p:tavLst>
                                    </p:anim>
                                    <p:anim calcmode="lin" valueType="num">
                                      <p:cBhvr>
                                        <p:cTn id="31" dur="500" fill="hold"/>
                                        <p:tgtEl>
                                          <p:spTgt spid="118792"/>
                                        </p:tgtEl>
                                        <p:attrNameLst>
                                          <p:attrName>ppt_w</p:attrName>
                                        </p:attrNameLst>
                                      </p:cBhvr>
                                      <p:tavLst>
                                        <p:tav tm="0">
                                          <p:val>
                                            <p:strVal val="#ppt_w"/>
                                          </p:val>
                                        </p:tav>
                                        <p:tav tm="100000">
                                          <p:val>
                                            <p:strVal val="#ppt_w"/>
                                          </p:val>
                                        </p:tav>
                                      </p:tavLst>
                                    </p:anim>
                                    <p:anim calcmode="lin" valueType="num">
                                      <p:cBhvr>
                                        <p:cTn id="32" dur="500" fill="hold"/>
                                        <p:tgtEl>
                                          <p:spTgt spid="118792"/>
                                        </p:tgtEl>
                                        <p:attrNameLst>
                                          <p:attrName>ppt_h</p:attrName>
                                        </p:attrNameLst>
                                      </p:cBhvr>
                                      <p:tavLst>
                                        <p:tav tm="0">
                                          <p:val>
                                            <p:fltVal val="0"/>
                                          </p:val>
                                        </p:tav>
                                        <p:tav tm="100000">
                                          <p:val>
                                            <p:strVal val="#ppt_h"/>
                                          </p:val>
                                        </p:tav>
                                      </p:tavLst>
                                    </p:anim>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18801"/>
                                        </p:tgtEl>
                                        <p:attrNameLst>
                                          <p:attrName>style.visibility</p:attrName>
                                        </p:attrNameLst>
                                      </p:cBhvr>
                                      <p:to>
                                        <p:strVal val="visible"/>
                                      </p:to>
                                    </p:set>
                                    <p:animEffect transition="in" filter="wipe(left)">
                                      <p:cBhvr>
                                        <p:cTn id="36" dur="500"/>
                                        <p:tgtEl>
                                          <p:spTgt spid="118801"/>
                                        </p:tgtEl>
                                      </p:cBhvr>
                                    </p:animEffect>
                                  </p:childTnLst>
                                </p:cTn>
                              </p:par>
                            </p:childTnLst>
                          </p:cTn>
                        </p:par>
                        <p:par>
                          <p:cTn id="37" fill="hold">
                            <p:stCondLst>
                              <p:cond delay="1500"/>
                            </p:stCondLst>
                            <p:childTnLst>
                              <p:par>
                                <p:cTn id="38" presetID="17" presetClass="entr" presetSubtype="8" fill="hold" grpId="0" nodeType="afterEffect">
                                  <p:stCondLst>
                                    <p:cond delay="0"/>
                                  </p:stCondLst>
                                  <p:childTnLst>
                                    <p:set>
                                      <p:cBhvr>
                                        <p:cTn id="39" dur="1" fill="hold">
                                          <p:stCondLst>
                                            <p:cond delay="0"/>
                                          </p:stCondLst>
                                        </p:cTn>
                                        <p:tgtEl>
                                          <p:spTgt spid="118793"/>
                                        </p:tgtEl>
                                        <p:attrNameLst>
                                          <p:attrName>style.visibility</p:attrName>
                                        </p:attrNameLst>
                                      </p:cBhvr>
                                      <p:to>
                                        <p:strVal val="visible"/>
                                      </p:to>
                                    </p:set>
                                    <p:anim calcmode="lin" valueType="num">
                                      <p:cBhvr>
                                        <p:cTn id="40" dur="500" fill="hold"/>
                                        <p:tgtEl>
                                          <p:spTgt spid="118793"/>
                                        </p:tgtEl>
                                        <p:attrNameLst>
                                          <p:attrName>ppt_x</p:attrName>
                                        </p:attrNameLst>
                                      </p:cBhvr>
                                      <p:tavLst>
                                        <p:tav tm="0">
                                          <p:val>
                                            <p:strVal val="#ppt_x-#ppt_w/2"/>
                                          </p:val>
                                        </p:tav>
                                        <p:tav tm="100000">
                                          <p:val>
                                            <p:strVal val="#ppt_x"/>
                                          </p:val>
                                        </p:tav>
                                      </p:tavLst>
                                    </p:anim>
                                    <p:anim calcmode="lin" valueType="num">
                                      <p:cBhvr>
                                        <p:cTn id="41" dur="500" fill="hold"/>
                                        <p:tgtEl>
                                          <p:spTgt spid="118793"/>
                                        </p:tgtEl>
                                        <p:attrNameLst>
                                          <p:attrName>ppt_y</p:attrName>
                                        </p:attrNameLst>
                                      </p:cBhvr>
                                      <p:tavLst>
                                        <p:tav tm="0">
                                          <p:val>
                                            <p:strVal val="#ppt_y"/>
                                          </p:val>
                                        </p:tav>
                                        <p:tav tm="100000">
                                          <p:val>
                                            <p:strVal val="#ppt_y"/>
                                          </p:val>
                                        </p:tav>
                                      </p:tavLst>
                                    </p:anim>
                                    <p:anim calcmode="lin" valueType="num">
                                      <p:cBhvr>
                                        <p:cTn id="42" dur="500" fill="hold"/>
                                        <p:tgtEl>
                                          <p:spTgt spid="118793"/>
                                        </p:tgtEl>
                                        <p:attrNameLst>
                                          <p:attrName>ppt_w</p:attrName>
                                        </p:attrNameLst>
                                      </p:cBhvr>
                                      <p:tavLst>
                                        <p:tav tm="0">
                                          <p:val>
                                            <p:fltVal val="0"/>
                                          </p:val>
                                        </p:tav>
                                        <p:tav tm="100000">
                                          <p:val>
                                            <p:strVal val="#ppt_w"/>
                                          </p:val>
                                        </p:tav>
                                      </p:tavLst>
                                    </p:anim>
                                    <p:anim calcmode="lin" valueType="num">
                                      <p:cBhvr>
                                        <p:cTn id="43" dur="500" fill="hold"/>
                                        <p:tgtEl>
                                          <p:spTgt spid="118793"/>
                                        </p:tgtEl>
                                        <p:attrNameLst>
                                          <p:attrName>ppt_h</p:attrName>
                                        </p:attrNameLst>
                                      </p:cBhvr>
                                      <p:tavLst>
                                        <p:tav tm="0">
                                          <p:val>
                                            <p:strVal val="#ppt_h"/>
                                          </p:val>
                                        </p:tav>
                                        <p:tav tm="100000">
                                          <p:val>
                                            <p:strVal val="#ppt_h"/>
                                          </p:val>
                                        </p:tav>
                                      </p:tavLst>
                                    </p:anim>
                                  </p:childTnLst>
                                </p:cTn>
                              </p:par>
                            </p:childTnLst>
                          </p:cTn>
                        </p:par>
                        <p:par>
                          <p:cTn id="44" fill="hold">
                            <p:stCondLst>
                              <p:cond delay="2000"/>
                            </p:stCondLst>
                            <p:childTnLst>
                              <p:par>
                                <p:cTn id="45" presetID="17" presetClass="entr" presetSubtype="8" fill="hold" grpId="0" nodeType="afterEffect">
                                  <p:stCondLst>
                                    <p:cond delay="0"/>
                                  </p:stCondLst>
                                  <p:childTnLst>
                                    <p:set>
                                      <p:cBhvr>
                                        <p:cTn id="46" dur="1" fill="hold">
                                          <p:stCondLst>
                                            <p:cond delay="0"/>
                                          </p:stCondLst>
                                        </p:cTn>
                                        <p:tgtEl>
                                          <p:spTgt spid="118794"/>
                                        </p:tgtEl>
                                        <p:attrNameLst>
                                          <p:attrName>style.visibility</p:attrName>
                                        </p:attrNameLst>
                                      </p:cBhvr>
                                      <p:to>
                                        <p:strVal val="visible"/>
                                      </p:to>
                                    </p:set>
                                    <p:anim calcmode="lin" valueType="num">
                                      <p:cBhvr>
                                        <p:cTn id="47" dur="500" fill="hold"/>
                                        <p:tgtEl>
                                          <p:spTgt spid="118794"/>
                                        </p:tgtEl>
                                        <p:attrNameLst>
                                          <p:attrName>ppt_x</p:attrName>
                                        </p:attrNameLst>
                                      </p:cBhvr>
                                      <p:tavLst>
                                        <p:tav tm="0">
                                          <p:val>
                                            <p:strVal val="#ppt_x-#ppt_w/2"/>
                                          </p:val>
                                        </p:tav>
                                        <p:tav tm="100000">
                                          <p:val>
                                            <p:strVal val="#ppt_x"/>
                                          </p:val>
                                        </p:tav>
                                      </p:tavLst>
                                    </p:anim>
                                    <p:anim calcmode="lin" valueType="num">
                                      <p:cBhvr>
                                        <p:cTn id="48" dur="500" fill="hold"/>
                                        <p:tgtEl>
                                          <p:spTgt spid="118794"/>
                                        </p:tgtEl>
                                        <p:attrNameLst>
                                          <p:attrName>ppt_y</p:attrName>
                                        </p:attrNameLst>
                                      </p:cBhvr>
                                      <p:tavLst>
                                        <p:tav tm="0">
                                          <p:val>
                                            <p:strVal val="#ppt_y"/>
                                          </p:val>
                                        </p:tav>
                                        <p:tav tm="100000">
                                          <p:val>
                                            <p:strVal val="#ppt_y"/>
                                          </p:val>
                                        </p:tav>
                                      </p:tavLst>
                                    </p:anim>
                                    <p:anim calcmode="lin" valueType="num">
                                      <p:cBhvr>
                                        <p:cTn id="49" dur="500" fill="hold"/>
                                        <p:tgtEl>
                                          <p:spTgt spid="118794"/>
                                        </p:tgtEl>
                                        <p:attrNameLst>
                                          <p:attrName>ppt_w</p:attrName>
                                        </p:attrNameLst>
                                      </p:cBhvr>
                                      <p:tavLst>
                                        <p:tav tm="0">
                                          <p:val>
                                            <p:fltVal val="0"/>
                                          </p:val>
                                        </p:tav>
                                        <p:tav tm="100000">
                                          <p:val>
                                            <p:strVal val="#ppt_w"/>
                                          </p:val>
                                        </p:tav>
                                      </p:tavLst>
                                    </p:anim>
                                    <p:anim calcmode="lin" valueType="num">
                                      <p:cBhvr>
                                        <p:cTn id="50" dur="500" fill="hold"/>
                                        <p:tgtEl>
                                          <p:spTgt spid="118794"/>
                                        </p:tgtEl>
                                        <p:attrNameLst>
                                          <p:attrName>ppt_h</p:attrName>
                                        </p:attrNameLst>
                                      </p:cBhvr>
                                      <p:tavLst>
                                        <p:tav tm="0">
                                          <p:val>
                                            <p:strVal val="#ppt_h"/>
                                          </p:val>
                                        </p:tav>
                                        <p:tav tm="100000">
                                          <p:val>
                                            <p:strVal val="#ppt_h"/>
                                          </p:val>
                                        </p:tav>
                                      </p:tavLst>
                                    </p:anim>
                                  </p:childTnLst>
                                </p:cTn>
                              </p:par>
                            </p:childTnLst>
                          </p:cTn>
                        </p:par>
                        <p:par>
                          <p:cTn id="51" fill="hold">
                            <p:stCondLst>
                              <p:cond delay="2500"/>
                            </p:stCondLst>
                            <p:childTnLst>
                              <p:par>
                                <p:cTn id="52" presetID="17" presetClass="entr" presetSubtype="8" fill="hold" grpId="0" nodeType="afterEffect">
                                  <p:stCondLst>
                                    <p:cond delay="0"/>
                                  </p:stCondLst>
                                  <p:childTnLst>
                                    <p:set>
                                      <p:cBhvr>
                                        <p:cTn id="53" dur="1" fill="hold">
                                          <p:stCondLst>
                                            <p:cond delay="0"/>
                                          </p:stCondLst>
                                        </p:cTn>
                                        <p:tgtEl>
                                          <p:spTgt spid="118795"/>
                                        </p:tgtEl>
                                        <p:attrNameLst>
                                          <p:attrName>style.visibility</p:attrName>
                                        </p:attrNameLst>
                                      </p:cBhvr>
                                      <p:to>
                                        <p:strVal val="visible"/>
                                      </p:to>
                                    </p:set>
                                    <p:anim calcmode="lin" valueType="num">
                                      <p:cBhvr>
                                        <p:cTn id="54" dur="500" fill="hold"/>
                                        <p:tgtEl>
                                          <p:spTgt spid="118795"/>
                                        </p:tgtEl>
                                        <p:attrNameLst>
                                          <p:attrName>ppt_x</p:attrName>
                                        </p:attrNameLst>
                                      </p:cBhvr>
                                      <p:tavLst>
                                        <p:tav tm="0">
                                          <p:val>
                                            <p:strVal val="#ppt_x-#ppt_w/2"/>
                                          </p:val>
                                        </p:tav>
                                        <p:tav tm="100000">
                                          <p:val>
                                            <p:strVal val="#ppt_x"/>
                                          </p:val>
                                        </p:tav>
                                      </p:tavLst>
                                    </p:anim>
                                    <p:anim calcmode="lin" valueType="num">
                                      <p:cBhvr>
                                        <p:cTn id="55" dur="500" fill="hold"/>
                                        <p:tgtEl>
                                          <p:spTgt spid="118795"/>
                                        </p:tgtEl>
                                        <p:attrNameLst>
                                          <p:attrName>ppt_y</p:attrName>
                                        </p:attrNameLst>
                                      </p:cBhvr>
                                      <p:tavLst>
                                        <p:tav tm="0">
                                          <p:val>
                                            <p:strVal val="#ppt_y"/>
                                          </p:val>
                                        </p:tav>
                                        <p:tav tm="100000">
                                          <p:val>
                                            <p:strVal val="#ppt_y"/>
                                          </p:val>
                                        </p:tav>
                                      </p:tavLst>
                                    </p:anim>
                                    <p:anim calcmode="lin" valueType="num">
                                      <p:cBhvr>
                                        <p:cTn id="56" dur="500" fill="hold"/>
                                        <p:tgtEl>
                                          <p:spTgt spid="118795"/>
                                        </p:tgtEl>
                                        <p:attrNameLst>
                                          <p:attrName>ppt_w</p:attrName>
                                        </p:attrNameLst>
                                      </p:cBhvr>
                                      <p:tavLst>
                                        <p:tav tm="0">
                                          <p:val>
                                            <p:fltVal val="0"/>
                                          </p:val>
                                        </p:tav>
                                        <p:tav tm="100000">
                                          <p:val>
                                            <p:strVal val="#ppt_w"/>
                                          </p:val>
                                        </p:tav>
                                      </p:tavLst>
                                    </p:anim>
                                    <p:anim calcmode="lin" valueType="num">
                                      <p:cBhvr>
                                        <p:cTn id="57" dur="500" fill="hold"/>
                                        <p:tgtEl>
                                          <p:spTgt spid="118795"/>
                                        </p:tgtEl>
                                        <p:attrNameLst>
                                          <p:attrName>ppt_h</p:attrName>
                                        </p:attrNameLst>
                                      </p:cBhvr>
                                      <p:tavLst>
                                        <p:tav tm="0">
                                          <p:val>
                                            <p:strVal val="#ppt_h"/>
                                          </p:val>
                                        </p:tav>
                                        <p:tav tm="100000">
                                          <p:val>
                                            <p:strVal val="#ppt_h"/>
                                          </p:val>
                                        </p:tav>
                                      </p:tavLst>
                                    </p:anim>
                                  </p:childTnLst>
                                </p:cTn>
                              </p:par>
                            </p:childTnLst>
                          </p:cTn>
                        </p:par>
                        <p:par>
                          <p:cTn id="58" fill="hold">
                            <p:stCondLst>
                              <p:cond delay="3000"/>
                            </p:stCondLst>
                            <p:childTnLst>
                              <p:par>
                                <p:cTn id="59" presetID="17" presetClass="entr" presetSubtype="8" fill="hold" grpId="0" nodeType="afterEffect">
                                  <p:stCondLst>
                                    <p:cond delay="0"/>
                                  </p:stCondLst>
                                  <p:childTnLst>
                                    <p:set>
                                      <p:cBhvr>
                                        <p:cTn id="60" dur="1" fill="hold">
                                          <p:stCondLst>
                                            <p:cond delay="0"/>
                                          </p:stCondLst>
                                        </p:cTn>
                                        <p:tgtEl>
                                          <p:spTgt spid="118796"/>
                                        </p:tgtEl>
                                        <p:attrNameLst>
                                          <p:attrName>style.visibility</p:attrName>
                                        </p:attrNameLst>
                                      </p:cBhvr>
                                      <p:to>
                                        <p:strVal val="visible"/>
                                      </p:to>
                                    </p:set>
                                    <p:anim calcmode="lin" valueType="num">
                                      <p:cBhvr>
                                        <p:cTn id="61" dur="500" fill="hold"/>
                                        <p:tgtEl>
                                          <p:spTgt spid="118796"/>
                                        </p:tgtEl>
                                        <p:attrNameLst>
                                          <p:attrName>ppt_x</p:attrName>
                                        </p:attrNameLst>
                                      </p:cBhvr>
                                      <p:tavLst>
                                        <p:tav tm="0">
                                          <p:val>
                                            <p:strVal val="#ppt_x-#ppt_w/2"/>
                                          </p:val>
                                        </p:tav>
                                        <p:tav tm="100000">
                                          <p:val>
                                            <p:strVal val="#ppt_x"/>
                                          </p:val>
                                        </p:tav>
                                      </p:tavLst>
                                    </p:anim>
                                    <p:anim calcmode="lin" valueType="num">
                                      <p:cBhvr>
                                        <p:cTn id="62" dur="500" fill="hold"/>
                                        <p:tgtEl>
                                          <p:spTgt spid="118796"/>
                                        </p:tgtEl>
                                        <p:attrNameLst>
                                          <p:attrName>ppt_y</p:attrName>
                                        </p:attrNameLst>
                                      </p:cBhvr>
                                      <p:tavLst>
                                        <p:tav tm="0">
                                          <p:val>
                                            <p:strVal val="#ppt_y"/>
                                          </p:val>
                                        </p:tav>
                                        <p:tav tm="100000">
                                          <p:val>
                                            <p:strVal val="#ppt_y"/>
                                          </p:val>
                                        </p:tav>
                                      </p:tavLst>
                                    </p:anim>
                                    <p:anim calcmode="lin" valueType="num">
                                      <p:cBhvr>
                                        <p:cTn id="63" dur="500" fill="hold"/>
                                        <p:tgtEl>
                                          <p:spTgt spid="118796"/>
                                        </p:tgtEl>
                                        <p:attrNameLst>
                                          <p:attrName>ppt_w</p:attrName>
                                        </p:attrNameLst>
                                      </p:cBhvr>
                                      <p:tavLst>
                                        <p:tav tm="0">
                                          <p:val>
                                            <p:fltVal val="0"/>
                                          </p:val>
                                        </p:tav>
                                        <p:tav tm="100000">
                                          <p:val>
                                            <p:strVal val="#ppt_w"/>
                                          </p:val>
                                        </p:tav>
                                      </p:tavLst>
                                    </p:anim>
                                    <p:anim calcmode="lin" valueType="num">
                                      <p:cBhvr>
                                        <p:cTn id="64" dur="500" fill="hold"/>
                                        <p:tgtEl>
                                          <p:spTgt spid="118796"/>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118797"/>
                                        </p:tgtEl>
                                        <p:attrNameLst>
                                          <p:attrName>style.visibility</p:attrName>
                                        </p:attrNameLst>
                                      </p:cBhvr>
                                      <p:to>
                                        <p:strVal val="visible"/>
                                      </p:to>
                                    </p:set>
                                    <p:anim calcmode="lin" valueType="num">
                                      <p:cBhvr>
                                        <p:cTn id="69" dur="500" fill="hold"/>
                                        <p:tgtEl>
                                          <p:spTgt spid="118797"/>
                                        </p:tgtEl>
                                        <p:attrNameLst>
                                          <p:attrName>ppt_x</p:attrName>
                                        </p:attrNameLst>
                                      </p:cBhvr>
                                      <p:tavLst>
                                        <p:tav tm="0">
                                          <p:val>
                                            <p:strVal val="#ppt_x"/>
                                          </p:val>
                                        </p:tav>
                                        <p:tav tm="100000">
                                          <p:val>
                                            <p:strVal val="#ppt_x"/>
                                          </p:val>
                                        </p:tav>
                                      </p:tavLst>
                                    </p:anim>
                                    <p:anim calcmode="lin" valueType="num">
                                      <p:cBhvr>
                                        <p:cTn id="70" dur="500" fill="hold"/>
                                        <p:tgtEl>
                                          <p:spTgt spid="118797"/>
                                        </p:tgtEl>
                                        <p:attrNameLst>
                                          <p:attrName>ppt_y</p:attrName>
                                        </p:attrNameLst>
                                      </p:cBhvr>
                                      <p:tavLst>
                                        <p:tav tm="0">
                                          <p:val>
                                            <p:strVal val="#ppt_y+#ppt_h/2"/>
                                          </p:val>
                                        </p:tav>
                                        <p:tav tm="100000">
                                          <p:val>
                                            <p:strVal val="#ppt_y"/>
                                          </p:val>
                                        </p:tav>
                                      </p:tavLst>
                                    </p:anim>
                                    <p:anim calcmode="lin" valueType="num">
                                      <p:cBhvr>
                                        <p:cTn id="71" dur="500" fill="hold"/>
                                        <p:tgtEl>
                                          <p:spTgt spid="118797"/>
                                        </p:tgtEl>
                                        <p:attrNameLst>
                                          <p:attrName>ppt_w</p:attrName>
                                        </p:attrNameLst>
                                      </p:cBhvr>
                                      <p:tavLst>
                                        <p:tav tm="0">
                                          <p:val>
                                            <p:strVal val="#ppt_w"/>
                                          </p:val>
                                        </p:tav>
                                        <p:tav tm="100000">
                                          <p:val>
                                            <p:strVal val="#ppt_w"/>
                                          </p:val>
                                        </p:tav>
                                      </p:tavLst>
                                    </p:anim>
                                    <p:anim calcmode="lin" valueType="num">
                                      <p:cBhvr>
                                        <p:cTn id="72" dur="500" fill="hold"/>
                                        <p:tgtEl>
                                          <p:spTgt spid="118797"/>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118798"/>
                                        </p:tgtEl>
                                        <p:attrNameLst>
                                          <p:attrName>style.visibility</p:attrName>
                                        </p:attrNameLst>
                                      </p:cBhvr>
                                      <p:to>
                                        <p:strVal val="visible"/>
                                      </p:to>
                                    </p:set>
                                    <p:animEffect transition="in" filter="slide(fromRight)">
                                      <p:cBhvr>
                                        <p:cTn id="77" dur="500"/>
                                        <p:tgtEl>
                                          <p:spTgt spid="11879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499"/>
                                          </p:stCondLst>
                                        </p:cTn>
                                        <p:tgtEl>
                                          <p:spTgt spid="118800"/>
                                        </p:tgtEl>
                                        <p:attrNameLst>
                                          <p:attrName>style.visibility</p:attrName>
                                        </p:attrNameLst>
                                      </p:cBhvr>
                                      <p:to>
                                        <p:strVal val="visible"/>
                                      </p:to>
                                    </p:set>
                                  </p:childTnLst>
                                </p:cTn>
                              </p:par>
                            </p:childTnLst>
                          </p:cTn>
                        </p:par>
                        <p:par>
                          <p:cTn id="81" fill="hold">
                            <p:stCondLst>
                              <p:cond delay="1000"/>
                            </p:stCondLst>
                            <p:childTnLst>
                              <p:par>
                                <p:cTn id="82" presetID="17" presetClass="entr" presetSubtype="8" fill="hold" grpId="0" nodeType="afterEffect">
                                  <p:stCondLst>
                                    <p:cond delay="0"/>
                                  </p:stCondLst>
                                  <p:childTnLst>
                                    <p:set>
                                      <p:cBhvr>
                                        <p:cTn id="83" dur="1" fill="hold">
                                          <p:stCondLst>
                                            <p:cond delay="0"/>
                                          </p:stCondLst>
                                        </p:cTn>
                                        <p:tgtEl>
                                          <p:spTgt spid="118799"/>
                                        </p:tgtEl>
                                        <p:attrNameLst>
                                          <p:attrName>style.visibility</p:attrName>
                                        </p:attrNameLst>
                                      </p:cBhvr>
                                      <p:to>
                                        <p:strVal val="visible"/>
                                      </p:to>
                                    </p:set>
                                    <p:anim calcmode="lin" valueType="num">
                                      <p:cBhvr>
                                        <p:cTn id="84" dur="500" fill="hold"/>
                                        <p:tgtEl>
                                          <p:spTgt spid="118799"/>
                                        </p:tgtEl>
                                        <p:attrNameLst>
                                          <p:attrName>ppt_x</p:attrName>
                                        </p:attrNameLst>
                                      </p:cBhvr>
                                      <p:tavLst>
                                        <p:tav tm="0">
                                          <p:val>
                                            <p:strVal val="#ppt_x-#ppt_w/2"/>
                                          </p:val>
                                        </p:tav>
                                        <p:tav tm="100000">
                                          <p:val>
                                            <p:strVal val="#ppt_x"/>
                                          </p:val>
                                        </p:tav>
                                      </p:tavLst>
                                    </p:anim>
                                    <p:anim calcmode="lin" valueType="num">
                                      <p:cBhvr>
                                        <p:cTn id="85" dur="500" fill="hold"/>
                                        <p:tgtEl>
                                          <p:spTgt spid="118799"/>
                                        </p:tgtEl>
                                        <p:attrNameLst>
                                          <p:attrName>ppt_y</p:attrName>
                                        </p:attrNameLst>
                                      </p:cBhvr>
                                      <p:tavLst>
                                        <p:tav tm="0">
                                          <p:val>
                                            <p:strVal val="#ppt_y"/>
                                          </p:val>
                                        </p:tav>
                                        <p:tav tm="100000">
                                          <p:val>
                                            <p:strVal val="#ppt_y"/>
                                          </p:val>
                                        </p:tav>
                                      </p:tavLst>
                                    </p:anim>
                                    <p:anim calcmode="lin" valueType="num">
                                      <p:cBhvr>
                                        <p:cTn id="86" dur="500" fill="hold"/>
                                        <p:tgtEl>
                                          <p:spTgt spid="118799"/>
                                        </p:tgtEl>
                                        <p:attrNameLst>
                                          <p:attrName>ppt_w</p:attrName>
                                        </p:attrNameLst>
                                      </p:cBhvr>
                                      <p:tavLst>
                                        <p:tav tm="0">
                                          <p:val>
                                            <p:fltVal val="0"/>
                                          </p:val>
                                        </p:tav>
                                        <p:tav tm="100000">
                                          <p:val>
                                            <p:strVal val="#ppt_w"/>
                                          </p:val>
                                        </p:tav>
                                      </p:tavLst>
                                    </p:anim>
                                    <p:anim calcmode="lin" valueType="num">
                                      <p:cBhvr>
                                        <p:cTn id="87" dur="500" fill="hold"/>
                                        <p:tgtEl>
                                          <p:spTgt spid="11879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nimBg="1"/>
      <p:bldP spid="118792" grpId="0" animBg="1"/>
      <p:bldP spid="118793" grpId="0" animBg="1"/>
      <p:bldP spid="118794" grpId="0" animBg="1"/>
      <p:bldP spid="118795" grpId="0" animBg="1"/>
      <p:bldP spid="118796" grpId="0" animBg="1"/>
      <p:bldP spid="118797" grpId="0" animBg="1"/>
      <p:bldP spid="118798" grpId="0" animBg="1"/>
      <p:bldP spid="118799" grpId="0" animBg="1"/>
      <p:bldP spid="118800" grpId="0" animBg="1"/>
      <p:bldP spid="118801" grpId="0" autoUpdateAnimBg="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136525" y="111125"/>
            <a:ext cx="9007475" cy="2105025"/>
          </a:xfrm>
          <a:prstGeom prst="rect">
            <a:avLst/>
          </a:prstGeom>
          <a:noFill/>
          <a:ln w="9525">
            <a:noFill/>
            <a:miter lim="800000"/>
            <a:headEnd/>
            <a:tailEnd/>
          </a:ln>
          <a:effectLst/>
        </p:spPr>
        <p:txBody>
          <a:bodyPr>
            <a:spAutoFit/>
          </a:bodyPr>
          <a:lstStyle/>
          <a:p>
            <a:r>
              <a:rPr lang="en-US" altLang="zh-CN" sz="2400"/>
              <a:t> </a:t>
            </a:r>
            <a:r>
              <a:rPr lang="en-US" altLang="zh-CN" sz="3600" b="1">
                <a:solidFill>
                  <a:srgbClr val="FF9933"/>
                </a:solidFill>
                <a:ea typeface="楷体_GB2312" pitchFamily="49" charset="-122"/>
              </a:rPr>
              <a:t>6.51</a:t>
            </a:r>
            <a:r>
              <a:rPr lang="en-US" altLang="zh-CN" sz="3600">
                <a:solidFill>
                  <a:srgbClr val="FFFFCC"/>
                </a:solidFill>
                <a:latin typeface="楷体_GB2312" pitchFamily="49" charset="-122"/>
                <a:ea typeface="楷体_GB2312" pitchFamily="49" charset="-122"/>
              </a:rPr>
              <a:t>  </a:t>
            </a:r>
            <a:r>
              <a:rPr lang="zh-CN" altLang="en-US" sz="3600">
                <a:solidFill>
                  <a:srgbClr val="FFFFCC"/>
                </a:solidFill>
                <a:latin typeface="楷体_GB2312" pitchFamily="49" charset="-122"/>
                <a:ea typeface="楷体_GB2312" pitchFamily="49" charset="-122"/>
              </a:rPr>
              <a:t>编写一个算法，输出以二叉树表示的算术表达式，若该表达式中含有括号，则在输出时应添上。</a:t>
            </a:r>
            <a:endParaRPr lang="zh-CN" altLang="en-US" sz="3600">
              <a:latin typeface="楷体_GB2312" pitchFamily="49" charset="-122"/>
              <a:ea typeface="楷体_GB2312" pitchFamily="49" charset="-122"/>
            </a:endParaRPr>
          </a:p>
          <a:p>
            <a:endParaRPr lang="en-US" altLang="zh-CN" sz="2400"/>
          </a:p>
        </p:txBody>
      </p:sp>
      <p:sp>
        <p:nvSpPr>
          <p:cNvPr id="239619" name="Text Box 3"/>
          <p:cNvSpPr txBox="1">
            <a:spLocks noChangeArrowheads="1"/>
          </p:cNvSpPr>
          <p:nvPr/>
        </p:nvSpPr>
        <p:spPr bwMode="auto">
          <a:xfrm>
            <a:off x="517525" y="1828800"/>
            <a:ext cx="6950075" cy="641350"/>
          </a:xfrm>
          <a:prstGeom prst="rect">
            <a:avLst/>
          </a:prstGeom>
          <a:noFill/>
          <a:ln w="9525">
            <a:noFill/>
            <a:miter lim="800000"/>
            <a:headEnd/>
            <a:tailEnd/>
          </a:ln>
          <a:effectLst/>
        </p:spPr>
        <p:txBody>
          <a:bodyPr>
            <a:spAutoFit/>
          </a:bodyPr>
          <a:lstStyle/>
          <a:p>
            <a:r>
              <a:rPr lang="zh-CN" altLang="en-US" sz="3600">
                <a:solidFill>
                  <a:srgbClr val="FFFFCC"/>
                </a:solidFill>
                <a:latin typeface="楷体_GB2312" pitchFamily="49" charset="-122"/>
                <a:ea typeface="楷体_GB2312" pitchFamily="49" charset="-122"/>
              </a:rPr>
              <a:t>分析：</a:t>
            </a:r>
          </a:p>
        </p:txBody>
      </p:sp>
      <p:sp>
        <p:nvSpPr>
          <p:cNvPr id="239620" name="Text Box 4"/>
          <p:cNvSpPr txBox="1">
            <a:spLocks noChangeArrowheads="1"/>
          </p:cNvSpPr>
          <p:nvPr/>
        </p:nvSpPr>
        <p:spPr bwMode="auto">
          <a:xfrm>
            <a:off x="136525" y="2438400"/>
            <a:ext cx="9007475" cy="1190625"/>
          </a:xfrm>
          <a:prstGeom prst="rect">
            <a:avLst/>
          </a:prstGeom>
          <a:noFill/>
          <a:ln w="9525">
            <a:noFill/>
            <a:miter lim="800000"/>
            <a:headEnd/>
            <a:tailEnd/>
          </a:ln>
          <a:effectLst/>
        </p:spPr>
        <p:txBody>
          <a:bodyPr>
            <a:spAutoFit/>
          </a:bodyPr>
          <a:lstStyle/>
          <a:p>
            <a:r>
              <a:rPr lang="en-US" altLang="zh-CN" sz="3600">
                <a:solidFill>
                  <a:srgbClr val="FFFFCC"/>
                </a:solidFill>
                <a:ea typeface="楷体_GB2312" pitchFamily="49" charset="-122"/>
              </a:rPr>
              <a:t>1</a:t>
            </a:r>
            <a:r>
              <a:rPr lang="zh-CN" altLang="en-US" sz="3600">
                <a:solidFill>
                  <a:srgbClr val="FFFFCC"/>
                </a:solidFill>
                <a:ea typeface="楷体_GB2312" pitchFamily="49" charset="-122"/>
              </a:rPr>
              <a:t>。</a:t>
            </a:r>
            <a:r>
              <a:rPr lang="zh-CN" altLang="en-US" sz="3600">
                <a:solidFill>
                  <a:srgbClr val="FFFFCC"/>
                </a:solidFill>
                <a:latin typeface="楷体_GB2312" pitchFamily="49" charset="-122"/>
                <a:ea typeface="楷体_GB2312" pitchFamily="49" charset="-122"/>
              </a:rPr>
              <a:t>原表达式即为带括弧的中缀表达式，则解此题应该进行中序遍历；</a:t>
            </a:r>
          </a:p>
        </p:txBody>
      </p:sp>
      <p:sp>
        <p:nvSpPr>
          <p:cNvPr id="239621" name="Text Box 5"/>
          <p:cNvSpPr txBox="1">
            <a:spLocks noChangeArrowheads="1"/>
          </p:cNvSpPr>
          <p:nvPr/>
        </p:nvSpPr>
        <p:spPr bwMode="auto">
          <a:xfrm>
            <a:off x="136525" y="3733800"/>
            <a:ext cx="9007475" cy="3116263"/>
          </a:xfrm>
          <a:prstGeom prst="rect">
            <a:avLst/>
          </a:prstGeom>
          <a:noFill/>
          <a:ln w="9525">
            <a:noFill/>
            <a:miter lim="800000"/>
            <a:headEnd/>
            <a:tailEnd/>
          </a:ln>
          <a:effectLst/>
        </p:spPr>
        <p:txBody>
          <a:bodyPr>
            <a:spAutoFit/>
          </a:bodyPr>
          <a:lstStyle/>
          <a:p>
            <a:pPr>
              <a:lnSpc>
                <a:spcPct val="110000"/>
              </a:lnSpc>
            </a:pPr>
            <a:r>
              <a:rPr lang="en-US" altLang="zh-CN" sz="3600">
                <a:solidFill>
                  <a:srgbClr val="FFFFCC"/>
                </a:solidFill>
                <a:ea typeface="楷体_GB2312" pitchFamily="49" charset="-122"/>
              </a:rPr>
              <a:t>2</a:t>
            </a:r>
            <a:r>
              <a:rPr lang="zh-CN" altLang="en-US" sz="3600">
                <a:solidFill>
                  <a:srgbClr val="FFFFCC"/>
                </a:solidFill>
                <a:ea typeface="楷体_GB2312" pitchFamily="49" charset="-122"/>
              </a:rPr>
              <a:t>。</a:t>
            </a:r>
            <a:r>
              <a:rPr lang="zh-CN" altLang="en-US" sz="3600">
                <a:solidFill>
                  <a:srgbClr val="FFFFCC"/>
                </a:solidFill>
                <a:latin typeface="楷体_GB2312" pitchFamily="49" charset="-122"/>
                <a:ea typeface="楷体_GB2312" pitchFamily="49" charset="-122"/>
              </a:rPr>
              <a:t>表达式求值应该进行后序遍历，则表明左、右子树的运算应该先于根结点的运算进行；因此，若左、右子树根的运算符的优先数低于根结点运算符的优先数，则应对左子树或右子树的表达式加上括弧。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wipe(left)">
                                      <p:cBhvr>
                                        <p:cTn id="7" dur="500"/>
                                        <p:tgtEl>
                                          <p:spTgt spid="2396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9620"/>
                                        </p:tgtEl>
                                        <p:attrNameLst>
                                          <p:attrName>style.visibility</p:attrName>
                                        </p:attrNameLst>
                                      </p:cBhvr>
                                      <p:to>
                                        <p:strVal val="visible"/>
                                      </p:to>
                                    </p:set>
                                    <p:animEffect transition="in" filter="checkerboard(across)">
                                      <p:cBhvr>
                                        <p:cTn id="12" dur="500"/>
                                        <p:tgtEl>
                                          <p:spTgt spid="2396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39621"/>
                                        </p:tgtEl>
                                        <p:attrNameLst>
                                          <p:attrName>style.visibility</p:attrName>
                                        </p:attrNameLst>
                                      </p:cBhvr>
                                      <p:to>
                                        <p:strVal val="visible"/>
                                      </p:to>
                                    </p:set>
                                    <p:animEffect transition="in" filter="checkerboard(down)">
                                      <p:cBhvr>
                                        <p:cTn id="17" dur="500"/>
                                        <p:tgtEl>
                                          <p:spTgt spid="239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utoUpdateAnimBg="0"/>
      <p:bldP spid="239620" grpId="0" autoUpdateAnimBg="0"/>
      <p:bldP spid="239621" grpId="0" autoUpdateAnimBg="0"/>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76200" y="0"/>
            <a:ext cx="9002713" cy="6467475"/>
          </a:xfrm>
          <a:prstGeom prst="rect">
            <a:avLst/>
          </a:prstGeom>
          <a:noFill/>
          <a:ln w="9525">
            <a:noFill/>
            <a:miter lim="800000"/>
            <a:headEnd/>
            <a:tailEnd/>
          </a:ln>
          <a:effectLst/>
        </p:spPr>
        <p:txBody>
          <a:bodyPr>
            <a:spAutoFit/>
          </a:bodyPr>
          <a:lstStyle/>
          <a:p>
            <a:pPr>
              <a:lnSpc>
                <a:spcPct val="105000"/>
              </a:lnSpc>
            </a:pPr>
            <a:r>
              <a:rPr lang="en-US" altLang="zh-CN" sz="3200" b="1">
                <a:solidFill>
                  <a:srgbClr val="FFFFCC"/>
                </a:solidFill>
              </a:rPr>
              <a:t>void</a:t>
            </a:r>
            <a:r>
              <a:rPr lang="en-US" altLang="zh-CN" sz="3200">
                <a:solidFill>
                  <a:srgbClr val="FFFFCC"/>
                </a:solidFill>
              </a:rPr>
              <a:t> </a:t>
            </a:r>
            <a:r>
              <a:rPr lang="en-US" altLang="zh-CN" sz="3200">
                <a:solidFill>
                  <a:srgbClr val="FFCCFF"/>
                </a:solidFill>
              </a:rPr>
              <a:t>Expression(BiTree T)</a:t>
            </a:r>
            <a:r>
              <a:rPr lang="en-US" altLang="zh-CN" sz="3200">
                <a:solidFill>
                  <a:srgbClr val="FFFFCC"/>
                </a:solidFill>
              </a:rPr>
              <a:t> {</a:t>
            </a:r>
          </a:p>
          <a:p>
            <a:pPr>
              <a:lnSpc>
                <a:spcPct val="105000"/>
              </a:lnSpc>
            </a:pPr>
            <a:r>
              <a:rPr lang="en-US" altLang="zh-CN" sz="3200">
                <a:solidFill>
                  <a:srgbClr val="FFFFCC"/>
                </a:solidFill>
              </a:rPr>
              <a:t>   </a:t>
            </a:r>
            <a:r>
              <a:rPr lang="en-US" altLang="zh-CN" sz="3200" b="1">
                <a:solidFill>
                  <a:srgbClr val="FFFFCC"/>
                </a:solidFill>
              </a:rPr>
              <a:t>if</a:t>
            </a:r>
            <a:r>
              <a:rPr lang="en-US" altLang="zh-CN" sz="3200">
                <a:solidFill>
                  <a:srgbClr val="FFFFCC"/>
                </a:solidFill>
              </a:rPr>
              <a:t> (T) {</a:t>
            </a:r>
          </a:p>
          <a:p>
            <a:pPr>
              <a:lnSpc>
                <a:spcPct val="105000"/>
              </a:lnSpc>
            </a:pPr>
            <a:r>
              <a:rPr lang="en-US" altLang="zh-CN" sz="3200">
                <a:solidFill>
                  <a:srgbClr val="FFFFCC"/>
                </a:solidFill>
              </a:rPr>
              <a:t>       </a:t>
            </a:r>
            <a:r>
              <a:rPr lang="en-US" altLang="zh-CN" sz="3200" b="1">
                <a:solidFill>
                  <a:srgbClr val="FFFF99"/>
                </a:solidFill>
              </a:rPr>
              <a:t>if</a:t>
            </a:r>
            <a:r>
              <a:rPr lang="en-US" altLang="zh-CN" sz="3200">
                <a:solidFill>
                  <a:srgbClr val="FFFF99"/>
                </a:solidFill>
              </a:rPr>
              <a:t> (!Isoprator(T-&gt;data) )</a:t>
            </a:r>
            <a:r>
              <a:rPr lang="en-US" altLang="zh-CN" sz="3200">
                <a:solidFill>
                  <a:srgbClr val="FFFFCC"/>
                </a:solidFill>
              </a:rPr>
              <a:t> </a:t>
            </a:r>
            <a:r>
              <a:rPr lang="en-US" altLang="zh-CN" sz="3200" b="1">
                <a:solidFill>
                  <a:schemeClr val="accent2"/>
                </a:solidFill>
              </a:rPr>
              <a:t>printf</a:t>
            </a:r>
            <a:r>
              <a:rPr lang="en-US" altLang="zh-CN" sz="3200">
                <a:solidFill>
                  <a:schemeClr val="accent2"/>
                </a:solidFill>
              </a:rPr>
              <a:t>(T-&gt;data);</a:t>
            </a:r>
            <a:r>
              <a:rPr lang="en-US" altLang="zh-CN" sz="3600">
                <a:solidFill>
                  <a:schemeClr val="accent2"/>
                </a:solidFill>
              </a:rPr>
              <a:t> </a:t>
            </a:r>
            <a:r>
              <a:rPr lang="en-US" altLang="zh-CN" sz="3600">
                <a:solidFill>
                  <a:srgbClr val="FFFFFF"/>
                </a:solidFill>
              </a:rPr>
              <a:t>// </a:t>
            </a:r>
            <a:r>
              <a:rPr lang="zh-CN" altLang="en-US" sz="2400" b="1">
                <a:solidFill>
                  <a:srgbClr val="FFFFFF"/>
                </a:solidFill>
                <a:ea typeface="楷体_GB2312" pitchFamily="49" charset="-122"/>
              </a:rPr>
              <a:t>操作数</a:t>
            </a:r>
            <a:endParaRPr lang="zh-CN" altLang="en-US" sz="2400">
              <a:solidFill>
                <a:srgbClr val="FFFFCC"/>
              </a:solidFill>
            </a:endParaRPr>
          </a:p>
          <a:p>
            <a:pPr>
              <a:lnSpc>
                <a:spcPct val="105000"/>
              </a:lnSpc>
            </a:pPr>
            <a:r>
              <a:rPr lang="zh-CN" altLang="en-US" sz="3200">
                <a:solidFill>
                  <a:srgbClr val="FFFFCC"/>
                </a:solidFill>
              </a:rPr>
              <a:t>       </a:t>
            </a:r>
            <a:r>
              <a:rPr lang="en-US" altLang="zh-CN" sz="3200" b="1">
                <a:solidFill>
                  <a:srgbClr val="FFFF99"/>
                </a:solidFill>
              </a:rPr>
              <a:t>else</a:t>
            </a:r>
            <a:r>
              <a:rPr lang="en-US" altLang="zh-CN" sz="3200">
                <a:solidFill>
                  <a:srgbClr val="FFFF99"/>
                </a:solidFill>
              </a:rPr>
              <a:t>  {</a:t>
            </a:r>
            <a:endParaRPr lang="en-US" altLang="zh-CN" sz="3200">
              <a:solidFill>
                <a:srgbClr val="FFFFCC"/>
              </a:solidFill>
            </a:endParaRPr>
          </a:p>
          <a:p>
            <a:pPr>
              <a:lnSpc>
                <a:spcPct val="105000"/>
              </a:lnSpc>
            </a:pPr>
            <a:r>
              <a:rPr lang="en-US" altLang="zh-CN" sz="3200">
                <a:solidFill>
                  <a:srgbClr val="FFFFCC"/>
                </a:solidFill>
              </a:rPr>
              <a:t>          </a:t>
            </a:r>
            <a:r>
              <a:rPr lang="en-US" altLang="zh-CN" sz="3200" b="1">
                <a:solidFill>
                  <a:srgbClr val="FFFFCC"/>
                </a:solidFill>
              </a:rPr>
              <a:t>if</a:t>
            </a:r>
            <a:r>
              <a:rPr lang="en-US" altLang="zh-CN" sz="3200">
                <a:solidFill>
                  <a:srgbClr val="FFFFCC"/>
                </a:solidFill>
              </a:rPr>
              <a:t> ( precede(T-&gt;data, T-&gt;Lchild-&gt;data)  )</a:t>
            </a:r>
          </a:p>
          <a:p>
            <a:pPr>
              <a:lnSpc>
                <a:spcPct val="105000"/>
              </a:lnSpc>
            </a:pPr>
            <a:r>
              <a:rPr lang="en-US" altLang="zh-CN" sz="3200">
                <a:solidFill>
                  <a:srgbClr val="FFFFCC"/>
                </a:solidFill>
              </a:rPr>
              <a:t>         </a:t>
            </a:r>
            <a:r>
              <a:rPr lang="en-US" altLang="zh-CN" sz="2800">
                <a:solidFill>
                  <a:srgbClr val="FFFFFF"/>
                </a:solidFill>
              </a:rPr>
              <a:t>// </a:t>
            </a:r>
            <a:r>
              <a:rPr lang="zh-CN" altLang="zh-CN" sz="2800" b="1">
                <a:solidFill>
                  <a:srgbClr val="FFFFFF"/>
                </a:solidFill>
                <a:ea typeface="楷体_GB2312" pitchFamily="49" charset="-122"/>
              </a:rPr>
              <a:t>根结点运算符的优先数 &gt; 左子树根结点的优先数</a:t>
            </a:r>
            <a:endParaRPr lang="zh-CN" altLang="en-US" sz="2800">
              <a:solidFill>
                <a:srgbClr val="FFFFCC"/>
              </a:solidFill>
            </a:endParaRPr>
          </a:p>
          <a:p>
            <a:pPr>
              <a:lnSpc>
                <a:spcPct val="105000"/>
              </a:lnSpc>
            </a:pPr>
            <a:r>
              <a:rPr lang="zh-CN" altLang="en-US" sz="3200">
                <a:solidFill>
                  <a:srgbClr val="FFFFCC"/>
                </a:solidFill>
              </a:rPr>
              <a:t>          </a:t>
            </a:r>
            <a:r>
              <a:rPr lang="en-US" altLang="zh-CN" sz="3200">
                <a:solidFill>
                  <a:srgbClr val="FFFFCC"/>
                </a:solidFill>
              </a:rPr>
              <a:t>{ </a:t>
            </a:r>
            <a:r>
              <a:rPr lang="en-US" altLang="zh-CN" sz="3200" b="1">
                <a:solidFill>
                  <a:schemeClr val="accent2"/>
                </a:solidFill>
              </a:rPr>
              <a:t>printf</a:t>
            </a:r>
            <a:r>
              <a:rPr lang="en-US" altLang="zh-CN" sz="3200">
                <a:solidFill>
                  <a:schemeClr val="accent2"/>
                </a:solidFill>
              </a:rPr>
              <a:t>(“(”);</a:t>
            </a:r>
            <a:endParaRPr lang="en-US" altLang="zh-CN" sz="3200">
              <a:solidFill>
                <a:srgbClr val="FFFFCC"/>
              </a:solidFill>
            </a:endParaRPr>
          </a:p>
          <a:p>
            <a:pPr>
              <a:lnSpc>
                <a:spcPct val="105000"/>
              </a:lnSpc>
            </a:pPr>
            <a:r>
              <a:rPr lang="en-US" altLang="zh-CN" sz="3200">
                <a:solidFill>
                  <a:srgbClr val="FFFFCC"/>
                </a:solidFill>
              </a:rPr>
              <a:t>             </a:t>
            </a:r>
            <a:r>
              <a:rPr lang="en-US" altLang="zh-CN" sz="3200">
                <a:solidFill>
                  <a:srgbClr val="FFCCFF"/>
                </a:solidFill>
              </a:rPr>
              <a:t>Expression(T-&gt;Lchild);</a:t>
            </a:r>
            <a:endParaRPr lang="en-US" altLang="zh-CN" sz="3200">
              <a:solidFill>
                <a:srgbClr val="FFFFCC"/>
              </a:solidFill>
            </a:endParaRPr>
          </a:p>
          <a:p>
            <a:pPr>
              <a:lnSpc>
                <a:spcPct val="105000"/>
              </a:lnSpc>
            </a:pPr>
            <a:r>
              <a:rPr lang="en-US" altLang="zh-CN" sz="3200">
                <a:solidFill>
                  <a:srgbClr val="FFFFCC"/>
                </a:solidFill>
              </a:rPr>
              <a:t>             </a:t>
            </a:r>
            <a:r>
              <a:rPr lang="en-US" altLang="zh-CN" sz="3200" b="1">
                <a:solidFill>
                  <a:schemeClr val="accent2"/>
                </a:solidFill>
              </a:rPr>
              <a:t>printf</a:t>
            </a:r>
            <a:r>
              <a:rPr lang="en-US" altLang="zh-CN" sz="3200">
                <a:solidFill>
                  <a:schemeClr val="accent2"/>
                </a:solidFill>
              </a:rPr>
              <a:t>(“)”);</a:t>
            </a:r>
            <a:endParaRPr lang="en-US" altLang="zh-CN" sz="3200">
              <a:solidFill>
                <a:srgbClr val="FFFFCC"/>
              </a:solidFill>
            </a:endParaRPr>
          </a:p>
          <a:p>
            <a:pPr>
              <a:lnSpc>
                <a:spcPct val="105000"/>
              </a:lnSpc>
            </a:pPr>
            <a:r>
              <a:rPr lang="en-US" altLang="zh-CN" sz="3200">
                <a:solidFill>
                  <a:srgbClr val="FFFFCC"/>
                </a:solidFill>
              </a:rPr>
              <a:t>          }</a:t>
            </a:r>
          </a:p>
          <a:p>
            <a:pPr>
              <a:lnSpc>
                <a:spcPct val="105000"/>
              </a:lnSpc>
            </a:pPr>
            <a:r>
              <a:rPr lang="en-US" altLang="zh-CN" sz="3200">
                <a:solidFill>
                  <a:srgbClr val="FFFFCC"/>
                </a:solidFill>
              </a:rPr>
              <a:t>          </a:t>
            </a:r>
            <a:r>
              <a:rPr lang="en-US" altLang="zh-CN" sz="3200" b="1">
                <a:solidFill>
                  <a:srgbClr val="FFFFCC"/>
                </a:solidFill>
              </a:rPr>
              <a:t>else</a:t>
            </a:r>
            <a:r>
              <a:rPr lang="en-US" altLang="zh-CN" sz="3200">
                <a:solidFill>
                  <a:srgbClr val="FFFFCC"/>
                </a:solidFill>
              </a:rPr>
              <a:t> </a:t>
            </a:r>
            <a:r>
              <a:rPr lang="en-US" altLang="zh-CN" sz="3200">
                <a:solidFill>
                  <a:srgbClr val="FFCCFF"/>
                </a:solidFill>
              </a:rPr>
              <a:t>Expression(T-&gt;Lchild);       </a:t>
            </a:r>
            <a:r>
              <a:rPr lang="en-US" altLang="zh-CN" sz="3200">
                <a:solidFill>
                  <a:srgbClr val="FFFFFF"/>
                </a:solidFill>
              </a:rPr>
              <a:t>// </a:t>
            </a:r>
            <a:r>
              <a:rPr lang="zh-CN" altLang="en-US" sz="3200" b="1">
                <a:solidFill>
                  <a:srgbClr val="FFFFFF"/>
                </a:solidFill>
                <a:ea typeface="楷体_GB2312" pitchFamily="49" charset="-122"/>
              </a:rPr>
              <a:t>遍历左子树</a:t>
            </a:r>
            <a:endParaRPr lang="zh-CN" altLang="en-US" sz="3200">
              <a:solidFill>
                <a:srgbClr val="FFFFCC"/>
              </a:solidFill>
            </a:endParaRPr>
          </a:p>
          <a:p>
            <a:pPr>
              <a:lnSpc>
                <a:spcPct val="125000"/>
              </a:lnSpc>
            </a:pPr>
            <a:r>
              <a:rPr lang="zh-CN" altLang="en-US" sz="3200">
                <a:solidFill>
                  <a:srgbClr val="FFFFCC"/>
                </a:solidFill>
              </a:rPr>
              <a:t>          </a:t>
            </a:r>
            <a:r>
              <a:rPr lang="en-US" altLang="zh-CN" sz="3600" b="1">
                <a:solidFill>
                  <a:schemeClr val="accent2"/>
                </a:solidFill>
              </a:rPr>
              <a:t>printf</a:t>
            </a:r>
            <a:r>
              <a:rPr lang="en-US" altLang="zh-CN" sz="3600">
                <a:solidFill>
                  <a:schemeClr val="accent2"/>
                </a:solidFill>
              </a:rPr>
              <a:t>(T-&gt;data);      </a:t>
            </a:r>
            <a:r>
              <a:rPr lang="en-US" altLang="zh-CN" sz="3600">
                <a:solidFill>
                  <a:srgbClr val="FFFFFF"/>
                </a:solidFill>
              </a:rPr>
              <a:t>// </a:t>
            </a:r>
            <a:r>
              <a:rPr lang="zh-CN" altLang="en-US" sz="3600">
                <a:solidFill>
                  <a:srgbClr val="FFFFFF"/>
                </a:solidFill>
                <a:ea typeface="楷体_GB2312" pitchFamily="49" charset="-122"/>
              </a:rPr>
              <a:t>访问根结点</a:t>
            </a:r>
          </a:p>
        </p:txBody>
      </p:sp>
      <p:graphicFrame>
        <p:nvGraphicFramePr>
          <p:cNvPr id="240643" name="Object 3">
            <a:hlinkClick r:id="" action="ppaction://hlinkshowjump?jump=nextslide" highlightClick="1"/>
          </p:cNvPr>
          <p:cNvGraphicFramePr>
            <a:graphicFrameLocks noChangeAspect="1"/>
          </p:cNvGraphicFramePr>
          <p:nvPr/>
        </p:nvGraphicFramePr>
        <p:xfrm>
          <a:off x="7848600" y="6324600"/>
          <a:ext cx="1219200" cy="533400"/>
        </p:xfrm>
        <a:graphic>
          <a:graphicData uri="http://schemas.openxmlformats.org/presentationml/2006/ole">
            <p:oleObj spid="_x0000_s131074" name="剪辑" r:id="rId3" imgW="4838400" imgH="1638000" progId="">
              <p:embed/>
            </p:oleObj>
          </a:graphicData>
        </a:graphic>
      </p:graphicFrame>
      <p:sp>
        <p:nvSpPr>
          <p:cNvPr id="240644" name="Text Box 4">
            <a:hlinkClick r:id="" action="ppaction://hlinkshowjump?jump=nextslide" highlightClick="1"/>
          </p:cNvPr>
          <p:cNvSpPr txBox="1">
            <a:spLocks noChangeArrowheads="1"/>
          </p:cNvSpPr>
          <p:nvPr/>
        </p:nvSpPr>
        <p:spPr bwMode="auto">
          <a:xfrm>
            <a:off x="7912100" y="6278563"/>
            <a:ext cx="1003300" cy="579437"/>
          </a:xfrm>
          <a:prstGeom prst="rect">
            <a:avLst/>
          </a:prstGeom>
          <a:noFill/>
          <a:ln w="9525">
            <a:noFill/>
            <a:miter lim="800000"/>
            <a:headEnd/>
            <a:tailEnd/>
          </a:ln>
          <a:effectLst/>
        </p:spPr>
        <p:txBody>
          <a:bodyPr wrap="none">
            <a:spAutoFit/>
          </a:bodyPr>
          <a:lstStyle/>
          <a:p>
            <a:r>
              <a:rPr lang="zh-CN" altLang="en-US" sz="3200" b="1">
                <a:solidFill>
                  <a:srgbClr val="FF9933"/>
                </a:solidFill>
                <a:ea typeface="隶书" pitchFamily="49" charset="-122"/>
              </a:rPr>
              <a:t>继续</a:t>
            </a:r>
            <a:endParaRPr lang="zh-CN" altLang="en-US" sz="3200"/>
          </a:p>
        </p:txBody>
      </p:sp>
    </p:spTree>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76200" y="76200"/>
            <a:ext cx="8905875" cy="6157913"/>
          </a:xfrm>
          <a:prstGeom prst="rect">
            <a:avLst/>
          </a:prstGeom>
          <a:noFill/>
          <a:ln w="9525">
            <a:noFill/>
            <a:miter lim="800000"/>
            <a:headEnd/>
            <a:tailEnd/>
          </a:ln>
          <a:effectLst/>
        </p:spPr>
        <p:txBody>
          <a:bodyPr wrap="none">
            <a:spAutoFit/>
          </a:bodyPr>
          <a:lstStyle/>
          <a:p>
            <a:pPr>
              <a:lnSpc>
                <a:spcPct val="120000"/>
              </a:lnSpc>
            </a:pPr>
            <a:r>
              <a:rPr lang="en-US" altLang="zh-CN" sz="3600" b="1">
                <a:solidFill>
                  <a:srgbClr val="FFFFCC"/>
                </a:solidFill>
              </a:rPr>
              <a:t>        </a:t>
            </a:r>
            <a:r>
              <a:rPr lang="en-US" altLang="zh-CN" sz="3200" b="1">
                <a:solidFill>
                  <a:srgbClr val="FFFFCC"/>
                </a:solidFill>
              </a:rPr>
              <a:t>if</a:t>
            </a:r>
            <a:r>
              <a:rPr lang="en-US" altLang="zh-CN" sz="3200">
                <a:solidFill>
                  <a:srgbClr val="FFFFCC"/>
                </a:solidFill>
              </a:rPr>
              <a:t> (</a:t>
            </a:r>
            <a:r>
              <a:rPr lang="en-US" altLang="zh-CN" sz="3200" b="1">
                <a:solidFill>
                  <a:srgbClr val="FFCCFF"/>
                </a:solidFill>
              </a:rPr>
              <a:t>!</a:t>
            </a:r>
            <a:r>
              <a:rPr lang="en-US" altLang="zh-CN" sz="3200">
                <a:solidFill>
                  <a:srgbClr val="FFFFCC"/>
                </a:solidFill>
              </a:rPr>
              <a:t>precede(T -&gt; Rchild -&gt; data, T-&gt; data) )</a:t>
            </a:r>
            <a:endParaRPr lang="en-US" altLang="zh-CN" sz="3600">
              <a:solidFill>
                <a:srgbClr val="FFFFCC"/>
              </a:solidFill>
            </a:endParaRPr>
          </a:p>
          <a:p>
            <a:pPr>
              <a:lnSpc>
                <a:spcPct val="120000"/>
              </a:lnSpc>
            </a:pPr>
            <a:r>
              <a:rPr lang="en-US" altLang="zh-CN" sz="3600">
                <a:solidFill>
                  <a:srgbClr val="FFFFCC"/>
                </a:solidFill>
              </a:rPr>
              <a:t>       </a:t>
            </a:r>
            <a:r>
              <a:rPr lang="en-US" altLang="zh-CN" sz="2800">
                <a:solidFill>
                  <a:srgbClr val="FFFFFF"/>
                </a:solidFill>
              </a:rPr>
              <a:t>// </a:t>
            </a:r>
            <a:r>
              <a:rPr lang="zh-CN" altLang="zh-CN" sz="2800" b="1">
                <a:solidFill>
                  <a:srgbClr val="FFFFFF"/>
                </a:solidFill>
                <a:ea typeface="楷体_GB2312" pitchFamily="49" charset="-122"/>
              </a:rPr>
              <a:t>根结点运算符的优先数</a:t>
            </a:r>
            <a:r>
              <a:rPr lang="zh-CN" altLang="zh-CN" sz="2800" b="1">
                <a:solidFill>
                  <a:srgbClr val="FFCCFF"/>
                </a:solidFill>
              </a:rPr>
              <a:t>≥</a:t>
            </a:r>
            <a:r>
              <a:rPr lang="zh-CN" altLang="en-US" sz="2800" b="1">
                <a:solidFill>
                  <a:srgbClr val="FFFFFF"/>
                </a:solidFill>
                <a:ea typeface="楷体_GB2312" pitchFamily="49" charset="-122"/>
              </a:rPr>
              <a:t>右</a:t>
            </a:r>
            <a:r>
              <a:rPr lang="zh-CN" altLang="zh-CN" sz="2800" b="1">
                <a:solidFill>
                  <a:srgbClr val="FFFFFF"/>
                </a:solidFill>
                <a:ea typeface="楷体_GB2312" pitchFamily="49" charset="-122"/>
              </a:rPr>
              <a:t>子树根结点的优先数</a:t>
            </a:r>
            <a:endParaRPr lang="zh-CN" altLang="en-US" sz="3600">
              <a:solidFill>
                <a:srgbClr val="FFFFCC"/>
              </a:solidFill>
            </a:endParaRPr>
          </a:p>
          <a:p>
            <a:pPr>
              <a:lnSpc>
                <a:spcPct val="120000"/>
              </a:lnSpc>
            </a:pPr>
            <a:r>
              <a:rPr lang="zh-CN" altLang="en-US" sz="3600">
                <a:solidFill>
                  <a:srgbClr val="FFFFCC"/>
                </a:solidFill>
              </a:rPr>
              <a:t>        </a:t>
            </a:r>
            <a:r>
              <a:rPr lang="en-US" altLang="zh-CN" sz="3200">
                <a:solidFill>
                  <a:srgbClr val="FFFFCC"/>
                </a:solidFill>
              </a:rPr>
              <a:t>{ </a:t>
            </a:r>
            <a:r>
              <a:rPr lang="en-US" altLang="zh-CN" sz="3200" b="1">
                <a:solidFill>
                  <a:schemeClr val="accent2"/>
                </a:solidFill>
              </a:rPr>
              <a:t>printf</a:t>
            </a:r>
            <a:r>
              <a:rPr lang="en-US" altLang="zh-CN" sz="3200">
                <a:solidFill>
                  <a:schemeClr val="accent2"/>
                </a:solidFill>
              </a:rPr>
              <a:t>(“(”);</a:t>
            </a:r>
            <a:endParaRPr lang="en-US" altLang="zh-CN" sz="3200">
              <a:solidFill>
                <a:srgbClr val="FFFFCC"/>
              </a:solidFill>
            </a:endParaRPr>
          </a:p>
          <a:p>
            <a:pPr>
              <a:lnSpc>
                <a:spcPct val="120000"/>
              </a:lnSpc>
            </a:pPr>
            <a:r>
              <a:rPr lang="en-US" altLang="zh-CN" sz="3200">
                <a:solidFill>
                  <a:srgbClr val="FFFFCC"/>
                </a:solidFill>
              </a:rPr>
              <a:t>            </a:t>
            </a:r>
            <a:r>
              <a:rPr lang="en-US" altLang="zh-CN" sz="3200">
                <a:solidFill>
                  <a:srgbClr val="FFCCFF"/>
                </a:solidFill>
              </a:rPr>
              <a:t>Expression(T-&gt;Rchild);</a:t>
            </a:r>
            <a:endParaRPr lang="en-US" altLang="zh-CN" sz="3200">
              <a:solidFill>
                <a:srgbClr val="FFFFCC"/>
              </a:solidFill>
            </a:endParaRPr>
          </a:p>
          <a:p>
            <a:pPr>
              <a:lnSpc>
                <a:spcPct val="120000"/>
              </a:lnSpc>
            </a:pPr>
            <a:r>
              <a:rPr lang="en-US" altLang="zh-CN" sz="3200">
                <a:solidFill>
                  <a:srgbClr val="FFFFCC"/>
                </a:solidFill>
              </a:rPr>
              <a:t>            </a:t>
            </a:r>
            <a:r>
              <a:rPr lang="en-US" altLang="zh-CN" sz="3200" b="1">
                <a:solidFill>
                  <a:schemeClr val="accent2"/>
                </a:solidFill>
              </a:rPr>
              <a:t>printf</a:t>
            </a:r>
            <a:r>
              <a:rPr lang="en-US" altLang="zh-CN" sz="3200">
                <a:solidFill>
                  <a:schemeClr val="accent2"/>
                </a:solidFill>
              </a:rPr>
              <a:t>(“)”);</a:t>
            </a:r>
            <a:endParaRPr lang="en-US" altLang="zh-CN" sz="3200">
              <a:solidFill>
                <a:srgbClr val="FFFFCC"/>
              </a:solidFill>
            </a:endParaRPr>
          </a:p>
          <a:p>
            <a:pPr>
              <a:lnSpc>
                <a:spcPct val="120000"/>
              </a:lnSpc>
            </a:pPr>
            <a:r>
              <a:rPr lang="en-US" altLang="zh-CN" sz="3200">
                <a:solidFill>
                  <a:srgbClr val="FFFFCC"/>
                </a:solidFill>
              </a:rPr>
              <a:t>         }</a:t>
            </a:r>
          </a:p>
          <a:p>
            <a:pPr>
              <a:lnSpc>
                <a:spcPct val="120000"/>
              </a:lnSpc>
            </a:pPr>
            <a:r>
              <a:rPr lang="en-US" altLang="zh-CN" sz="3200" b="1">
                <a:solidFill>
                  <a:srgbClr val="FFFFCC"/>
                </a:solidFill>
              </a:rPr>
              <a:t>         else</a:t>
            </a:r>
            <a:r>
              <a:rPr lang="en-US" altLang="zh-CN" sz="3200">
                <a:solidFill>
                  <a:srgbClr val="FFFFCC"/>
                </a:solidFill>
              </a:rPr>
              <a:t> </a:t>
            </a:r>
            <a:r>
              <a:rPr lang="en-US" altLang="zh-CN" sz="3200">
                <a:solidFill>
                  <a:srgbClr val="FFCCFF"/>
                </a:solidFill>
              </a:rPr>
              <a:t>Expression(T-&gt;Rchild);        </a:t>
            </a:r>
            <a:r>
              <a:rPr lang="en-US" altLang="zh-CN" sz="3200">
                <a:solidFill>
                  <a:srgbClr val="FFFFFF"/>
                </a:solidFill>
              </a:rPr>
              <a:t>// </a:t>
            </a:r>
            <a:r>
              <a:rPr lang="zh-CN" altLang="en-US" sz="3200" b="1">
                <a:solidFill>
                  <a:srgbClr val="FFFFFF"/>
                </a:solidFill>
                <a:ea typeface="楷体_GB2312" pitchFamily="49" charset="-122"/>
              </a:rPr>
              <a:t>遍历右子树</a:t>
            </a:r>
          </a:p>
          <a:p>
            <a:pPr>
              <a:lnSpc>
                <a:spcPct val="120000"/>
              </a:lnSpc>
            </a:pPr>
            <a:r>
              <a:rPr lang="zh-CN" altLang="en-US" sz="3200" b="1">
                <a:solidFill>
                  <a:srgbClr val="FFFFFF"/>
                </a:solidFill>
                <a:ea typeface="楷体_GB2312" pitchFamily="49" charset="-122"/>
              </a:rPr>
              <a:t>     </a:t>
            </a:r>
            <a:r>
              <a:rPr lang="en-US" altLang="zh-CN" sz="3200" b="1">
                <a:solidFill>
                  <a:srgbClr val="FFFF99"/>
                </a:solidFill>
                <a:ea typeface="楷体_GB2312" pitchFamily="49" charset="-122"/>
              </a:rPr>
              <a:t>}//else</a:t>
            </a:r>
            <a:endParaRPr lang="en-US" altLang="zh-CN" sz="3200">
              <a:solidFill>
                <a:srgbClr val="FFCCFF"/>
              </a:solidFill>
            </a:endParaRPr>
          </a:p>
          <a:p>
            <a:pPr>
              <a:lnSpc>
                <a:spcPct val="120000"/>
              </a:lnSpc>
            </a:pPr>
            <a:r>
              <a:rPr lang="en-US" altLang="zh-CN" sz="3200">
                <a:solidFill>
                  <a:srgbClr val="FFFFCC"/>
                </a:solidFill>
              </a:rPr>
              <a:t>  }//if(T)</a:t>
            </a:r>
          </a:p>
          <a:p>
            <a:pPr>
              <a:lnSpc>
                <a:spcPct val="120000"/>
              </a:lnSpc>
            </a:pPr>
            <a:r>
              <a:rPr lang="en-US" altLang="zh-CN" sz="3200">
                <a:solidFill>
                  <a:srgbClr val="FFFFCC"/>
                </a:solidFill>
              </a:rPr>
              <a:t>}// Expression </a:t>
            </a:r>
          </a:p>
        </p:txBody>
      </p:sp>
      <p:sp>
        <p:nvSpPr>
          <p:cNvPr id="241667" name="Text Box 3"/>
          <p:cNvSpPr txBox="1">
            <a:spLocks noChangeArrowheads="1"/>
          </p:cNvSpPr>
          <p:nvPr/>
        </p:nvSpPr>
        <p:spPr bwMode="auto">
          <a:xfrm>
            <a:off x="381000" y="6216650"/>
            <a:ext cx="7546975" cy="641350"/>
          </a:xfrm>
          <a:prstGeom prst="rect">
            <a:avLst/>
          </a:prstGeom>
          <a:noFill/>
          <a:ln w="9525">
            <a:noFill/>
            <a:miter lim="800000"/>
            <a:headEnd/>
            <a:tailEnd/>
          </a:ln>
          <a:effectLst/>
        </p:spPr>
        <p:txBody>
          <a:bodyPr wrap="none">
            <a:spAutoFit/>
          </a:bodyPr>
          <a:lstStyle/>
          <a:p>
            <a:r>
              <a:rPr lang="zh-CN" altLang="en-US" sz="3600" b="1">
                <a:solidFill>
                  <a:schemeClr val="hlink"/>
                </a:solidFill>
                <a:ea typeface="楷体_GB2312" pitchFamily="49" charset="-122"/>
              </a:rPr>
              <a:t>注：设操作数的优先数的级别最高</a:t>
            </a:r>
            <a:r>
              <a:rPr lang="zh-CN" altLang="en-US" sz="3600">
                <a:solidFill>
                  <a:schemeClr val="hlink"/>
                </a:solidFill>
                <a:ea typeface="楷体_GB2312" pitchFamily="49" charset="-122"/>
              </a:rPr>
              <a:t>。</a:t>
            </a:r>
            <a:endParaRPr lang="zh-CN" altLang="en-US" sz="3600">
              <a:ea typeface="楷体_GB2312" pitchFamily="49" charset="-122"/>
            </a:endParaRPr>
          </a:p>
        </p:txBody>
      </p:sp>
      <p:graphicFrame>
        <p:nvGraphicFramePr>
          <p:cNvPr id="241668" name="Object 4">
            <a:hlinkClick r:id="" action="ppaction://hlinkshowjump?jump=firstslide" highlightClick="1"/>
          </p:cNvPr>
          <p:cNvGraphicFramePr>
            <a:graphicFrameLocks noChangeAspect="1"/>
          </p:cNvGraphicFramePr>
          <p:nvPr/>
        </p:nvGraphicFramePr>
        <p:xfrm>
          <a:off x="8197850" y="5867400"/>
          <a:ext cx="704850" cy="703263"/>
        </p:xfrm>
        <a:graphic>
          <a:graphicData uri="http://schemas.openxmlformats.org/presentationml/2006/ole">
            <p:oleObj spid="_x0000_s132098" name="剪辑" r:id="rId3" imgW="704880" imgH="703800" progId="">
              <p:embed/>
            </p:oleObj>
          </a:graphicData>
        </a:graphic>
      </p:graphicFrame>
      <p:sp>
        <p:nvSpPr>
          <p:cNvPr id="241669" name="Text Box 5">
            <a:hlinkClick r:id="" action="ppaction://hlinkshowjump?jump=firstslide" highlightClick="1"/>
          </p:cNvPr>
          <p:cNvSpPr txBox="1">
            <a:spLocks noChangeArrowheads="1"/>
          </p:cNvSpPr>
          <p:nvPr/>
        </p:nvSpPr>
        <p:spPr bwMode="auto">
          <a:xfrm>
            <a:off x="8064500" y="62023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wipe(left)">
                                      <p:cBhvr>
                                        <p:cTn id="7" dur="500"/>
                                        <p:tgtEl>
                                          <p:spTgt spid="2416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1667"/>
                                        </p:tgtEl>
                                        <p:attrNameLst>
                                          <p:attrName>style.visibility</p:attrName>
                                        </p:attrNameLst>
                                      </p:cBhvr>
                                      <p:to>
                                        <p:strVal val="visible"/>
                                      </p:to>
                                    </p:set>
                                    <p:animEffect transition="in" filter="wipe(left)">
                                      <p:cBhvr>
                                        <p:cTn id="11" dur="500"/>
                                        <p:tgtEl>
                                          <p:spTgt spid="241667"/>
                                        </p:tgtEl>
                                      </p:cBhvr>
                                    </p:animEffect>
                                  </p:childTnLst>
                                </p:cTn>
                              </p:par>
                            </p:childTnLst>
                          </p:cTn>
                        </p:par>
                        <p:par>
                          <p:cTn id="12" fill="hold">
                            <p:stCondLst>
                              <p:cond delay="1000"/>
                            </p:stCondLst>
                            <p:childTnLst>
                              <p:par>
                                <p:cTn id="13" presetID="2" presetClass="entr" presetSubtype="6" fill="hold" nodeType="afterEffect">
                                  <p:stCondLst>
                                    <p:cond delay="0"/>
                                  </p:stCondLst>
                                  <p:childTnLst>
                                    <p:set>
                                      <p:cBhvr>
                                        <p:cTn id="14" dur="1" fill="hold">
                                          <p:stCondLst>
                                            <p:cond delay="0"/>
                                          </p:stCondLst>
                                        </p:cTn>
                                        <p:tgtEl>
                                          <p:spTgt spid="241668"/>
                                        </p:tgtEl>
                                        <p:attrNameLst>
                                          <p:attrName>style.visibility</p:attrName>
                                        </p:attrNameLst>
                                      </p:cBhvr>
                                      <p:to>
                                        <p:strVal val="visible"/>
                                      </p:to>
                                    </p:set>
                                    <p:anim calcmode="lin" valueType="num">
                                      <p:cBhvr additive="base">
                                        <p:cTn id="15" dur="500" fill="hold"/>
                                        <p:tgtEl>
                                          <p:spTgt spid="241668"/>
                                        </p:tgtEl>
                                        <p:attrNameLst>
                                          <p:attrName>ppt_x</p:attrName>
                                        </p:attrNameLst>
                                      </p:cBhvr>
                                      <p:tavLst>
                                        <p:tav tm="0">
                                          <p:val>
                                            <p:strVal val="1+#ppt_w/2"/>
                                          </p:val>
                                        </p:tav>
                                        <p:tav tm="100000">
                                          <p:val>
                                            <p:strVal val="#ppt_x"/>
                                          </p:val>
                                        </p:tav>
                                      </p:tavLst>
                                    </p:anim>
                                    <p:anim calcmode="lin" valueType="num">
                                      <p:cBhvr additive="base">
                                        <p:cTn id="16" dur="500" fill="hold"/>
                                        <p:tgtEl>
                                          <p:spTgt spid="24166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6" fill="hold" grpId="0" nodeType="afterEffect">
                                  <p:stCondLst>
                                    <p:cond delay="0"/>
                                  </p:stCondLst>
                                  <p:childTnLst>
                                    <p:set>
                                      <p:cBhvr>
                                        <p:cTn id="19" dur="1" fill="hold">
                                          <p:stCondLst>
                                            <p:cond delay="0"/>
                                          </p:stCondLst>
                                        </p:cTn>
                                        <p:tgtEl>
                                          <p:spTgt spid="241669"/>
                                        </p:tgtEl>
                                        <p:attrNameLst>
                                          <p:attrName>style.visibility</p:attrName>
                                        </p:attrNameLst>
                                      </p:cBhvr>
                                      <p:to>
                                        <p:strVal val="visible"/>
                                      </p:to>
                                    </p:set>
                                    <p:anim calcmode="lin" valueType="num">
                                      <p:cBhvr additive="base">
                                        <p:cTn id="20" dur="500" fill="hold"/>
                                        <p:tgtEl>
                                          <p:spTgt spid="241669"/>
                                        </p:tgtEl>
                                        <p:attrNameLst>
                                          <p:attrName>ppt_x</p:attrName>
                                        </p:attrNameLst>
                                      </p:cBhvr>
                                      <p:tavLst>
                                        <p:tav tm="0">
                                          <p:val>
                                            <p:strVal val="1+#ppt_w/2"/>
                                          </p:val>
                                        </p:tav>
                                        <p:tav tm="100000">
                                          <p:val>
                                            <p:strVal val="#ppt_x"/>
                                          </p:val>
                                        </p:tav>
                                      </p:tavLst>
                                    </p:anim>
                                    <p:anim calcmode="lin" valueType="num">
                                      <p:cBhvr additive="base">
                                        <p:cTn id="21" dur="500" fill="hold"/>
                                        <p:tgtEl>
                                          <p:spTgt spid="2416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P spid="241667" grpId="0" autoUpdateAnimBg="0"/>
      <p:bldP spid="241669" grpId="0" autoUpdateAnimBg="0"/>
    </p:bld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76200" y="120650"/>
            <a:ext cx="9067800" cy="2727325"/>
          </a:xfrm>
          <a:prstGeom prst="rect">
            <a:avLst/>
          </a:prstGeom>
          <a:noFill/>
          <a:ln w="9525">
            <a:noFill/>
            <a:miter lim="800000"/>
            <a:headEnd/>
            <a:tailEnd/>
          </a:ln>
          <a:effectLst/>
        </p:spPr>
        <p:txBody>
          <a:bodyPr>
            <a:spAutoFit/>
          </a:bodyPr>
          <a:lstStyle/>
          <a:p>
            <a:pPr>
              <a:lnSpc>
                <a:spcPct val="120000"/>
              </a:lnSpc>
            </a:pPr>
            <a:r>
              <a:rPr lang="en-US" altLang="zh-CN" sz="3600" b="1">
                <a:solidFill>
                  <a:srgbClr val="FF9933"/>
                </a:solidFill>
              </a:rPr>
              <a:t>6.59</a:t>
            </a:r>
            <a:r>
              <a:rPr lang="en-US" altLang="zh-CN" sz="3600">
                <a:solidFill>
                  <a:srgbClr val="FFFFCC"/>
                </a:solidFill>
              </a:rPr>
              <a:t>  </a:t>
            </a:r>
            <a:r>
              <a:rPr lang="zh-CN" altLang="en-US" sz="3600">
                <a:solidFill>
                  <a:srgbClr val="FFFFCC"/>
                </a:solidFill>
                <a:latin typeface="楷体_GB2312" pitchFamily="49" charset="-122"/>
                <a:ea typeface="楷体_GB2312" pitchFamily="49" charset="-122"/>
              </a:rPr>
              <a:t>编写算法完成下列操作：无重复地输出以孩子兄弟链表存储的树</a:t>
            </a:r>
            <a:r>
              <a:rPr lang="en-US" altLang="zh-CN" sz="3600">
                <a:solidFill>
                  <a:srgbClr val="FFFFCC"/>
                </a:solidFill>
                <a:latin typeface="楷体_GB2312" pitchFamily="49" charset="-122"/>
                <a:ea typeface="楷体_GB2312" pitchFamily="49" charset="-122"/>
              </a:rPr>
              <a:t>T</a:t>
            </a:r>
            <a:r>
              <a:rPr lang="zh-CN" altLang="en-US" sz="3600">
                <a:solidFill>
                  <a:srgbClr val="FFFFCC"/>
                </a:solidFill>
                <a:latin typeface="楷体_GB2312" pitchFamily="49" charset="-122"/>
                <a:ea typeface="楷体_GB2312" pitchFamily="49" charset="-122"/>
              </a:rPr>
              <a:t>中所有的边。输出的形式为</a:t>
            </a:r>
            <a:r>
              <a:rPr lang="en-US" altLang="zh-CN" sz="3600">
                <a:solidFill>
                  <a:srgbClr val="FFFFCC"/>
                </a:solidFill>
                <a:latin typeface="楷体_GB2312" pitchFamily="49" charset="-122"/>
                <a:ea typeface="楷体_GB2312" pitchFamily="49" charset="-122"/>
              </a:rPr>
              <a:t>(k</a:t>
            </a:r>
            <a:r>
              <a:rPr lang="en-US" altLang="zh-CN" sz="3600" baseline="-25000">
                <a:solidFill>
                  <a:srgbClr val="FFFFCC"/>
                </a:solidFill>
                <a:latin typeface="楷体_GB2312" pitchFamily="49" charset="-122"/>
                <a:ea typeface="楷体_GB2312" pitchFamily="49" charset="-122"/>
              </a:rPr>
              <a:t>1</a:t>
            </a:r>
            <a:r>
              <a:rPr lang="en-US" altLang="zh-CN" sz="3600">
                <a:solidFill>
                  <a:srgbClr val="FFFFCC"/>
                </a:solidFill>
                <a:latin typeface="楷体_GB2312" pitchFamily="49" charset="-122"/>
                <a:ea typeface="楷体_GB2312" pitchFamily="49" charset="-122"/>
              </a:rPr>
              <a:t>,k</a:t>
            </a:r>
            <a:r>
              <a:rPr lang="en-US" altLang="zh-CN" sz="3600" baseline="-25000">
                <a:solidFill>
                  <a:srgbClr val="FFFFCC"/>
                </a:solidFill>
                <a:latin typeface="楷体_GB2312" pitchFamily="49" charset="-122"/>
                <a:ea typeface="楷体_GB2312" pitchFamily="49" charset="-122"/>
              </a:rPr>
              <a:t>2</a:t>
            </a:r>
            <a:r>
              <a:rPr lang="en-US" altLang="zh-CN" sz="3600">
                <a:solidFill>
                  <a:srgbClr val="FFFFCC"/>
                </a:solidFill>
                <a:latin typeface="楷体_GB2312" pitchFamily="49" charset="-122"/>
                <a:ea typeface="楷体_GB2312" pitchFamily="49" charset="-122"/>
              </a:rPr>
              <a:t>),</a:t>
            </a:r>
            <a:r>
              <a:rPr lang="en-US" altLang="zh-CN" sz="3600">
                <a:solidFill>
                  <a:srgbClr val="FFFFCC"/>
                </a:solidFill>
                <a:latin typeface="Times New Roman"/>
                <a:ea typeface="楷体_GB2312" pitchFamily="49" charset="-122"/>
              </a:rPr>
              <a:t>…</a:t>
            </a:r>
            <a:r>
              <a:rPr lang="en-US" altLang="zh-CN" sz="3600">
                <a:solidFill>
                  <a:srgbClr val="FFFFCC"/>
                </a:solidFill>
                <a:latin typeface="楷体_GB2312" pitchFamily="49" charset="-122"/>
                <a:ea typeface="楷体_GB2312" pitchFamily="49" charset="-122"/>
              </a:rPr>
              <a:t>,(k</a:t>
            </a:r>
            <a:r>
              <a:rPr lang="en-US" altLang="zh-CN" sz="3600" baseline="-25000">
                <a:solidFill>
                  <a:srgbClr val="FFFFCC"/>
                </a:solidFill>
                <a:latin typeface="楷体_GB2312" pitchFamily="49" charset="-122"/>
                <a:ea typeface="楷体_GB2312" pitchFamily="49" charset="-122"/>
              </a:rPr>
              <a:t>i</a:t>
            </a:r>
            <a:r>
              <a:rPr lang="en-US" altLang="zh-CN" sz="3600">
                <a:solidFill>
                  <a:srgbClr val="FFFFCC"/>
                </a:solidFill>
                <a:latin typeface="楷体_GB2312" pitchFamily="49" charset="-122"/>
                <a:ea typeface="楷体_GB2312" pitchFamily="49" charset="-122"/>
              </a:rPr>
              <a:t>,k</a:t>
            </a:r>
            <a:r>
              <a:rPr lang="en-US" altLang="zh-CN" sz="3600" baseline="-25000">
                <a:solidFill>
                  <a:srgbClr val="FFFFCC"/>
                </a:solidFill>
                <a:latin typeface="楷体_GB2312" pitchFamily="49" charset="-122"/>
                <a:ea typeface="楷体_GB2312" pitchFamily="49" charset="-122"/>
              </a:rPr>
              <a:t>j</a:t>
            </a:r>
            <a:r>
              <a:rPr lang="en-US" altLang="zh-CN" sz="3600">
                <a:solidFill>
                  <a:srgbClr val="FFFFCC"/>
                </a:solidFill>
                <a:latin typeface="楷体_GB2312" pitchFamily="49" charset="-122"/>
                <a:ea typeface="楷体_GB2312" pitchFamily="49" charset="-122"/>
              </a:rPr>
              <a:t>),</a:t>
            </a:r>
            <a:r>
              <a:rPr lang="en-US" altLang="zh-CN" sz="3600">
                <a:solidFill>
                  <a:srgbClr val="FFFFCC"/>
                </a:solidFill>
                <a:latin typeface="Times New Roman"/>
                <a:ea typeface="楷体_GB2312" pitchFamily="49" charset="-122"/>
              </a:rPr>
              <a:t>…</a:t>
            </a:r>
            <a:r>
              <a:rPr lang="zh-CN" altLang="en-US" sz="3600">
                <a:solidFill>
                  <a:srgbClr val="FFFFCC"/>
                </a:solidFill>
                <a:latin typeface="楷体_GB2312" pitchFamily="49" charset="-122"/>
                <a:ea typeface="楷体_GB2312" pitchFamily="49" charset="-122"/>
              </a:rPr>
              <a:t>，其中，</a:t>
            </a:r>
            <a:r>
              <a:rPr lang="en-US" altLang="zh-CN" sz="3600">
                <a:solidFill>
                  <a:srgbClr val="FFFFCC"/>
                </a:solidFill>
                <a:latin typeface="楷体_GB2312" pitchFamily="49" charset="-122"/>
                <a:ea typeface="楷体_GB2312" pitchFamily="49" charset="-122"/>
              </a:rPr>
              <a:t>k</a:t>
            </a:r>
            <a:r>
              <a:rPr lang="en-US" altLang="zh-CN" sz="3600" baseline="-25000">
                <a:solidFill>
                  <a:srgbClr val="FFFFCC"/>
                </a:solidFill>
                <a:latin typeface="楷体_GB2312" pitchFamily="49" charset="-122"/>
                <a:ea typeface="楷体_GB2312" pitchFamily="49" charset="-122"/>
              </a:rPr>
              <a:t>i</a:t>
            </a:r>
            <a:r>
              <a:rPr lang="zh-CN" altLang="en-US" sz="3600">
                <a:solidFill>
                  <a:srgbClr val="FFFFCC"/>
                </a:solidFill>
                <a:latin typeface="楷体_GB2312" pitchFamily="49" charset="-122"/>
                <a:ea typeface="楷体_GB2312" pitchFamily="49" charset="-122"/>
              </a:rPr>
              <a:t>和</a:t>
            </a:r>
            <a:r>
              <a:rPr lang="en-US" altLang="zh-CN" sz="3600">
                <a:solidFill>
                  <a:srgbClr val="FFFFCC"/>
                </a:solidFill>
                <a:latin typeface="楷体_GB2312" pitchFamily="49" charset="-122"/>
                <a:ea typeface="楷体_GB2312" pitchFamily="49" charset="-122"/>
              </a:rPr>
              <a:t>k</a:t>
            </a:r>
            <a:r>
              <a:rPr lang="en-US" altLang="zh-CN" sz="3600" baseline="-25000">
                <a:solidFill>
                  <a:srgbClr val="FFFFCC"/>
                </a:solidFill>
                <a:latin typeface="楷体_GB2312" pitchFamily="49" charset="-122"/>
                <a:ea typeface="楷体_GB2312" pitchFamily="49" charset="-122"/>
              </a:rPr>
              <a:t>j</a:t>
            </a:r>
            <a:r>
              <a:rPr lang="zh-CN" altLang="en-US" sz="3600">
                <a:solidFill>
                  <a:srgbClr val="FFFFCC"/>
                </a:solidFill>
                <a:latin typeface="楷体_GB2312" pitchFamily="49" charset="-122"/>
                <a:ea typeface="楷体_GB2312" pitchFamily="49" charset="-122"/>
              </a:rPr>
              <a:t>为树结点中的结点标识。</a:t>
            </a:r>
            <a:endParaRPr lang="zh-CN" altLang="en-US" sz="2400"/>
          </a:p>
        </p:txBody>
      </p:sp>
      <p:sp>
        <p:nvSpPr>
          <p:cNvPr id="242691" name="Text Box 3"/>
          <p:cNvSpPr txBox="1">
            <a:spLocks noChangeArrowheads="1"/>
          </p:cNvSpPr>
          <p:nvPr/>
        </p:nvSpPr>
        <p:spPr bwMode="auto">
          <a:xfrm>
            <a:off x="212725" y="3016250"/>
            <a:ext cx="8931275" cy="641350"/>
          </a:xfrm>
          <a:prstGeom prst="rect">
            <a:avLst/>
          </a:prstGeom>
          <a:noFill/>
          <a:ln w="9525">
            <a:noFill/>
            <a:miter lim="800000"/>
            <a:headEnd/>
            <a:tailEnd/>
          </a:ln>
          <a:effectLst/>
        </p:spPr>
        <p:txBody>
          <a:bodyPr>
            <a:spAutoFit/>
          </a:bodyPr>
          <a:lstStyle/>
          <a:p>
            <a:r>
              <a:rPr lang="zh-CN" altLang="en-US" sz="3600">
                <a:solidFill>
                  <a:srgbClr val="FFFFCC"/>
                </a:solidFill>
                <a:ea typeface="楷体_GB2312" pitchFamily="49" charset="-122"/>
              </a:rPr>
              <a:t>在孩子兄弟链表中</a:t>
            </a:r>
            <a:r>
              <a:rPr lang="en-US" altLang="zh-CN" sz="3600">
                <a:solidFill>
                  <a:srgbClr val="FFFFCC"/>
                </a:solidFill>
                <a:ea typeface="楷体_GB2312" pitchFamily="49" charset="-122"/>
              </a:rPr>
              <a:t>,</a:t>
            </a:r>
            <a:r>
              <a:rPr lang="zh-CN" altLang="en-US" sz="3600">
                <a:solidFill>
                  <a:srgbClr val="FFFFCC"/>
                </a:solidFill>
                <a:ea typeface="楷体_GB2312" pitchFamily="49" charset="-122"/>
              </a:rPr>
              <a:t>哪一些结点是根的孩子</a:t>
            </a:r>
            <a:r>
              <a:rPr lang="en-US" altLang="zh-CN" sz="3600">
                <a:solidFill>
                  <a:srgbClr val="FFFFCC"/>
                </a:solidFill>
                <a:ea typeface="楷体_GB2312" pitchFamily="49" charset="-122"/>
              </a:rPr>
              <a:t>?</a:t>
            </a:r>
            <a:endParaRPr lang="en-US" altLang="zh-CN" sz="2400"/>
          </a:p>
        </p:txBody>
      </p:sp>
      <p:sp>
        <p:nvSpPr>
          <p:cNvPr id="242692" name="Oval 4"/>
          <p:cNvSpPr>
            <a:spLocks noChangeArrowheads="1"/>
          </p:cNvSpPr>
          <p:nvPr/>
        </p:nvSpPr>
        <p:spPr bwMode="auto">
          <a:xfrm>
            <a:off x="4267200" y="3886200"/>
            <a:ext cx="533400" cy="5334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42693" name="Oval 5"/>
          <p:cNvSpPr>
            <a:spLocks noChangeArrowheads="1"/>
          </p:cNvSpPr>
          <p:nvPr/>
        </p:nvSpPr>
        <p:spPr bwMode="auto">
          <a:xfrm>
            <a:off x="3276600" y="4724400"/>
            <a:ext cx="533400" cy="533400"/>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242694" name="Oval 6"/>
          <p:cNvSpPr>
            <a:spLocks noChangeArrowheads="1"/>
          </p:cNvSpPr>
          <p:nvPr/>
        </p:nvSpPr>
        <p:spPr bwMode="auto">
          <a:xfrm>
            <a:off x="4419600" y="5181600"/>
            <a:ext cx="533400" cy="533400"/>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242695" name="Oval 7"/>
          <p:cNvSpPr>
            <a:spLocks noChangeArrowheads="1"/>
          </p:cNvSpPr>
          <p:nvPr/>
        </p:nvSpPr>
        <p:spPr bwMode="auto">
          <a:xfrm>
            <a:off x="5410200" y="5638800"/>
            <a:ext cx="533400" cy="533400"/>
          </a:xfrm>
          <a:prstGeom prst="ellipse">
            <a:avLst/>
          </a:prstGeom>
          <a:solidFill>
            <a:srgbClr val="FFFF99"/>
          </a:solidFill>
          <a:ln w="9525">
            <a:solidFill>
              <a:schemeClr val="tx1"/>
            </a:solidFill>
            <a:round/>
            <a:headEnd/>
            <a:tailEnd/>
          </a:ln>
          <a:effectLst/>
        </p:spPr>
        <p:txBody>
          <a:bodyPr wrap="none" anchor="ctr"/>
          <a:lstStyle/>
          <a:p>
            <a:endParaRPr lang="zh-CN" altLang="en-US"/>
          </a:p>
        </p:txBody>
      </p:sp>
      <p:sp>
        <p:nvSpPr>
          <p:cNvPr id="242696" name="Oval 8"/>
          <p:cNvSpPr>
            <a:spLocks noChangeArrowheads="1"/>
          </p:cNvSpPr>
          <p:nvPr/>
        </p:nvSpPr>
        <p:spPr bwMode="auto">
          <a:xfrm>
            <a:off x="2438400" y="5562600"/>
            <a:ext cx="533400" cy="533400"/>
          </a:xfrm>
          <a:prstGeom prst="ellipse">
            <a:avLst/>
          </a:prstGeom>
          <a:solidFill>
            <a:schemeClr val="accent2"/>
          </a:solidFill>
          <a:ln w="9525">
            <a:solidFill>
              <a:schemeClr val="tx1"/>
            </a:solidFill>
            <a:round/>
            <a:headEnd/>
            <a:tailEnd/>
          </a:ln>
          <a:effectLst/>
        </p:spPr>
        <p:txBody>
          <a:bodyPr wrap="none" anchor="ctr"/>
          <a:lstStyle/>
          <a:p>
            <a:endParaRPr lang="zh-CN" altLang="en-US"/>
          </a:p>
        </p:txBody>
      </p:sp>
      <p:sp>
        <p:nvSpPr>
          <p:cNvPr id="242697" name="Oval 9"/>
          <p:cNvSpPr>
            <a:spLocks noChangeArrowheads="1"/>
          </p:cNvSpPr>
          <p:nvPr/>
        </p:nvSpPr>
        <p:spPr bwMode="auto">
          <a:xfrm>
            <a:off x="3733800" y="6096000"/>
            <a:ext cx="533400" cy="533400"/>
          </a:xfrm>
          <a:prstGeom prst="ellipse">
            <a:avLst/>
          </a:prstGeom>
          <a:solidFill>
            <a:schemeClr val="hlink"/>
          </a:solidFill>
          <a:ln w="9525">
            <a:solidFill>
              <a:schemeClr val="tx1"/>
            </a:solidFill>
            <a:round/>
            <a:headEnd/>
            <a:tailEnd/>
          </a:ln>
          <a:effectLst/>
        </p:spPr>
        <p:txBody>
          <a:bodyPr wrap="none" anchor="ctr"/>
          <a:lstStyle/>
          <a:p>
            <a:endParaRPr lang="zh-CN" altLang="en-US"/>
          </a:p>
        </p:txBody>
      </p:sp>
      <p:sp>
        <p:nvSpPr>
          <p:cNvPr id="242698" name="Line 10"/>
          <p:cNvSpPr>
            <a:spLocks noChangeShapeType="1"/>
          </p:cNvSpPr>
          <p:nvPr/>
        </p:nvSpPr>
        <p:spPr bwMode="auto">
          <a:xfrm flipH="1">
            <a:off x="3733800" y="4267200"/>
            <a:ext cx="609600" cy="533400"/>
          </a:xfrm>
          <a:prstGeom prst="line">
            <a:avLst/>
          </a:prstGeom>
          <a:noFill/>
          <a:ln w="9525">
            <a:solidFill>
              <a:srgbClr val="FFFFCC"/>
            </a:solidFill>
            <a:round/>
            <a:headEnd/>
            <a:tailEnd/>
          </a:ln>
          <a:effectLst/>
        </p:spPr>
        <p:txBody>
          <a:bodyPr wrap="none" anchor="ctr"/>
          <a:lstStyle/>
          <a:p>
            <a:endParaRPr lang="zh-CN" altLang="en-US"/>
          </a:p>
        </p:txBody>
      </p:sp>
      <p:sp>
        <p:nvSpPr>
          <p:cNvPr id="242699" name="Line 11"/>
          <p:cNvSpPr>
            <a:spLocks noChangeShapeType="1"/>
          </p:cNvSpPr>
          <p:nvPr/>
        </p:nvSpPr>
        <p:spPr bwMode="auto">
          <a:xfrm>
            <a:off x="3810000" y="5105400"/>
            <a:ext cx="609600" cy="228600"/>
          </a:xfrm>
          <a:prstGeom prst="line">
            <a:avLst/>
          </a:prstGeom>
          <a:noFill/>
          <a:ln w="9525">
            <a:solidFill>
              <a:srgbClr val="FFFFCC"/>
            </a:solidFill>
            <a:round/>
            <a:headEnd/>
            <a:tailEnd/>
          </a:ln>
          <a:effectLst/>
        </p:spPr>
        <p:txBody>
          <a:bodyPr wrap="none" anchor="ctr"/>
          <a:lstStyle/>
          <a:p>
            <a:endParaRPr lang="zh-CN" altLang="en-US"/>
          </a:p>
        </p:txBody>
      </p:sp>
      <p:sp>
        <p:nvSpPr>
          <p:cNvPr id="242700" name="Line 12"/>
          <p:cNvSpPr>
            <a:spLocks noChangeShapeType="1"/>
          </p:cNvSpPr>
          <p:nvPr/>
        </p:nvSpPr>
        <p:spPr bwMode="auto">
          <a:xfrm>
            <a:off x="4876800" y="5562600"/>
            <a:ext cx="533400" cy="228600"/>
          </a:xfrm>
          <a:prstGeom prst="line">
            <a:avLst/>
          </a:prstGeom>
          <a:noFill/>
          <a:ln w="9525">
            <a:solidFill>
              <a:srgbClr val="FFFFCC"/>
            </a:solidFill>
            <a:round/>
            <a:headEnd/>
            <a:tailEnd/>
          </a:ln>
          <a:effectLst/>
        </p:spPr>
        <p:txBody>
          <a:bodyPr wrap="none" anchor="ctr"/>
          <a:lstStyle/>
          <a:p>
            <a:endParaRPr lang="zh-CN" altLang="en-US"/>
          </a:p>
        </p:txBody>
      </p:sp>
      <p:sp>
        <p:nvSpPr>
          <p:cNvPr id="242701" name="Line 13"/>
          <p:cNvSpPr>
            <a:spLocks noChangeShapeType="1"/>
          </p:cNvSpPr>
          <p:nvPr/>
        </p:nvSpPr>
        <p:spPr bwMode="auto">
          <a:xfrm flipH="1">
            <a:off x="2895600" y="5181600"/>
            <a:ext cx="457200" cy="457200"/>
          </a:xfrm>
          <a:prstGeom prst="line">
            <a:avLst/>
          </a:prstGeom>
          <a:noFill/>
          <a:ln w="9525">
            <a:solidFill>
              <a:srgbClr val="FFFFCC"/>
            </a:solidFill>
            <a:round/>
            <a:headEnd/>
            <a:tailEnd/>
          </a:ln>
          <a:effectLst/>
        </p:spPr>
        <p:txBody>
          <a:bodyPr wrap="none" anchor="ctr"/>
          <a:lstStyle/>
          <a:p>
            <a:endParaRPr lang="zh-CN" altLang="en-US"/>
          </a:p>
        </p:txBody>
      </p:sp>
      <p:sp>
        <p:nvSpPr>
          <p:cNvPr id="242702" name="Line 14"/>
          <p:cNvSpPr>
            <a:spLocks noChangeShapeType="1"/>
          </p:cNvSpPr>
          <p:nvPr/>
        </p:nvSpPr>
        <p:spPr bwMode="auto">
          <a:xfrm flipH="1">
            <a:off x="4114800" y="5638800"/>
            <a:ext cx="457200" cy="533400"/>
          </a:xfrm>
          <a:prstGeom prst="line">
            <a:avLst/>
          </a:prstGeom>
          <a:noFill/>
          <a:ln w="9525">
            <a:solidFill>
              <a:srgbClr val="FFFFCC"/>
            </a:solidFill>
            <a:round/>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box(out)">
                                      <p:cBhvr>
                                        <p:cTn id="7" dur="500"/>
                                        <p:tgtEl>
                                          <p:spTgt spid="2426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2692"/>
                                        </p:tgtEl>
                                        <p:attrNameLst>
                                          <p:attrName>style.visibility</p:attrName>
                                        </p:attrNameLst>
                                      </p:cBhvr>
                                      <p:to>
                                        <p:strVal val="visible"/>
                                      </p:to>
                                    </p:set>
                                    <p:anim calcmode="lin" valueType="num">
                                      <p:cBhvr additive="base">
                                        <p:cTn id="12" dur="500" fill="hold"/>
                                        <p:tgtEl>
                                          <p:spTgt spid="242692"/>
                                        </p:tgtEl>
                                        <p:attrNameLst>
                                          <p:attrName>ppt_x</p:attrName>
                                        </p:attrNameLst>
                                      </p:cBhvr>
                                      <p:tavLst>
                                        <p:tav tm="0">
                                          <p:val>
                                            <p:strVal val="#ppt_x"/>
                                          </p:val>
                                        </p:tav>
                                        <p:tav tm="100000">
                                          <p:val>
                                            <p:strVal val="#ppt_x"/>
                                          </p:val>
                                        </p:tav>
                                      </p:tavLst>
                                    </p:anim>
                                    <p:anim calcmode="lin" valueType="num">
                                      <p:cBhvr additive="base">
                                        <p:cTn id="13" dur="500" fill="hold"/>
                                        <p:tgtEl>
                                          <p:spTgt spid="24269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42693"/>
                                        </p:tgtEl>
                                        <p:attrNameLst>
                                          <p:attrName>style.visibility</p:attrName>
                                        </p:attrNameLst>
                                      </p:cBhvr>
                                      <p:to>
                                        <p:strVal val="visible"/>
                                      </p:to>
                                    </p:set>
                                    <p:animEffect transition="in" filter="wipe(up)">
                                      <p:cBhvr>
                                        <p:cTn id="17" dur="500"/>
                                        <p:tgtEl>
                                          <p:spTgt spid="24269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242694"/>
                                        </p:tgtEl>
                                        <p:attrNameLst>
                                          <p:attrName>style.visibility</p:attrName>
                                        </p:attrNameLst>
                                      </p:cBhvr>
                                      <p:to>
                                        <p:strVal val="visible"/>
                                      </p:to>
                                    </p:set>
                                    <p:animEffect transition="in" filter="wipe(up)">
                                      <p:cBhvr>
                                        <p:cTn id="21" dur="500"/>
                                        <p:tgtEl>
                                          <p:spTgt spid="24269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42695"/>
                                        </p:tgtEl>
                                        <p:attrNameLst>
                                          <p:attrName>style.visibility</p:attrName>
                                        </p:attrNameLst>
                                      </p:cBhvr>
                                      <p:to>
                                        <p:strVal val="visible"/>
                                      </p:to>
                                    </p:set>
                                    <p:animEffect transition="in" filter="wipe(up)">
                                      <p:cBhvr>
                                        <p:cTn id="25" dur="500"/>
                                        <p:tgtEl>
                                          <p:spTgt spid="242695"/>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42696"/>
                                        </p:tgtEl>
                                        <p:attrNameLst>
                                          <p:attrName>style.visibility</p:attrName>
                                        </p:attrNameLst>
                                      </p:cBhvr>
                                      <p:to>
                                        <p:strVal val="visible"/>
                                      </p:to>
                                    </p:set>
                                    <p:animEffect transition="in" filter="wipe(up)">
                                      <p:cBhvr>
                                        <p:cTn id="29" dur="500"/>
                                        <p:tgtEl>
                                          <p:spTgt spid="242696"/>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42697"/>
                                        </p:tgtEl>
                                        <p:attrNameLst>
                                          <p:attrName>style.visibility</p:attrName>
                                        </p:attrNameLst>
                                      </p:cBhvr>
                                      <p:to>
                                        <p:strVal val="visible"/>
                                      </p:to>
                                    </p:set>
                                    <p:animEffect transition="in" filter="wipe(up)">
                                      <p:cBhvr>
                                        <p:cTn id="33" dur="500"/>
                                        <p:tgtEl>
                                          <p:spTgt spid="242697"/>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242698"/>
                                        </p:tgtEl>
                                        <p:attrNameLst>
                                          <p:attrName>style.visibility</p:attrName>
                                        </p:attrNameLst>
                                      </p:cBhvr>
                                      <p:to>
                                        <p:strVal val="visible"/>
                                      </p:to>
                                    </p:set>
                                    <p:animEffect transition="in" filter="wipe(up)">
                                      <p:cBhvr>
                                        <p:cTn id="37" dur="500"/>
                                        <p:tgtEl>
                                          <p:spTgt spid="242698"/>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242699"/>
                                        </p:tgtEl>
                                        <p:attrNameLst>
                                          <p:attrName>style.visibility</p:attrName>
                                        </p:attrNameLst>
                                      </p:cBhvr>
                                      <p:to>
                                        <p:strVal val="visible"/>
                                      </p:to>
                                    </p:set>
                                    <p:animEffect transition="in" filter="wipe(up)">
                                      <p:cBhvr>
                                        <p:cTn id="41" dur="500"/>
                                        <p:tgtEl>
                                          <p:spTgt spid="242699"/>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42700"/>
                                        </p:tgtEl>
                                        <p:attrNameLst>
                                          <p:attrName>style.visibility</p:attrName>
                                        </p:attrNameLst>
                                      </p:cBhvr>
                                      <p:to>
                                        <p:strVal val="visible"/>
                                      </p:to>
                                    </p:set>
                                    <p:animEffect transition="in" filter="wipe(up)">
                                      <p:cBhvr>
                                        <p:cTn id="45" dur="500"/>
                                        <p:tgtEl>
                                          <p:spTgt spid="242700"/>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242701"/>
                                        </p:tgtEl>
                                        <p:attrNameLst>
                                          <p:attrName>style.visibility</p:attrName>
                                        </p:attrNameLst>
                                      </p:cBhvr>
                                      <p:to>
                                        <p:strVal val="visible"/>
                                      </p:to>
                                    </p:set>
                                    <p:animEffect transition="in" filter="wipe(up)">
                                      <p:cBhvr>
                                        <p:cTn id="49" dur="500"/>
                                        <p:tgtEl>
                                          <p:spTgt spid="242701"/>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242702"/>
                                        </p:tgtEl>
                                        <p:attrNameLst>
                                          <p:attrName>style.visibility</p:attrName>
                                        </p:attrNameLst>
                                      </p:cBhvr>
                                      <p:to>
                                        <p:strVal val="visible"/>
                                      </p:to>
                                    </p:set>
                                    <p:animEffect transition="in" filter="wipe(up)">
                                      <p:cBhvr>
                                        <p:cTn id="53" dur="500"/>
                                        <p:tgtEl>
                                          <p:spTgt spid="242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utoUpdateAnimBg="0"/>
      <p:bldP spid="242692" grpId="0" animBg="1"/>
      <p:bldP spid="242693" grpId="0" animBg="1"/>
      <p:bldP spid="242694" grpId="0" animBg="1"/>
      <p:bldP spid="242695" grpId="0" animBg="1"/>
      <p:bldP spid="242696" grpId="0" animBg="1"/>
      <p:bldP spid="242697" grpId="0" animBg="1"/>
      <p:bldP spid="242698" grpId="0" animBg="1"/>
      <p:bldP spid="242699" grpId="0" animBg="1"/>
      <p:bldP spid="242700" grpId="0" animBg="1"/>
      <p:bldP spid="242701" grpId="0" animBg="1"/>
      <p:bldP spid="242702" grpId="0" animBg="1"/>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365125" y="457200"/>
            <a:ext cx="8931275" cy="5943600"/>
          </a:xfrm>
          <a:prstGeom prst="rect">
            <a:avLst/>
          </a:prstGeom>
          <a:noFill/>
          <a:ln w="9525">
            <a:noFill/>
            <a:miter lim="800000"/>
            <a:headEnd/>
            <a:tailEnd/>
          </a:ln>
          <a:effectLst/>
        </p:spPr>
        <p:txBody>
          <a:bodyPr>
            <a:spAutoFit/>
          </a:bodyPr>
          <a:lstStyle/>
          <a:p>
            <a:r>
              <a:rPr lang="en-US" altLang="zh-CN" sz="4000" b="1">
                <a:solidFill>
                  <a:srgbClr val="FFFFCC"/>
                </a:solidFill>
              </a:rPr>
              <a:t>void</a:t>
            </a:r>
            <a:r>
              <a:rPr lang="en-US" altLang="zh-CN" sz="4000">
                <a:solidFill>
                  <a:srgbClr val="FFFFCC"/>
                </a:solidFill>
              </a:rPr>
              <a:t> </a:t>
            </a:r>
            <a:r>
              <a:rPr lang="en-US" altLang="zh-CN" sz="4000">
                <a:solidFill>
                  <a:srgbClr val="FFCCFF"/>
                </a:solidFill>
              </a:rPr>
              <a:t>OutEdge(CSTree T)</a:t>
            </a:r>
            <a:r>
              <a:rPr lang="en-US" altLang="zh-CN" sz="4000">
                <a:solidFill>
                  <a:srgbClr val="FFFFCC"/>
                </a:solidFill>
              </a:rPr>
              <a:t> {</a:t>
            </a:r>
          </a:p>
          <a:p>
            <a:r>
              <a:rPr lang="en-US" altLang="zh-CN" sz="4000">
                <a:solidFill>
                  <a:srgbClr val="FFFFCC"/>
                </a:solidFill>
              </a:rPr>
              <a:t>   </a:t>
            </a:r>
            <a:r>
              <a:rPr lang="en-US" altLang="zh-CN" sz="4000" b="1">
                <a:solidFill>
                  <a:srgbClr val="FFFFCC"/>
                </a:solidFill>
              </a:rPr>
              <a:t>if</a:t>
            </a:r>
            <a:r>
              <a:rPr lang="en-US" altLang="zh-CN" sz="4000">
                <a:solidFill>
                  <a:srgbClr val="FFFFCC"/>
                </a:solidFill>
              </a:rPr>
              <a:t> (T) {</a:t>
            </a:r>
          </a:p>
          <a:p>
            <a:r>
              <a:rPr lang="en-US" altLang="zh-CN" sz="4000">
                <a:solidFill>
                  <a:srgbClr val="FFFFCC"/>
                </a:solidFill>
              </a:rPr>
              <a:t>     p=T-&gt;firstchild;</a:t>
            </a:r>
          </a:p>
          <a:p>
            <a:r>
              <a:rPr lang="en-US" altLang="zh-CN" sz="4000">
                <a:solidFill>
                  <a:srgbClr val="FFFFCC"/>
                </a:solidFill>
              </a:rPr>
              <a:t>     </a:t>
            </a:r>
            <a:r>
              <a:rPr lang="en-US" altLang="zh-CN" sz="4000" b="1">
                <a:solidFill>
                  <a:srgbClr val="FFFFCC"/>
                </a:solidFill>
              </a:rPr>
              <a:t>while</a:t>
            </a:r>
            <a:r>
              <a:rPr lang="en-US" altLang="zh-CN" sz="4000">
                <a:solidFill>
                  <a:srgbClr val="FFFFCC"/>
                </a:solidFill>
              </a:rPr>
              <a:t> (p) {</a:t>
            </a:r>
          </a:p>
          <a:p>
            <a:r>
              <a:rPr lang="en-US" altLang="zh-CN" sz="4000">
                <a:solidFill>
                  <a:srgbClr val="FFFFCC"/>
                </a:solidFill>
              </a:rPr>
              <a:t>         printf( T-&gt;data, p-&gt;data);</a:t>
            </a:r>
          </a:p>
          <a:p>
            <a:r>
              <a:rPr lang="en-US" altLang="zh-CN" sz="4000">
                <a:solidFill>
                  <a:srgbClr val="FFFFCC"/>
                </a:solidFill>
              </a:rPr>
              <a:t>         </a:t>
            </a:r>
            <a:r>
              <a:rPr lang="en-US" altLang="zh-CN" sz="4000">
                <a:solidFill>
                  <a:srgbClr val="FFCCFF"/>
                </a:solidFill>
              </a:rPr>
              <a:t>OutEdge(p);</a:t>
            </a:r>
          </a:p>
          <a:p>
            <a:r>
              <a:rPr lang="en-US" altLang="zh-CN" sz="4000">
                <a:solidFill>
                  <a:srgbClr val="FFFFCC"/>
                </a:solidFill>
              </a:rPr>
              <a:t>         p=p-&gt;nextsibling;</a:t>
            </a:r>
          </a:p>
          <a:p>
            <a:r>
              <a:rPr lang="en-US" altLang="zh-CN" sz="4000">
                <a:solidFill>
                  <a:srgbClr val="FFFFCC"/>
                </a:solidFill>
              </a:rPr>
              <a:t>     }</a:t>
            </a:r>
          </a:p>
          <a:p>
            <a:r>
              <a:rPr lang="en-US" altLang="zh-CN" sz="4000">
                <a:solidFill>
                  <a:srgbClr val="FFFFCC"/>
                </a:solidFill>
              </a:rPr>
              <a:t>} // </a:t>
            </a:r>
            <a:r>
              <a:rPr lang="zh-CN" altLang="en-US" sz="4000">
                <a:solidFill>
                  <a:srgbClr val="FFFFCC"/>
                </a:solidFill>
              </a:rPr>
              <a:t>先根遍历输出树中各条边</a:t>
            </a:r>
            <a:endParaRPr lang="en-US" altLang="en-US" sz="4000">
              <a:solidFill>
                <a:srgbClr val="FFFFCC"/>
              </a:solidFill>
            </a:endParaRPr>
          </a:p>
          <a:p>
            <a:endParaRPr lang="en-US" altLang="zh-CN" sz="2400"/>
          </a:p>
        </p:txBody>
      </p:sp>
      <p:graphicFrame>
        <p:nvGraphicFramePr>
          <p:cNvPr id="243715" name="Object 3">
            <a:hlinkClick r:id="" action="ppaction://hlinkshowjump?jump=firstslide" highlightClick="1"/>
          </p:cNvPr>
          <p:cNvGraphicFramePr>
            <a:graphicFrameLocks noChangeAspect="1"/>
          </p:cNvGraphicFramePr>
          <p:nvPr/>
        </p:nvGraphicFramePr>
        <p:xfrm>
          <a:off x="8197850" y="5867400"/>
          <a:ext cx="704850" cy="703263"/>
        </p:xfrm>
        <a:graphic>
          <a:graphicData uri="http://schemas.openxmlformats.org/presentationml/2006/ole">
            <p:oleObj spid="_x0000_s133122" name="剪辑" r:id="rId3" imgW="704880" imgH="703800" progId="">
              <p:embed/>
            </p:oleObj>
          </a:graphicData>
        </a:graphic>
      </p:graphicFrame>
      <p:sp>
        <p:nvSpPr>
          <p:cNvPr id="243716" name="Text Box 4">
            <a:hlinkClick r:id="" action="ppaction://hlinkshowjump?jump=firstslide" highlightClick="1"/>
          </p:cNvPr>
          <p:cNvSpPr txBox="1">
            <a:spLocks noChangeArrowheads="1"/>
          </p:cNvSpPr>
          <p:nvPr/>
        </p:nvSpPr>
        <p:spPr bwMode="auto">
          <a:xfrm>
            <a:off x="8064500" y="62023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76200" y="120650"/>
            <a:ext cx="9067800" cy="1409700"/>
          </a:xfrm>
          <a:prstGeom prst="rect">
            <a:avLst/>
          </a:prstGeom>
          <a:noFill/>
          <a:ln w="9525">
            <a:noFill/>
            <a:miter lim="800000"/>
            <a:headEnd/>
            <a:tailEnd/>
          </a:ln>
          <a:effectLst/>
        </p:spPr>
        <p:txBody>
          <a:bodyPr>
            <a:spAutoFit/>
          </a:bodyPr>
          <a:lstStyle/>
          <a:p>
            <a:pPr>
              <a:lnSpc>
                <a:spcPct val="120000"/>
              </a:lnSpc>
            </a:pPr>
            <a:r>
              <a:rPr lang="en-US" altLang="zh-CN" sz="3600" b="1">
                <a:solidFill>
                  <a:srgbClr val="FF9933"/>
                </a:solidFill>
              </a:rPr>
              <a:t>6.60</a:t>
            </a:r>
            <a:r>
              <a:rPr lang="en-US" altLang="zh-CN" sz="3600">
                <a:solidFill>
                  <a:srgbClr val="FFFFCC"/>
                </a:solidFill>
              </a:rPr>
              <a:t>  </a:t>
            </a:r>
            <a:r>
              <a:rPr lang="zh-CN" altLang="en-US" sz="3600">
                <a:solidFill>
                  <a:srgbClr val="FFFFCC"/>
                </a:solidFill>
                <a:latin typeface="楷体_GB2312" pitchFamily="49" charset="-122"/>
                <a:ea typeface="楷体_GB2312" pitchFamily="49" charset="-122"/>
              </a:rPr>
              <a:t>编写算法</a:t>
            </a:r>
            <a:r>
              <a:rPr lang="en-US" altLang="zh-CN" sz="3600">
                <a:solidFill>
                  <a:srgbClr val="FFFFCC"/>
                </a:solidFill>
                <a:latin typeface="楷体_GB2312" pitchFamily="49" charset="-122"/>
                <a:ea typeface="楷体_GB2312" pitchFamily="49" charset="-122"/>
              </a:rPr>
              <a:t>,</a:t>
            </a:r>
            <a:r>
              <a:rPr lang="zh-CN" altLang="en-US" sz="3600">
                <a:solidFill>
                  <a:srgbClr val="FFFFCC"/>
                </a:solidFill>
                <a:latin typeface="楷体_GB2312" pitchFamily="49" charset="-122"/>
                <a:ea typeface="楷体_GB2312" pitchFamily="49" charset="-122"/>
              </a:rPr>
              <a:t>对一棵以孩子兄弟链表存储的树 </a:t>
            </a:r>
            <a:r>
              <a:rPr lang="en-US" altLang="zh-CN" sz="3600">
                <a:solidFill>
                  <a:srgbClr val="FFFFCC"/>
                </a:solidFill>
                <a:latin typeface="楷体_GB2312" pitchFamily="49" charset="-122"/>
                <a:ea typeface="楷体_GB2312" pitchFamily="49" charset="-122"/>
              </a:rPr>
              <a:t>T </a:t>
            </a:r>
            <a:r>
              <a:rPr lang="zh-CN" altLang="en-US" sz="3600">
                <a:solidFill>
                  <a:srgbClr val="FFFFCC"/>
                </a:solidFill>
                <a:latin typeface="楷体_GB2312" pitchFamily="49" charset="-122"/>
                <a:ea typeface="楷体_GB2312" pitchFamily="49" charset="-122"/>
              </a:rPr>
              <a:t>，统计树中所含叶子结点的个数。</a:t>
            </a:r>
            <a:endParaRPr lang="zh-CN" altLang="en-US" sz="2400"/>
          </a:p>
        </p:txBody>
      </p:sp>
      <p:sp>
        <p:nvSpPr>
          <p:cNvPr id="244739" name="Text Box 3"/>
          <p:cNvSpPr txBox="1">
            <a:spLocks noChangeArrowheads="1"/>
          </p:cNvSpPr>
          <p:nvPr/>
        </p:nvSpPr>
        <p:spPr bwMode="auto">
          <a:xfrm>
            <a:off x="676275" y="1419225"/>
            <a:ext cx="8010525" cy="5362575"/>
          </a:xfrm>
          <a:prstGeom prst="rect">
            <a:avLst/>
          </a:prstGeom>
          <a:noFill/>
          <a:ln w="12700" cap="sq">
            <a:noFill/>
            <a:miter lim="800000"/>
            <a:headEnd type="none" w="sm" len="sm"/>
            <a:tailEnd type="none" w="sm" len="sm"/>
          </a:ln>
          <a:effectLst/>
        </p:spPr>
        <p:txBody>
          <a:bodyPr wrap="none">
            <a:spAutoFit/>
          </a:bodyPr>
          <a:lstStyle/>
          <a:p>
            <a:pPr>
              <a:lnSpc>
                <a:spcPct val="120000"/>
              </a:lnSpc>
            </a:pPr>
            <a:r>
              <a:rPr lang="en-US" altLang="zh-CN" sz="3600" b="1">
                <a:solidFill>
                  <a:srgbClr val="FFFFCC"/>
                </a:solidFill>
              </a:rPr>
              <a:t>void</a:t>
            </a:r>
            <a:r>
              <a:rPr lang="en-US" altLang="zh-CN" sz="3600">
                <a:solidFill>
                  <a:srgbClr val="FFFFCC"/>
                </a:solidFill>
              </a:rPr>
              <a:t> CountLeaf (BiTree T,    </a:t>
            </a:r>
            <a:r>
              <a:rPr lang="en-US" altLang="zh-CN" sz="3600" b="1">
                <a:solidFill>
                  <a:srgbClr val="FFFFCC"/>
                </a:solidFill>
              </a:rPr>
              <a:t>int&amp;</a:t>
            </a:r>
            <a:r>
              <a:rPr lang="en-US" altLang="zh-CN" sz="3600">
                <a:solidFill>
                  <a:srgbClr val="FFFFCC"/>
                </a:solidFill>
              </a:rPr>
              <a:t> count){</a:t>
            </a:r>
            <a:endParaRPr lang="en-US" altLang="zh-CN" sz="3600" b="1">
              <a:solidFill>
                <a:srgbClr val="FFFFCC"/>
              </a:solidFill>
              <a:latin typeface="宋体" pitchFamily="2" charset="-122"/>
            </a:endParaRPr>
          </a:p>
          <a:p>
            <a:pPr>
              <a:lnSpc>
                <a:spcPct val="120000"/>
              </a:lnSpc>
            </a:pPr>
            <a:r>
              <a:rPr lang="en-US" altLang="zh-CN" sz="3600">
                <a:solidFill>
                  <a:srgbClr val="FFFFCC"/>
                </a:solidFill>
              </a:rPr>
              <a:t>   </a:t>
            </a:r>
            <a:r>
              <a:rPr lang="en-US" altLang="zh-CN" sz="3600" b="1">
                <a:solidFill>
                  <a:srgbClr val="FFFFCC"/>
                </a:solidFill>
              </a:rPr>
              <a:t>if</a:t>
            </a:r>
            <a:r>
              <a:rPr lang="en-US" altLang="zh-CN" sz="3600">
                <a:solidFill>
                  <a:srgbClr val="FFFFCC"/>
                </a:solidFill>
              </a:rPr>
              <a:t> ( T ) </a:t>
            </a:r>
            <a:r>
              <a:rPr lang="en-US" altLang="zh-CN" sz="3600" b="1">
                <a:solidFill>
                  <a:srgbClr val="FFFFCC"/>
                </a:solidFill>
              </a:rPr>
              <a:t>{</a:t>
            </a:r>
          </a:p>
          <a:p>
            <a:pPr>
              <a:lnSpc>
                <a:spcPct val="120000"/>
              </a:lnSpc>
            </a:pPr>
            <a:r>
              <a:rPr lang="en-US" altLang="zh-CN" sz="3600">
                <a:solidFill>
                  <a:srgbClr val="FFFFCC"/>
                </a:solidFill>
              </a:rPr>
              <a:t>      </a:t>
            </a:r>
            <a:r>
              <a:rPr lang="en-US" altLang="zh-CN" sz="3600" b="1">
                <a:solidFill>
                  <a:srgbClr val="FFFFCC"/>
                </a:solidFill>
              </a:rPr>
              <a:t>if</a:t>
            </a:r>
            <a:r>
              <a:rPr lang="en-US" altLang="zh-CN" sz="3600">
                <a:solidFill>
                  <a:srgbClr val="FFFFCC"/>
                </a:solidFill>
              </a:rPr>
              <a:t> ((</a:t>
            </a:r>
            <a:r>
              <a:rPr lang="en-US" altLang="zh-CN" sz="3600" b="1">
                <a:solidFill>
                  <a:srgbClr val="FFFFCC"/>
                </a:solidFill>
              </a:rPr>
              <a:t>!</a:t>
            </a:r>
            <a:r>
              <a:rPr lang="en-US" altLang="zh-CN" sz="3600">
                <a:solidFill>
                  <a:srgbClr val="FFFFCC"/>
                </a:solidFill>
              </a:rPr>
              <a:t>T-&gt;</a:t>
            </a:r>
            <a:r>
              <a:rPr lang="en-US" altLang="zh-CN" sz="3600" b="1">
                <a:solidFill>
                  <a:srgbClr val="FFFFCC"/>
                </a:solidFill>
              </a:rPr>
              <a:t>l</a:t>
            </a:r>
            <a:r>
              <a:rPr lang="en-US" altLang="zh-CN" sz="3600">
                <a:solidFill>
                  <a:srgbClr val="FFFFCC"/>
                </a:solidFill>
              </a:rPr>
              <a:t>child)  </a:t>
            </a:r>
            <a:r>
              <a:rPr lang="en-US" altLang="zh-CN" sz="3600" b="1">
                <a:solidFill>
                  <a:srgbClr val="FFFFCC"/>
                </a:solidFill>
              </a:rPr>
              <a:t>&amp;&amp;</a:t>
            </a:r>
            <a:r>
              <a:rPr lang="en-US" altLang="zh-CN" sz="3600">
                <a:solidFill>
                  <a:srgbClr val="FFFFCC"/>
                </a:solidFill>
              </a:rPr>
              <a:t> (</a:t>
            </a:r>
            <a:r>
              <a:rPr lang="en-US" altLang="zh-CN" sz="3600" b="1">
                <a:solidFill>
                  <a:srgbClr val="FFFFCC"/>
                </a:solidFill>
              </a:rPr>
              <a:t>!</a:t>
            </a:r>
            <a:r>
              <a:rPr lang="en-US" altLang="zh-CN" sz="3600">
                <a:solidFill>
                  <a:srgbClr val="FFFFCC"/>
                </a:solidFill>
              </a:rPr>
              <a:t>T-&gt;</a:t>
            </a:r>
            <a:r>
              <a:rPr lang="en-US" altLang="zh-CN" sz="3600" b="1">
                <a:solidFill>
                  <a:srgbClr val="FFFFCC"/>
                </a:solidFill>
              </a:rPr>
              <a:t>r</a:t>
            </a:r>
            <a:r>
              <a:rPr lang="en-US" altLang="zh-CN" sz="3600">
                <a:solidFill>
                  <a:srgbClr val="FFFFCC"/>
                </a:solidFill>
              </a:rPr>
              <a:t>child) )</a:t>
            </a:r>
          </a:p>
          <a:p>
            <a:pPr>
              <a:lnSpc>
                <a:spcPct val="120000"/>
              </a:lnSpc>
            </a:pPr>
            <a:r>
              <a:rPr lang="en-US" altLang="zh-CN" sz="3600">
                <a:solidFill>
                  <a:srgbClr val="FFFFCC"/>
                </a:solidFill>
              </a:rPr>
              <a:t>         count</a:t>
            </a:r>
            <a:r>
              <a:rPr lang="en-US" altLang="zh-CN" sz="3600" b="1">
                <a:solidFill>
                  <a:srgbClr val="FFFFCC"/>
                </a:solidFill>
              </a:rPr>
              <a:t>++;     </a:t>
            </a:r>
            <a:r>
              <a:rPr lang="en-US" altLang="zh-CN" sz="3600">
                <a:solidFill>
                  <a:srgbClr val="FFFFCC"/>
                </a:solidFill>
              </a:rPr>
              <a:t>// </a:t>
            </a:r>
            <a:r>
              <a:rPr lang="zh-CN" altLang="zh-CN" sz="3600">
                <a:solidFill>
                  <a:srgbClr val="FFFFCC"/>
                </a:solidFill>
                <a:ea typeface="楷体_GB2312" pitchFamily="49" charset="-122"/>
              </a:rPr>
              <a:t>对叶子结点计数</a:t>
            </a:r>
            <a:endParaRPr lang="zh-CN" altLang="en-US" sz="3600" b="1">
              <a:solidFill>
                <a:srgbClr val="FFFFCC"/>
              </a:solidFill>
            </a:endParaRPr>
          </a:p>
          <a:p>
            <a:pPr>
              <a:lnSpc>
                <a:spcPct val="120000"/>
              </a:lnSpc>
            </a:pPr>
            <a:r>
              <a:rPr lang="zh-CN" altLang="en-US" sz="3600">
                <a:solidFill>
                  <a:srgbClr val="FFFFCC"/>
                </a:solidFill>
              </a:rPr>
              <a:t>      </a:t>
            </a:r>
            <a:r>
              <a:rPr lang="en-US" altLang="zh-CN" sz="3600">
                <a:solidFill>
                  <a:srgbClr val="FFFFCC"/>
                </a:solidFill>
              </a:rPr>
              <a:t>CountLeaf( T-&gt;</a:t>
            </a:r>
            <a:r>
              <a:rPr lang="en-US" altLang="zh-CN" sz="3600" b="1">
                <a:solidFill>
                  <a:srgbClr val="FFFFCC"/>
                </a:solidFill>
              </a:rPr>
              <a:t>l</a:t>
            </a:r>
            <a:r>
              <a:rPr lang="en-US" altLang="zh-CN" sz="3600">
                <a:solidFill>
                  <a:srgbClr val="FFFFCC"/>
                </a:solidFill>
              </a:rPr>
              <a:t>child,         count);  </a:t>
            </a:r>
            <a:endParaRPr lang="en-US" altLang="zh-CN" sz="3600">
              <a:solidFill>
                <a:srgbClr val="FFFFCC"/>
              </a:solidFill>
              <a:latin typeface="宋体" pitchFamily="2" charset="-122"/>
            </a:endParaRPr>
          </a:p>
          <a:p>
            <a:pPr>
              <a:lnSpc>
                <a:spcPct val="120000"/>
              </a:lnSpc>
            </a:pPr>
            <a:r>
              <a:rPr lang="en-US" altLang="zh-CN" sz="3600">
                <a:solidFill>
                  <a:srgbClr val="FFFFCC"/>
                </a:solidFill>
              </a:rPr>
              <a:t>      CountLeaf( T-&gt;</a:t>
            </a:r>
            <a:r>
              <a:rPr lang="en-US" altLang="zh-CN" sz="3600" b="1">
                <a:solidFill>
                  <a:srgbClr val="FFFFCC"/>
                </a:solidFill>
              </a:rPr>
              <a:t>r</a:t>
            </a:r>
            <a:r>
              <a:rPr lang="en-US" altLang="zh-CN" sz="3600">
                <a:solidFill>
                  <a:srgbClr val="FFFFCC"/>
                </a:solidFill>
              </a:rPr>
              <a:t>child,         count); </a:t>
            </a:r>
            <a:endParaRPr lang="en-US" altLang="zh-CN" sz="3600">
              <a:solidFill>
                <a:srgbClr val="FFFFCC"/>
              </a:solidFill>
              <a:latin typeface="宋体" pitchFamily="2" charset="-122"/>
            </a:endParaRPr>
          </a:p>
          <a:p>
            <a:pPr>
              <a:lnSpc>
                <a:spcPct val="120000"/>
              </a:lnSpc>
            </a:pPr>
            <a:r>
              <a:rPr lang="en-US" altLang="zh-CN" sz="3600" b="1">
                <a:solidFill>
                  <a:srgbClr val="FFFFCC"/>
                </a:solidFill>
              </a:rPr>
              <a:t>   } </a:t>
            </a:r>
            <a:r>
              <a:rPr lang="en-US" altLang="zh-CN" sz="3600">
                <a:solidFill>
                  <a:srgbClr val="FFFFCC"/>
                </a:solidFill>
              </a:rPr>
              <a:t>// if</a:t>
            </a:r>
            <a:endParaRPr lang="en-US" altLang="zh-CN" sz="3600" b="1">
              <a:solidFill>
                <a:srgbClr val="FFFFCC"/>
              </a:solidFill>
            </a:endParaRPr>
          </a:p>
          <a:p>
            <a:pPr>
              <a:lnSpc>
                <a:spcPct val="120000"/>
              </a:lnSpc>
            </a:pPr>
            <a:r>
              <a:rPr lang="en-US" altLang="zh-CN" sz="3600" b="1">
                <a:solidFill>
                  <a:srgbClr val="FFFFCC"/>
                </a:solidFill>
              </a:rPr>
              <a:t>} </a:t>
            </a:r>
            <a:r>
              <a:rPr lang="en-US" altLang="zh-CN" sz="3600">
                <a:solidFill>
                  <a:srgbClr val="FFFFCC"/>
                </a:solidFill>
              </a:rPr>
              <a:t>// CountLeaf</a:t>
            </a:r>
          </a:p>
        </p:txBody>
      </p:sp>
      <p:sp useBgFill="1">
        <p:nvSpPr>
          <p:cNvPr id="244740" name="Rectangle 4"/>
          <p:cNvSpPr>
            <a:spLocks noChangeArrowheads="1"/>
          </p:cNvSpPr>
          <p:nvPr/>
        </p:nvSpPr>
        <p:spPr bwMode="auto">
          <a:xfrm>
            <a:off x="1828800" y="2895600"/>
            <a:ext cx="6096000" cy="533400"/>
          </a:xfrm>
          <a:prstGeom prst="rect">
            <a:avLst/>
          </a:prstGeom>
          <a:ln w="9525">
            <a:noFill/>
            <a:miter lim="800000"/>
            <a:headEnd/>
            <a:tailEnd/>
          </a:ln>
          <a:effectLst/>
        </p:spPr>
        <p:txBody>
          <a:bodyPr wrap="none" anchor="ctr"/>
          <a:lstStyle/>
          <a:p>
            <a:endParaRPr lang="zh-CN" altLang="en-US"/>
          </a:p>
        </p:txBody>
      </p:sp>
      <p:sp useBgFill="1">
        <p:nvSpPr>
          <p:cNvPr id="244741" name="Text Box 5"/>
          <p:cNvSpPr txBox="1">
            <a:spLocks noChangeArrowheads="1"/>
          </p:cNvSpPr>
          <p:nvPr/>
        </p:nvSpPr>
        <p:spPr bwMode="auto">
          <a:xfrm>
            <a:off x="3870325" y="1492250"/>
            <a:ext cx="2203450" cy="641350"/>
          </a:xfrm>
          <a:prstGeom prst="rect">
            <a:avLst/>
          </a:prstGeom>
          <a:ln w="9525">
            <a:noFill/>
            <a:miter lim="800000"/>
            <a:headEnd/>
            <a:tailEnd/>
          </a:ln>
          <a:effectLst/>
        </p:spPr>
        <p:txBody>
          <a:bodyPr wrap="none">
            <a:spAutoFit/>
          </a:bodyPr>
          <a:lstStyle/>
          <a:p>
            <a:r>
              <a:rPr lang="en-US" altLang="zh-CN" sz="3600">
                <a:solidFill>
                  <a:srgbClr val="FFCCFF"/>
                </a:solidFill>
              </a:rPr>
              <a:t>CSTree  T,</a:t>
            </a:r>
            <a:endParaRPr lang="en-US" altLang="zh-CN" sz="3600"/>
          </a:p>
        </p:txBody>
      </p:sp>
      <p:sp useBgFill="1">
        <p:nvSpPr>
          <p:cNvPr id="244742" name="Text Box 6"/>
          <p:cNvSpPr txBox="1">
            <a:spLocks noChangeArrowheads="1"/>
          </p:cNvSpPr>
          <p:nvPr/>
        </p:nvSpPr>
        <p:spPr bwMode="auto">
          <a:xfrm>
            <a:off x="3609975" y="4159250"/>
            <a:ext cx="2638425" cy="641350"/>
          </a:xfrm>
          <a:prstGeom prst="rect">
            <a:avLst/>
          </a:prstGeom>
          <a:ln w="9525">
            <a:noFill/>
            <a:miter lim="800000"/>
            <a:headEnd/>
            <a:tailEnd/>
          </a:ln>
          <a:effectLst/>
        </p:spPr>
        <p:txBody>
          <a:bodyPr wrap="none">
            <a:spAutoFit/>
          </a:bodyPr>
          <a:lstStyle/>
          <a:p>
            <a:r>
              <a:rPr lang="en-US" altLang="zh-CN" sz="3600">
                <a:solidFill>
                  <a:srgbClr val="FFCCFF"/>
                </a:solidFill>
              </a:rPr>
              <a:t>T-&gt;firstchild,</a:t>
            </a:r>
            <a:endParaRPr lang="en-US" altLang="zh-CN" sz="3600"/>
          </a:p>
        </p:txBody>
      </p:sp>
      <p:sp useBgFill="1">
        <p:nvSpPr>
          <p:cNvPr id="244743" name="Text Box 7"/>
          <p:cNvSpPr txBox="1">
            <a:spLocks noChangeArrowheads="1"/>
          </p:cNvSpPr>
          <p:nvPr/>
        </p:nvSpPr>
        <p:spPr bwMode="auto">
          <a:xfrm>
            <a:off x="3581400" y="4800600"/>
            <a:ext cx="3019425" cy="641350"/>
          </a:xfrm>
          <a:prstGeom prst="rect">
            <a:avLst/>
          </a:prstGeom>
          <a:ln w="9525">
            <a:noFill/>
            <a:miter lim="800000"/>
            <a:headEnd/>
            <a:tailEnd/>
          </a:ln>
          <a:effectLst/>
        </p:spPr>
        <p:txBody>
          <a:bodyPr wrap="none">
            <a:spAutoFit/>
          </a:bodyPr>
          <a:lstStyle/>
          <a:p>
            <a:r>
              <a:rPr lang="en-US" altLang="zh-CN" sz="3600">
                <a:solidFill>
                  <a:srgbClr val="FFCCFF"/>
                </a:solidFill>
              </a:rPr>
              <a:t>T-&gt;nextsibling,</a:t>
            </a:r>
            <a:endParaRPr lang="en-US" altLang="zh-CN" sz="3600"/>
          </a:p>
        </p:txBody>
      </p:sp>
      <p:graphicFrame>
        <p:nvGraphicFramePr>
          <p:cNvPr id="244744" name="Object 8">
            <a:hlinkClick r:id="" action="ppaction://hlinkshowjump?jump=firstslide" highlightClick="1"/>
          </p:cNvPr>
          <p:cNvGraphicFramePr>
            <a:graphicFrameLocks noChangeAspect="1"/>
          </p:cNvGraphicFramePr>
          <p:nvPr/>
        </p:nvGraphicFramePr>
        <p:xfrm>
          <a:off x="8197850" y="5867400"/>
          <a:ext cx="704850" cy="703263"/>
        </p:xfrm>
        <a:graphic>
          <a:graphicData uri="http://schemas.openxmlformats.org/presentationml/2006/ole">
            <p:oleObj spid="_x0000_s134146" name="剪辑" r:id="rId3" imgW="704880" imgH="703800" progId="">
              <p:embed/>
            </p:oleObj>
          </a:graphicData>
        </a:graphic>
      </p:graphicFrame>
      <p:sp>
        <p:nvSpPr>
          <p:cNvPr id="244745" name="Text Box 9">
            <a:hlinkClick r:id="" action="ppaction://hlinkshowjump?jump=firstslide" highlightClick="1"/>
          </p:cNvPr>
          <p:cNvSpPr txBox="1">
            <a:spLocks noChangeArrowheads="1"/>
          </p:cNvSpPr>
          <p:nvPr/>
        </p:nvSpPr>
        <p:spPr bwMode="auto">
          <a:xfrm>
            <a:off x="8064500" y="62023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
        <p:nvSpPr>
          <p:cNvPr id="244746" name="Text Box 10"/>
          <p:cNvSpPr txBox="1">
            <a:spLocks noChangeArrowheads="1"/>
          </p:cNvSpPr>
          <p:nvPr/>
        </p:nvSpPr>
        <p:spPr bwMode="auto">
          <a:xfrm>
            <a:off x="4022725" y="6115050"/>
            <a:ext cx="3595688" cy="579438"/>
          </a:xfrm>
          <a:prstGeom prst="rect">
            <a:avLst/>
          </a:prstGeom>
          <a:noFill/>
          <a:ln w="9525">
            <a:noFill/>
            <a:miter lim="800000"/>
            <a:headEnd/>
            <a:tailEnd/>
          </a:ln>
          <a:effectLst/>
        </p:spPr>
        <p:txBody>
          <a:bodyPr wrap="none">
            <a:spAutoFit/>
          </a:bodyPr>
          <a:lstStyle/>
          <a:p>
            <a:r>
              <a:rPr lang="zh-CN" altLang="en-US" sz="3200" b="1">
                <a:solidFill>
                  <a:srgbClr val="FF3300"/>
                </a:solidFill>
              </a:rPr>
              <a:t>问</a:t>
            </a:r>
            <a:r>
              <a:rPr lang="en-US" altLang="zh-CN" sz="3200" b="1">
                <a:solidFill>
                  <a:srgbClr val="FF3300"/>
                </a:solidFill>
              </a:rPr>
              <a:t>:</a:t>
            </a:r>
            <a:r>
              <a:rPr lang="zh-CN" altLang="en-US" sz="3200" b="1">
                <a:solidFill>
                  <a:srgbClr val="FF3300"/>
                </a:solidFill>
              </a:rPr>
              <a:t>这个算法对吗？</a:t>
            </a:r>
            <a:endParaRPr lang="zh-CN" altLang="en-US" sz="3200"/>
          </a:p>
        </p:txBody>
      </p:sp>
      <p:sp>
        <p:nvSpPr>
          <p:cNvPr id="244747" name="Text Box 11"/>
          <p:cNvSpPr txBox="1">
            <a:spLocks noChangeArrowheads="1"/>
          </p:cNvSpPr>
          <p:nvPr/>
        </p:nvSpPr>
        <p:spPr bwMode="auto">
          <a:xfrm>
            <a:off x="1752600" y="2819400"/>
            <a:ext cx="3200400" cy="641350"/>
          </a:xfrm>
          <a:prstGeom prst="rect">
            <a:avLst/>
          </a:prstGeom>
          <a:noFill/>
          <a:ln w="9525">
            <a:noFill/>
            <a:miter lim="800000"/>
            <a:headEnd/>
            <a:tailEnd/>
          </a:ln>
          <a:effectLst/>
        </p:spPr>
        <p:txBody>
          <a:bodyPr>
            <a:spAutoFit/>
          </a:bodyPr>
          <a:lstStyle/>
          <a:p>
            <a:pPr>
              <a:spcBef>
                <a:spcPct val="50000"/>
              </a:spcBef>
            </a:pPr>
            <a:r>
              <a:rPr lang="en-US" altLang="zh-CN" sz="3600">
                <a:solidFill>
                  <a:srgbClr val="FFCCFF"/>
                </a:solidFill>
              </a:rPr>
              <a:t>(!T-&gt;firstchild )</a:t>
            </a:r>
            <a:endParaRPr lang="en-US" altLang="zh-CN"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strips(upLeft)">
                                      <p:cBhvr>
                                        <p:cTn id="7" dur="500"/>
                                        <p:tgtEl>
                                          <p:spTgt spid="2447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4746"/>
                                        </p:tgtEl>
                                        <p:attrNameLst>
                                          <p:attrName>style.visibility</p:attrName>
                                        </p:attrNameLst>
                                      </p:cBhvr>
                                      <p:to>
                                        <p:strVal val="visible"/>
                                      </p:to>
                                    </p:set>
                                    <p:animEffect transition="in" filter="wipe(left)">
                                      <p:cBhvr>
                                        <p:cTn id="12" dur="500"/>
                                        <p:tgtEl>
                                          <p:spTgt spid="244746"/>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244740"/>
                                        </p:tgtEl>
                                        <p:attrNameLst>
                                          <p:attrName>style.visibility</p:attrName>
                                        </p:attrNameLst>
                                      </p:cBhvr>
                                      <p:to>
                                        <p:strVal val="visible"/>
                                      </p:to>
                                    </p:set>
                                    <p:anim calcmode="lin" valueType="num">
                                      <p:cBhvr>
                                        <p:cTn id="17" dur="500" fill="hold"/>
                                        <p:tgtEl>
                                          <p:spTgt spid="244740"/>
                                        </p:tgtEl>
                                        <p:attrNameLst>
                                          <p:attrName>ppt_x</p:attrName>
                                        </p:attrNameLst>
                                      </p:cBhvr>
                                      <p:tavLst>
                                        <p:tav tm="0">
                                          <p:val>
                                            <p:strVal val="#ppt_x-#ppt_w/2"/>
                                          </p:val>
                                        </p:tav>
                                        <p:tav tm="100000">
                                          <p:val>
                                            <p:strVal val="#ppt_x"/>
                                          </p:val>
                                        </p:tav>
                                      </p:tavLst>
                                    </p:anim>
                                    <p:anim calcmode="lin" valueType="num">
                                      <p:cBhvr>
                                        <p:cTn id="18" dur="500" fill="hold"/>
                                        <p:tgtEl>
                                          <p:spTgt spid="244740"/>
                                        </p:tgtEl>
                                        <p:attrNameLst>
                                          <p:attrName>ppt_y</p:attrName>
                                        </p:attrNameLst>
                                      </p:cBhvr>
                                      <p:tavLst>
                                        <p:tav tm="0">
                                          <p:val>
                                            <p:strVal val="#ppt_y"/>
                                          </p:val>
                                        </p:tav>
                                        <p:tav tm="100000">
                                          <p:val>
                                            <p:strVal val="#ppt_y"/>
                                          </p:val>
                                        </p:tav>
                                      </p:tavLst>
                                    </p:anim>
                                    <p:anim calcmode="lin" valueType="num">
                                      <p:cBhvr>
                                        <p:cTn id="19" dur="500" fill="hold"/>
                                        <p:tgtEl>
                                          <p:spTgt spid="244740"/>
                                        </p:tgtEl>
                                        <p:attrNameLst>
                                          <p:attrName>ppt_w</p:attrName>
                                        </p:attrNameLst>
                                      </p:cBhvr>
                                      <p:tavLst>
                                        <p:tav tm="0">
                                          <p:val>
                                            <p:fltVal val="0"/>
                                          </p:val>
                                        </p:tav>
                                        <p:tav tm="100000">
                                          <p:val>
                                            <p:strVal val="#ppt_w"/>
                                          </p:val>
                                        </p:tav>
                                      </p:tavLst>
                                    </p:anim>
                                    <p:anim calcmode="lin" valueType="num">
                                      <p:cBhvr>
                                        <p:cTn id="20" dur="500" fill="hold"/>
                                        <p:tgtEl>
                                          <p:spTgt spid="244740"/>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44747"/>
                                        </p:tgtEl>
                                        <p:attrNameLst>
                                          <p:attrName>style.visibility</p:attrName>
                                        </p:attrNameLst>
                                      </p:cBhvr>
                                      <p:to>
                                        <p:strVal val="visible"/>
                                      </p:to>
                                    </p:set>
                                    <p:animEffect transition="in" filter="wipe(left)">
                                      <p:cBhvr>
                                        <p:cTn id="24" dur="500"/>
                                        <p:tgtEl>
                                          <p:spTgt spid="24474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4741"/>
                                        </p:tgtEl>
                                        <p:attrNameLst>
                                          <p:attrName>style.visibility</p:attrName>
                                        </p:attrNameLst>
                                      </p:cBhvr>
                                      <p:to>
                                        <p:strVal val="visible"/>
                                      </p:to>
                                    </p:set>
                                    <p:animEffect transition="in" filter="wipe(left)">
                                      <p:cBhvr>
                                        <p:cTn id="29" dur="500"/>
                                        <p:tgtEl>
                                          <p:spTgt spid="24474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4742"/>
                                        </p:tgtEl>
                                        <p:attrNameLst>
                                          <p:attrName>style.visibility</p:attrName>
                                        </p:attrNameLst>
                                      </p:cBhvr>
                                      <p:to>
                                        <p:strVal val="visible"/>
                                      </p:to>
                                    </p:set>
                                    <p:animEffect transition="in" filter="wipe(left)">
                                      <p:cBhvr>
                                        <p:cTn id="34" dur="500"/>
                                        <p:tgtEl>
                                          <p:spTgt spid="2447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4743"/>
                                        </p:tgtEl>
                                        <p:attrNameLst>
                                          <p:attrName>style.visibility</p:attrName>
                                        </p:attrNameLst>
                                      </p:cBhvr>
                                      <p:to>
                                        <p:strVal val="visible"/>
                                      </p:to>
                                    </p:set>
                                    <p:animEffect transition="in" filter="wipe(left)">
                                      <p:cBhvr>
                                        <p:cTn id="39" dur="500"/>
                                        <p:tgtEl>
                                          <p:spTgt spid="244743"/>
                                        </p:tgtEl>
                                      </p:cBhvr>
                                    </p:animEffect>
                                  </p:childTnLst>
                                </p:cTn>
                              </p:par>
                            </p:childTnLst>
                          </p:cTn>
                        </p:par>
                        <p:par>
                          <p:cTn id="40" fill="hold">
                            <p:stCondLst>
                              <p:cond delay="500"/>
                            </p:stCondLst>
                            <p:childTnLst>
                              <p:par>
                                <p:cTn id="41" presetID="2" presetClass="entr" presetSubtype="6" fill="hold" nodeType="afterEffect">
                                  <p:stCondLst>
                                    <p:cond delay="0"/>
                                  </p:stCondLst>
                                  <p:childTnLst>
                                    <p:set>
                                      <p:cBhvr>
                                        <p:cTn id="42" dur="1" fill="hold">
                                          <p:stCondLst>
                                            <p:cond delay="0"/>
                                          </p:stCondLst>
                                        </p:cTn>
                                        <p:tgtEl>
                                          <p:spTgt spid="244744"/>
                                        </p:tgtEl>
                                        <p:attrNameLst>
                                          <p:attrName>style.visibility</p:attrName>
                                        </p:attrNameLst>
                                      </p:cBhvr>
                                      <p:to>
                                        <p:strVal val="visible"/>
                                      </p:to>
                                    </p:set>
                                    <p:anim calcmode="lin" valueType="num">
                                      <p:cBhvr additive="base">
                                        <p:cTn id="43" dur="500" fill="hold"/>
                                        <p:tgtEl>
                                          <p:spTgt spid="244744"/>
                                        </p:tgtEl>
                                        <p:attrNameLst>
                                          <p:attrName>ppt_x</p:attrName>
                                        </p:attrNameLst>
                                      </p:cBhvr>
                                      <p:tavLst>
                                        <p:tav tm="0">
                                          <p:val>
                                            <p:strVal val="1+#ppt_w/2"/>
                                          </p:val>
                                        </p:tav>
                                        <p:tav tm="100000">
                                          <p:val>
                                            <p:strVal val="#ppt_x"/>
                                          </p:val>
                                        </p:tav>
                                      </p:tavLst>
                                    </p:anim>
                                    <p:anim calcmode="lin" valueType="num">
                                      <p:cBhvr additive="base">
                                        <p:cTn id="44" dur="500" fill="hold"/>
                                        <p:tgtEl>
                                          <p:spTgt spid="244744"/>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6" fill="hold" grpId="0" nodeType="afterEffect">
                                  <p:stCondLst>
                                    <p:cond delay="0"/>
                                  </p:stCondLst>
                                  <p:childTnLst>
                                    <p:set>
                                      <p:cBhvr>
                                        <p:cTn id="47" dur="1" fill="hold">
                                          <p:stCondLst>
                                            <p:cond delay="0"/>
                                          </p:stCondLst>
                                        </p:cTn>
                                        <p:tgtEl>
                                          <p:spTgt spid="244745"/>
                                        </p:tgtEl>
                                        <p:attrNameLst>
                                          <p:attrName>style.visibility</p:attrName>
                                        </p:attrNameLst>
                                      </p:cBhvr>
                                      <p:to>
                                        <p:strVal val="visible"/>
                                      </p:to>
                                    </p:set>
                                    <p:anim calcmode="lin" valueType="num">
                                      <p:cBhvr additive="base">
                                        <p:cTn id="48" dur="500" fill="hold"/>
                                        <p:tgtEl>
                                          <p:spTgt spid="244745"/>
                                        </p:tgtEl>
                                        <p:attrNameLst>
                                          <p:attrName>ppt_x</p:attrName>
                                        </p:attrNameLst>
                                      </p:cBhvr>
                                      <p:tavLst>
                                        <p:tav tm="0">
                                          <p:val>
                                            <p:strVal val="1+#ppt_w/2"/>
                                          </p:val>
                                        </p:tav>
                                        <p:tav tm="100000">
                                          <p:val>
                                            <p:strVal val="#ppt_x"/>
                                          </p:val>
                                        </p:tav>
                                      </p:tavLst>
                                    </p:anim>
                                    <p:anim calcmode="lin" valueType="num">
                                      <p:cBhvr additive="base">
                                        <p:cTn id="49" dur="500" fill="hold"/>
                                        <p:tgtEl>
                                          <p:spTgt spid="2447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utoUpdateAnimBg="0"/>
      <p:bldP spid="244740" grpId="0" animBg="1"/>
      <p:bldP spid="244741" grpId="0" animBg="1" autoUpdateAnimBg="0"/>
      <p:bldP spid="244742" grpId="0" animBg="1" autoUpdateAnimBg="0"/>
      <p:bldP spid="244743" grpId="0" animBg="1" autoUpdateAnimBg="0"/>
      <p:bldP spid="244745" grpId="0" autoUpdateAnimBg="0"/>
      <p:bldP spid="244746" grpId="0" autoUpdateAnimBg="0"/>
      <p:bldP spid="244747" grpId="0" autoUpdateAnimBg="0"/>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152400" y="76200"/>
            <a:ext cx="8820150" cy="1190625"/>
          </a:xfrm>
          <a:prstGeom prst="rect">
            <a:avLst/>
          </a:prstGeom>
          <a:noFill/>
          <a:ln w="9525">
            <a:noFill/>
            <a:miter lim="800000"/>
            <a:headEnd/>
            <a:tailEnd/>
          </a:ln>
          <a:effectLst/>
        </p:spPr>
        <p:txBody>
          <a:bodyPr wrap="none">
            <a:spAutoFit/>
          </a:bodyPr>
          <a:lstStyle/>
          <a:p>
            <a:r>
              <a:rPr lang="zh-CN" altLang="en-US" sz="3600">
                <a:solidFill>
                  <a:srgbClr val="FFFFCC"/>
                </a:solidFill>
                <a:ea typeface="楷体_GB2312" pitchFamily="49" charset="-122"/>
              </a:rPr>
              <a:t>深度优先搜索遍历的非递归形式的算法：</a:t>
            </a:r>
          </a:p>
          <a:p>
            <a:r>
              <a:rPr lang="zh-CN" altLang="en-US" sz="3600">
                <a:solidFill>
                  <a:srgbClr val="FFFFCC"/>
                </a:solidFill>
                <a:ea typeface="楷体_GB2312" pitchFamily="49" charset="-122"/>
              </a:rPr>
              <a:t>一般情况下，需要一个“栈”保留一些信息。</a:t>
            </a:r>
            <a:endParaRPr lang="zh-CN" altLang="en-US" sz="2400"/>
          </a:p>
        </p:txBody>
      </p:sp>
      <p:sp>
        <p:nvSpPr>
          <p:cNvPr id="245763" name="Text Box 3"/>
          <p:cNvSpPr txBox="1">
            <a:spLocks noChangeArrowheads="1"/>
          </p:cNvSpPr>
          <p:nvPr/>
        </p:nvSpPr>
        <p:spPr bwMode="auto">
          <a:xfrm>
            <a:off x="152400" y="1387475"/>
            <a:ext cx="9099550" cy="2289175"/>
          </a:xfrm>
          <a:prstGeom prst="rect">
            <a:avLst/>
          </a:prstGeom>
          <a:noFill/>
          <a:ln w="9525">
            <a:noFill/>
            <a:miter lim="800000"/>
            <a:headEnd/>
            <a:tailEnd/>
          </a:ln>
          <a:effectLst/>
        </p:spPr>
        <p:txBody>
          <a:bodyPr>
            <a:spAutoFit/>
          </a:bodyPr>
          <a:lstStyle/>
          <a:p>
            <a:r>
              <a:rPr lang="zh-CN" altLang="en-US" sz="3600">
                <a:solidFill>
                  <a:srgbClr val="FFFFCC"/>
                </a:solidFill>
                <a:ea typeface="楷体_GB2312" pitchFamily="49" charset="-122"/>
              </a:rPr>
              <a:t>例如：遍历二叉树时，需要利用栈保留曾经路过的根结点（中序）；或者保留尚未遍历的右子树的根结点（先序）以便从左子树返回时继续遍历右子树；</a:t>
            </a:r>
            <a:endParaRPr lang="zh-CN" altLang="en-US" sz="2400"/>
          </a:p>
        </p:txBody>
      </p:sp>
      <p:sp>
        <p:nvSpPr>
          <p:cNvPr id="245764" name="Text Box 4"/>
          <p:cNvSpPr txBox="1">
            <a:spLocks noChangeArrowheads="1"/>
          </p:cNvSpPr>
          <p:nvPr/>
        </p:nvSpPr>
        <p:spPr bwMode="auto">
          <a:xfrm>
            <a:off x="136525" y="3733800"/>
            <a:ext cx="9159875" cy="1739900"/>
          </a:xfrm>
          <a:prstGeom prst="rect">
            <a:avLst/>
          </a:prstGeom>
          <a:noFill/>
          <a:ln w="9525">
            <a:noFill/>
            <a:miter lim="800000"/>
            <a:headEnd/>
            <a:tailEnd/>
          </a:ln>
          <a:effectLst/>
        </p:spPr>
        <p:txBody>
          <a:bodyPr>
            <a:spAutoFit/>
          </a:bodyPr>
          <a:lstStyle/>
          <a:p>
            <a:pPr>
              <a:spcBef>
                <a:spcPct val="50000"/>
              </a:spcBef>
            </a:pPr>
            <a:r>
              <a:rPr lang="zh-CN" altLang="en-US" sz="3600">
                <a:solidFill>
                  <a:srgbClr val="FFFFCC"/>
                </a:solidFill>
                <a:ea typeface="楷体_GB2312" pitchFamily="49" charset="-122"/>
              </a:rPr>
              <a:t>后序遍历二叉树的情况要复杂一些，由于根结点的访问在左、右子树的遍历之后，则不仅要保存结点的信息，还应保存“标志”</a:t>
            </a:r>
            <a:endParaRPr lang="zh-CN" altLang="en-US" sz="2400"/>
          </a:p>
        </p:txBody>
      </p:sp>
      <p:sp>
        <p:nvSpPr>
          <p:cNvPr id="245765" name="Text Box 5"/>
          <p:cNvSpPr txBox="1">
            <a:spLocks noChangeArrowheads="1"/>
          </p:cNvSpPr>
          <p:nvPr/>
        </p:nvSpPr>
        <p:spPr bwMode="auto">
          <a:xfrm>
            <a:off x="136525" y="5654675"/>
            <a:ext cx="9236075" cy="1190625"/>
          </a:xfrm>
          <a:prstGeom prst="rect">
            <a:avLst/>
          </a:prstGeom>
          <a:noFill/>
          <a:ln w="9525">
            <a:noFill/>
            <a:miter lim="800000"/>
            <a:headEnd/>
            <a:tailEnd/>
          </a:ln>
          <a:effectLst/>
        </p:spPr>
        <p:txBody>
          <a:bodyPr>
            <a:spAutoFit/>
          </a:bodyPr>
          <a:lstStyle/>
          <a:p>
            <a:r>
              <a:rPr lang="zh-CN" altLang="en-US" sz="3600">
                <a:solidFill>
                  <a:srgbClr val="FFFFCC"/>
                </a:solidFill>
                <a:ea typeface="楷体_GB2312" pitchFamily="49" charset="-122"/>
              </a:rPr>
              <a:t>反之，如果在存储结构中加上适当信息，则可以省略栈。</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blinds(vertical)">
                                      <p:cBhvr>
                                        <p:cTn id="7" dur="500"/>
                                        <p:tgtEl>
                                          <p:spTgt spid="2457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blinds(vertical)">
                                      <p:cBhvr>
                                        <p:cTn id="12" dur="500"/>
                                        <p:tgtEl>
                                          <p:spTgt spid="2457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45764"/>
                                        </p:tgtEl>
                                        <p:attrNameLst>
                                          <p:attrName>style.visibility</p:attrName>
                                        </p:attrNameLst>
                                      </p:cBhvr>
                                      <p:to>
                                        <p:strVal val="visible"/>
                                      </p:to>
                                    </p:set>
                                    <p:animEffect transition="in" filter="blinds(vertical)">
                                      <p:cBhvr>
                                        <p:cTn id="17" dur="500"/>
                                        <p:tgtEl>
                                          <p:spTgt spid="2457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45765"/>
                                        </p:tgtEl>
                                        <p:attrNameLst>
                                          <p:attrName>style.visibility</p:attrName>
                                        </p:attrNameLst>
                                      </p:cBhvr>
                                      <p:to>
                                        <p:strVal val="visible"/>
                                      </p:to>
                                    </p:set>
                                    <p:animEffect transition="in" filter="blinds(vertical)">
                                      <p:cBhvr>
                                        <p:cTn id="22" dur="500"/>
                                        <p:tgtEl>
                                          <p:spTgt spid="24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3" grpId="0" autoUpdateAnimBg="0"/>
      <p:bldP spid="245764" grpId="0" autoUpdateAnimBg="0"/>
      <p:bldP spid="245765" grpId="0" autoUpdateAnimBg="0"/>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136525" y="152400"/>
            <a:ext cx="8931275" cy="3387725"/>
          </a:xfrm>
          <a:prstGeom prst="rect">
            <a:avLst/>
          </a:prstGeom>
          <a:noFill/>
          <a:ln w="9525">
            <a:noFill/>
            <a:miter lim="800000"/>
            <a:headEnd/>
            <a:tailEnd/>
          </a:ln>
          <a:effectLst/>
        </p:spPr>
        <p:txBody>
          <a:bodyPr>
            <a:spAutoFit/>
          </a:bodyPr>
          <a:lstStyle/>
          <a:p>
            <a:r>
              <a:rPr lang="en-US" altLang="zh-CN" sz="3600" b="1">
                <a:solidFill>
                  <a:srgbClr val="FF9933"/>
                </a:solidFill>
              </a:rPr>
              <a:t>6.39</a:t>
            </a:r>
            <a:r>
              <a:rPr lang="en-US" altLang="zh-CN" sz="3600">
                <a:solidFill>
                  <a:srgbClr val="FFFFCC"/>
                </a:solidFill>
              </a:rPr>
              <a:t> </a:t>
            </a:r>
            <a:r>
              <a:rPr lang="zh-CN" altLang="en-US" sz="3600">
                <a:solidFill>
                  <a:srgbClr val="FFFFCC"/>
                </a:solidFill>
                <a:latin typeface="楷体_GB2312" pitchFamily="49" charset="-122"/>
                <a:ea typeface="楷体_GB2312" pitchFamily="49" charset="-122"/>
              </a:rPr>
              <a:t>假设在二叉链表的结点中增设两个域：双亲域</a:t>
            </a:r>
            <a:r>
              <a:rPr lang="en-US" altLang="zh-CN" sz="3600">
                <a:solidFill>
                  <a:srgbClr val="FFFFCC"/>
                </a:solidFill>
                <a:latin typeface="楷体_GB2312" pitchFamily="49" charset="-122"/>
                <a:ea typeface="楷体_GB2312" pitchFamily="49" charset="-122"/>
              </a:rPr>
              <a:t>(</a:t>
            </a:r>
            <a:r>
              <a:rPr lang="en-US" altLang="zh-CN" sz="3600">
                <a:solidFill>
                  <a:srgbClr val="FFFFCC"/>
                </a:solidFill>
                <a:ea typeface="楷体_GB2312" pitchFamily="49" charset="-122"/>
              </a:rPr>
              <a:t>parent</a:t>
            </a:r>
            <a:r>
              <a:rPr lang="en-US" altLang="zh-CN" sz="3600">
                <a:solidFill>
                  <a:srgbClr val="FFFFCC"/>
                </a:solidFill>
                <a:latin typeface="楷体_GB2312" pitchFamily="49" charset="-122"/>
                <a:ea typeface="楷体_GB2312" pitchFamily="49" charset="-122"/>
              </a:rPr>
              <a:t>)</a:t>
            </a:r>
            <a:r>
              <a:rPr lang="zh-CN" altLang="en-US" sz="3600">
                <a:solidFill>
                  <a:srgbClr val="FFFFCC"/>
                </a:solidFill>
                <a:latin typeface="楷体_GB2312" pitchFamily="49" charset="-122"/>
                <a:ea typeface="楷体_GB2312" pitchFamily="49" charset="-122"/>
              </a:rPr>
              <a:t>以指示其双亲结点；标志域</a:t>
            </a:r>
            <a:r>
              <a:rPr lang="en-US" altLang="zh-CN" sz="3600">
                <a:solidFill>
                  <a:srgbClr val="FFFFCC"/>
                </a:solidFill>
                <a:latin typeface="楷体_GB2312" pitchFamily="49" charset="-122"/>
                <a:ea typeface="楷体_GB2312" pitchFamily="49" charset="-122"/>
              </a:rPr>
              <a:t>(</a:t>
            </a:r>
            <a:r>
              <a:rPr lang="en-US" altLang="zh-CN" sz="3600">
                <a:solidFill>
                  <a:srgbClr val="FFFFCC"/>
                </a:solidFill>
                <a:ea typeface="楷体_GB2312" pitchFamily="49" charset="-122"/>
              </a:rPr>
              <a:t>mark:0..2</a:t>
            </a:r>
            <a:r>
              <a:rPr lang="en-US" altLang="zh-CN" sz="3600">
                <a:solidFill>
                  <a:srgbClr val="FFFFCC"/>
                </a:solidFill>
                <a:latin typeface="楷体_GB2312" pitchFamily="49" charset="-122"/>
                <a:ea typeface="楷体_GB2312" pitchFamily="49" charset="-122"/>
              </a:rPr>
              <a:t>)</a:t>
            </a:r>
            <a:r>
              <a:rPr lang="zh-CN" altLang="en-US" sz="3600">
                <a:solidFill>
                  <a:srgbClr val="FFFFCC"/>
                </a:solidFill>
                <a:latin typeface="楷体_GB2312" pitchFamily="49" charset="-122"/>
                <a:ea typeface="楷体_GB2312" pitchFamily="49" charset="-122"/>
              </a:rPr>
              <a:t>以区分在遍历过程中到达该结点时应继续向左或向右或访问该结点。试以此存储结构编写不用栈进行后序遍历的递推形式的算法。</a:t>
            </a:r>
            <a:endParaRPr lang="zh-CN" altLang="en-US" sz="2400"/>
          </a:p>
        </p:txBody>
      </p:sp>
      <p:sp>
        <p:nvSpPr>
          <p:cNvPr id="246787" name="Text Box 3"/>
          <p:cNvSpPr txBox="1">
            <a:spLocks noChangeArrowheads="1"/>
          </p:cNvSpPr>
          <p:nvPr/>
        </p:nvSpPr>
        <p:spPr bwMode="auto">
          <a:xfrm>
            <a:off x="0" y="3886200"/>
            <a:ext cx="9039225" cy="2349500"/>
          </a:xfrm>
          <a:prstGeom prst="rect">
            <a:avLst/>
          </a:prstGeom>
          <a:noFill/>
          <a:ln w="9525">
            <a:noFill/>
            <a:miter lim="800000"/>
            <a:headEnd/>
            <a:tailEnd/>
          </a:ln>
          <a:effectLst/>
        </p:spPr>
        <p:txBody>
          <a:bodyPr wrap="none">
            <a:spAutoFit/>
          </a:bodyPr>
          <a:lstStyle/>
          <a:p>
            <a:r>
              <a:rPr lang="en-US" altLang="zh-CN" sz="4000">
                <a:solidFill>
                  <a:srgbClr val="FFFFCC"/>
                </a:solidFill>
              </a:rPr>
              <a:t>mark</a:t>
            </a:r>
            <a:r>
              <a:rPr lang="zh-CN" altLang="en-US" sz="4000">
                <a:solidFill>
                  <a:srgbClr val="FFFFCC"/>
                </a:solidFill>
                <a:ea typeface="楷体_GB2312" pitchFamily="49" charset="-122"/>
              </a:rPr>
              <a:t>域的作用在于识别当前的状态：</a:t>
            </a:r>
            <a:endParaRPr lang="en-US" altLang="en-US" sz="4000">
              <a:solidFill>
                <a:srgbClr val="FFFFCC"/>
              </a:solidFill>
            </a:endParaRPr>
          </a:p>
          <a:p>
            <a:r>
              <a:rPr lang="en-US" altLang="zh-CN" sz="3600">
                <a:solidFill>
                  <a:srgbClr val="FFFFCC"/>
                </a:solidFill>
              </a:rPr>
              <a:t>mark=0 </a:t>
            </a:r>
            <a:r>
              <a:rPr lang="zh-CN" altLang="en-US" sz="3600">
                <a:solidFill>
                  <a:srgbClr val="FFFFCC"/>
                </a:solidFill>
                <a:ea typeface="楷体_GB2312" pitchFamily="49" charset="-122"/>
              </a:rPr>
              <a:t>表示当前状态是对结点作第一次访问</a:t>
            </a:r>
            <a:endParaRPr lang="zh-CN" altLang="en-US" sz="3600">
              <a:solidFill>
                <a:srgbClr val="FFFFCC"/>
              </a:solidFill>
            </a:endParaRPr>
          </a:p>
          <a:p>
            <a:r>
              <a:rPr lang="en-US" altLang="zh-CN" sz="3600">
                <a:solidFill>
                  <a:srgbClr val="FFFFCC"/>
                </a:solidFill>
              </a:rPr>
              <a:t>mark=1 </a:t>
            </a:r>
            <a:r>
              <a:rPr lang="zh-CN" altLang="en-US" sz="3600">
                <a:solidFill>
                  <a:srgbClr val="FFFFCC"/>
                </a:solidFill>
                <a:ea typeface="楷体_GB2312" pitchFamily="49" charset="-122"/>
              </a:rPr>
              <a:t>表示当前状态是对结点作第二次访问</a:t>
            </a:r>
            <a:endParaRPr lang="zh-CN" altLang="en-US" sz="3600">
              <a:solidFill>
                <a:srgbClr val="FFFFCC"/>
              </a:solidFill>
            </a:endParaRPr>
          </a:p>
          <a:p>
            <a:r>
              <a:rPr lang="en-US" altLang="zh-CN" sz="3600">
                <a:solidFill>
                  <a:srgbClr val="FFFFCC"/>
                </a:solidFill>
              </a:rPr>
              <a:t>mark=2 </a:t>
            </a:r>
            <a:r>
              <a:rPr lang="zh-CN" altLang="en-US" sz="3600">
                <a:solidFill>
                  <a:srgbClr val="FFFFCC"/>
                </a:solidFill>
                <a:ea typeface="楷体_GB2312" pitchFamily="49" charset="-122"/>
              </a:rPr>
              <a:t>表示当前状态是对结点作第三次访问</a:t>
            </a:r>
            <a:endParaRPr lang="zh-CN" altLang="en-US" sz="3600">
              <a:solidFill>
                <a:srgbClr val="FFFF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strips(downRight)">
                                      <p:cBhvr>
                                        <p:cTn id="7" dur="500"/>
                                        <p:tgtEl>
                                          <p:spTgt spid="24678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46787"/>
                                        </p:tgtEl>
                                        <p:attrNameLst>
                                          <p:attrName>style.visibility</p:attrName>
                                        </p:attrNameLst>
                                      </p:cBhvr>
                                      <p:to>
                                        <p:strVal val="visible"/>
                                      </p:to>
                                    </p:set>
                                    <p:animEffect transition="in" filter="strips(upRight)">
                                      <p:cBhvr>
                                        <p:cTn id="12" dur="500"/>
                                        <p:tgtEl>
                                          <p:spTgt spid="246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autoUpdateAnimBg="0"/>
      <p:bldP spid="246787" grpId="0" autoUpdateAnimBg="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Text Box 2"/>
          <p:cNvSpPr txBox="1">
            <a:spLocks noChangeArrowheads="1"/>
          </p:cNvSpPr>
          <p:nvPr/>
        </p:nvSpPr>
        <p:spPr bwMode="auto">
          <a:xfrm>
            <a:off x="136525" y="0"/>
            <a:ext cx="8855075" cy="6915150"/>
          </a:xfrm>
          <a:prstGeom prst="rect">
            <a:avLst/>
          </a:prstGeom>
          <a:noFill/>
          <a:ln w="9525">
            <a:noFill/>
            <a:miter lim="800000"/>
            <a:headEnd/>
            <a:tailEnd/>
          </a:ln>
          <a:effectLst/>
        </p:spPr>
        <p:txBody>
          <a:bodyPr>
            <a:spAutoFit/>
          </a:bodyPr>
          <a:lstStyle/>
          <a:p>
            <a:r>
              <a:rPr lang="en-US" altLang="zh-CN" sz="3200" b="1">
                <a:solidFill>
                  <a:srgbClr val="FFFFCC"/>
                </a:solidFill>
              </a:rPr>
              <a:t>void</a:t>
            </a:r>
            <a:r>
              <a:rPr lang="en-US" altLang="zh-CN" sz="3200">
                <a:solidFill>
                  <a:srgbClr val="FFFFCC"/>
                </a:solidFill>
              </a:rPr>
              <a:t> postorder( BiTree T) {</a:t>
            </a:r>
          </a:p>
          <a:p>
            <a:r>
              <a:rPr lang="en-US" altLang="zh-CN" sz="3200">
                <a:solidFill>
                  <a:srgbClr val="FFFFCC"/>
                </a:solidFill>
              </a:rPr>
              <a:t>   p=T;</a:t>
            </a:r>
          </a:p>
          <a:p>
            <a:r>
              <a:rPr lang="en-US" altLang="zh-CN" sz="3200">
                <a:solidFill>
                  <a:srgbClr val="FFFFCC"/>
                </a:solidFill>
              </a:rPr>
              <a:t>   </a:t>
            </a:r>
            <a:r>
              <a:rPr lang="en-US" altLang="zh-CN" sz="3200" b="1">
                <a:solidFill>
                  <a:srgbClr val="FFFFCC"/>
                </a:solidFill>
              </a:rPr>
              <a:t>while</a:t>
            </a:r>
            <a:r>
              <a:rPr lang="en-US" altLang="zh-CN" sz="3200">
                <a:solidFill>
                  <a:srgbClr val="FFFFCC"/>
                </a:solidFill>
              </a:rPr>
              <a:t> (p) {</a:t>
            </a:r>
          </a:p>
          <a:p>
            <a:r>
              <a:rPr lang="en-US" altLang="zh-CN" sz="3200">
                <a:solidFill>
                  <a:srgbClr val="FFFFCC"/>
                </a:solidFill>
              </a:rPr>
              <a:t>      </a:t>
            </a:r>
            <a:r>
              <a:rPr lang="en-US" altLang="zh-CN" sz="3200" b="1">
                <a:solidFill>
                  <a:srgbClr val="FFFFCC"/>
                </a:solidFill>
              </a:rPr>
              <a:t>switch</a:t>
            </a:r>
            <a:r>
              <a:rPr lang="en-US" altLang="zh-CN" sz="3200">
                <a:solidFill>
                  <a:srgbClr val="FFFFCC"/>
                </a:solidFill>
              </a:rPr>
              <a:t> (</a:t>
            </a:r>
            <a:r>
              <a:rPr lang="en-US" altLang="zh-CN" sz="3200">
                <a:solidFill>
                  <a:srgbClr val="FF9933"/>
                </a:solidFill>
              </a:rPr>
              <a:t>p-&gt;mark</a:t>
            </a:r>
            <a:r>
              <a:rPr lang="en-US" altLang="zh-CN" sz="3200">
                <a:solidFill>
                  <a:srgbClr val="FFFFCC"/>
                </a:solidFill>
              </a:rPr>
              <a:t>) {</a:t>
            </a:r>
          </a:p>
          <a:p>
            <a:r>
              <a:rPr lang="en-US" altLang="zh-CN" sz="3200">
                <a:solidFill>
                  <a:srgbClr val="FFFFCC"/>
                </a:solidFill>
              </a:rPr>
              <a:t>        </a:t>
            </a:r>
            <a:r>
              <a:rPr lang="en-US" altLang="zh-CN" sz="3200" b="1">
                <a:solidFill>
                  <a:srgbClr val="FFFFCC"/>
                </a:solidFill>
              </a:rPr>
              <a:t> case</a:t>
            </a:r>
            <a:r>
              <a:rPr lang="en-US" altLang="zh-CN" sz="3200">
                <a:solidFill>
                  <a:srgbClr val="FFFFCC"/>
                </a:solidFill>
              </a:rPr>
              <a:t> 0: </a:t>
            </a:r>
            <a:r>
              <a:rPr lang="en-US" altLang="zh-CN" sz="3200">
                <a:solidFill>
                  <a:srgbClr val="FF9933"/>
                </a:solidFill>
              </a:rPr>
              <a:t>p-&gt;mark=1</a:t>
            </a:r>
            <a:r>
              <a:rPr lang="en-US" altLang="zh-CN" sz="3200">
                <a:solidFill>
                  <a:srgbClr val="FFFFCC"/>
                </a:solidFill>
              </a:rPr>
              <a:t>;</a:t>
            </a:r>
          </a:p>
          <a:p>
            <a:r>
              <a:rPr lang="en-US" altLang="zh-CN" sz="3200">
                <a:solidFill>
                  <a:srgbClr val="FFFFCC"/>
                </a:solidFill>
              </a:rPr>
              <a:t>                  </a:t>
            </a:r>
            <a:r>
              <a:rPr lang="en-US" altLang="zh-CN" sz="3200" b="1">
                <a:solidFill>
                  <a:srgbClr val="FFFFCC"/>
                </a:solidFill>
              </a:rPr>
              <a:t>if</a:t>
            </a:r>
            <a:r>
              <a:rPr lang="en-US" altLang="zh-CN" sz="3200">
                <a:solidFill>
                  <a:srgbClr val="FFFFCC"/>
                </a:solidFill>
              </a:rPr>
              <a:t> (p-&gt;Lchild) p=p-&gt;Lchild;</a:t>
            </a:r>
          </a:p>
          <a:p>
            <a:r>
              <a:rPr lang="en-US" altLang="zh-CN" sz="3200">
                <a:solidFill>
                  <a:srgbClr val="FFFFCC"/>
                </a:solidFill>
              </a:rPr>
              <a:t>                  </a:t>
            </a:r>
            <a:r>
              <a:rPr lang="en-US" altLang="zh-CN" sz="3200" b="1">
                <a:solidFill>
                  <a:srgbClr val="FFFFCC"/>
                </a:solidFill>
              </a:rPr>
              <a:t>break</a:t>
            </a:r>
            <a:r>
              <a:rPr lang="en-US" altLang="zh-CN" sz="3200">
                <a:solidFill>
                  <a:srgbClr val="FFFFCC"/>
                </a:solidFill>
              </a:rPr>
              <a:t>;</a:t>
            </a:r>
          </a:p>
          <a:p>
            <a:r>
              <a:rPr lang="en-US" altLang="zh-CN" sz="3200">
                <a:solidFill>
                  <a:srgbClr val="FFFFCC"/>
                </a:solidFill>
              </a:rPr>
              <a:t>         </a:t>
            </a:r>
            <a:r>
              <a:rPr lang="en-US" altLang="zh-CN" sz="3200" b="1">
                <a:solidFill>
                  <a:srgbClr val="FFFFCC"/>
                </a:solidFill>
              </a:rPr>
              <a:t>case</a:t>
            </a:r>
            <a:r>
              <a:rPr lang="en-US" altLang="zh-CN" sz="3200">
                <a:solidFill>
                  <a:srgbClr val="FFFFCC"/>
                </a:solidFill>
              </a:rPr>
              <a:t> 1: </a:t>
            </a:r>
            <a:r>
              <a:rPr lang="en-US" altLang="zh-CN" sz="3200">
                <a:solidFill>
                  <a:srgbClr val="FF9933"/>
                </a:solidFill>
              </a:rPr>
              <a:t>p-&gt;mark=2</a:t>
            </a:r>
            <a:r>
              <a:rPr lang="en-US" altLang="zh-CN" sz="3200">
                <a:solidFill>
                  <a:srgbClr val="FFFFCC"/>
                </a:solidFill>
              </a:rPr>
              <a:t>;</a:t>
            </a:r>
          </a:p>
          <a:p>
            <a:r>
              <a:rPr lang="en-US" altLang="zh-CN" sz="3200">
                <a:solidFill>
                  <a:srgbClr val="FFFFCC"/>
                </a:solidFill>
              </a:rPr>
              <a:t>                  </a:t>
            </a:r>
            <a:r>
              <a:rPr lang="en-US" altLang="zh-CN" sz="3200" b="1">
                <a:solidFill>
                  <a:srgbClr val="FFFFCC"/>
                </a:solidFill>
              </a:rPr>
              <a:t>if</a:t>
            </a:r>
            <a:r>
              <a:rPr lang="en-US" altLang="zh-CN" sz="3200">
                <a:solidFill>
                  <a:srgbClr val="FFFFCC"/>
                </a:solidFill>
              </a:rPr>
              <a:t> (p-&gt;Rchild) p=p-&gt;Rchild;</a:t>
            </a:r>
          </a:p>
          <a:p>
            <a:r>
              <a:rPr lang="en-US" altLang="zh-CN" sz="3200">
                <a:solidFill>
                  <a:srgbClr val="FFFFCC"/>
                </a:solidFill>
              </a:rPr>
              <a:t>                  </a:t>
            </a:r>
            <a:r>
              <a:rPr lang="en-US" altLang="zh-CN" sz="3200" b="1">
                <a:solidFill>
                  <a:srgbClr val="FFFFCC"/>
                </a:solidFill>
              </a:rPr>
              <a:t>break</a:t>
            </a:r>
            <a:r>
              <a:rPr lang="en-US" altLang="zh-CN" sz="3200">
                <a:solidFill>
                  <a:srgbClr val="FFFFCC"/>
                </a:solidFill>
              </a:rPr>
              <a:t>;</a:t>
            </a:r>
          </a:p>
          <a:p>
            <a:r>
              <a:rPr lang="en-US" altLang="zh-CN" sz="3200">
                <a:solidFill>
                  <a:srgbClr val="FFFFCC"/>
                </a:solidFill>
              </a:rPr>
              <a:t>         </a:t>
            </a:r>
            <a:r>
              <a:rPr lang="en-US" altLang="zh-CN" sz="3200" b="1">
                <a:solidFill>
                  <a:srgbClr val="FFFFCC"/>
                </a:solidFill>
              </a:rPr>
              <a:t>cas</a:t>
            </a:r>
            <a:r>
              <a:rPr lang="en-US" altLang="zh-CN" sz="3200">
                <a:solidFill>
                  <a:srgbClr val="FFFFCC"/>
                </a:solidFill>
              </a:rPr>
              <a:t>e 2: </a:t>
            </a:r>
            <a:r>
              <a:rPr lang="en-US" altLang="zh-CN" sz="3200">
                <a:solidFill>
                  <a:srgbClr val="FF9933"/>
                </a:solidFill>
              </a:rPr>
              <a:t>p-&gt;mark=0</a:t>
            </a:r>
            <a:r>
              <a:rPr lang="en-US" altLang="zh-CN" sz="3200">
                <a:solidFill>
                  <a:srgbClr val="FFFFCC"/>
                </a:solidFill>
              </a:rPr>
              <a:t>;</a:t>
            </a:r>
          </a:p>
          <a:p>
            <a:r>
              <a:rPr lang="en-US" altLang="zh-CN" sz="3200">
                <a:solidFill>
                  <a:srgbClr val="FFFFCC"/>
                </a:solidFill>
              </a:rPr>
              <a:t>                  visit (p);  p=p-&gt;parent;  </a:t>
            </a:r>
            <a:r>
              <a:rPr lang="en-US" altLang="zh-CN" sz="3200" b="1">
                <a:solidFill>
                  <a:srgbClr val="FFFFCC"/>
                </a:solidFill>
              </a:rPr>
              <a:t>break</a:t>
            </a:r>
            <a:r>
              <a:rPr lang="en-US" altLang="zh-CN" sz="3200">
                <a:solidFill>
                  <a:srgbClr val="FFFFCC"/>
                </a:solidFill>
              </a:rPr>
              <a:t>;</a:t>
            </a:r>
          </a:p>
          <a:p>
            <a:r>
              <a:rPr lang="en-US" altLang="zh-CN" sz="3200">
                <a:solidFill>
                  <a:srgbClr val="FFFFCC"/>
                </a:solidFill>
              </a:rPr>
              <a:t>      </a:t>
            </a:r>
            <a:r>
              <a:rPr lang="en-US" altLang="zh-CN" sz="3200" b="1">
                <a:solidFill>
                  <a:srgbClr val="FFFFCC"/>
                </a:solidFill>
              </a:rPr>
              <a:t>}</a:t>
            </a:r>
            <a:r>
              <a:rPr lang="en-US" altLang="zh-CN" sz="3200">
                <a:solidFill>
                  <a:srgbClr val="FFFFCC"/>
                </a:solidFill>
              </a:rPr>
              <a:t>//switch</a:t>
            </a:r>
          </a:p>
          <a:p>
            <a:r>
              <a:rPr lang="en-US" altLang="zh-CN" sz="3200" b="1">
                <a:solidFill>
                  <a:srgbClr val="FFFFCC"/>
                </a:solidFill>
              </a:rPr>
              <a:t>}</a:t>
            </a:r>
            <a:r>
              <a:rPr lang="en-US" altLang="zh-CN" sz="3200">
                <a:solidFill>
                  <a:srgbClr val="FFFFCC"/>
                </a:solidFill>
              </a:rPr>
              <a:t>//postorder</a:t>
            </a:r>
            <a:endParaRPr lang="en-US" altLang="zh-CN" sz="3200"/>
          </a:p>
        </p:txBody>
      </p:sp>
      <p:graphicFrame>
        <p:nvGraphicFramePr>
          <p:cNvPr id="247811" name="Object 3">
            <a:hlinkClick r:id="" action="ppaction://hlinkshowjump?jump=firstslide" highlightClick="1"/>
          </p:cNvPr>
          <p:cNvGraphicFramePr>
            <a:graphicFrameLocks noChangeAspect="1"/>
          </p:cNvGraphicFramePr>
          <p:nvPr/>
        </p:nvGraphicFramePr>
        <p:xfrm>
          <a:off x="8197850" y="5867400"/>
          <a:ext cx="704850" cy="703263"/>
        </p:xfrm>
        <a:graphic>
          <a:graphicData uri="http://schemas.openxmlformats.org/presentationml/2006/ole">
            <p:oleObj spid="_x0000_s135170" name="剪辑" r:id="rId3" imgW="704880" imgH="703800" progId="">
              <p:embed/>
            </p:oleObj>
          </a:graphicData>
        </a:graphic>
      </p:graphicFrame>
      <p:sp>
        <p:nvSpPr>
          <p:cNvPr id="247812" name="Text Box 4">
            <a:hlinkClick r:id="" action="ppaction://hlinkshowjump?jump=firstslide" highlightClick="1"/>
          </p:cNvPr>
          <p:cNvSpPr txBox="1">
            <a:spLocks noChangeArrowheads="1"/>
          </p:cNvSpPr>
          <p:nvPr/>
        </p:nvSpPr>
        <p:spPr bwMode="auto">
          <a:xfrm>
            <a:off x="8064500" y="62023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76200" y="76200"/>
            <a:ext cx="9067800" cy="1190625"/>
          </a:xfrm>
          <a:prstGeom prst="rect">
            <a:avLst/>
          </a:prstGeom>
          <a:noFill/>
          <a:ln w="9525">
            <a:noFill/>
            <a:miter lim="800000"/>
            <a:headEnd/>
            <a:tailEnd/>
          </a:ln>
          <a:effectLst/>
        </p:spPr>
        <p:txBody>
          <a:bodyPr>
            <a:spAutoFit/>
          </a:bodyPr>
          <a:lstStyle/>
          <a:p>
            <a:r>
              <a:rPr lang="en-US" altLang="zh-CN" sz="3600" b="1">
                <a:solidFill>
                  <a:srgbClr val="FF9933"/>
                </a:solidFill>
              </a:rPr>
              <a:t>647</a:t>
            </a:r>
            <a:r>
              <a:rPr lang="en-US" altLang="zh-CN" sz="3600">
                <a:solidFill>
                  <a:srgbClr val="FFFFCC"/>
                </a:solidFill>
              </a:rPr>
              <a:t> </a:t>
            </a:r>
            <a:r>
              <a:rPr lang="zh-CN" altLang="en-US" sz="3600">
                <a:solidFill>
                  <a:srgbClr val="FFFFCC"/>
                </a:solidFill>
                <a:latin typeface="楷体_GB2312" pitchFamily="49" charset="-122"/>
                <a:ea typeface="楷体_GB2312" pitchFamily="49" charset="-122"/>
              </a:rPr>
              <a:t>编写按层次顺序</a:t>
            </a:r>
            <a:r>
              <a:rPr lang="en-US" altLang="zh-CN" sz="3600">
                <a:solidFill>
                  <a:srgbClr val="FFFFCC"/>
                </a:solidFill>
                <a:latin typeface="楷体_GB2312" pitchFamily="49" charset="-122"/>
                <a:ea typeface="楷体_GB2312" pitchFamily="49" charset="-122"/>
              </a:rPr>
              <a:t>(</a:t>
            </a:r>
            <a:r>
              <a:rPr lang="zh-CN" altLang="en-US" sz="3600">
                <a:solidFill>
                  <a:srgbClr val="FFFFCC"/>
                </a:solidFill>
                <a:latin typeface="楷体_GB2312" pitchFamily="49" charset="-122"/>
                <a:ea typeface="楷体_GB2312" pitchFamily="49" charset="-122"/>
              </a:rPr>
              <a:t>同一层自左至右</a:t>
            </a:r>
            <a:r>
              <a:rPr lang="en-US" altLang="zh-CN" sz="3600">
                <a:solidFill>
                  <a:srgbClr val="FFFFCC"/>
                </a:solidFill>
                <a:latin typeface="楷体_GB2312" pitchFamily="49" charset="-122"/>
                <a:ea typeface="楷体_GB2312" pitchFamily="49" charset="-122"/>
              </a:rPr>
              <a:t>)</a:t>
            </a:r>
            <a:r>
              <a:rPr lang="zh-CN" altLang="en-US" sz="3600">
                <a:solidFill>
                  <a:srgbClr val="FFFFCC"/>
                </a:solidFill>
                <a:latin typeface="楷体_GB2312" pitchFamily="49" charset="-122"/>
                <a:ea typeface="楷体_GB2312" pitchFamily="49" charset="-122"/>
              </a:rPr>
              <a:t>遍历二叉树的算法。</a:t>
            </a:r>
            <a:endParaRPr lang="zh-CN" altLang="en-US" sz="2400"/>
          </a:p>
        </p:txBody>
      </p:sp>
      <p:sp>
        <p:nvSpPr>
          <p:cNvPr id="248835" name="Text Box 3"/>
          <p:cNvSpPr txBox="1">
            <a:spLocks noChangeArrowheads="1"/>
          </p:cNvSpPr>
          <p:nvPr/>
        </p:nvSpPr>
        <p:spPr bwMode="auto">
          <a:xfrm>
            <a:off x="304800" y="1643063"/>
            <a:ext cx="8413750" cy="4703762"/>
          </a:xfrm>
          <a:prstGeom prst="rect">
            <a:avLst/>
          </a:prstGeom>
          <a:noFill/>
          <a:ln w="9525">
            <a:noFill/>
            <a:miter lim="800000"/>
            <a:headEnd/>
            <a:tailEnd/>
          </a:ln>
          <a:effectLst/>
        </p:spPr>
        <p:txBody>
          <a:bodyPr wrap="none">
            <a:spAutoFit/>
          </a:bodyPr>
          <a:lstStyle/>
          <a:p>
            <a:pPr>
              <a:lnSpc>
                <a:spcPct val="120000"/>
              </a:lnSpc>
            </a:pPr>
            <a:r>
              <a:rPr lang="zh-CN" altLang="en-US" sz="3600">
                <a:solidFill>
                  <a:srgbClr val="FFFF99"/>
                </a:solidFill>
                <a:latin typeface="隶书" pitchFamily="49" charset="-122"/>
                <a:ea typeface="隶书" pitchFamily="49" charset="-122"/>
              </a:rPr>
              <a:t>分析</a:t>
            </a:r>
            <a:r>
              <a:rPr lang="en-US" altLang="zh-CN" sz="3600">
                <a:solidFill>
                  <a:srgbClr val="FFFF99"/>
                </a:solidFill>
                <a:latin typeface="隶书" pitchFamily="49" charset="-122"/>
                <a:ea typeface="隶书" pitchFamily="49" charset="-122"/>
              </a:rPr>
              <a:t>:</a:t>
            </a:r>
          </a:p>
          <a:p>
            <a:pPr>
              <a:lnSpc>
                <a:spcPct val="120000"/>
              </a:lnSpc>
            </a:pPr>
            <a:r>
              <a:rPr lang="zh-CN" altLang="en-US" sz="3600">
                <a:solidFill>
                  <a:srgbClr val="FFFF99"/>
                </a:solidFill>
                <a:latin typeface="隶书" pitchFamily="49" charset="-122"/>
                <a:ea typeface="隶书" pitchFamily="49" charset="-122"/>
              </a:rPr>
              <a:t>按层次遍历的定义</a:t>
            </a:r>
            <a:r>
              <a:rPr lang="en-US" altLang="zh-CN" sz="3600">
                <a:solidFill>
                  <a:srgbClr val="FFFF99"/>
                </a:solidFill>
                <a:latin typeface="隶书" pitchFamily="49" charset="-122"/>
                <a:ea typeface="隶书" pitchFamily="49" charset="-122"/>
              </a:rPr>
              <a:t>:</a:t>
            </a:r>
          </a:p>
          <a:p>
            <a:pPr>
              <a:lnSpc>
                <a:spcPct val="120000"/>
              </a:lnSpc>
            </a:pPr>
            <a:r>
              <a:rPr lang="en-US" altLang="zh-CN" sz="3600">
                <a:solidFill>
                  <a:srgbClr val="FFFF99"/>
                </a:solidFill>
                <a:latin typeface="隶书" pitchFamily="49" charset="-122"/>
                <a:ea typeface="隶书" pitchFamily="49" charset="-122"/>
              </a:rPr>
              <a:t>  </a:t>
            </a:r>
            <a:r>
              <a:rPr lang="zh-CN" altLang="en-US" sz="3600">
                <a:solidFill>
                  <a:srgbClr val="FFFF99"/>
                </a:solidFill>
                <a:latin typeface="隶书" pitchFamily="49" charset="-122"/>
                <a:ea typeface="隶书" pitchFamily="49" charset="-122"/>
              </a:rPr>
              <a:t>若树不空，则首先访问根结点，</a:t>
            </a:r>
          </a:p>
          <a:p>
            <a:pPr>
              <a:lnSpc>
                <a:spcPct val="120000"/>
              </a:lnSpc>
            </a:pPr>
            <a:r>
              <a:rPr lang="zh-CN" altLang="en-US" sz="3600">
                <a:solidFill>
                  <a:srgbClr val="FFFF99"/>
                </a:solidFill>
                <a:latin typeface="隶书" pitchFamily="49" charset="-122"/>
                <a:ea typeface="隶书" pitchFamily="49" charset="-122"/>
              </a:rPr>
              <a:t>  然后，依照其双亲结点访问的顺序，</a:t>
            </a:r>
          </a:p>
          <a:p>
            <a:pPr>
              <a:lnSpc>
                <a:spcPct val="120000"/>
              </a:lnSpc>
            </a:pPr>
            <a:r>
              <a:rPr lang="zh-CN" altLang="en-US" sz="3600">
                <a:solidFill>
                  <a:srgbClr val="FFFF99"/>
                </a:solidFill>
                <a:latin typeface="隶书" pitchFamily="49" charset="-122"/>
                <a:ea typeface="隶书" pitchFamily="49" charset="-122"/>
              </a:rPr>
              <a:t>      依次访问它们的左、右孩子结点</a:t>
            </a:r>
            <a:r>
              <a:rPr lang="en-US" altLang="zh-CN" sz="3600">
                <a:solidFill>
                  <a:srgbClr val="FFFF99"/>
                </a:solidFill>
                <a:latin typeface="隶书" pitchFamily="49" charset="-122"/>
                <a:ea typeface="隶书" pitchFamily="49" charset="-122"/>
              </a:rPr>
              <a:t>;</a:t>
            </a:r>
          </a:p>
          <a:p>
            <a:pPr>
              <a:lnSpc>
                <a:spcPct val="120000"/>
              </a:lnSpc>
            </a:pPr>
            <a:r>
              <a:rPr lang="zh-CN" altLang="en-US" sz="3600">
                <a:solidFill>
                  <a:srgbClr val="FFFF99"/>
                </a:solidFill>
                <a:latin typeface="隶书" pitchFamily="49" charset="-122"/>
                <a:ea typeface="隶书" pitchFamily="49" charset="-122"/>
              </a:rPr>
              <a:t>因此，</a:t>
            </a:r>
          </a:p>
          <a:p>
            <a:pPr>
              <a:lnSpc>
                <a:spcPct val="120000"/>
              </a:lnSpc>
            </a:pPr>
            <a:r>
              <a:rPr lang="zh-CN" altLang="en-US" sz="3600">
                <a:solidFill>
                  <a:srgbClr val="FFFF99"/>
                </a:solidFill>
                <a:latin typeface="隶书" pitchFamily="49" charset="-122"/>
                <a:ea typeface="隶书" pitchFamily="49" charset="-122"/>
              </a:rPr>
              <a:t>  需要一个“队列”保存已被访问的结点</a:t>
            </a:r>
            <a:endParaRPr lang="zh-CN" altLang="en-US" sz="3200">
              <a:solidFill>
                <a:srgbClr val="FFFF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8834"/>
                                        </p:tgtEl>
                                        <p:attrNameLst>
                                          <p:attrName>style.visibility</p:attrName>
                                        </p:attrNameLst>
                                      </p:cBhvr>
                                      <p:to>
                                        <p:strVal val="visible"/>
                                      </p:to>
                                    </p:set>
                                    <p:animEffect transition="in" filter="wipe(left)">
                                      <p:cBhvr>
                                        <p:cTn id="7" dur="500"/>
                                        <p:tgtEl>
                                          <p:spTgt spid="24883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8835"/>
                                        </p:tgtEl>
                                        <p:attrNameLst>
                                          <p:attrName>style.visibility</p:attrName>
                                        </p:attrNameLst>
                                      </p:cBhvr>
                                      <p:to>
                                        <p:strVal val="visible"/>
                                      </p:to>
                                    </p:set>
                                    <p:animEffect transition="in" filter="strips(downRight)">
                                      <p:cBhvr>
                                        <p:cTn id="12" dur="500"/>
                                        <p:tgtEl>
                                          <p:spTgt spid="248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4" grpId="0" autoUpdateAnimBg="0"/>
      <p:bldP spid="248835"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381000" y="152400"/>
            <a:ext cx="7150100" cy="641350"/>
          </a:xfrm>
          <a:prstGeom prst="rect">
            <a:avLst/>
          </a:prstGeom>
          <a:noFill/>
          <a:ln w="9525">
            <a:noFill/>
            <a:miter lim="800000"/>
            <a:headEnd/>
            <a:tailEnd/>
          </a:ln>
          <a:effectLst/>
        </p:spPr>
        <p:txBody>
          <a:bodyPr wrap="none">
            <a:spAutoFit/>
          </a:bodyPr>
          <a:lstStyle/>
          <a:p>
            <a:r>
              <a:rPr lang="en-US" altLang="zh-CN" sz="3600">
                <a:solidFill>
                  <a:srgbClr val="A50021"/>
                </a:solidFill>
              </a:rPr>
              <a:t>p=L-&gt;next; // L</a:t>
            </a:r>
            <a:r>
              <a:rPr lang="zh-CN" altLang="en-US" sz="3600">
                <a:solidFill>
                  <a:srgbClr val="A50021"/>
                </a:solidFill>
                <a:ea typeface="楷体_GB2312" pitchFamily="49" charset="-122"/>
              </a:rPr>
              <a:t>为双向链表的头指针</a:t>
            </a:r>
            <a:endParaRPr lang="zh-CN" altLang="en-US" sz="2400">
              <a:solidFill>
                <a:srgbClr val="A50021"/>
              </a:solidFill>
            </a:endParaRPr>
          </a:p>
        </p:txBody>
      </p:sp>
      <p:sp>
        <p:nvSpPr>
          <p:cNvPr id="119811" name="Text Box 3"/>
          <p:cNvSpPr txBox="1">
            <a:spLocks noChangeArrowheads="1"/>
          </p:cNvSpPr>
          <p:nvPr/>
        </p:nvSpPr>
        <p:spPr bwMode="auto">
          <a:xfrm>
            <a:off x="381000" y="836613"/>
            <a:ext cx="8458200" cy="1200150"/>
          </a:xfrm>
          <a:prstGeom prst="rect">
            <a:avLst/>
          </a:prstGeom>
          <a:solidFill>
            <a:srgbClr val="FFFF99">
              <a:alpha val="50000"/>
            </a:srgbClr>
          </a:solidFill>
          <a:ln w="9525">
            <a:solidFill>
              <a:srgbClr val="FF9900"/>
            </a:solidFill>
            <a:miter lim="800000"/>
            <a:headEnd/>
            <a:tailEnd/>
          </a:ln>
          <a:effectLst/>
        </p:spPr>
        <p:txBody>
          <a:bodyPr>
            <a:spAutoFit/>
          </a:bodyPr>
          <a:lstStyle/>
          <a:p>
            <a:r>
              <a:rPr lang="en-US" altLang="zh-CN" sz="3600" b="1">
                <a:solidFill>
                  <a:srgbClr val="A50021"/>
                </a:solidFill>
              </a:rPr>
              <a:t>while</a:t>
            </a:r>
            <a:r>
              <a:rPr lang="en-US" altLang="zh-CN" sz="3600">
                <a:solidFill>
                  <a:srgbClr val="A50021"/>
                </a:solidFill>
              </a:rPr>
              <a:t> </a:t>
            </a:r>
            <a:r>
              <a:rPr lang="en-US" altLang="zh-CN" sz="3600">
                <a:solidFill>
                  <a:srgbClr val="FF0000"/>
                </a:solidFill>
              </a:rPr>
              <a:t>(p!=L </a:t>
            </a:r>
            <a:r>
              <a:rPr lang="en-US" altLang="zh-CN" sz="3600" b="1">
                <a:solidFill>
                  <a:srgbClr val="FF0000"/>
                </a:solidFill>
              </a:rPr>
              <a:t>&amp;&amp;</a:t>
            </a:r>
            <a:r>
              <a:rPr lang="en-US" altLang="zh-CN" sz="3600">
                <a:solidFill>
                  <a:srgbClr val="FF0000"/>
                </a:solidFill>
              </a:rPr>
              <a:t> p-&gt;data!=x)</a:t>
            </a:r>
            <a:r>
              <a:rPr lang="en-US" altLang="zh-CN" sz="3600">
                <a:solidFill>
                  <a:srgbClr val="A50021"/>
                </a:solidFill>
              </a:rPr>
              <a:t> </a:t>
            </a:r>
          </a:p>
          <a:p>
            <a:r>
              <a:rPr lang="en-US" altLang="zh-CN" sz="3600">
                <a:solidFill>
                  <a:srgbClr val="A50021"/>
                </a:solidFill>
              </a:rPr>
              <a:t>    p=p-&gt;next; // </a:t>
            </a:r>
            <a:r>
              <a:rPr lang="zh-CN" altLang="en-US" sz="3600">
                <a:solidFill>
                  <a:srgbClr val="A50021"/>
                </a:solidFill>
                <a:ea typeface="楷体_GB2312" pitchFamily="49" charset="-122"/>
              </a:rPr>
              <a:t>搜索元素值为 </a:t>
            </a:r>
            <a:r>
              <a:rPr lang="en-US" altLang="zh-CN" sz="3600">
                <a:solidFill>
                  <a:srgbClr val="A50021"/>
                </a:solidFill>
              </a:rPr>
              <a:t>x </a:t>
            </a:r>
            <a:r>
              <a:rPr lang="zh-CN" altLang="en-US" sz="3600">
                <a:solidFill>
                  <a:srgbClr val="A50021"/>
                </a:solidFill>
                <a:ea typeface="楷体_GB2312" pitchFamily="49" charset="-122"/>
              </a:rPr>
              <a:t>的结点*</a:t>
            </a:r>
            <a:r>
              <a:rPr lang="en-US" altLang="zh-CN" sz="3600">
                <a:solidFill>
                  <a:srgbClr val="A50021"/>
                </a:solidFill>
                <a:ea typeface="楷体_GB2312" pitchFamily="49" charset="-122"/>
              </a:rPr>
              <a:t>p</a:t>
            </a:r>
            <a:endParaRPr lang="en-US" altLang="zh-CN" sz="2400"/>
          </a:p>
        </p:txBody>
      </p:sp>
      <p:sp>
        <p:nvSpPr>
          <p:cNvPr id="119812" name="Text Box 4"/>
          <p:cNvSpPr txBox="1">
            <a:spLocks noChangeArrowheads="1"/>
          </p:cNvSpPr>
          <p:nvPr/>
        </p:nvSpPr>
        <p:spPr bwMode="auto">
          <a:xfrm>
            <a:off x="479425" y="2133600"/>
            <a:ext cx="8664575" cy="641350"/>
          </a:xfrm>
          <a:prstGeom prst="rect">
            <a:avLst/>
          </a:prstGeom>
          <a:noFill/>
          <a:ln w="9525">
            <a:noFill/>
            <a:miter lim="800000"/>
            <a:headEnd/>
            <a:tailEnd/>
          </a:ln>
          <a:effectLst/>
        </p:spPr>
        <p:txBody>
          <a:bodyPr>
            <a:spAutoFit/>
          </a:bodyPr>
          <a:lstStyle/>
          <a:p>
            <a:pPr>
              <a:spcBef>
                <a:spcPct val="50000"/>
              </a:spcBef>
            </a:pPr>
            <a:r>
              <a:rPr lang="en-US" altLang="zh-CN" sz="3600" b="1">
                <a:solidFill>
                  <a:srgbClr val="A50021"/>
                </a:solidFill>
              </a:rPr>
              <a:t>if</a:t>
            </a:r>
            <a:r>
              <a:rPr lang="en-US" altLang="zh-CN" sz="3600">
                <a:solidFill>
                  <a:srgbClr val="A50021"/>
                </a:solidFill>
              </a:rPr>
              <a:t> (p</a:t>
            </a:r>
            <a:r>
              <a:rPr lang="en-US" altLang="zh-CN" sz="3600" b="1">
                <a:solidFill>
                  <a:srgbClr val="A50021"/>
                </a:solidFill>
              </a:rPr>
              <a:t>==</a:t>
            </a:r>
            <a:r>
              <a:rPr lang="en-US" altLang="zh-CN" sz="3600">
                <a:solidFill>
                  <a:srgbClr val="A50021"/>
                </a:solidFill>
              </a:rPr>
              <a:t>L)  </a:t>
            </a:r>
            <a:r>
              <a:rPr lang="en-US" altLang="zh-CN" sz="3600" b="1">
                <a:solidFill>
                  <a:srgbClr val="A50021"/>
                </a:solidFill>
              </a:rPr>
              <a:t>return</a:t>
            </a:r>
            <a:r>
              <a:rPr lang="en-US" altLang="zh-CN" sz="3600">
                <a:solidFill>
                  <a:srgbClr val="A50021"/>
                </a:solidFill>
              </a:rPr>
              <a:t> NULL;</a:t>
            </a:r>
            <a:endParaRPr lang="en-US" altLang="zh-CN" sz="2400"/>
          </a:p>
        </p:txBody>
      </p:sp>
      <p:sp>
        <p:nvSpPr>
          <p:cNvPr id="119813" name="Text Box 5"/>
          <p:cNvSpPr txBox="1">
            <a:spLocks noChangeArrowheads="1"/>
          </p:cNvSpPr>
          <p:nvPr/>
        </p:nvSpPr>
        <p:spPr bwMode="auto">
          <a:xfrm>
            <a:off x="288925" y="2895600"/>
            <a:ext cx="8626475" cy="1809750"/>
          </a:xfrm>
          <a:prstGeom prst="rect">
            <a:avLst/>
          </a:prstGeom>
          <a:solidFill>
            <a:srgbClr val="FFFF99">
              <a:alpha val="50000"/>
            </a:srgbClr>
          </a:solidFill>
          <a:ln w="9525">
            <a:solidFill>
              <a:srgbClr val="FF9900"/>
            </a:solidFill>
            <a:miter lim="800000"/>
            <a:headEnd/>
            <a:tailEnd/>
          </a:ln>
          <a:effectLst/>
        </p:spPr>
        <p:txBody>
          <a:bodyPr>
            <a:spAutoFit/>
          </a:bodyPr>
          <a:lstStyle/>
          <a:p>
            <a:r>
              <a:rPr lang="en-US" altLang="zh-CN" sz="4000"/>
              <a:t> </a:t>
            </a:r>
            <a:r>
              <a:rPr lang="en-US" altLang="zh-CN" sz="3600">
                <a:solidFill>
                  <a:srgbClr val="A50021"/>
                </a:solidFill>
              </a:rPr>
              <a:t>q=p-&gt;priou;</a:t>
            </a:r>
          </a:p>
          <a:p>
            <a:r>
              <a:rPr lang="en-US" altLang="zh-CN" sz="3600">
                <a:solidFill>
                  <a:srgbClr val="A50021"/>
                </a:solidFill>
              </a:rPr>
              <a:t> </a:t>
            </a:r>
            <a:r>
              <a:rPr lang="en-US" altLang="zh-CN" sz="3600" b="1">
                <a:solidFill>
                  <a:srgbClr val="A50021"/>
                </a:solidFill>
              </a:rPr>
              <a:t>while</a:t>
            </a:r>
            <a:r>
              <a:rPr lang="en-US" altLang="zh-CN" sz="3600">
                <a:solidFill>
                  <a:srgbClr val="A50021"/>
                </a:solidFill>
              </a:rPr>
              <a:t> (q!=L </a:t>
            </a:r>
            <a:r>
              <a:rPr lang="en-US" altLang="zh-CN" sz="3600" b="1">
                <a:solidFill>
                  <a:srgbClr val="A50021"/>
                </a:solidFill>
              </a:rPr>
              <a:t>&amp;&amp;</a:t>
            </a:r>
            <a:r>
              <a:rPr lang="en-US" altLang="zh-CN" sz="3600">
                <a:solidFill>
                  <a:srgbClr val="A50021"/>
                </a:solidFill>
              </a:rPr>
              <a:t> q-&gt;freq&lt;p-&gt;freq)</a:t>
            </a:r>
          </a:p>
          <a:p>
            <a:r>
              <a:rPr lang="en-US" altLang="zh-CN" sz="3600">
                <a:solidFill>
                  <a:srgbClr val="A50021"/>
                </a:solidFill>
              </a:rPr>
              <a:t>    q=q-&gt;priou; </a:t>
            </a:r>
            <a:r>
              <a:rPr lang="en-US" altLang="zh-CN" sz="3200">
                <a:solidFill>
                  <a:srgbClr val="A50021"/>
                </a:solidFill>
              </a:rPr>
              <a:t>//</a:t>
            </a:r>
            <a:r>
              <a:rPr lang="zh-CN" altLang="en-US" sz="2800">
                <a:solidFill>
                  <a:srgbClr val="A50021"/>
                </a:solidFill>
                <a:ea typeface="楷体_GB2312" pitchFamily="49" charset="-122"/>
              </a:rPr>
              <a:t>搜索访问频度不小于它的结点</a:t>
            </a:r>
            <a:r>
              <a:rPr lang="zh-CN" altLang="en-US" sz="3200">
                <a:solidFill>
                  <a:srgbClr val="A50021"/>
                </a:solidFill>
                <a:ea typeface="楷体_GB2312" pitchFamily="49" charset="-122"/>
              </a:rPr>
              <a:t>*</a:t>
            </a:r>
            <a:r>
              <a:rPr lang="en-US" altLang="zh-CN" sz="3200">
                <a:solidFill>
                  <a:srgbClr val="A50021"/>
                </a:solidFill>
                <a:ea typeface="楷体_GB2312" pitchFamily="49" charset="-122"/>
              </a:rPr>
              <a:t>q</a:t>
            </a:r>
            <a:endParaRPr lang="en-US" altLang="zh-CN" sz="3200"/>
          </a:p>
        </p:txBody>
      </p:sp>
      <p:sp>
        <p:nvSpPr>
          <p:cNvPr id="119814" name="Text Box 6"/>
          <p:cNvSpPr txBox="1">
            <a:spLocks noChangeArrowheads="1"/>
          </p:cNvSpPr>
          <p:nvPr/>
        </p:nvSpPr>
        <p:spPr bwMode="auto">
          <a:xfrm>
            <a:off x="381000" y="4848225"/>
            <a:ext cx="7169150" cy="1800225"/>
          </a:xfrm>
          <a:prstGeom prst="rect">
            <a:avLst/>
          </a:prstGeom>
          <a:noFill/>
          <a:ln w="9525">
            <a:noFill/>
            <a:miter lim="800000"/>
            <a:headEnd/>
            <a:tailEnd/>
          </a:ln>
          <a:effectLst/>
        </p:spPr>
        <p:txBody>
          <a:bodyPr wrap="none">
            <a:spAutoFit/>
          </a:bodyPr>
          <a:lstStyle/>
          <a:p>
            <a:r>
              <a:rPr lang="zh-CN" altLang="en-US" sz="3600">
                <a:solidFill>
                  <a:srgbClr val="A50021"/>
                </a:solidFill>
                <a:ea typeface="楷体_GB2312" pitchFamily="49" charset="-122"/>
              </a:rPr>
              <a:t>将结点 </a:t>
            </a:r>
            <a:r>
              <a:rPr lang="zh-CN" altLang="en-US" sz="3600">
                <a:solidFill>
                  <a:srgbClr val="A50021"/>
                </a:solidFill>
              </a:rPr>
              <a:t>*</a:t>
            </a:r>
            <a:r>
              <a:rPr lang="en-US" altLang="zh-CN" sz="3600">
                <a:solidFill>
                  <a:srgbClr val="A50021"/>
                </a:solidFill>
              </a:rPr>
              <a:t>p </a:t>
            </a:r>
            <a:r>
              <a:rPr lang="zh-CN" altLang="zh-CN" sz="3600">
                <a:solidFill>
                  <a:srgbClr val="A50021"/>
                </a:solidFill>
                <a:ea typeface="楷体_GB2312" pitchFamily="49" charset="-122"/>
              </a:rPr>
              <a:t>从当前位置上</a:t>
            </a:r>
            <a:r>
              <a:rPr lang="zh-CN" altLang="en-US" sz="3600">
                <a:solidFill>
                  <a:srgbClr val="A50021"/>
                </a:solidFill>
                <a:ea typeface="楷体_GB2312" pitchFamily="49" charset="-122"/>
              </a:rPr>
              <a:t>删除</a:t>
            </a:r>
            <a:r>
              <a:rPr lang="en-US" altLang="zh-CN" sz="3600">
                <a:solidFill>
                  <a:srgbClr val="A50021"/>
                </a:solidFill>
              </a:rPr>
              <a:t>;</a:t>
            </a:r>
          </a:p>
          <a:p>
            <a:r>
              <a:rPr lang="zh-CN" altLang="en-US" sz="3600">
                <a:solidFill>
                  <a:srgbClr val="A50021"/>
                </a:solidFill>
                <a:ea typeface="楷体_GB2312" pitchFamily="49" charset="-122"/>
              </a:rPr>
              <a:t>之后将结点 </a:t>
            </a:r>
            <a:r>
              <a:rPr lang="zh-CN" altLang="en-US" sz="3600">
                <a:solidFill>
                  <a:srgbClr val="A50021"/>
                </a:solidFill>
              </a:rPr>
              <a:t>*</a:t>
            </a:r>
            <a:r>
              <a:rPr lang="en-US" altLang="zh-CN" sz="3600">
                <a:solidFill>
                  <a:srgbClr val="A50021"/>
                </a:solidFill>
              </a:rPr>
              <a:t>p </a:t>
            </a:r>
            <a:r>
              <a:rPr lang="zh-CN" altLang="en-US" sz="3600">
                <a:solidFill>
                  <a:srgbClr val="A50021"/>
                </a:solidFill>
                <a:ea typeface="楷体_GB2312" pitchFamily="49" charset="-122"/>
              </a:rPr>
              <a:t>插入在结点 </a:t>
            </a:r>
            <a:r>
              <a:rPr lang="zh-CN" altLang="en-US" sz="3600">
                <a:solidFill>
                  <a:srgbClr val="A50021"/>
                </a:solidFill>
              </a:rPr>
              <a:t>*</a:t>
            </a:r>
            <a:r>
              <a:rPr lang="en-US" altLang="zh-CN" sz="3600">
                <a:solidFill>
                  <a:srgbClr val="A50021"/>
                </a:solidFill>
              </a:rPr>
              <a:t>q </a:t>
            </a:r>
            <a:r>
              <a:rPr lang="zh-CN" altLang="en-US" sz="3600">
                <a:solidFill>
                  <a:srgbClr val="A50021"/>
                </a:solidFill>
                <a:ea typeface="楷体_GB2312" pitchFamily="49" charset="-122"/>
              </a:rPr>
              <a:t>之后</a:t>
            </a:r>
            <a:r>
              <a:rPr lang="en-US" altLang="zh-CN" sz="3600">
                <a:solidFill>
                  <a:srgbClr val="A50021"/>
                </a:solidFill>
              </a:rPr>
              <a:t>;</a:t>
            </a:r>
          </a:p>
          <a:p>
            <a:r>
              <a:rPr lang="en-US" altLang="zh-CN" sz="4000" b="1">
                <a:solidFill>
                  <a:srgbClr val="A50021"/>
                </a:solidFill>
              </a:rPr>
              <a:t>return</a:t>
            </a:r>
            <a:r>
              <a:rPr lang="en-US" altLang="zh-CN" sz="4000">
                <a:solidFill>
                  <a:srgbClr val="A50021"/>
                </a:solidFill>
              </a:rPr>
              <a:t> p;</a:t>
            </a:r>
          </a:p>
        </p:txBody>
      </p:sp>
      <p:graphicFrame>
        <p:nvGraphicFramePr>
          <p:cNvPr id="119815" name="Object 7">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106498" name="剪辑" r:id="rId3" imgW="790920" imgH="858600" progId="">
              <p:embed/>
            </p:oleObj>
          </a:graphicData>
        </a:graphic>
      </p:graphicFrame>
      <p:sp>
        <p:nvSpPr>
          <p:cNvPr id="119816" name="Text Box 8">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wipe(left)">
                                      <p:cBhvr>
                                        <p:cTn id="7" dur="5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wipe(left)">
                                      <p:cBhvr>
                                        <p:cTn id="12" dur="500"/>
                                        <p:tgtEl>
                                          <p:spTgt spid="119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2"/>
                                        </p:tgtEl>
                                        <p:attrNameLst>
                                          <p:attrName>style.visibility</p:attrName>
                                        </p:attrNameLst>
                                      </p:cBhvr>
                                      <p:to>
                                        <p:strVal val="visible"/>
                                      </p:to>
                                    </p:set>
                                    <p:animEffect transition="in" filter="wipe(left)">
                                      <p:cBhvr>
                                        <p:cTn id="17" dur="500"/>
                                        <p:tgtEl>
                                          <p:spTgt spid="1198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3"/>
                                        </p:tgtEl>
                                        <p:attrNameLst>
                                          <p:attrName>style.visibility</p:attrName>
                                        </p:attrNameLst>
                                      </p:cBhvr>
                                      <p:to>
                                        <p:strVal val="visible"/>
                                      </p:to>
                                    </p:set>
                                    <p:animEffect transition="in" filter="wipe(left)">
                                      <p:cBhvr>
                                        <p:cTn id="22" dur="500"/>
                                        <p:tgtEl>
                                          <p:spTgt spid="1198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14"/>
                                        </p:tgtEl>
                                        <p:attrNameLst>
                                          <p:attrName>style.visibility</p:attrName>
                                        </p:attrNameLst>
                                      </p:cBhvr>
                                      <p:to>
                                        <p:strVal val="visible"/>
                                      </p:to>
                                    </p:set>
                                    <p:animEffect transition="in" filter="wipe(left)">
                                      <p:cBhvr>
                                        <p:cTn id="27" dur="500"/>
                                        <p:tgtEl>
                                          <p:spTgt spid="119814"/>
                                        </p:tgtEl>
                                      </p:cBhvr>
                                    </p:animEffect>
                                  </p:childTnLst>
                                </p:cTn>
                              </p:par>
                            </p:childTnLst>
                          </p:cTn>
                        </p:par>
                        <p:par>
                          <p:cTn id="28" fill="hold">
                            <p:stCondLst>
                              <p:cond delay="500"/>
                            </p:stCondLst>
                            <p:childTnLst>
                              <p:par>
                                <p:cTn id="29" presetID="2" presetClass="entr" presetSubtype="6" fill="hold" nodeType="afterEffect">
                                  <p:stCondLst>
                                    <p:cond delay="0"/>
                                  </p:stCondLst>
                                  <p:childTnLst>
                                    <p:set>
                                      <p:cBhvr>
                                        <p:cTn id="30" dur="1" fill="hold">
                                          <p:stCondLst>
                                            <p:cond delay="0"/>
                                          </p:stCondLst>
                                        </p:cTn>
                                        <p:tgtEl>
                                          <p:spTgt spid="119815"/>
                                        </p:tgtEl>
                                        <p:attrNameLst>
                                          <p:attrName>style.visibility</p:attrName>
                                        </p:attrNameLst>
                                      </p:cBhvr>
                                      <p:to>
                                        <p:strVal val="visible"/>
                                      </p:to>
                                    </p:set>
                                    <p:anim calcmode="lin" valueType="num">
                                      <p:cBhvr additive="base">
                                        <p:cTn id="31" dur="500" fill="hold"/>
                                        <p:tgtEl>
                                          <p:spTgt spid="119815"/>
                                        </p:tgtEl>
                                        <p:attrNameLst>
                                          <p:attrName>ppt_x</p:attrName>
                                        </p:attrNameLst>
                                      </p:cBhvr>
                                      <p:tavLst>
                                        <p:tav tm="0">
                                          <p:val>
                                            <p:strVal val="1+#ppt_w/2"/>
                                          </p:val>
                                        </p:tav>
                                        <p:tav tm="100000">
                                          <p:val>
                                            <p:strVal val="#ppt_x"/>
                                          </p:val>
                                        </p:tav>
                                      </p:tavLst>
                                    </p:anim>
                                    <p:anim calcmode="lin" valueType="num">
                                      <p:cBhvr additive="base">
                                        <p:cTn id="32" dur="500" fill="hold"/>
                                        <p:tgtEl>
                                          <p:spTgt spid="119815"/>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119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utoUpdateAnimBg="0"/>
      <p:bldP spid="119811" grpId="0" animBg="1" autoUpdateAnimBg="0"/>
      <p:bldP spid="119812" grpId="0" autoUpdateAnimBg="0"/>
      <p:bldP spid="119813" grpId="0" animBg="1" autoUpdateAnimBg="0"/>
      <p:bldP spid="119814" grpId="0" autoUpdateAnimBg="0"/>
      <p:bldP spid="119816" grpId="0" autoUpdateAnimBg="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76200" y="38100"/>
            <a:ext cx="8969375" cy="6816725"/>
          </a:xfrm>
          <a:prstGeom prst="rect">
            <a:avLst/>
          </a:prstGeom>
          <a:noFill/>
          <a:ln w="9525">
            <a:noFill/>
            <a:miter lim="800000"/>
            <a:headEnd/>
            <a:tailEnd/>
          </a:ln>
          <a:effectLst/>
        </p:spPr>
        <p:txBody>
          <a:bodyPr>
            <a:spAutoFit/>
          </a:bodyPr>
          <a:lstStyle/>
          <a:p>
            <a:pPr>
              <a:lnSpc>
                <a:spcPct val="115000"/>
              </a:lnSpc>
              <a:spcBef>
                <a:spcPct val="50000"/>
              </a:spcBef>
            </a:pPr>
            <a:r>
              <a:rPr lang="en-US" altLang="zh-CN" sz="3200" b="1">
                <a:solidFill>
                  <a:srgbClr val="FFFFCC"/>
                </a:solidFill>
                <a:ea typeface="楷体_GB2312" pitchFamily="49" charset="-122"/>
              </a:rPr>
              <a:t>void </a:t>
            </a:r>
            <a:r>
              <a:rPr lang="en-US" altLang="zh-CN" sz="3200">
                <a:solidFill>
                  <a:srgbClr val="FFFFCC"/>
                </a:solidFill>
                <a:ea typeface="楷体_GB2312" pitchFamily="49" charset="-122"/>
              </a:rPr>
              <a:t>BFSTraverse(BiTree T) {</a:t>
            </a:r>
            <a:endParaRPr lang="en-US" altLang="zh-CN" sz="3200"/>
          </a:p>
          <a:p>
            <a:pPr>
              <a:lnSpc>
                <a:spcPct val="115000"/>
              </a:lnSpc>
            </a:pPr>
            <a:r>
              <a:rPr lang="en-US" altLang="zh-CN" sz="3200">
                <a:solidFill>
                  <a:srgbClr val="FFFFCC"/>
                </a:solidFill>
                <a:ea typeface="楷体_GB2312" pitchFamily="49" charset="-122"/>
              </a:rPr>
              <a:t>    InitQueue(Q);        // </a:t>
            </a:r>
            <a:r>
              <a:rPr lang="zh-CN" altLang="en-US" sz="3200">
                <a:solidFill>
                  <a:srgbClr val="FFFFCC"/>
                </a:solidFill>
                <a:ea typeface="楷体_GB2312" pitchFamily="49" charset="-122"/>
              </a:rPr>
              <a:t>置空的辅助队列</a:t>
            </a:r>
            <a:r>
              <a:rPr lang="en-US" altLang="zh-CN" sz="3200">
                <a:solidFill>
                  <a:srgbClr val="FFFFCC"/>
                </a:solidFill>
                <a:ea typeface="楷体_GB2312" pitchFamily="49" charset="-122"/>
              </a:rPr>
              <a:t>Q</a:t>
            </a:r>
          </a:p>
          <a:p>
            <a:pPr>
              <a:lnSpc>
                <a:spcPct val="115000"/>
              </a:lnSpc>
            </a:pPr>
            <a:r>
              <a:rPr lang="en-US" altLang="zh-CN" sz="3200">
                <a:solidFill>
                  <a:srgbClr val="FFFFCC"/>
                </a:solidFill>
                <a:ea typeface="楷体_GB2312" pitchFamily="49" charset="-122"/>
              </a:rPr>
              <a:t>    </a:t>
            </a:r>
            <a:r>
              <a:rPr lang="en-US" altLang="zh-CN" sz="3200" b="1">
                <a:solidFill>
                  <a:srgbClr val="FFFFCC"/>
                </a:solidFill>
                <a:ea typeface="楷体_GB2312" pitchFamily="49" charset="-122"/>
              </a:rPr>
              <a:t>if</a:t>
            </a:r>
            <a:r>
              <a:rPr lang="en-US" altLang="zh-CN" sz="3200">
                <a:solidFill>
                  <a:srgbClr val="FFFFCC"/>
                </a:solidFill>
                <a:ea typeface="楷体_GB2312" pitchFamily="49" charset="-122"/>
              </a:rPr>
              <a:t> (T)  EnQueue(Q, T);   // </a:t>
            </a:r>
            <a:r>
              <a:rPr lang="zh-CN" altLang="zh-CN" sz="3200">
                <a:solidFill>
                  <a:srgbClr val="FFFFCC"/>
                </a:solidFill>
                <a:ea typeface="楷体_GB2312" pitchFamily="49" charset="-122"/>
              </a:rPr>
              <a:t>根结点入队列</a:t>
            </a:r>
            <a:endParaRPr lang="zh-CN" altLang="en-US" sz="3200">
              <a:solidFill>
                <a:srgbClr val="FFFFCC"/>
              </a:solidFill>
              <a:ea typeface="楷体_GB2312" pitchFamily="49" charset="-122"/>
            </a:endParaRPr>
          </a:p>
          <a:p>
            <a:pPr>
              <a:lnSpc>
                <a:spcPct val="115000"/>
              </a:lnSpc>
            </a:pPr>
            <a:r>
              <a:rPr lang="zh-CN" altLang="en-US" sz="3200" b="1">
                <a:solidFill>
                  <a:srgbClr val="FFFFCC"/>
                </a:solidFill>
                <a:ea typeface="楷体_GB2312" pitchFamily="49" charset="-122"/>
              </a:rPr>
              <a:t>    </a:t>
            </a:r>
            <a:r>
              <a:rPr lang="en-US" altLang="zh-CN" sz="3200" b="1">
                <a:solidFill>
                  <a:srgbClr val="FFFFCC"/>
                </a:solidFill>
                <a:ea typeface="楷体_GB2312" pitchFamily="49" charset="-122"/>
              </a:rPr>
              <a:t>while</a:t>
            </a:r>
            <a:r>
              <a:rPr lang="en-US" altLang="zh-CN" sz="3200">
                <a:solidFill>
                  <a:srgbClr val="FFFFCC"/>
                </a:solidFill>
                <a:ea typeface="楷体_GB2312" pitchFamily="49" charset="-122"/>
              </a:rPr>
              <a:t> (</a:t>
            </a:r>
            <a:r>
              <a:rPr lang="en-US" altLang="zh-CN" sz="3200" b="1">
                <a:solidFill>
                  <a:srgbClr val="FFFFCC"/>
                </a:solidFill>
                <a:ea typeface="楷体_GB2312" pitchFamily="49" charset="-122"/>
              </a:rPr>
              <a:t>!</a:t>
            </a:r>
            <a:r>
              <a:rPr lang="en-US" altLang="zh-CN" sz="3200">
                <a:solidFill>
                  <a:srgbClr val="FFFFCC"/>
                </a:solidFill>
                <a:ea typeface="楷体_GB2312" pitchFamily="49" charset="-122"/>
              </a:rPr>
              <a:t>QueueEmpty(Q))  </a:t>
            </a:r>
            <a:r>
              <a:rPr lang="en-US" altLang="zh-CN" sz="3200" b="1">
                <a:solidFill>
                  <a:srgbClr val="FFFFCC"/>
                </a:solidFill>
                <a:ea typeface="楷体_GB2312" pitchFamily="49" charset="-122"/>
              </a:rPr>
              <a:t>{</a:t>
            </a:r>
            <a:endParaRPr lang="en-US" altLang="zh-CN" sz="3200">
              <a:ea typeface="楷体_GB2312" pitchFamily="49" charset="-122"/>
            </a:endParaRPr>
          </a:p>
          <a:p>
            <a:pPr>
              <a:lnSpc>
                <a:spcPct val="115000"/>
              </a:lnSpc>
            </a:pPr>
            <a:r>
              <a:rPr lang="en-US" altLang="zh-CN" sz="3200">
                <a:ea typeface="楷体_GB2312" pitchFamily="49" charset="-122"/>
              </a:rPr>
              <a:t>       </a:t>
            </a:r>
            <a:r>
              <a:rPr lang="en-US" altLang="zh-CN" sz="3200">
                <a:solidFill>
                  <a:srgbClr val="FF9933"/>
                </a:solidFill>
                <a:ea typeface="楷体_GB2312" pitchFamily="49" charset="-122"/>
              </a:rPr>
              <a:t>DeQueue(Q, p); // </a:t>
            </a:r>
            <a:r>
              <a:rPr lang="zh-CN" altLang="en-US" sz="3200">
                <a:solidFill>
                  <a:srgbClr val="FF9933"/>
                </a:solidFill>
                <a:ea typeface="楷体_GB2312" pitchFamily="49" charset="-122"/>
              </a:rPr>
              <a:t>队头元素出队并置为</a:t>
            </a:r>
            <a:r>
              <a:rPr lang="en-US" altLang="zh-CN" sz="3200">
                <a:solidFill>
                  <a:srgbClr val="FF9933"/>
                </a:solidFill>
                <a:ea typeface="楷体_GB2312" pitchFamily="49" charset="-122"/>
              </a:rPr>
              <a:t>p</a:t>
            </a:r>
          </a:p>
          <a:p>
            <a:pPr>
              <a:lnSpc>
                <a:spcPct val="115000"/>
              </a:lnSpc>
            </a:pPr>
            <a:r>
              <a:rPr lang="en-US" altLang="zh-CN" sz="3200">
                <a:solidFill>
                  <a:srgbClr val="FF9933"/>
                </a:solidFill>
                <a:ea typeface="楷体_GB2312" pitchFamily="49" charset="-122"/>
              </a:rPr>
              <a:t>       </a:t>
            </a:r>
            <a:r>
              <a:rPr lang="en-US" altLang="zh-CN" sz="3200">
                <a:solidFill>
                  <a:srgbClr val="FFFFCC"/>
                </a:solidFill>
                <a:ea typeface="楷体_GB2312" pitchFamily="49" charset="-122"/>
              </a:rPr>
              <a:t>Visit(p);</a:t>
            </a:r>
          </a:p>
          <a:p>
            <a:pPr>
              <a:lnSpc>
                <a:spcPct val="115000"/>
              </a:lnSpc>
            </a:pPr>
            <a:r>
              <a:rPr lang="en-US" altLang="zh-CN" sz="3200">
                <a:solidFill>
                  <a:srgbClr val="FF9933"/>
                </a:solidFill>
                <a:ea typeface="楷体_GB2312" pitchFamily="49" charset="-122"/>
              </a:rPr>
              <a:t>   </a:t>
            </a:r>
            <a:r>
              <a:rPr lang="en-US" altLang="zh-CN" sz="3200" b="1">
                <a:solidFill>
                  <a:srgbClr val="FF9933"/>
                </a:solidFill>
                <a:ea typeface="楷体_GB2312" pitchFamily="49" charset="-122"/>
              </a:rPr>
              <a:t>    if</a:t>
            </a:r>
            <a:r>
              <a:rPr lang="en-US" altLang="zh-CN" sz="3200">
                <a:solidFill>
                  <a:srgbClr val="FF9933"/>
                </a:solidFill>
                <a:ea typeface="楷体_GB2312" pitchFamily="49" charset="-122"/>
              </a:rPr>
              <a:t> (p-&gt;Lchild)</a:t>
            </a:r>
          </a:p>
          <a:p>
            <a:pPr>
              <a:lnSpc>
                <a:spcPct val="115000"/>
              </a:lnSpc>
            </a:pPr>
            <a:r>
              <a:rPr lang="en-US" altLang="zh-CN" sz="3200">
                <a:solidFill>
                  <a:srgbClr val="FF9933"/>
                </a:solidFill>
                <a:ea typeface="楷体_GB2312" pitchFamily="49" charset="-122"/>
              </a:rPr>
              <a:t>           EnQueue(Q, p-&gt;Lchild); // </a:t>
            </a:r>
            <a:r>
              <a:rPr lang="zh-CN" altLang="zh-CN" sz="3200">
                <a:solidFill>
                  <a:srgbClr val="FF9933"/>
                </a:solidFill>
                <a:ea typeface="楷体_GB2312" pitchFamily="49" charset="-122"/>
              </a:rPr>
              <a:t>左子树根</a:t>
            </a:r>
            <a:r>
              <a:rPr lang="zh-CN" altLang="en-US" sz="3200">
                <a:solidFill>
                  <a:srgbClr val="FF9933"/>
                </a:solidFill>
                <a:ea typeface="楷体_GB2312" pitchFamily="49" charset="-122"/>
              </a:rPr>
              <a:t>入队列</a:t>
            </a:r>
            <a:endParaRPr lang="zh-CN" altLang="en-US" sz="3200">
              <a:ea typeface="楷体_GB2312" pitchFamily="49" charset="-122"/>
            </a:endParaRPr>
          </a:p>
          <a:p>
            <a:pPr>
              <a:lnSpc>
                <a:spcPct val="115000"/>
              </a:lnSpc>
            </a:pPr>
            <a:r>
              <a:rPr lang="zh-CN" altLang="en-US" sz="3200">
                <a:solidFill>
                  <a:srgbClr val="FF9933"/>
                </a:solidFill>
                <a:ea typeface="楷体_GB2312" pitchFamily="49" charset="-122"/>
              </a:rPr>
              <a:t>       </a:t>
            </a:r>
            <a:r>
              <a:rPr lang="en-US" altLang="zh-CN" sz="3200">
                <a:solidFill>
                  <a:srgbClr val="FF9933"/>
                </a:solidFill>
                <a:ea typeface="楷体_GB2312" pitchFamily="49" charset="-122"/>
              </a:rPr>
              <a:t>if (p-&gt;Rchild)</a:t>
            </a:r>
          </a:p>
          <a:p>
            <a:pPr>
              <a:lnSpc>
                <a:spcPct val="115000"/>
              </a:lnSpc>
            </a:pPr>
            <a:r>
              <a:rPr lang="en-US" altLang="zh-CN" sz="3200">
                <a:solidFill>
                  <a:srgbClr val="FF9933"/>
                </a:solidFill>
                <a:ea typeface="楷体_GB2312" pitchFamily="49" charset="-122"/>
              </a:rPr>
              <a:t>           EnQueue(Q, p-&gt;Rchild); // </a:t>
            </a:r>
            <a:r>
              <a:rPr lang="zh-CN" altLang="zh-CN" sz="3200">
                <a:solidFill>
                  <a:srgbClr val="FF9933"/>
                </a:solidFill>
                <a:ea typeface="楷体_GB2312" pitchFamily="49" charset="-122"/>
              </a:rPr>
              <a:t>右子树根</a:t>
            </a:r>
            <a:r>
              <a:rPr lang="zh-CN" altLang="en-US" sz="3200">
                <a:solidFill>
                  <a:srgbClr val="FF9933"/>
                </a:solidFill>
                <a:ea typeface="楷体_GB2312" pitchFamily="49" charset="-122"/>
              </a:rPr>
              <a:t>入队列</a:t>
            </a:r>
            <a:endParaRPr lang="zh-CN" altLang="en-US" sz="3200">
              <a:ea typeface="楷体_GB2312" pitchFamily="49" charset="-122"/>
            </a:endParaRPr>
          </a:p>
          <a:p>
            <a:pPr>
              <a:lnSpc>
                <a:spcPct val="115000"/>
              </a:lnSpc>
            </a:pPr>
            <a:r>
              <a:rPr lang="zh-CN" altLang="en-US" sz="3200"/>
              <a:t>    </a:t>
            </a:r>
            <a:r>
              <a:rPr lang="en-US" altLang="zh-CN" sz="3200">
                <a:solidFill>
                  <a:srgbClr val="FFFFCC"/>
                </a:solidFill>
              </a:rPr>
              <a:t>} // while</a:t>
            </a:r>
          </a:p>
          <a:p>
            <a:pPr>
              <a:lnSpc>
                <a:spcPct val="115000"/>
              </a:lnSpc>
            </a:pPr>
            <a:r>
              <a:rPr lang="en-US" altLang="zh-CN" sz="3200">
                <a:solidFill>
                  <a:srgbClr val="FFFFCC"/>
                </a:solidFill>
              </a:rPr>
              <a:t>}</a:t>
            </a:r>
          </a:p>
        </p:txBody>
      </p:sp>
      <p:graphicFrame>
        <p:nvGraphicFramePr>
          <p:cNvPr id="249859" name="Object 3">
            <a:hlinkClick r:id="" action="ppaction://hlinkshowjump?jump=nextslide" highlightClick="1"/>
          </p:cNvPr>
          <p:cNvGraphicFramePr>
            <a:graphicFrameLocks noChangeAspect="1"/>
          </p:cNvGraphicFramePr>
          <p:nvPr/>
        </p:nvGraphicFramePr>
        <p:xfrm>
          <a:off x="7848600" y="6321425"/>
          <a:ext cx="1219200" cy="533400"/>
        </p:xfrm>
        <a:graphic>
          <a:graphicData uri="http://schemas.openxmlformats.org/presentationml/2006/ole">
            <p:oleObj spid="_x0000_s136194" name="剪辑" r:id="rId3" imgW="4838400" imgH="1638000" progId="">
              <p:embed/>
            </p:oleObj>
          </a:graphicData>
        </a:graphic>
      </p:graphicFrame>
      <p:sp>
        <p:nvSpPr>
          <p:cNvPr id="249860" name="Text Box 4">
            <a:hlinkClick r:id="" action="ppaction://hlinkshowjump?jump=nextslide" highlightClick="1"/>
          </p:cNvPr>
          <p:cNvSpPr txBox="1">
            <a:spLocks noChangeArrowheads="1"/>
          </p:cNvSpPr>
          <p:nvPr/>
        </p:nvSpPr>
        <p:spPr bwMode="auto">
          <a:xfrm>
            <a:off x="7912100" y="6275388"/>
            <a:ext cx="1003300" cy="579437"/>
          </a:xfrm>
          <a:prstGeom prst="rect">
            <a:avLst/>
          </a:prstGeom>
          <a:noFill/>
          <a:ln w="9525">
            <a:noFill/>
            <a:miter lim="800000"/>
            <a:headEnd/>
            <a:tailEnd/>
          </a:ln>
          <a:effectLst/>
        </p:spPr>
        <p:txBody>
          <a:bodyPr wrap="none">
            <a:spAutoFit/>
          </a:bodyPr>
          <a:lstStyle/>
          <a:p>
            <a:r>
              <a:rPr lang="zh-CN" altLang="en-US" sz="3200" b="1">
                <a:solidFill>
                  <a:srgbClr val="FF9933"/>
                </a:solidFill>
                <a:ea typeface="隶书" pitchFamily="49" charset="-122"/>
              </a:rPr>
              <a:t>继续</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49858"/>
                                        </p:tgtEl>
                                        <p:attrNameLst>
                                          <p:attrName>style.visibility</p:attrName>
                                        </p:attrNameLst>
                                      </p:cBhvr>
                                      <p:to>
                                        <p:strVal val="visible"/>
                                      </p:to>
                                    </p:set>
                                    <p:animEffect transition="in" filter="strips(downRight)">
                                      <p:cBhvr>
                                        <p:cTn id="7" dur="500"/>
                                        <p:tgtEl>
                                          <p:spTgt spid="249858"/>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249859"/>
                                        </p:tgtEl>
                                        <p:attrNameLst>
                                          <p:attrName>style.visibility</p:attrName>
                                        </p:attrNameLst>
                                      </p:cBhvr>
                                      <p:to>
                                        <p:strVal val="visible"/>
                                      </p:to>
                                    </p:set>
                                    <p:anim calcmode="lin" valueType="num">
                                      <p:cBhvr additive="base">
                                        <p:cTn id="11" dur="500" fill="hold"/>
                                        <p:tgtEl>
                                          <p:spTgt spid="249859"/>
                                        </p:tgtEl>
                                        <p:attrNameLst>
                                          <p:attrName>ppt_x</p:attrName>
                                        </p:attrNameLst>
                                      </p:cBhvr>
                                      <p:tavLst>
                                        <p:tav tm="0">
                                          <p:val>
                                            <p:strVal val="1+#ppt_w/2"/>
                                          </p:val>
                                        </p:tav>
                                        <p:tav tm="100000">
                                          <p:val>
                                            <p:strVal val="#ppt_x"/>
                                          </p:val>
                                        </p:tav>
                                      </p:tavLst>
                                    </p:anim>
                                    <p:anim calcmode="lin" valueType="num">
                                      <p:cBhvr additive="base">
                                        <p:cTn id="12" dur="500" fill="hold"/>
                                        <p:tgtEl>
                                          <p:spTgt spid="24985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6" fill="hold" grpId="0" nodeType="afterEffect">
                                  <p:stCondLst>
                                    <p:cond delay="0"/>
                                  </p:stCondLst>
                                  <p:childTnLst>
                                    <p:set>
                                      <p:cBhvr>
                                        <p:cTn id="15" dur="1" fill="hold">
                                          <p:stCondLst>
                                            <p:cond delay="0"/>
                                          </p:stCondLst>
                                        </p:cTn>
                                        <p:tgtEl>
                                          <p:spTgt spid="249860"/>
                                        </p:tgtEl>
                                        <p:attrNameLst>
                                          <p:attrName>style.visibility</p:attrName>
                                        </p:attrNameLst>
                                      </p:cBhvr>
                                      <p:to>
                                        <p:strVal val="visible"/>
                                      </p:to>
                                    </p:set>
                                    <p:anim calcmode="lin" valueType="num">
                                      <p:cBhvr additive="base">
                                        <p:cTn id="16" dur="500" fill="hold"/>
                                        <p:tgtEl>
                                          <p:spTgt spid="249860"/>
                                        </p:tgtEl>
                                        <p:attrNameLst>
                                          <p:attrName>ppt_x</p:attrName>
                                        </p:attrNameLst>
                                      </p:cBhvr>
                                      <p:tavLst>
                                        <p:tav tm="0">
                                          <p:val>
                                            <p:strVal val="1+#ppt_w/2"/>
                                          </p:val>
                                        </p:tav>
                                        <p:tav tm="100000">
                                          <p:val>
                                            <p:strVal val="#ppt_x"/>
                                          </p:val>
                                        </p:tav>
                                      </p:tavLst>
                                    </p:anim>
                                    <p:anim calcmode="lin" valueType="num">
                                      <p:cBhvr additive="base">
                                        <p:cTn id="17" dur="500" fill="hold"/>
                                        <p:tgtEl>
                                          <p:spTgt spid="2498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p:bldP spid="249860" grpId="0" autoUpdateAnimBg="0"/>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228600" y="257175"/>
            <a:ext cx="8855075" cy="1190625"/>
          </a:xfrm>
          <a:prstGeom prst="rect">
            <a:avLst/>
          </a:prstGeom>
          <a:noFill/>
          <a:ln w="9525">
            <a:noFill/>
            <a:miter lim="800000"/>
            <a:headEnd/>
            <a:tailEnd/>
          </a:ln>
          <a:effectLst/>
        </p:spPr>
        <p:txBody>
          <a:bodyPr>
            <a:spAutoFit/>
          </a:bodyPr>
          <a:lstStyle/>
          <a:p>
            <a:r>
              <a:rPr lang="zh-CN" altLang="en-US" sz="3600">
                <a:solidFill>
                  <a:srgbClr val="FFFFCC"/>
                </a:solidFill>
                <a:latin typeface="楷体_GB2312" pitchFamily="49" charset="-122"/>
                <a:ea typeface="楷体_GB2312" pitchFamily="49" charset="-122"/>
              </a:rPr>
              <a:t>若要编写按层次顺序</a:t>
            </a:r>
            <a:r>
              <a:rPr lang="en-US" altLang="zh-CN" sz="3600">
                <a:solidFill>
                  <a:srgbClr val="FFFFCC"/>
                </a:solidFill>
                <a:latin typeface="楷体_GB2312" pitchFamily="49" charset="-122"/>
                <a:ea typeface="楷体_GB2312" pitchFamily="49" charset="-122"/>
              </a:rPr>
              <a:t>(</a:t>
            </a:r>
            <a:r>
              <a:rPr lang="zh-CN" altLang="en-US" sz="3600">
                <a:solidFill>
                  <a:srgbClr val="FFFFCC"/>
                </a:solidFill>
                <a:latin typeface="楷体_GB2312" pitchFamily="49" charset="-122"/>
                <a:ea typeface="楷体_GB2312" pitchFamily="49" charset="-122"/>
              </a:rPr>
              <a:t>同一层自左至右</a:t>
            </a:r>
            <a:r>
              <a:rPr lang="en-US" altLang="zh-CN" sz="3600">
                <a:solidFill>
                  <a:srgbClr val="FFFFCC"/>
                </a:solidFill>
                <a:latin typeface="楷体_GB2312" pitchFamily="49" charset="-122"/>
                <a:ea typeface="楷体_GB2312" pitchFamily="49" charset="-122"/>
              </a:rPr>
              <a:t>)</a:t>
            </a:r>
            <a:r>
              <a:rPr lang="zh-CN" altLang="en-US" sz="3600">
                <a:solidFill>
                  <a:srgbClr val="FFFFCC"/>
                </a:solidFill>
                <a:latin typeface="楷体_GB2312" pitchFamily="49" charset="-122"/>
                <a:ea typeface="楷体_GB2312" pitchFamily="49" charset="-122"/>
              </a:rPr>
              <a:t>遍历树的算法，则应如何？</a:t>
            </a:r>
          </a:p>
        </p:txBody>
      </p:sp>
      <p:sp>
        <p:nvSpPr>
          <p:cNvPr id="250883" name="Text Box 3"/>
          <p:cNvSpPr txBox="1">
            <a:spLocks noChangeArrowheads="1"/>
          </p:cNvSpPr>
          <p:nvPr/>
        </p:nvSpPr>
        <p:spPr bwMode="auto">
          <a:xfrm>
            <a:off x="152400" y="1620838"/>
            <a:ext cx="8991600" cy="4703762"/>
          </a:xfrm>
          <a:prstGeom prst="rect">
            <a:avLst/>
          </a:prstGeom>
          <a:noFill/>
          <a:ln w="9525">
            <a:noFill/>
            <a:miter lim="800000"/>
            <a:headEnd/>
            <a:tailEnd/>
          </a:ln>
          <a:effectLst/>
        </p:spPr>
        <p:txBody>
          <a:bodyPr>
            <a:spAutoFit/>
          </a:bodyPr>
          <a:lstStyle/>
          <a:p>
            <a:pPr>
              <a:lnSpc>
                <a:spcPct val="120000"/>
              </a:lnSpc>
            </a:pPr>
            <a:r>
              <a:rPr lang="zh-CN" altLang="en-US" sz="3600">
                <a:solidFill>
                  <a:srgbClr val="FFFF99"/>
                </a:solidFill>
                <a:latin typeface="隶书" pitchFamily="49" charset="-122"/>
                <a:ea typeface="隶书" pitchFamily="49" charset="-122"/>
              </a:rPr>
              <a:t>分析</a:t>
            </a:r>
            <a:r>
              <a:rPr lang="en-US" altLang="zh-CN" sz="3600">
                <a:solidFill>
                  <a:srgbClr val="FFFF99"/>
                </a:solidFill>
                <a:latin typeface="隶书" pitchFamily="49" charset="-122"/>
                <a:ea typeface="隶书" pitchFamily="49" charset="-122"/>
              </a:rPr>
              <a:t>:</a:t>
            </a:r>
          </a:p>
          <a:p>
            <a:pPr>
              <a:lnSpc>
                <a:spcPct val="120000"/>
              </a:lnSpc>
            </a:pPr>
            <a:r>
              <a:rPr lang="en-US" altLang="zh-CN" sz="3600">
                <a:solidFill>
                  <a:srgbClr val="FFFF99"/>
                </a:solidFill>
                <a:latin typeface="隶书" pitchFamily="49" charset="-122"/>
                <a:ea typeface="隶书" pitchFamily="49" charset="-122"/>
              </a:rPr>
              <a:t>  </a:t>
            </a:r>
            <a:r>
              <a:rPr lang="zh-CN" altLang="en-US" sz="3600">
                <a:solidFill>
                  <a:srgbClr val="FFFF99"/>
                </a:solidFill>
                <a:latin typeface="隶书" pitchFamily="49" charset="-122"/>
                <a:ea typeface="隶书" pitchFamily="49" charset="-122"/>
              </a:rPr>
              <a:t>因两者层次遍历的定义相同，则算法雷同，</a:t>
            </a:r>
          </a:p>
          <a:p>
            <a:pPr>
              <a:lnSpc>
                <a:spcPct val="120000"/>
              </a:lnSpc>
            </a:pPr>
            <a:r>
              <a:rPr lang="zh-CN" altLang="en-US" sz="3600">
                <a:solidFill>
                  <a:srgbClr val="FFFF99"/>
                </a:solidFill>
                <a:latin typeface="隶书" pitchFamily="49" charset="-122"/>
                <a:ea typeface="隶书" pitchFamily="49" charset="-122"/>
              </a:rPr>
              <a:t>差别仅在于</a:t>
            </a:r>
            <a:r>
              <a:rPr lang="en-US" altLang="zh-CN" sz="3600">
                <a:solidFill>
                  <a:srgbClr val="FFFF99"/>
                </a:solidFill>
                <a:latin typeface="隶书" pitchFamily="49" charset="-122"/>
                <a:ea typeface="隶书" pitchFamily="49" charset="-122"/>
              </a:rPr>
              <a:t>:</a:t>
            </a:r>
          </a:p>
          <a:p>
            <a:pPr>
              <a:lnSpc>
                <a:spcPct val="120000"/>
              </a:lnSpc>
            </a:pPr>
            <a:r>
              <a:rPr lang="en-US" altLang="zh-CN" sz="3600">
                <a:solidFill>
                  <a:srgbClr val="FFFF99"/>
                </a:solidFill>
                <a:latin typeface="隶书" pitchFamily="49" charset="-122"/>
                <a:ea typeface="隶书" pitchFamily="49" charset="-122"/>
              </a:rPr>
              <a:t>  </a:t>
            </a:r>
            <a:r>
              <a:rPr lang="zh-CN" altLang="en-US" sz="3600">
                <a:solidFill>
                  <a:srgbClr val="FFFF99"/>
                </a:solidFill>
                <a:latin typeface="隶书" pitchFamily="49" charset="-122"/>
                <a:ea typeface="隶书" pitchFamily="49" charset="-122"/>
              </a:rPr>
              <a:t>二叉树至多只有左、右两棵子树，而树的子树个数不定，因此，当以孩子</a:t>
            </a:r>
            <a:r>
              <a:rPr lang="en-US" altLang="zh-CN" sz="3600">
                <a:solidFill>
                  <a:srgbClr val="FFFF99"/>
                </a:solidFill>
                <a:latin typeface="隶书" pitchFamily="49" charset="-122"/>
                <a:ea typeface="隶书" pitchFamily="49" charset="-122"/>
              </a:rPr>
              <a:t>-</a:t>
            </a:r>
            <a:r>
              <a:rPr lang="zh-CN" altLang="en-US" sz="3600">
                <a:solidFill>
                  <a:srgbClr val="FFFF99"/>
                </a:solidFill>
                <a:latin typeface="隶书" pitchFamily="49" charset="-122"/>
                <a:ea typeface="隶书" pitchFamily="49" charset="-122"/>
              </a:rPr>
              <a:t>兄弟链表表示树时，需要顺第一个孩子结点的右指针一直往于找到所有孩子结点。</a:t>
            </a:r>
            <a:endParaRPr lang="zh-CN" altLang="en-US" sz="3200">
              <a:solidFill>
                <a:srgbClr val="FFFF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0882"/>
                                        </p:tgtEl>
                                        <p:attrNameLst>
                                          <p:attrName>style.visibility</p:attrName>
                                        </p:attrNameLst>
                                      </p:cBhvr>
                                      <p:to>
                                        <p:strVal val="visible"/>
                                      </p:to>
                                    </p:set>
                                    <p:animEffect transition="in" filter="wipe(left)">
                                      <p:cBhvr>
                                        <p:cTn id="7" dur="500"/>
                                        <p:tgtEl>
                                          <p:spTgt spid="25088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0883"/>
                                        </p:tgtEl>
                                        <p:attrNameLst>
                                          <p:attrName>style.visibility</p:attrName>
                                        </p:attrNameLst>
                                      </p:cBhvr>
                                      <p:to>
                                        <p:strVal val="visible"/>
                                      </p:to>
                                    </p:set>
                                    <p:animEffect transition="in" filter="strips(downRight)">
                                      <p:cBhvr>
                                        <p:cTn id="12" dur="500"/>
                                        <p:tgtEl>
                                          <p:spTgt spid="250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utoUpdateAnimBg="0"/>
      <p:bldP spid="250883" grpId="0" autoUpdateAnimBg="0"/>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171450" y="152400"/>
            <a:ext cx="8743950" cy="6680200"/>
          </a:xfrm>
          <a:prstGeom prst="rect">
            <a:avLst/>
          </a:prstGeom>
          <a:noFill/>
          <a:ln w="9525">
            <a:noFill/>
            <a:miter lim="800000"/>
            <a:headEnd/>
            <a:tailEnd/>
          </a:ln>
          <a:effectLst/>
        </p:spPr>
        <p:txBody>
          <a:bodyPr wrap="none">
            <a:spAutoFit/>
          </a:bodyPr>
          <a:lstStyle/>
          <a:p>
            <a:pPr>
              <a:lnSpc>
                <a:spcPct val="120000"/>
              </a:lnSpc>
              <a:spcBef>
                <a:spcPct val="50000"/>
              </a:spcBef>
            </a:pPr>
            <a:r>
              <a:rPr lang="en-US" altLang="zh-CN" sz="3600" b="1">
                <a:solidFill>
                  <a:srgbClr val="FFFFCC"/>
                </a:solidFill>
                <a:ea typeface="楷体_GB2312" pitchFamily="49" charset="-122"/>
              </a:rPr>
              <a:t>void </a:t>
            </a:r>
            <a:r>
              <a:rPr lang="en-US" altLang="zh-CN" sz="3600">
                <a:solidFill>
                  <a:srgbClr val="FFFFCC"/>
                </a:solidFill>
                <a:ea typeface="楷体_GB2312" pitchFamily="49" charset="-122"/>
              </a:rPr>
              <a:t>BFSTraverse(CSTree T) </a:t>
            </a:r>
            <a:r>
              <a:rPr lang="en-US" altLang="zh-CN" sz="3600" b="1">
                <a:solidFill>
                  <a:srgbClr val="FFFFCC"/>
                </a:solidFill>
                <a:ea typeface="楷体_GB2312" pitchFamily="49" charset="-122"/>
              </a:rPr>
              <a:t>{</a:t>
            </a:r>
            <a:endParaRPr lang="en-US" altLang="zh-CN" sz="2400"/>
          </a:p>
          <a:p>
            <a:pPr>
              <a:lnSpc>
                <a:spcPct val="120000"/>
              </a:lnSpc>
            </a:pPr>
            <a:r>
              <a:rPr lang="en-US" altLang="zh-CN" sz="3600">
                <a:solidFill>
                  <a:srgbClr val="FFFFCC"/>
                </a:solidFill>
                <a:ea typeface="楷体_GB2312" pitchFamily="49" charset="-122"/>
              </a:rPr>
              <a:t>   InitQueue(Q);        // </a:t>
            </a:r>
            <a:r>
              <a:rPr lang="zh-CN" altLang="en-US" sz="3600">
                <a:solidFill>
                  <a:srgbClr val="FFFFCC"/>
                </a:solidFill>
                <a:ea typeface="楷体_GB2312" pitchFamily="49" charset="-122"/>
              </a:rPr>
              <a:t>置空的辅助队列</a:t>
            </a:r>
            <a:r>
              <a:rPr lang="en-US" altLang="zh-CN" sz="3600">
                <a:solidFill>
                  <a:srgbClr val="FFFFCC"/>
                </a:solidFill>
                <a:ea typeface="楷体_GB2312" pitchFamily="49" charset="-122"/>
              </a:rPr>
              <a:t>Q</a:t>
            </a:r>
          </a:p>
          <a:p>
            <a:pPr>
              <a:lnSpc>
                <a:spcPct val="120000"/>
              </a:lnSpc>
            </a:pPr>
            <a:r>
              <a:rPr lang="en-US" altLang="zh-CN" sz="3600">
                <a:solidFill>
                  <a:srgbClr val="FFFFCC"/>
                </a:solidFill>
                <a:ea typeface="楷体_GB2312" pitchFamily="49" charset="-122"/>
              </a:rPr>
              <a:t>  </a:t>
            </a:r>
            <a:r>
              <a:rPr lang="en-US" altLang="zh-CN" sz="3600" b="1">
                <a:solidFill>
                  <a:srgbClr val="FFFFCC"/>
                </a:solidFill>
                <a:ea typeface="楷体_GB2312" pitchFamily="49" charset="-122"/>
              </a:rPr>
              <a:t> if</a:t>
            </a:r>
            <a:r>
              <a:rPr lang="en-US" altLang="zh-CN" sz="3600">
                <a:solidFill>
                  <a:srgbClr val="FFFFCC"/>
                </a:solidFill>
                <a:ea typeface="楷体_GB2312" pitchFamily="49" charset="-122"/>
              </a:rPr>
              <a:t> (T)  EnQueue(Q, T);   // </a:t>
            </a:r>
            <a:r>
              <a:rPr lang="zh-CN" altLang="zh-CN" sz="3600">
                <a:solidFill>
                  <a:srgbClr val="FFFFCC"/>
                </a:solidFill>
                <a:ea typeface="楷体_GB2312" pitchFamily="49" charset="-122"/>
              </a:rPr>
              <a:t>根结点入队列</a:t>
            </a:r>
            <a:endParaRPr lang="zh-CN" altLang="en-US" sz="3600">
              <a:solidFill>
                <a:srgbClr val="FFFFCC"/>
              </a:solidFill>
              <a:ea typeface="楷体_GB2312" pitchFamily="49" charset="-122"/>
            </a:endParaRPr>
          </a:p>
          <a:p>
            <a:pPr>
              <a:lnSpc>
                <a:spcPct val="120000"/>
              </a:lnSpc>
            </a:pPr>
            <a:r>
              <a:rPr lang="zh-CN" altLang="en-US" sz="3600" b="1">
                <a:solidFill>
                  <a:srgbClr val="FFFFCC"/>
                </a:solidFill>
                <a:ea typeface="楷体_GB2312" pitchFamily="49" charset="-122"/>
              </a:rPr>
              <a:t>   </a:t>
            </a:r>
            <a:r>
              <a:rPr lang="en-US" altLang="zh-CN" sz="3600" b="1">
                <a:solidFill>
                  <a:srgbClr val="FFFFCC"/>
                </a:solidFill>
                <a:ea typeface="楷体_GB2312" pitchFamily="49" charset="-122"/>
              </a:rPr>
              <a:t>while</a:t>
            </a:r>
            <a:r>
              <a:rPr lang="en-US" altLang="zh-CN" sz="3600">
                <a:solidFill>
                  <a:srgbClr val="FFFFCC"/>
                </a:solidFill>
                <a:ea typeface="楷体_GB2312" pitchFamily="49" charset="-122"/>
              </a:rPr>
              <a:t> (</a:t>
            </a:r>
            <a:r>
              <a:rPr lang="en-US" altLang="zh-CN" sz="3600" b="1">
                <a:solidFill>
                  <a:srgbClr val="FFFFCC"/>
                </a:solidFill>
                <a:ea typeface="楷体_GB2312" pitchFamily="49" charset="-122"/>
              </a:rPr>
              <a:t>!</a:t>
            </a:r>
            <a:r>
              <a:rPr lang="en-US" altLang="zh-CN" sz="3600">
                <a:solidFill>
                  <a:srgbClr val="FFFFCC"/>
                </a:solidFill>
                <a:ea typeface="楷体_GB2312" pitchFamily="49" charset="-122"/>
              </a:rPr>
              <a:t>QueueEmpty(Q))  </a:t>
            </a:r>
            <a:r>
              <a:rPr lang="en-US" altLang="zh-CN" sz="3600" b="1">
                <a:solidFill>
                  <a:srgbClr val="FFFFCC"/>
                </a:solidFill>
                <a:ea typeface="楷体_GB2312" pitchFamily="49" charset="-122"/>
              </a:rPr>
              <a:t>{</a:t>
            </a:r>
            <a:endParaRPr lang="en-US" altLang="zh-CN" sz="3600">
              <a:ea typeface="楷体_GB2312" pitchFamily="49" charset="-122"/>
            </a:endParaRPr>
          </a:p>
          <a:p>
            <a:pPr>
              <a:lnSpc>
                <a:spcPct val="120000"/>
              </a:lnSpc>
            </a:pPr>
            <a:r>
              <a:rPr lang="en-US" altLang="zh-CN" sz="3600">
                <a:ea typeface="楷体_GB2312" pitchFamily="49" charset="-122"/>
              </a:rPr>
              <a:t>      </a:t>
            </a:r>
            <a:r>
              <a:rPr lang="en-US" altLang="zh-CN" sz="3600">
                <a:solidFill>
                  <a:srgbClr val="FF9933"/>
                </a:solidFill>
                <a:ea typeface="楷体_GB2312" pitchFamily="49" charset="-122"/>
              </a:rPr>
              <a:t>DeQueue(Q, p); // </a:t>
            </a:r>
            <a:r>
              <a:rPr lang="zh-CN" altLang="en-US" sz="3600">
                <a:solidFill>
                  <a:srgbClr val="FF9933"/>
                </a:solidFill>
                <a:ea typeface="楷体_GB2312" pitchFamily="49" charset="-122"/>
              </a:rPr>
              <a:t>队头元素出队并置为</a:t>
            </a:r>
            <a:r>
              <a:rPr lang="en-US" altLang="zh-CN" sz="3600">
                <a:solidFill>
                  <a:srgbClr val="FF9933"/>
                </a:solidFill>
                <a:ea typeface="楷体_GB2312" pitchFamily="49" charset="-122"/>
              </a:rPr>
              <a:t>p</a:t>
            </a:r>
          </a:p>
          <a:p>
            <a:pPr>
              <a:lnSpc>
                <a:spcPct val="120000"/>
              </a:lnSpc>
            </a:pPr>
            <a:r>
              <a:rPr lang="en-US" altLang="zh-CN" sz="3600">
                <a:solidFill>
                  <a:srgbClr val="FF9933"/>
                </a:solidFill>
                <a:ea typeface="楷体_GB2312" pitchFamily="49" charset="-122"/>
              </a:rPr>
              <a:t>      </a:t>
            </a:r>
            <a:r>
              <a:rPr lang="en-US" altLang="zh-CN" sz="3600">
                <a:solidFill>
                  <a:srgbClr val="FFFFCC"/>
                </a:solidFill>
                <a:ea typeface="楷体_GB2312" pitchFamily="49" charset="-122"/>
              </a:rPr>
              <a:t>Visit(p);</a:t>
            </a:r>
            <a:endParaRPr lang="en-US" altLang="zh-CN" sz="3600">
              <a:solidFill>
                <a:srgbClr val="FF9933"/>
              </a:solidFill>
              <a:ea typeface="楷体_GB2312" pitchFamily="49" charset="-122"/>
            </a:endParaRPr>
          </a:p>
          <a:p>
            <a:pPr>
              <a:lnSpc>
                <a:spcPct val="120000"/>
              </a:lnSpc>
            </a:pPr>
            <a:r>
              <a:rPr lang="en-US" altLang="zh-CN" sz="3600">
                <a:solidFill>
                  <a:srgbClr val="FF9933"/>
                </a:solidFill>
                <a:ea typeface="楷体_GB2312" pitchFamily="49" charset="-122"/>
              </a:rPr>
              <a:t>      for (q=p-&gt;firstchild; !q; q=q-&gt;nextsibling;)</a:t>
            </a:r>
          </a:p>
          <a:p>
            <a:pPr>
              <a:lnSpc>
                <a:spcPct val="120000"/>
              </a:lnSpc>
            </a:pPr>
            <a:r>
              <a:rPr lang="en-US" altLang="zh-CN" sz="3600">
                <a:solidFill>
                  <a:srgbClr val="FF9933"/>
                </a:solidFill>
                <a:ea typeface="楷体_GB2312" pitchFamily="49" charset="-122"/>
              </a:rPr>
              <a:t>          EnQueue(Q, q); // </a:t>
            </a:r>
            <a:r>
              <a:rPr lang="zh-CN" altLang="zh-CN" sz="3600">
                <a:solidFill>
                  <a:srgbClr val="FF9933"/>
                </a:solidFill>
                <a:ea typeface="楷体_GB2312" pitchFamily="49" charset="-122"/>
              </a:rPr>
              <a:t>子树根</a:t>
            </a:r>
            <a:r>
              <a:rPr lang="zh-CN" altLang="en-US" sz="3600">
                <a:solidFill>
                  <a:srgbClr val="FF9933"/>
                </a:solidFill>
                <a:ea typeface="楷体_GB2312" pitchFamily="49" charset="-122"/>
              </a:rPr>
              <a:t>入队列</a:t>
            </a:r>
            <a:endParaRPr lang="zh-CN" altLang="en-US" sz="4000">
              <a:ea typeface="楷体_GB2312" pitchFamily="49" charset="-122"/>
            </a:endParaRPr>
          </a:p>
          <a:p>
            <a:pPr>
              <a:lnSpc>
                <a:spcPct val="120000"/>
              </a:lnSpc>
            </a:pPr>
            <a:r>
              <a:rPr lang="zh-CN" altLang="en-US" sz="3600">
                <a:solidFill>
                  <a:srgbClr val="FFFFCC"/>
                </a:solidFill>
              </a:rPr>
              <a:t>   </a:t>
            </a:r>
            <a:r>
              <a:rPr lang="en-US" altLang="zh-CN" sz="3600" b="1">
                <a:solidFill>
                  <a:srgbClr val="FFFFCC"/>
                </a:solidFill>
              </a:rPr>
              <a:t>}</a:t>
            </a:r>
            <a:r>
              <a:rPr lang="en-US" altLang="zh-CN" sz="3600">
                <a:solidFill>
                  <a:srgbClr val="FFFFCC"/>
                </a:solidFill>
              </a:rPr>
              <a:t> // while</a:t>
            </a:r>
          </a:p>
          <a:p>
            <a:pPr>
              <a:lnSpc>
                <a:spcPct val="120000"/>
              </a:lnSpc>
            </a:pPr>
            <a:r>
              <a:rPr lang="en-US" altLang="zh-CN" sz="3600" b="1">
                <a:solidFill>
                  <a:srgbClr val="FFFFCC"/>
                </a:solidFill>
              </a:rPr>
              <a:t>}</a:t>
            </a:r>
            <a:endParaRPr lang="en-US" altLang="zh-CN" sz="3600">
              <a:solidFill>
                <a:srgbClr val="FFFFCC"/>
              </a:solidFill>
            </a:endParaRPr>
          </a:p>
        </p:txBody>
      </p:sp>
      <p:graphicFrame>
        <p:nvGraphicFramePr>
          <p:cNvPr id="251907" name="Object 3">
            <a:hlinkClick r:id="" action="ppaction://hlinkshowjump?jump=firstslide" highlightClick="1"/>
          </p:cNvPr>
          <p:cNvGraphicFramePr>
            <a:graphicFrameLocks noChangeAspect="1"/>
          </p:cNvGraphicFramePr>
          <p:nvPr/>
        </p:nvGraphicFramePr>
        <p:xfrm>
          <a:off x="8197850" y="5926138"/>
          <a:ext cx="704850" cy="703262"/>
        </p:xfrm>
        <a:graphic>
          <a:graphicData uri="http://schemas.openxmlformats.org/presentationml/2006/ole">
            <p:oleObj spid="_x0000_s137218" name="剪辑" r:id="rId3" imgW="704880" imgH="703800" progId="">
              <p:embed/>
            </p:oleObj>
          </a:graphicData>
        </a:graphic>
      </p:graphicFrame>
      <p:sp>
        <p:nvSpPr>
          <p:cNvPr id="251908" name="Text Box 4">
            <a:hlinkClick r:id="" action="ppaction://hlinkshowjump?jump=firstslide" highlightClick="1"/>
          </p:cNvPr>
          <p:cNvSpPr txBox="1">
            <a:spLocks noChangeArrowheads="1"/>
          </p:cNvSpPr>
          <p:nvPr/>
        </p:nvSpPr>
        <p:spPr bwMode="auto">
          <a:xfrm>
            <a:off x="8077200" y="62785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251906"/>
                                        </p:tgtEl>
                                        <p:attrNameLst>
                                          <p:attrName>style.visibility</p:attrName>
                                        </p:attrNameLst>
                                      </p:cBhvr>
                                      <p:to>
                                        <p:strVal val="visible"/>
                                      </p:to>
                                    </p:set>
                                    <p:animEffect transition="in" filter="strips(upLeft)">
                                      <p:cBhvr>
                                        <p:cTn id="7" dur="500"/>
                                        <p:tgtEl>
                                          <p:spTgt spid="251906"/>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251907"/>
                                        </p:tgtEl>
                                        <p:attrNameLst>
                                          <p:attrName>style.visibility</p:attrName>
                                        </p:attrNameLst>
                                      </p:cBhvr>
                                      <p:to>
                                        <p:strVal val="visible"/>
                                      </p:to>
                                    </p:set>
                                    <p:anim calcmode="lin" valueType="num">
                                      <p:cBhvr additive="base">
                                        <p:cTn id="11" dur="500" fill="hold"/>
                                        <p:tgtEl>
                                          <p:spTgt spid="251907"/>
                                        </p:tgtEl>
                                        <p:attrNameLst>
                                          <p:attrName>ppt_x</p:attrName>
                                        </p:attrNameLst>
                                      </p:cBhvr>
                                      <p:tavLst>
                                        <p:tav tm="0">
                                          <p:val>
                                            <p:strVal val="1+#ppt_w/2"/>
                                          </p:val>
                                        </p:tav>
                                        <p:tav tm="100000">
                                          <p:val>
                                            <p:strVal val="#ppt_x"/>
                                          </p:val>
                                        </p:tav>
                                      </p:tavLst>
                                    </p:anim>
                                    <p:anim calcmode="lin" valueType="num">
                                      <p:cBhvr additive="base">
                                        <p:cTn id="12" dur="500" fill="hold"/>
                                        <p:tgtEl>
                                          <p:spTgt spid="25190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6" fill="hold" grpId="0" nodeType="afterEffect">
                                  <p:stCondLst>
                                    <p:cond delay="0"/>
                                  </p:stCondLst>
                                  <p:childTnLst>
                                    <p:set>
                                      <p:cBhvr>
                                        <p:cTn id="15" dur="1" fill="hold">
                                          <p:stCondLst>
                                            <p:cond delay="0"/>
                                          </p:stCondLst>
                                        </p:cTn>
                                        <p:tgtEl>
                                          <p:spTgt spid="251908"/>
                                        </p:tgtEl>
                                        <p:attrNameLst>
                                          <p:attrName>style.visibility</p:attrName>
                                        </p:attrNameLst>
                                      </p:cBhvr>
                                      <p:to>
                                        <p:strVal val="visible"/>
                                      </p:to>
                                    </p:set>
                                    <p:anim calcmode="lin" valueType="num">
                                      <p:cBhvr additive="base">
                                        <p:cTn id="16" dur="500" fill="hold"/>
                                        <p:tgtEl>
                                          <p:spTgt spid="251908"/>
                                        </p:tgtEl>
                                        <p:attrNameLst>
                                          <p:attrName>ppt_x</p:attrName>
                                        </p:attrNameLst>
                                      </p:cBhvr>
                                      <p:tavLst>
                                        <p:tav tm="0">
                                          <p:val>
                                            <p:strVal val="1+#ppt_w/2"/>
                                          </p:val>
                                        </p:tav>
                                        <p:tav tm="100000">
                                          <p:val>
                                            <p:strVal val="#ppt_x"/>
                                          </p:val>
                                        </p:tav>
                                      </p:tavLst>
                                    </p:anim>
                                    <p:anim calcmode="lin" valueType="num">
                                      <p:cBhvr additive="base">
                                        <p:cTn id="17" dur="500" fill="hold"/>
                                        <p:tgtEl>
                                          <p:spTgt spid="251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6" grpId="0" autoUpdateAnimBg="0"/>
      <p:bldP spid="251908" grpId="0" autoUpdateAnimBg="0"/>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152400" y="171450"/>
            <a:ext cx="8991600" cy="579438"/>
          </a:xfrm>
          <a:prstGeom prst="rect">
            <a:avLst/>
          </a:prstGeom>
          <a:noFill/>
          <a:ln w="9525">
            <a:noFill/>
            <a:miter lim="800000"/>
            <a:headEnd/>
            <a:tailEnd/>
          </a:ln>
          <a:effectLst/>
        </p:spPr>
        <p:txBody>
          <a:bodyPr wrap="none">
            <a:spAutoFit/>
          </a:bodyPr>
          <a:lstStyle/>
          <a:p>
            <a:r>
              <a:rPr lang="en-US" altLang="zh-CN" sz="3200" b="1">
                <a:solidFill>
                  <a:srgbClr val="FFFFFF"/>
                </a:solidFill>
              </a:rPr>
              <a:t>6.43</a:t>
            </a:r>
            <a:r>
              <a:rPr lang="en-US" altLang="zh-CN" sz="3200">
                <a:solidFill>
                  <a:srgbClr val="FFFFFF"/>
                </a:solidFill>
              </a:rPr>
              <a:t>  </a:t>
            </a:r>
            <a:r>
              <a:rPr lang="zh-CN" altLang="en-US" sz="2800" b="1">
                <a:solidFill>
                  <a:srgbClr val="FFFFFF"/>
                </a:solidFill>
                <a:ea typeface="楷体_GB2312" pitchFamily="49" charset="-122"/>
              </a:rPr>
              <a:t>编写递归算法，交换二叉树中所有结点的左右子树</a:t>
            </a:r>
            <a:endParaRPr lang="zh-CN" altLang="en-US" sz="3200"/>
          </a:p>
        </p:txBody>
      </p:sp>
      <p:sp>
        <p:nvSpPr>
          <p:cNvPr id="252931" name="Text Box 3"/>
          <p:cNvSpPr txBox="1">
            <a:spLocks noChangeArrowheads="1"/>
          </p:cNvSpPr>
          <p:nvPr/>
        </p:nvSpPr>
        <p:spPr bwMode="auto">
          <a:xfrm>
            <a:off x="441325" y="754063"/>
            <a:ext cx="7146925" cy="579437"/>
          </a:xfrm>
          <a:prstGeom prst="rect">
            <a:avLst/>
          </a:prstGeom>
          <a:noFill/>
          <a:ln w="9525">
            <a:noFill/>
            <a:miter lim="800000"/>
            <a:headEnd/>
            <a:tailEnd/>
          </a:ln>
          <a:effectLst/>
        </p:spPr>
        <p:txBody>
          <a:bodyPr wrap="none">
            <a:spAutoFit/>
          </a:bodyPr>
          <a:lstStyle/>
          <a:p>
            <a:r>
              <a:rPr lang="zh-CN" altLang="en-US" sz="3200" b="1">
                <a:solidFill>
                  <a:srgbClr val="FFFF99"/>
                </a:solidFill>
              </a:rPr>
              <a:t>注意：</a:t>
            </a:r>
            <a:r>
              <a:rPr lang="zh-CN" altLang="en-US" sz="3200" b="1">
                <a:solidFill>
                  <a:srgbClr val="FFFF99"/>
                </a:solidFill>
                <a:ea typeface="隶书" pitchFamily="49" charset="-122"/>
              </a:rPr>
              <a:t>此题不能依中序遍历的次序进行</a:t>
            </a:r>
            <a:endParaRPr lang="zh-CN" altLang="en-US" sz="3200"/>
          </a:p>
        </p:txBody>
      </p:sp>
      <p:sp>
        <p:nvSpPr>
          <p:cNvPr id="252932" name="Text Box 4"/>
          <p:cNvSpPr txBox="1">
            <a:spLocks noChangeArrowheads="1"/>
          </p:cNvSpPr>
          <p:nvPr/>
        </p:nvSpPr>
        <p:spPr bwMode="auto">
          <a:xfrm>
            <a:off x="708025" y="1600200"/>
            <a:ext cx="8207375" cy="4846638"/>
          </a:xfrm>
          <a:prstGeom prst="rect">
            <a:avLst/>
          </a:prstGeom>
          <a:noFill/>
          <a:ln w="9525">
            <a:noFill/>
            <a:miter lim="800000"/>
            <a:headEnd/>
            <a:tailEnd/>
          </a:ln>
          <a:effectLst/>
        </p:spPr>
        <p:txBody>
          <a:bodyPr>
            <a:spAutoFit/>
          </a:bodyPr>
          <a:lstStyle/>
          <a:p>
            <a:pPr>
              <a:spcBef>
                <a:spcPct val="25000"/>
              </a:spcBef>
            </a:pPr>
            <a:r>
              <a:rPr lang="en-US" altLang="zh-CN" sz="3200" b="1">
                <a:solidFill>
                  <a:srgbClr val="FFFFCC"/>
                </a:solidFill>
              </a:rPr>
              <a:t>void</a:t>
            </a:r>
            <a:r>
              <a:rPr lang="en-US" altLang="zh-CN" sz="3200">
                <a:solidFill>
                  <a:srgbClr val="FFFFCC"/>
                </a:solidFill>
              </a:rPr>
              <a:t> swap( BiTree BT )</a:t>
            </a:r>
          </a:p>
          <a:p>
            <a:pPr>
              <a:spcBef>
                <a:spcPct val="25000"/>
              </a:spcBef>
            </a:pPr>
            <a:r>
              <a:rPr lang="en-US" altLang="zh-CN" sz="3200" b="1">
                <a:solidFill>
                  <a:srgbClr val="FFFFCC"/>
                </a:solidFill>
              </a:rPr>
              <a:t>{</a:t>
            </a:r>
            <a:endParaRPr lang="en-US" altLang="zh-CN" sz="3200">
              <a:solidFill>
                <a:srgbClr val="FFFFCC"/>
              </a:solidFill>
            </a:endParaRPr>
          </a:p>
          <a:p>
            <a:pPr>
              <a:spcBef>
                <a:spcPct val="25000"/>
              </a:spcBef>
            </a:pPr>
            <a:r>
              <a:rPr lang="en-US" altLang="zh-CN" sz="3200">
                <a:solidFill>
                  <a:srgbClr val="FFFFCC"/>
                </a:solidFill>
              </a:rPr>
              <a:t>   </a:t>
            </a:r>
            <a:r>
              <a:rPr lang="en-US" altLang="zh-CN" sz="3200" b="1">
                <a:solidFill>
                  <a:srgbClr val="FFFFCC"/>
                </a:solidFill>
              </a:rPr>
              <a:t> if</a:t>
            </a:r>
            <a:r>
              <a:rPr lang="en-US" altLang="zh-CN" sz="3200">
                <a:solidFill>
                  <a:srgbClr val="FFFFCC"/>
                </a:solidFill>
              </a:rPr>
              <a:t> (BT) </a:t>
            </a:r>
            <a:r>
              <a:rPr lang="en-US" altLang="zh-CN" sz="3200" b="1">
                <a:solidFill>
                  <a:srgbClr val="FFFFCC"/>
                </a:solidFill>
              </a:rPr>
              <a:t>{</a:t>
            </a:r>
            <a:endParaRPr lang="en-US" altLang="zh-CN" sz="3200">
              <a:solidFill>
                <a:srgbClr val="FFFFCC"/>
              </a:solidFill>
            </a:endParaRPr>
          </a:p>
          <a:p>
            <a:pPr>
              <a:spcBef>
                <a:spcPct val="25000"/>
              </a:spcBef>
            </a:pPr>
            <a:r>
              <a:rPr lang="en-US" altLang="zh-CN" sz="3200">
                <a:solidFill>
                  <a:srgbClr val="FFFFCC"/>
                </a:solidFill>
              </a:rPr>
              <a:t>        BT-&gt;lchild  </a:t>
            </a:r>
            <a:r>
              <a:rPr lang="en-US" altLang="zh-CN" sz="3200">
                <a:solidFill>
                  <a:srgbClr val="FFFFCC"/>
                </a:solidFill>
                <a:sym typeface="Symbol" pitchFamily="18" charset="2"/>
              </a:rPr>
              <a:t></a:t>
            </a:r>
            <a:r>
              <a:rPr lang="en-US" altLang="zh-CN" sz="3200">
                <a:solidFill>
                  <a:srgbClr val="FFFFCC"/>
                </a:solidFill>
              </a:rPr>
              <a:t> BT-&gt;rchild;</a:t>
            </a:r>
          </a:p>
          <a:p>
            <a:pPr>
              <a:spcBef>
                <a:spcPct val="25000"/>
              </a:spcBef>
            </a:pPr>
            <a:r>
              <a:rPr lang="en-US" altLang="zh-CN" sz="3200">
                <a:solidFill>
                  <a:srgbClr val="FFFFCC"/>
                </a:solidFill>
              </a:rPr>
              <a:t>        swap( BT-&gt;lchild);</a:t>
            </a:r>
          </a:p>
          <a:p>
            <a:pPr>
              <a:spcBef>
                <a:spcPct val="25000"/>
              </a:spcBef>
            </a:pPr>
            <a:r>
              <a:rPr lang="en-US" altLang="zh-CN" sz="3200">
                <a:solidFill>
                  <a:srgbClr val="FFFFCC"/>
                </a:solidFill>
              </a:rPr>
              <a:t>        swap( BT-&gt;rchild);</a:t>
            </a:r>
          </a:p>
          <a:p>
            <a:pPr>
              <a:spcBef>
                <a:spcPct val="25000"/>
              </a:spcBef>
            </a:pPr>
            <a:r>
              <a:rPr lang="en-US" altLang="zh-CN" sz="3200">
                <a:solidFill>
                  <a:srgbClr val="FFFFCC"/>
                </a:solidFill>
              </a:rPr>
              <a:t>    </a:t>
            </a:r>
            <a:r>
              <a:rPr lang="en-US" altLang="zh-CN" sz="3200" b="1">
                <a:solidFill>
                  <a:srgbClr val="FFFFCC"/>
                </a:solidFill>
              </a:rPr>
              <a:t>}</a:t>
            </a:r>
          </a:p>
          <a:p>
            <a:pPr>
              <a:spcBef>
                <a:spcPct val="25000"/>
              </a:spcBef>
            </a:pPr>
            <a:r>
              <a:rPr lang="en-US" altLang="zh-CN" sz="3200" b="1">
                <a:solidFill>
                  <a:srgbClr val="FFFFCC"/>
                </a:solidFill>
              </a:rPr>
              <a:t>}</a:t>
            </a:r>
            <a:endParaRPr lang="en-US" altLang="zh-CN" sz="3200">
              <a:solidFill>
                <a:srgbClr val="FFFFCC"/>
              </a:solidFill>
            </a:endParaRPr>
          </a:p>
        </p:txBody>
      </p:sp>
      <p:graphicFrame>
        <p:nvGraphicFramePr>
          <p:cNvPr id="252933" name="Object 5">
            <a:hlinkClick r:id="" action="ppaction://hlinkshowjump?jump=firstslide" highlightClick="1"/>
          </p:cNvPr>
          <p:cNvGraphicFramePr>
            <a:graphicFrameLocks noChangeAspect="1"/>
          </p:cNvGraphicFramePr>
          <p:nvPr/>
        </p:nvGraphicFramePr>
        <p:xfrm>
          <a:off x="8197850" y="5867400"/>
          <a:ext cx="704850" cy="703263"/>
        </p:xfrm>
        <a:graphic>
          <a:graphicData uri="http://schemas.openxmlformats.org/presentationml/2006/ole">
            <p:oleObj spid="_x0000_s138242" name="剪辑" r:id="rId3" imgW="704880" imgH="703800" progId="">
              <p:embed/>
            </p:oleObj>
          </a:graphicData>
        </a:graphic>
      </p:graphicFrame>
      <p:sp>
        <p:nvSpPr>
          <p:cNvPr id="252934" name="Text Box 6">
            <a:hlinkClick r:id="" action="ppaction://hlinkshowjump?jump=firstslide" highlightClick="1"/>
          </p:cNvPr>
          <p:cNvSpPr txBox="1">
            <a:spLocks noChangeArrowheads="1"/>
          </p:cNvSpPr>
          <p:nvPr/>
        </p:nvSpPr>
        <p:spPr bwMode="auto">
          <a:xfrm>
            <a:off x="8140700" y="6278563"/>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Effect transition="in" filter="strips(downRight)">
                                      <p:cBhvr>
                                        <p:cTn id="7" dur="500"/>
                                        <p:tgtEl>
                                          <p:spTgt spid="25293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52932"/>
                                        </p:tgtEl>
                                        <p:attrNameLst>
                                          <p:attrName>style.visibility</p:attrName>
                                        </p:attrNameLst>
                                      </p:cBhvr>
                                      <p:to>
                                        <p:strVal val="visible"/>
                                      </p:to>
                                    </p:set>
                                    <p:animEffect transition="in" filter="strips(downRight)">
                                      <p:cBhvr>
                                        <p:cTn id="12" dur="500"/>
                                        <p:tgtEl>
                                          <p:spTgt spid="25293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nodeType="clickEffect">
                                  <p:stCondLst>
                                    <p:cond delay="0"/>
                                  </p:stCondLst>
                                  <p:childTnLst>
                                    <p:set>
                                      <p:cBhvr>
                                        <p:cTn id="16" dur="1" fill="hold">
                                          <p:stCondLst>
                                            <p:cond delay="0"/>
                                          </p:stCondLst>
                                        </p:cTn>
                                        <p:tgtEl>
                                          <p:spTgt spid="252933"/>
                                        </p:tgtEl>
                                        <p:attrNameLst>
                                          <p:attrName>style.visibility</p:attrName>
                                        </p:attrNameLst>
                                      </p:cBhvr>
                                      <p:to>
                                        <p:strVal val="visible"/>
                                      </p:to>
                                    </p:set>
                                    <p:anim calcmode="lin" valueType="num">
                                      <p:cBhvr additive="base">
                                        <p:cTn id="17" dur="500" fill="hold"/>
                                        <p:tgtEl>
                                          <p:spTgt spid="252933"/>
                                        </p:tgtEl>
                                        <p:attrNameLst>
                                          <p:attrName>ppt_x</p:attrName>
                                        </p:attrNameLst>
                                      </p:cBhvr>
                                      <p:tavLst>
                                        <p:tav tm="0">
                                          <p:val>
                                            <p:strVal val="1+#ppt_w/2"/>
                                          </p:val>
                                        </p:tav>
                                        <p:tav tm="100000">
                                          <p:val>
                                            <p:strVal val="#ppt_x"/>
                                          </p:val>
                                        </p:tav>
                                      </p:tavLst>
                                    </p:anim>
                                    <p:anim calcmode="lin" valueType="num">
                                      <p:cBhvr additive="base">
                                        <p:cTn id="18" dur="500" fill="hold"/>
                                        <p:tgtEl>
                                          <p:spTgt spid="252933"/>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6" fill="hold" grpId="0" nodeType="afterEffect">
                                  <p:stCondLst>
                                    <p:cond delay="0"/>
                                  </p:stCondLst>
                                  <p:childTnLst>
                                    <p:set>
                                      <p:cBhvr>
                                        <p:cTn id="21" dur="1" fill="hold">
                                          <p:stCondLst>
                                            <p:cond delay="0"/>
                                          </p:stCondLst>
                                        </p:cTn>
                                        <p:tgtEl>
                                          <p:spTgt spid="252934"/>
                                        </p:tgtEl>
                                        <p:attrNameLst>
                                          <p:attrName>style.visibility</p:attrName>
                                        </p:attrNameLst>
                                      </p:cBhvr>
                                      <p:to>
                                        <p:strVal val="visible"/>
                                      </p:to>
                                    </p:set>
                                    <p:anim calcmode="lin" valueType="num">
                                      <p:cBhvr additive="base">
                                        <p:cTn id="22" dur="500" fill="hold"/>
                                        <p:tgtEl>
                                          <p:spTgt spid="252934"/>
                                        </p:tgtEl>
                                        <p:attrNameLst>
                                          <p:attrName>ppt_x</p:attrName>
                                        </p:attrNameLst>
                                      </p:cBhvr>
                                      <p:tavLst>
                                        <p:tav tm="0">
                                          <p:val>
                                            <p:strVal val="1+#ppt_w/2"/>
                                          </p:val>
                                        </p:tav>
                                        <p:tav tm="100000">
                                          <p:val>
                                            <p:strVal val="#ppt_x"/>
                                          </p:val>
                                        </p:tav>
                                      </p:tavLst>
                                    </p:anim>
                                    <p:anim calcmode="lin" valueType="num">
                                      <p:cBhvr additive="base">
                                        <p:cTn id="23" dur="500" fill="hold"/>
                                        <p:tgtEl>
                                          <p:spTgt spid="252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autoUpdateAnimBg="0"/>
      <p:bldP spid="252932" grpId="0" autoUpdateAnimBg="0"/>
      <p:bldP spid="252934" grpId="0" autoUpdateAnimBg="0"/>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152400" y="171450"/>
            <a:ext cx="8991600" cy="579438"/>
          </a:xfrm>
          <a:prstGeom prst="rect">
            <a:avLst/>
          </a:prstGeom>
          <a:noFill/>
          <a:ln w="9525">
            <a:noFill/>
            <a:miter lim="800000"/>
            <a:headEnd/>
            <a:tailEnd/>
          </a:ln>
          <a:effectLst/>
        </p:spPr>
        <p:txBody>
          <a:bodyPr>
            <a:spAutoFit/>
          </a:bodyPr>
          <a:lstStyle/>
          <a:p>
            <a:r>
              <a:rPr lang="en-US" altLang="zh-CN" sz="3200" b="1">
                <a:solidFill>
                  <a:srgbClr val="FFFFFF"/>
                </a:solidFill>
              </a:rPr>
              <a:t>6.66</a:t>
            </a:r>
            <a:r>
              <a:rPr lang="en-US" altLang="zh-CN" sz="3200">
                <a:solidFill>
                  <a:srgbClr val="FFFFFF"/>
                </a:solidFill>
              </a:rPr>
              <a:t>  </a:t>
            </a:r>
            <a:r>
              <a:rPr lang="zh-CN" altLang="en-US" sz="2800" b="1">
                <a:solidFill>
                  <a:srgbClr val="FFFFFF"/>
                </a:solidFill>
                <a:ea typeface="楷体_GB2312" pitchFamily="49" charset="-122"/>
              </a:rPr>
              <a:t>编写算法，由树的双亲表示建孩子</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兄弟链表。</a:t>
            </a:r>
            <a:endParaRPr lang="zh-CN" altLang="en-US" sz="3200"/>
          </a:p>
        </p:txBody>
      </p:sp>
      <p:sp>
        <p:nvSpPr>
          <p:cNvPr id="253955" name="Text Box 3"/>
          <p:cNvSpPr txBox="1">
            <a:spLocks noChangeArrowheads="1"/>
          </p:cNvSpPr>
          <p:nvPr/>
        </p:nvSpPr>
        <p:spPr bwMode="auto">
          <a:xfrm>
            <a:off x="228600" y="838200"/>
            <a:ext cx="8915400" cy="1651000"/>
          </a:xfrm>
          <a:prstGeom prst="rect">
            <a:avLst/>
          </a:prstGeom>
          <a:noFill/>
          <a:ln w="9525">
            <a:noFill/>
            <a:miter lim="800000"/>
            <a:headEnd/>
            <a:tailEnd/>
          </a:ln>
          <a:effectLst/>
        </p:spPr>
        <p:txBody>
          <a:bodyPr>
            <a:spAutoFit/>
          </a:bodyPr>
          <a:lstStyle/>
          <a:p>
            <a:pPr>
              <a:spcBef>
                <a:spcPct val="20000"/>
              </a:spcBef>
            </a:pPr>
            <a:r>
              <a:rPr lang="zh-CN" altLang="en-US" sz="3200">
                <a:solidFill>
                  <a:srgbClr val="FF9933"/>
                </a:solidFill>
                <a:latin typeface="隶书" pitchFamily="49" charset="-122"/>
                <a:ea typeface="隶书" pitchFamily="49" charset="-122"/>
              </a:rPr>
              <a:t>算法分析</a:t>
            </a:r>
            <a:r>
              <a:rPr lang="en-US" altLang="zh-CN" sz="3200">
                <a:solidFill>
                  <a:srgbClr val="FF9933"/>
                </a:solidFill>
                <a:latin typeface="隶书" pitchFamily="49" charset="-122"/>
                <a:ea typeface="隶书" pitchFamily="49" charset="-122"/>
              </a:rPr>
              <a:t>:</a:t>
            </a:r>
          </a:p>
          <a:p>
            <a:pPr>
              <a:spcBef>
                <a:spcPct val="20000"/>
              </a:spcBef>
            </a:pPr>
            <a:r>
              <a:rPr lang="en-US" altLang="zh-CN" sz="3200">
                <a:solidFill>
                  <a:srgbClr val="FF9933"/>
                </a:solidFill>
                <a:latin typeface="隶书" pitchFamily="49" charset="-122"/>
                <a:ea typeface="隶书" pitchFamily="49" charset="-122"/>
              </a:rPr>
              <a:t>  </a:t>
            </a:r>
            <a:r>
              <a:rPr lang="zh-CN" altLang="en-US" sz="3200">
                <a:solidFill>
                  <a:srgbClr val="FF9933"/>
                </a:solidFill>
                <a:latin typeface="隶书" pitchFamily="49" charset="-122"/>
                <a:ea typeface="隶书" pitchFamily="49" charset="-122"/>
              </a:rPr>
              <a:t>假设已建好根结点，则只要在已知双亲链表中找到它的孩子结点，递归依次建各棵子树。</a:t>
            </a:r>
            <a:endParaRPr lang="zh-CN" altLang="en-US" sz="3200"/>
          </a:p>
        </p:txBody>
      </p:sp>
      <p:sp>
        <p:nvSpPr>
          <p:cNvPr id="253956" name="Text Box 4"/>
          <p:cNvSpPr txBox="1">
            <a:spLocks noChangeArrowheads="1"/>
          </p:cNvSpPr>
          <p:nvPr/>
        </p:nvSpPr>
        <p:spPr bwMode="auto">
          <a:xfrm>
            <a:off x="212725" y="2532063"/>
            <a:ext cx="8634413" cy="4181475"/>
          </a:xfrm>
          <a:prstGeom prst="rect">
            <a:avLst/>
          </a:prstGeom>
          <a:noFill/>
          <a:ln w="9525">
            <a:noFill/>
            <a:miter lim="800000"/>
            <a:headEnd/>
            <a:tailEnd/>
          </a:ln>
          <a:effectLst/>
        </p:spPr>
        <p:txBody>
          <a:bodyPr wrap="none">
            <a:spAutoFit/>
          </a:bodyPr>
          <a:lstStyle/>
          <a:p>
            <a:pPr>
              <a:lnSpc>
                <a:spcPct val="120000"/>
              </a:lnSpc>
            </a:pPr>
            <a:r>
              <a:rPr lang="en-US" altLang="zh-CN" sz="3200">
                <a:solidFill>
                  <a:srgbClr val="FFFF99"/>
                </a:solidFill>
              </a:rPr>
              <a:t>CSTree CrtCSTree( Ptree T ) </a:t>
            </a:r>
            <a:r>
              <a:rPr lang="en-US" altLang="zh-CN" sz="3200" b="1">
                <a:solidFill>
                  <a:srgbClr val="FFFF99"/>
                </a:solidFill>
              </a:rPr>
              <a:t>{</a:t>
            </a:r>
            <a:endParaRPr lang="en-US" altLang="zh-CN" sz="3200">
              <a:solidFill>
                <a:srgbClr val="FFFF99"/>
              </a:solidFill>
            </a:endParaRPr>
          </a:p>
          <a:p>
            <a:pPr>
              <a:lnSpc>
                <a:spcPct val="120000"/>
              </a:lnSpc>
            </a:pPr>
            <a:r>
              <a:rPr lang="en-US" altLang="zh-CN" sz="3200">
                <a:solidFill>
                  <a:srgbClr val="FFFF99"/>
                </a:solidFill>
              </a:rPr>
              <a:t>   // </a:t>
            </a:r>
            <a:r>
              <a:rPr lang="zh-CN" altLang="zh-CN" sz="3200">
                <a:solidFill>
                  <a:srgbClr val="FFFF99"/>
                </a:solidFill>
              </a:rPr>
              <a:t>已知树的双亲表，返回树的孩子-兄弟链表</a:t>
            </a:r>
          </a:p>
          <a:p>
            <a:pPr>
              <a:lnSpc>
                <a:spcPct val="120000"/>
              </a:lnSpc>
            </a:pPr>
            <a:r>
              <a:rPr lang="zh-CN" altLang="zh-CN" sz="3200">
                <a:solidFill>
                  <a:srgbClr val="FFFF99"/>
                </a:solidFill>
              </a:rPr>
              <a:t>    </a:t>
            </a:r>
            <a:r>
              <a:rPr lang="en-US" altLang="zh-CN" sz="3200">
                <a:solidFill>
                  <a:srgbClr val="FFFF99"/>
                </a:solidFill>
              </a:rPr>
              <a:t>rt = </a:t>
            </a:r>
            <a:r>
              <a:rPr lang="en-US" altLang="zh-CN" sz="3200" b="1">
                <a:solidFill>
                  <a:srgbClr val="FFFF99"/>
                </a:solidFill>
              </a:rPr>
              <a:t>new</a:t>
            </a:r>
            <a:r>
              <a:rPr lang="en-US" altLang="zh-CN" sz="3200">
                <a:solidFill>
                  <a:srgbClr val="FFFF99"/>
                </a:solidFill>
              </a:rPr>
              <a:t> CSNode;    rt-&gt;data = T.nodes[T.r].data;</a:t>
            </a:r>
          </a:p>
          <a:p>
            <a:pPr>
              <a:lnSpc>
                <a:spcPct val="120000"/>
              </a:lnSpc>
            </a:pPr>
            <a:r>
              <a:rPr lang="en-US" altLang="zh-CN" sz="3200">
                <a:solidFill>
                  <a:srgbClr val="FFFF99"/>
                </a:solidFill>
              </a:rPr>
              <a:t>    rt-&gt;firstchild = rt-&gt;nextsibling = NULL;</a:t>
            </a:r>
          </a:p>
          <a:p>
            <a:pPr>
              <a:lnSpc>
                <a:spcPct val="120000"/>
              </a:lnSpc>
            </a:pPr>
            <a:r>
              <a:rPr lang="en-US" altLang="zh-CN" sz="3200">
                <a:solidFill>
                  <a:srgbClr val="FFFF99"/>
                </a:solidFill>
              </a:rPr>
              <a:t>    CrtTree( T, rt, T.r );   //</a:t>
            </a:r>
            <a:r>
              <a:rPr lang="zh-CN" altLang="en-US" sz="3200">
                <a:solidFill>
                  <a:srgbClr val="FFFF99"/>
                </a:solidFill>
                <a:ea typeface="隶书" pitchFamily="49" charset="-122"/>
              </a:rPr>
              <a:t>递归建各棵子树</a:t>
            </a:r>
            <a:endParaRPr lang="zh-CN" altLang="en-US" sz="3200">
              <a:solidFill>
                <a:srgbClr val="FFFF99"/>
              </a:solidFill>
            </a:endParaRPr>
          </a:p>
          <a:p>
            <a:pPr>
              <a:lnSpc>
                <a:spcPct val="120000"/>
              </a:lnSpc>
            </a:pPr>
            <a:r>
              <a:rPr lang="zh-CN" altLang="en-US" sz="3200">
                <a:solidFill>
                  <a:srgbClr val="FFFF99"/>
                </a:solidFill>
              </a:rPr>
              <a:t>    </a:t>
            </a:r>
            <a:r>
              <a:rPr lang="en-US" altLang="zh-CN" sz="3200" b="1">
                <a:solidFill>
                  <a:srgbClr val="FFFF99"/>
                </a:solidFill>
              </a:rPr>
              <a:t>return</a:t>
            </a:r>
            <a:r>
              <a:rPr lang="en-US" altLang="zh-CN" sz="3200">
                <a:solidFill>
                  <a:srgbClr val="FFFF99"/>
                </a:solidFill>
              </a:rPr>
              <a:t> rt;</a:t>
            </a:r>
          </a:p>
          <a:p>
            <a:pPr>
              <a:lnSpc>
                <a:spcPct val="120000"/>
              </a:lnSpc>
            </a:pPr>
            <a:r>
              <a:rPr lang="en-US" altLang="zh-CN" sz="3200" b="1">
                <a:solidFill>
                  <a:srgbClr val="FFFF99"/>
                </a:solidFill>
              </a:rPr>
              <a:t>}</a:t>
            </a:r>
            <a:r>
              <a:rPr lang="en-US" altLang="zh-CN" sz="3200">
                <a:solidFill>
                  <a:srgbClr val="FFFF99"/>
                </a:solidFill>
              </a:rPr>
              <a:t> // CrtCSTree</a:t>
            </a:r>
          </a:p>
        </p:txBody>
      </p:sp>
      <p:sp>
        <p:nvSpPr>
          <p:cNvPr id="253957" name="AutoShape 5">
            <a:hlinkClick r:id="" action="ppaction://hlinkshowjump?jump=nextslide" highlightClick="1"/>
          </p:cNvPr>
          <p:cNvSpPr>
            <a:spLocks noChangeArrowheads="1"/>
          </p:cNvSpPr>
          <p:nvPr/>
        </p:nvSpPr>
        <p:spPr bwMode="auto">
          <a:xfrm>
            <a:off x="7543800" y="5029200"/>
            <a:ext cx="762000" cy="457200"/>
          </a:xfrm>
          <a:prstGeom prst="notchedRightArrow">
            <a:avLst>
              <a:gd name="adj1" fmla="val 50000"/>
              <a:gd name="adj2" fmla="val 39498"/>
            </a:avLst>
          </a:prstGeom>
          <a:solidFill>
            <a:srgbClr val="FFFFCC"/>
          </a:solidFill>
          <a:ln w="9525">
            <a:solidFill>
              <a:srgbClr val="FFFF99"/>
            </a:solidFill>
            <a:miter lim="800000"/>
            <a:headEnd/>
            <a:tailEnd/>
          </a:ln>
          <a:effectLst/>
        </p:spPr>
        <p:txBody>
          <a:bodyPr wrap="none" anchor="ctr"/>
          <a:lstStyle/>
          <a:p>
            <a:endParaRPr lang="zh-CN" altLang="en-US"/>
          </a:p>
        </p:txBody>
      </p:sp>
    </p:spTree>
  </p:cSld>
  <p:clrMapOvr>
    <a:masterClrMapping/>
  </p:clrMapOv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76200" y="76200"/>
            <a:ext cx="9601200" cy="6816725"/>
          </a:xfrm>
          <a:prstGeom prst="rect">
            <a:avLst/>
          </a:prstGeom>
          <a:noFill/>
          <a:ln w="9525">
            <a:noFill/>
            <a:miter lim="800000"/>
            <a:headEnd/>
            <a:tailEnd/>
          </a:ln>
          <a:effectLst/>
        </p:spPr>
        <p:txBody>
          <a:bodyPr>
            <a:spAutoFit/>
          </a:bodyPr>
          <a:lstStyle/>
          <a:p>
            <a:pPr>
              <a:lnSpc>
                <a:spcPct val="115000"/>
              </a:lnSpc>
            </a:pPr>
            <a:r>
              <a:rPr lang="en-US" altLang="zh-CN" sz="3200">
                <a:solidFill>
                  <a:srgbClr val="FFFF99"/>
                </a:solidFill>
              </a:rPr>
              <a:t>void CrtTree( Ptree T, CSTree rt,  </a:t>
            </a:r>
            <a:r>
              <a:rPr lang="en-US" altLang="zh-CN" sz="3200" b="1">
                <a:solidFill>
                  <a:srgbClr val="FFFF99"/>
                </a:solidFill>
              </a:rPr>
              <a:t>int</a:t>
            </a:r>
            <a:r>
              <a:rPr lang="en-US" altLang="zh-CN" sz="3200">
                <a:solidFill>
                  <a:srgbClr val="FFFF99"/>
                </a:solidFill>
              </a:rPr>
              <a:t> k ) {</a:t>
            </a:r>
          </a:p>
          <a:p>
            <a:pPr>
              <a:lnSpc>
                <a:spcPct val="115000"/>
              </a:lnSpc>
            </a:pPr>
            <a:r>
              <a:rPr lang="en-US" altLang="zh-CN" sz="3200"/>
              <a:t>  </a:t>
            </a:r>
            <a:r>
              <a:rPr lang="en-US" altLang="zh-CN" sz="3200">
                <a:solidFill>
                  <a:srgbClr val="FFFF99"/>
                </a:solidFill>
              </a:rPr>
              <a:t>// </a:t>
            </a:r>
            <a:r>
              <a:rPr lang="zh-CN" altLang="en-US" sz="3200">
                <a:solidFill>
                  <a:srgbClr val="FFFF99"/>
                </a:solidFill>
                <a:latin typeface="楷体_GB2312" pitchFamily="49" charset="-122"/>
                <a:ea typeface="楷体_GB2312" pitchFamily="49" charset="-122"/>
              </a:rPr>
              <a:t>已知树的双亲链表 </a:t>
            </a:r>
            <a:r>
              <a:rPr lang="en-US" altLang="zh-CN" sz="3200">
                <a:solidFill>
                  <a:srgbClr val="FFFF99"/>
                </a:solidFill>
                <a:latin typeface="楷体_GB2312" pitchFamily="49" charset="-122"/>
                <a:ea typeface="楷体_GB2312" pitchFamily="49" charset="-122"/>
              </a:rPr>
              <a:t>T </a:t>
            </a:r>
            <a:r>
              <a:rPr lang="zh-CN" altLang="en-US" sz="3200">
                <a:solidFill>
                  <a:srgbClr val="FFFF99"/>
                </a:solidFill>
                <a:latin typeface="楷体_GB2312" pitchFamily="49" charset="-122"/>
                <a:ea typeface="楷体_GB2312" pitchFamily="49" charset="-122"/>
              </a:rPr>
              <a:t>和已建立的指向根的指针</a:t>
            </a:r>
            <a:r>
              <a:rPr lang="en-US" altLang="zh-CN" sz="3200">
                <a:solidFill>
                  <a:srgbClr val="FFFF99"/>
                </a:solidFill>
                <a:latin typeface="楷体_GB2312" pitchFamily="49" charset="-122"/>
                <a:ea typeface="楷体_GB2312" pitchFamily="49" charset="-122"/>
              </a:rPr>
              <a:t>rt</a:t>
            </a:r>
          </a:p>
          <a:p>
            <a:pPr>
              <a:lnSpc>
                <a:spcPct val="115000"/>
              </a:lnSpc>
            </a:pPr>
            <a:r>
              <a:rPr lang="en-US" altLang="zh-CN" sz="3200">
                <a:solidFill>
                  <a:srgbClr val="FFFF99"/>
                </a:solidFill>
              </a:rPr>
              <a:t>  // </a:t>
            </a:r>
            <a:r>
              <a:rPr lang="zh-CN" altLang="en-US" sz="3200">
                <a:solidFill>
                  <a:srgbClr val="FFFF99"/>
                </a:solidFill>
                <a:latin typeface="楷体_GB2312" pitchFamily="49" charset="-122"/>
                <a:ea typeface="楷体_GB2312" pitchFamily="49" charset="-122"/>
              </a:rPr>
              <a:t>递归建立树的孩子</a:t>
            </a:r>
            <a:r>
              <a:rPr lang="en-US" altLang="zh-CN" sz="3200">
                <a:solidFill>
                  <a:srgbClr val="FFFF99"/>
                </a:solidFill>
                <a:latin typeface="楷体_GB2312" pitchFamily="49" charset="-122"/>
                <a:ea typeface="楷体_GB2312" pitchFamily="49" charset="-122"/>
              </a:rPr>
              <a:t>-</a:t>
            </a:r>
            <a:r>
              <a:rPr lang="zh-CN" altLang="en-US" sz="3200">
                <a:solidFill>
                  <a:srgbClr val="FFFF99"/>
                </a:solidFill>
                <a:latin typeface="楷体_GB2312" pitchFamily="49" charset="-122"/>
                <a:ea typeface="楷体_GB2312" pitchFamily="49" charset="-122"/>
              </a:rPr>
              <a:t>兄弟链表</a:t>
            </a:r>
            <a:r>
              <a:rPr lang="en-US" altLang="zh-CN" sz="3200">
                <a:solidFill>
                  <a:srgbClr val="FFFF99"/>
                </a:solidFill>
                <a:latin typeface="楷体_GB2312" pitchFamily="49" charset="-122"/>
                <a:ea typeface="楷体_GB2312" pitchFamily="49" charset="-122"/>
              </a:rPr>
              <a:t>, k</a:t>
            </a:r>
            <a:r>
              <a:rPr lang="zh-CN" altLang="zh-CN" sz="3200">
                <a:solidFill>
                  <a:srgbClr val="FFFF99"/>
                </a:solidFill>
                <a:latin typeface="楷体_GB2312" pitchFamily="49" charset="-122"/>
                <a:ea typeface="楷体_GB2312" pitchFamily="49" charset="-122"/>
              </a:rPr>
              <a:t>为根在</a:t>
            </a:r>
            <a:r>
              <a:rPr lang="en-US" altLang="zh-CN" sz="3200">
                <a:solidFill>
                  <a:srgbClr val="FFFF99"/>
                </a:solidFill>
                <a:latin typeface="楷体_GB2312" pitchFamily="49" charset="-122"/>
                <a:ea typeface="楷体_GB2312" pitchFamily="49" charset="-122"/>
              </a:rPr>
              <a:t>T</a:t>
            </a:r>
            <a:r>
              <a:rPr lang="zh-CN" altLang="zh-CN" sz="3200">
                <a:solidFill>
                  <a:srgbClr val="FFFF99"/>
                </a:solidFill>
                <a:latin typeface="楷体_GB2312" pitchFamily="49" charset="-122"/>
                <a:ea typeface="楷体_GB2312" pitchFamily="49" charset="-122"/>
              </a:rPr>
              <a:t>中的序号</a:t>
            </a:r>
            <a:endParaRPr lang="zh-CN" altLang="en-US" sz="3200">
              <a:solidFill>
                <a:srgbClr val="FFFF99"/>
              </a:solidFill>
            </a:endParaRPr>
          </a:p>
          <a:p>
            <a:pPr>
              <a:lnSpc>
                <a:spcPct val="115000"/>
              </a:lnSpc>
            </a:pPr>
            <a:r>
              <a:rPr lang="zh-CN" altLang="en-US" sz="3200">
                <a:solidFill>
                  <a:srgbClr val="FFFF99"/>
                </a:solidFill>
              </a:rPr>
              <a:t>   </a:t>
            </a:r>
            <a:r>
              <a:rPr lang="en-US" altLang="zh-CN" sz="3200" b="1">
                <a:solidFill>
                  <a:srgbClr val="FFFF99"/>
                </a:solidFill>
              </a:rPr>
              <a:t>for</a:t>
            </a:r>
            <a:r>
              <a:rPr lang="en-US" altLang="zh-CN" sz="3200">
                <a:solidFill>
                  <a:srgbClr val="FFFF99"/>
                </a:solidFill>
              </a:rPr>
              <a:t> ( i=0; i&lt;T.n; i++ )</a:t>
            </a:r>
          </a:p>
          <a:p>
            <a:pPr>
              <a:lnSpc>
                <a:spcPct val="115000"/>
              </a:lnSpc>
            </a:pPr>
            <a:r>
              <a:rPr lang="en-US" altLang="zh-CN" sz="3200">
                <a:solidFill>
                  <a:srgbClr val="FFFF99"/>
                </a:solidFill>
              </a:rPr>
              <a:t>       </a:t>
            </a:r>
            <a:r>
              <a:rPr lang="en-US" altLang="zh-CN" sz="3200" b="1">
                <a:solidFill>
                  <a:srgbClr val="FFFF99"/>
                </a:solidFill>
              </a:rPr>
              <a:t>if</a:t>
            </a:r>
            <a:r>
              <a:rPr lang="en-US" altLang="zh-CN" sz="3200">
                <a:solidFill>
                  <a:srgbClr val="FFFF99"/>
                </a:solidFill>
              </a:rPr>
              <a:t> ( T.nodes[i].parent == k ) {</a:t>
            </a:r>
          </a:p>
          <a:p>
            <a:pPr>
              <a:lnSpc>
                <a:spcPct val="115000"/>
              </a:lnSpc>
            </a:pPr>
            <a:r>
              <a:rPr lang="en-US" altLang="zh-CN" sz="3200">
                <a:solidFill>
                  <a:srgbClr val="FFFF99"/>
                </a:solidFill>
              </a:rPr>
              <a:t>          p = </a:t>
            </a:r>
            <a:r>
              <a:rPr lang="en-US" altLang="zh-CN" sz="3200" b="1">
                <a:solidFill>
                  <a:srgbClr val="FFFF99"/>
                </a:solidFill>
              </a:rPr>
              <a:t>new</a:t>
            </a:r>
            <a:r>
              <a:rPr lang="en-US" altLang="zh-CN" sz="3200">
                <a:solidFill>
                  <a:srgbClr val="FFFF99"/>
                </a:solidFill>
              </a:rPr>
              <a:t> CSNode;    p-&gt;data = T.nodes[i].data;</a:t>
            </a:r>
          </a:p>
          <a:p>
            <a:pPr>
              <a:lnSpc>
                <a:spcPct val="115000"/>
              </a:lnSpc>
            </a:pPr>
            <a:r>
              <a:rPr lang="en-US" altLang="zh-CN" sz="3200">
                <a:solidFill>
                  <a:srgbClr val="FFFF99"/>
                </a:solidFill>
              </a:rPr>
              <a:t>          p-&gt;firstchild = p-&gt;nextsibling = </a:t>
            </a:r>
            <a:r>
              <a:rPr lang="en-US" altLang="zh-CN" sz="3200" b="1">
                <a:solidFill>
                  <a:srgbClr val="FFFF99"/>
                </a:solidFill>
              </a:rPr>
              <a:t>NULL</a:t>
            </a:r>
            <a:r>
              <a:rPr lang="en-US" altLang="zh-CN" sz="3200">
                <a:solidFill>
                  <a:srgbClr val="FFFF99"/>
                </a:solidFill>
              </a:rPr>
              <a:t>;</a:t>
            </a:r>
          </a:p>
          <a:p>
            <a:pPr>
              <a:lnSpc>
                <a:spcPct val="115000"/>
              </a:lnSpc>
            </a:pPr>
            <a:r>
              <a:rPr lang="en-US" altLang="zh-CN" sz="3200">
                <a:solidFill>
                  <a:srgbClr val="FFFF99"/>
                </a:solidFill>
              </a:rPr>
              <a:t>          </a:t>
            </a:r>
            <a:r>
              <a:rPr lang="en-US" altLang="zh-CN" sz="3200" b="1">
                <a:solidFill>
                  <a:srgbClr val="FFFF99"/>
                </a:solidFill>
              </a:rPr>
              <a:t>if </a:t>
            </a:r>
            <a:r>
              <a:rPr lang="en-US" altLang="zh-CN" sz="3200">
                <a:solidFill>
                  <a:srgbClr val="FFFF99"/>
                </a:solidFill>
              </a:rPr>
              <a:t>( !rt-&gt;firstchild)  rt-&gt;firstchild = p;</a:t>
            </a:r>
          </a:p>
          <a:p>
            <a:pPr>
              <a:lnSpc>
                <a:spcPct val="115000"/>
              </a:lnSpc>
            </a:pPr>
            <a:r>
              <a:rPr lang="en-US" altLang="zh-CN" sz="3200">
                <a:solidFill>
                  <a:srgbClr val="FFFF99"/>
                </a:solidFill>
              </a:rPr>
              <a:t>          </a:t>
            </a:r>
            <a:r>
              <a:rPr lang="en-US" altLang="zh-CN" sz="3200" b="1">
                <a:solidFill>
                  <a:srgbClr val="FFFF99"/>
                </a:solidFill>
              </a:rPr>
              <a:t>else</a:t>
            </a:r>
            <a:r>
              <a:rPr lang="en-US" altLang="zh-CN" sz="3200">
                <a:solidFill>
                  <a:srgbClr val="FFFF99"/>
                </a:solidFill>
              </a:rPr>
              <a:t>  rt-&gt;nextsibling = p;</a:t>
            </a:r>
          </a:p>
          <a:p>
            <a:pPr>
              <a:lnSpc>
                <a:spcPct val="115000"/>
              </a:lnSpc>
            </a:pPr>
            <a:r>
              <a:rPr lang="en-US" altLang="zh-CN" sz="3200">
                <a:solidFill>
                  <a:srgbClr val="FFFF99"/>
                </a:solidFill>
              </a:rPr>
              <a:t>          q = p;</a:t>
            </a:r>
          </a:p>
          <a:p>
            <a:pPr>
              <a:lnSpc>
                <a:spcPct val="115000"/>
              </a:lnSpc>
            </a:pPr>
            <a:r>
              <a:rPr lang="en-US" altLang="zh-CN" sz="3200">
                <a:solidFill>
                  <a:srgbClr val="FFFF99"/>
                </a:solidFill>
              </a:rPr>
              <a:t>       }//if</a:t>
            </a:r>
          </a:p>
          <a:p>
            <a:pPr>
              <a:lnSpc>
                <a:spcPct val="115000"/>
              </a:lnSpc>
            </a:pPr>
            <a:r>
              <a:rPr lang="en-US" altLang="zh-CN" sz="3200">
                <a:solidFill>
                  <a:srgbClr val="FFFF99"/>
                </a:solidFill>
              </a:rPr>
              <a:t>}//CrtTree</a:t>
            </a:r>
          </a:p>
        </p:txBody>
      </p:sp>
      <p:graphicFrame>
        <p:nvGraphicFramePr>
          <p:cNvPr id="254979" name="Object 3">
            <a:hlinkClick r:id="" action="ppaction://hlinkshowjump?jump=firstslide" highlightClick="1"/>
          </p:cNvPr>
          <p:cNvGraphicFramePr>
            <a:graphicFrameLocks noChangeAspect="1"/>
          </p:cNvGraphicFramePr>
          <p:nvPr/>
        </p:nvGraphicFramePr>
        <p:xfrm>
          <a:off x="8197850" y="5864225"/>
          <a:ext cx="704850" cy="703263"/>
        </p:xfrm>
        <a:graphic>
          <a:graphicData uri="http://schemas.openxmlformats.org/presentationml/2006/ole">
            <p:oleObj spid="_x0000_s139266" name="剪辑" r:id="rId3" imgW="704880" imgH="703800" progId="">
              <p:embed/>
            </p:oleObj>
          </a:graphicData>
        </a:graphic>
      </p:graphicFrame>
      <p:sp>
        <p:nvSpPr>
          <p:cNvPr id="254980" name="Text Box 4">
            <a:hlinkClick r:id="" action="ppaction://hlinkshowjump?jump=firstslide" highlightClick="1"/>
          </p:cNvPr>
          <p:cNvSpPr txBox="1">
            <a:spLocks noChangeArrowheads="1"/>
          </p:cNvSpPr>
          <p:nvPr/>
        </p:nvSpPr>
        <p:spPr bwMode="auto">
          <a:xfrm>
            <a:off x="8140700" y="6275388"/>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152400" y="171450"/>
            <a:ext cx="8991600" cy="1006475"/>
          </a:xfrm>
          <a:prstGeom prst="rect">
            <a:avLst/>
          </a:prstGeom>
          <a:noFill/>
          <a:ln w="9525">
            <a:noFill/>
            <a:miter lim="800000"/>
            <a:headEnd/>
            <a:tailEnd/>
          </a:ln>
          <a:effectLst/>
        </p:spPr>
        <p:txBody>
          <a:bodyPr>
            <a:spAutoFit/>
          </a:bodyPr>
          <a:lstStyle/>
          <a:p>
            <a:r>
              <a:rPr lang="en-US" altLang="zh-CN" sz="3200" b="1">
                <a:solidFill>
                  <a:srgbClr val="FFFFFF"/>
                </a:solidFill>
              </a:rPr>
              <a:t>6.48</a:t>
            </a:r>
            <a:r>
              <a:rPr lang="en-US" altLang="zh-CN" sz="3200">
                <a:solidFill>
                  <a:srgbClr val="FFFFFF"/>
                </a:solidFill>
              </a:rPr>
              <a:t>  </a:t>
            </a:r>
            <a:r>
              <a:rPr lang="zh-CN" altLang="en-US" sz="2800" b="1">
                <a:solidFill>
                  <a:srgbClr val="FFFFFF"/>
                </a:solidFill>
                <a:ea typeface="楷体_GB2312" pitchFamily="49" charset="-122"/>
              </a:rPr>
              <a:t>编写算法，求二叉树中两个结点“最靠近”的共同祖先。</a:t>
            </a:r>
            <a:endParaRPr lang="zh-CN" altLang="en-US" sz="3200"/>
          </a:p>
        </p:txBody>
      </p:sp>
      <p:sp>
        <p:nvSpPr>
          <p:cNvPr id="256003" name="Text Box 3"/>
          <p:cNvSpPr txBox="1">
            <a:spLocks noChangeArrowheads="1"/>
          </p:cNvSpPr>
          <p:nvPr/>
        </p:nvSpPr>
        <p:spPr bwMode="auto">
          <a:xfrm>
            <a:off x="152400" y="1295400"/>
            <a:ext cx="9007475" cy="5457825"/>
          </a:xfrm>
          <a:prstGeom prst="rect">
            <a:avLst/>
          </a:prstGeom>
          <a:noFill/>
          <a:ln w="9525">
            <a:noFill/>
            <a:miter lim="800000"/>
            <a:headEnd/>
            <a:tailEnd/>
          </a:ln>
          <a:effectLst/>
        </p:spPr>
        <p:txBody>
          <a:bodyPr>
            <a:spAutoFit/>
          </a:bodyPr>
          <a:lstStyle/>
          <a:p>
            <a:pPr>
              <a:lnSpc>
                <a:spcPct val="110000"/>
              </a:lnSpc>
            </a:pPr>
            <a:r>
              <a:rPr lang="zh-CN" altLang="en-US" sz="3200" b="1">
                <a:solidFill>
                  <a:srgbClr val="FF9933"/>
                </a:solidFill>
                <a:ea typeface="隶书" pitchFamily="49" charset="-122"/>
              </a:rPr>
              <a:t>分析</a:t>
            </a:r>
            <a:r>
              <a:rPr lang="en-US" altLang="zh-CN" sz="3200" b="1">
                <a:solidFill>
                  <a:srgbClr val="FF9933"/>
                </a:solidFill>
                <a:ea typeface="隶书" pitchFamily="49" charset="-122"/>
              </a:rPr>
              <a:t>:</a:t>
            </a:r>
            <a:endParaRPr lang="en-US" altLang="zh-CN" sz="3200" b="1">
              <a:solidFill>
                <a:srgbClr val="FFFFCC"/>
              </a:solidFill>
              <a:ea typeface="隶书" pitchFamily="49" charset="-122"/>
            </a:endParaRPr>
          </a:p>
          <a:p>
            <a:pPr>
              <a:lnSpc>
                <a:spcPct val="110000"/>
              </a:lnSpc>
            </a:pPr>
            <a:r>
              <a:rPr lang="en-US" altLang="zh-CN" sz="3200">
                <a:solidFill>
                  <a:srgbClr val="FFFFCC"/>
                </a:solidFill>
                <a:ea typeface="隶书" pitchFamily="49" charset="-122"/>
              </a:rPr>
              <a:t>  </a:t>
            </a:r>
            <a:r>
              <a:rPr lang="zh-CN" altLang="en-US" sz="3200">
                <a:solidFill>
                  <a:srgbClr val="FFFFCC"/>
                </a:solidFill>
                <a:ea typeface="隶书" pitchFamily="49" charset="-122"/>
              </a:rPr>
              <a:t>由二叉树中结点的子孙的定义“以 </a:t>
            </a:r>
            <a:r>
              <a:rPr lang="en-US" altLang="zh-CN" sz="3200">
                <a:solidFill>
                  <a:srgbClr val="FFFFCC"/>
                </a:solidFill>
                <a:ea typeface="隶书" pitchFamily="49" charset="-122"/>
              </a:rPr>
              <a:t>t </a:t>
            </a:r>
            <a:r>
              <a:rPr lang="zh-CN" altLang="en-US" sz="3200">
                <a:solidFill>
                  <a:srgbClr val="FFFFCC"/>
                </a:solidFill>
                <a:ea typeface="隶书" pitchFamily="49" charset="-122"/>
              </a:rPr>
              <a:t>为根的子树中所有结点均为它的子孙”可以推出共同祖先的定义，由此可得到递归算法，显然，这个递归形式的算法效率不高。</a:t>
            </a:r>
          </a:p>
          <a:p>
            <a:pPr>
              <a:lnSpc>
                <a:spcPct val="110000"/>
              </a:lnSpc>
            </a:pPr>
            <a:r>
              <a:rPr lang="zh-CN" altLang="en-US" sz="3200">
                <a:solidFill>
                  <a:srgbClr val="FFFFCC"/>
                </a:solidFill>
                <a:ea typeface="隶书" pitchFamily="49" charset="-122"/>
              </a:rPr>
              <a:t>   另一种分析方法是，从根到该结点路径上所有的点都是它的祖先，则比较两条“路径”上的结点便可找到最靠近的共同祖先。</a:t>
            </a:r>
          </a:p>
          <a:p>
            <a:pPr>
              <a:lnSpc>
                <a:spcPct val="110000"/>
              </a:lnSpc>
            </a:pPr>
            <a:r>
              <a:rPr lang="zh-CN" altLang="en-US" sz="3200">
                <a:solidFill>
                  <a:srgbClr val="FFFFCC"/>
                </a:solidFill>
                <a:ea typeface="隶书" pitchFamily="49" charset="-122"/>
              </a:rPr>
              <a:t>   如何求得路径是本题的关键，显然出要利用“栈”记下遍历到已知结点时历经的结点。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256003"/>
                                        </p:tgtEl>
                                        <p:attrNameLst>
                                          <p:attrName>style.visibility</p:attrName>
                                        </p:attrNameLst>
                                      </p:cBhvr>
                                      <p:to>
                                        <p:strVal val="visible"/>
                                      </p:to>
                                    </p:set>
                                    <p:animEffect transition="in" filter="strips(downRight)">
                                      <p:cBhvr>
                                        <p:cTn id="7" dur="300"/>
                                        <p:tgtEl>
                                          <p:spTgt spid="256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autoUpdateAnimBg="0"/>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327025" y="304800"/>
            <a:ext cx="8816975" cy="2916238"/>
          </a:xfrm>
          <a:prstGeom prst="rect">
            <a:avLst/>
          </a:prstGeom>
          <a:noFill/>
          <a:ln w="9525">
            <a:noFill/>
            <a:miter lim="800000"/>
            <a:headEnd/>
            <a:tailEnd/>
          </a:ln>
          <a:effectLst/>
        </p:spPr>
        <p:txBody>
          <a:bodyPr>
            <a:spAutoFit/>
          </a:bodyPr>
          <a:lstStyle/>
          <a:p>
            <a:pPr>
              <a:spcBef>
                <a:spcPct val="20000"/>
              </a:spcBef>
            </a:pPr>
            <a:r>
              <a:rPr lang="zh-CN" altLang="en-US" sz="3200" b="1">
                <a:solidFill>
                  <a:srgbClr val="FFFF99"/>
                </a:solidFill>
                <a:ea typeface="楷体_GB2312" pitchFamily="49" charset="-122"/>
              </a:rPr>
              <a:t>栈的数据元素类型定义</a:t>
            </a:r>
            <a:r>
              <a:rPr lang="en-US" altLang="zh-CN" sz="3200" b="1">
                <a:solidFill>
                  <a:srgbClr val="FFFF99"/>
                </a:solidFill>
                <a:ea typeface="楷体_GB2312" pitchFamily="49" charset="-122"/>
              </a:rPr>
              <a:t>:</a:t>
            </a:r>
            <a:endParaRPr lang="en-US" altLang="zh-CN" sz="3200">
              <a:solidFill>
                <a:srgbClr val="FFFF99"/>
              </a:solidFill>
              <a:ea typeface="楷体_GB2312" pitchFamily="49" charset="-122"/>
            </a:endParaRPr>
          </a:p>
          <a:p>
            <a:pPr>
              <a:spcBef>
                <a:spcPct val="20000"/>
              </a:spcBef>
            </a:pPr>
            <a:r>
              <a:rPr lang="en-US" altLang="zh-CN" sz="3200">
                <a:solidFill>
                  <a:srgbClr val="FFFF99"/>
                </a:solidFill>
                <a:ea typeface="楷体_GB2312" pitchFamily="49" charset="-122"/>
              </a:rPr>
              <a:t>typedef struct {</a:t>
            </a:r>
          </a:p>
          <a:p>
            <a:pPr>
              <a:spcBef>
                <a:spcPct val="20000"/>
              </a:spcBef>
            </a:pPr>
            <a:r>
              <a:rPr lang="en-US" altLang="zh-CN" sz="3200">
                <a:solidFill>
                  <a:srgbClr val="FFFF99"/>
                </a:solidFill>
                <a:ea typeface="楷体_GB2312" pitchFamily="49" charset="-122"/>
              </a:rPr>
              <a:t>    BiTree ptr;     // </a:t>
            </a:r>
            <a:r>
              <a:rPr lang="zh-CN" altLang="en-US" sz="2800" b="1">
                <a:solidFill>
                  <a:srgbClr val="FFFFCC"/>
                </a:solidFill>
                <a:ea typeface="楷体_GB2312" pitchFamily="49" charset="-122"/>
              </a:rPr>
              <a:t>指向二叉树中结点的指针</a:t>
            </a:r>
            <a:endParaRPr lang="zh-CN" altLang="en-US" sz="3200">
              <a:solidFill>
                <a:srgbClr val="FFFF99"/>
              </a:solidFill>
              <a:ea typeface="楷体_GB2312" pitchFamily="49" charset="-122"/>
            </a:endParaRPr>
          </a:p>
          <a:p>
            <a:pPr>
              <a:spcBef>
                <a:spcPct val="20000"/>
              </a:spcBef>
            </a:pPr>
            <a:r>
              <a:rPr lang="zh-CN" altLang="en-US" sz="3200">
                <a:solidFill>
                  <a:srgbClr val="FFFF99"/>
                </a:solidFill>
                <a:ea typeface="楷体_GB2312" pitchFamily="49" charset="-122"/>
              </a:rPr>
              <a:t>    </a:t>
            </a:r>
            <a:r>
              <a:rPr lang="en-US" altLang="zh-CN" sz="3200">
                <a:solidFill>
                  <a:srgbClr val="FFFF99"/>
                </a:solidFill>
                <a:ea typeface="楷体_GB2312" pitchFamily="49" charset="-122"/>
              </a:rPr>
              <a:t>int tag;           // </a:t>
            </a:r>
            <a:r>
              <a:rPr lang="zh-CN" altLang="en-US" sz="2800" b="1">
                <a:solidFill>
                  <a:srgbClr val="FFFFCC"/>
                </a:solidFill>
                <a:ea typeface="楷体_GB2312" pitchFamily="49" charset="-122"/>
              </a:rPr>
              <a:t>标志，向左为“</a:t>
            </a:r>
            <a:r>
              <a:rPr lang="en-US" altLang="zh-CN" sz="2800" b="1">
                <a:solidFill>
                  <a:srgbClr val="FFFFCC"/>
                </a:solidFill>
                <a:ea typeface="楷体_GB2312" pitchFamily="49" charset="-122"/>
              </a:rPr>
              <a:t>0”,</a:t>
            </a:r>
            <a:r>
              <a:rPr lang="zh-CN" altLang="en-US" sz="2800" b="1">
                <a:solidFill>
                  <a:srgbClr val="FFFFCC"/>
                </a:solidFill>
                <a:ea typeface="楷体_GB2312" pitchFamily="49" charset="-122"/>
              </a:rPr>
              <a:t>向右为“</a:t>
            </a:r>
            <a:r>
              <a:rPr lang="en-US" altLang="zh-CN" sz="2800" b="1">
                <a:solidFill>
                  <a:srgbClr val="FFFFCC"/>
                </a:solidFill>
                <a:ea typeface="楷体_GB2312" pitchFamily="49" charset="-122"/>
              </a:rPr>
              <a:t>1”</a:t>
            </a:r>
          </a:p>
          <a:p>
            <a:pPr>
              <a:spcBef>
                <a:spcPct val="20000"/>
              </a:spcBef>
            </a:pPr>
            <a:r>
              <a:rPr lang="en-US" altLang="zh-CN" sz="3200">
                <a:solidFill>
                  <a:srgbClr val="FFFF99"/>
                </a:solidFill>
                <a:ea typeface="楷体_GB2312" pitchFamily="49" charset="-122"/>
              </a:rPr>
              <a:t>} ElemType;</a:t>
            </a:r>
          </a:p>
        </p:txBody>
      </p:sp>
      <p:sp>
        <p:nvSpPr>
          <p:cNvPr id="257027" name="Text Box 3"/>
          <p:cNvSpPr txBox="1">
            <a:spLocks noChangeArrowheads="1"/>
          </p:cNvSpPr>
          <p:nvPr/>
        </p:nvSpPr>
        <p:spPr bwMode="auto">
          <a:xfrm>
            <a:off x="327025" y="3556000"/>
            <a:ext cx="8816975" cy="2844800"/>
          </a:xfrm>
          <a:prstGeom prst="rect">
            <a:avLst/>
          </a:prstGeom>
          <a:noFill/>
          <a:ln w="9525">
            <a:noFill/>
            <a:miter lim="800000"/>
            <a:headEnd/>
            <a:tailEnd/>
          </a:ln>
          <a:effectLst/>
        </p:spPr>
        <p:txBody>
          <a:bodyPr>
            <a:spAutoFit/>
          </a:bodyPr>
          <a:lstStyle/>
          <a:p>
            <a:pPr>
              <a:spcBef>
                <a:spcPct val="20000"/>
              </a:spcBef>
            </a:pPr>
            <a:r>
              <a:rPr lang="zh-CN" altLang="en-US" sz="3200" b="1">
                <a:solidFill>
                  <a:srgbClr val="FFFF99"/>
                </a:solidFill>
                <a:ea typeface="楷体_GB2312" pitchFamily="49" charset="-122"/>
              </a:rPr>
              <a:t>其它变量说明</a:t>
            </a:r>
            <a:r>
              <a:rPr lang="en-US" altLang="zh-CN" sz="3200" b="1">
                <a:solidFill>
                  <a:srgbClr val="FFFF99"/>
                </a:solidFill>
                <a:ea typeface="楷体_GB2312" pitchFamily="49" charset="-122"/>
              </a:rPr>
              <a:t>:</a:t>
            </a:r>
            <a:endParaRPr lang="en-US" altLang="zh-CN" sz="3200">
              <a:solidFill>
                <a:srgbClr val="FFFF99"/>
              </a:solidFill>
              <a:ea typeface="楷体_GB2312" pitchFamily="49" charset="-122"/>
            </a:endParaRPr>
          </a:p>
          <a:p>
            <a:pPr>
              <a:spcBef>
                <a:spcPct val="20000"/>
              </a:spcBef>
            </a:pPr>
            <a:r>
              <a:rPr lang="en-US" altLang="zh-CN" sz="3200">
                <a:solidFill>
                  <a:srgbClr val="FFFF99"/>
                </a:solidFill>
                <a:ea typeface="楷体_GB2312" pitchFamily="49" charset="-122"/>
              </a:rPr>
              <a:t>succ :</a:t>
            </a:r>
            <a:r>
              <a:rPr lang="en-US" altLang="zh-CN" sz="2800">
                <a:solidFill>
                  <a:srgbClr val="FFFF99"/>
                </a:solidFill>
                <a:ea typeface="楷体_GB2312" pitchFamily="49" charset="-122"/>
              </a:rPr>
              <a:t> </a:t>
            </a:r>
            <a:r>
              <a:rPr lang="zh-CN" altLang="en-US" sz="2800" b="1">
                <a:solidFill>
                  <a:srgbClr val="FFFFCC"/>
                </a:solidFill>
                <a:ea typeface="楷体_GB2312" pitchFamily="49" charset="-122"/>
              </a:rPr>
              <a:t>初值为“假”，找到两个结点之后设为“真”</a:t>
            </a:r>
            <a:r>
              <a:rPr lang="en-US" altLang="zh-CN" sz="2800" b="1">
                <a:solidFill>
                  <a:srgbClr val="FFFFCC"/>
                </a:solidFill>
                <a:ea typeface="楷体_GB2312" pitchFamily="49" charset="-122"/>
              </a:rPr>
              <a:t>;</a:t>
            </a:r>
            <a:endParaRPr lang="en-US" altLang="zh-CN" sz="3200">
              <a:solidFill>
                <a:srgbClr val="FFFF99"/>
              </a:solidFill>
              <a:ea typeface="楷体_GB2312" pitchFamily="49" charset="-122"/>
            </a:endParaRPr>
          </a:p>
          <a:p>
            <a:pPr>
              <a:spcBef>
                <a:spcPct val="20000"/>
              </a:spcBef>
            </a:pPr>
            <a:r>
              <a:rPr lang="en-US" altLang="zh-CN" sz="3200">
                <a:solidFill>
                  <a:srgbClr val="FFFF99"/>
                </a:solidFill>
                <a:ea typeface="楷体_GB2312" pitchFamily="49" charset="-122"/>
              </a:rPr>
              <a:t>a : </a:t>
            </a:r>
            <a:r>
              <a:rPr lang="zh-CN" altLang="en-US" sz="2800" b="1">
                <a:solidFill>
                  <a:srgbClr val="FFFFCC"/>
                </a:solidFill>
                <a:ea typeface="楷体_GB2312" pitchFamily="49" charset="-122"/>
              </a:rPr>
              <a:t>初值为空，找到第一个结点时，指向它的双亲，之</a:t>
            </a:r>
          </a:p>
          <a:p>
            <a:pPr>
              <a:spcBef>
                <a:spcPct val="20000"/>
              </a:spcBef>
            </a:pPr>
            <a:r>
              <a:rPr lang="zh-CN" altLang="en-US" sz="2800" b="1">
                <a:solidFill>
                  <a:srgbClr val="FFFFCC"/>
                </a:solidFill>
                <a:ea typeface="楷体_GB2312" pitchFamily="49" charset="-122"/>
              </a:rPr>
              <a:t>      后指向最靠近它们的共同祖先</a:t>
            </a:r>
            <a:r>
              <a:rPr lang="en-US" altLang="zh-CN" sz="2800" b="1">
                <a:solidFill>
                  <a:srgbClr val="FFFFCC"/>
                </a:solidFill>
                <a:ea typeface="楷体_GB2312" pitchFamily="49" charset="-122"/>
              </a:rPr>
              <a:t>;</a:t>
            </a:r>
            <a:endParaRPr lang="en-US" altLang="zh-CN" sz="3200" b="1">
              <a:solidFill>
                <a:srgbClr val="FFFFCC"/>
              </a:solidFill>
              <a:ea typeface="楷体_GB2312" pitchFamily="49" charset="-122"/>
            </a:endParaRPr>
          </a:p>
          <a:p>
            <a:pPr>
              <a:spcBef>
                <a:spcPct val="20000"/>
              </a:spcBef>
            </a:pPr>
            <a:r>
              <a:rPr lang="en-US" altLang="zh-CN" sz="3200">
                <a:solidFill>
                  <a:srgbClr val="FFFF99"/>
                </a:solidFill>
                <a:ea typeface="楷体_GB2312" pitchFamily="49" charset="-122"/>
              </a:rPr>
              <a:t>k : </a:t>
            </a:r>
            <a:r>
              <a:rPr lang="zh-CN" altLang="en-US" sz="2800" b="1">
                <a:solidFill>
                  <a:srgbClr val="FFFFCC"/>
                </a:solidFill>
                <a:ea typeface="楷体_GB2312" pitchFamily="49" charset="-122"/>
              </a:rPr>
              <a:t>指示栈中元素个数</a:t>
            </a:r>
            <a:r>
              <a:rPr lang="en-US" altLang="zh-CN" sz="2800" b="1">
                <a:solidFill>
                  <a:srgbClr val="FFFFCC"/>
                </a:solidFill>
                <a:ea typeface="楷体_GB2312" pitchFamily="49" charset="-122"/>
              </a:rPr>
              <a:t>(</a:t>
            </a:r>
            <a:r>
              <a:rPr lang="zh-CN" altLang="en-US" sz="2800" b="1">
                <a:solidFill>
                  <a:srgbClr val="FFFFCC"/>
                </a:solidFill>
                <a:ea typeface="楷体_GB2312" pitchFamily="49" charset="-122"/>
              </a:rPr>
              <a:t>即路径长度</a:t>
            </a:r>
            <a:r>
              <a:rPr lang="en-US" altLang="zh-CN" sz="2800" b="1">
                <a:solidFill>
                  <a:srgbClr val="FFFFCC"/>
                </a:solidFill>
                <a:ea typeface="楷体_GB2312" pitchFamily="49" charset="-122"/>
              </a:rPr>
              <a:t>),</a:t>
            </a:r>
            <a:r>
              <a:rPr lang="zh-CN" altLang="en-US" sz="2800" b="1">
                <a:solidFill>
                  <a:srgbClr val="FFFFCC"/>
                </a:solidFill>
                <a:ea typeface="楷体_GB2312" pitchFamily="49" charset="-122"/>
              </a:rPr>
              <a:t>初值为“</a:t>
            </a:r>
            <a:r>
              <a:rPr lang="en-US" altLang="zh-CN" sz="2800" b="1">
                <a:solidFill>
                  <a:srgbClr val="FFFFCC"/>
                </a:solidFill>
                <a:ea typeface="楷体_GB2312" pitchFamily="49" charset="-122"/>
              </a:rPr>
              <a:t>0”;</a:t>
            </a:r>
            <a:r>
              <a:rPr lang="en-US" altLang="zh-CN" sz="2800">
                <a:solidFill>
                  <a:srgbClr val="FFFF99"/>
                </a:solidFill>
                <a:ea typeface="楷体_GB2312" pitchFamily="49" charset="-122"/>
              </a:rPr>
              <a:t> </a:t>
            </a:r>
          </a:p>
        </p:txBody>
      </p:sp>
    </p:spTree>
  </p:cSld>
  <p:clrMapOvr>
    <a:masterClrMapping/>
  </p:clrMapOv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304800" y="0"/>
            <a:ext cx="9144000" cy="6794500"/>
          </a:xfrm>
          <a:prstGeom prst="rect">
            <a:avLst/>
          </a:prstGeom>
          <a:noFill/>
          <a:ln w="9525">
            <a:noFill/>
            <a:miter lim="800000"/>
            <a:headEnd/>
            <a:tailEnd/>
          </a:ln>
          <a:effectLst/>
        </p:spPr>
        <p:txBody>
          <a:bodyPr>
            <a:spAutoFit/>
          </a:bodyPr>
          <a:lstStyle/>
          <a:p>
            <a:r>
              <a:rPr lang="en-US" altLang="zh-CN" sz="3200">
                <a:solidFill>
                  <a:srgbClr val="FFFFCC"/>
                </a:solidFill>
              </a:rPr>
              <a:t>BiTNode *ancestor( BiTree rt, </a:t>
            </a:r>
          </a:p>
          <a:p>
            <a:r>
              <a:rPr lang="en-US" altLang="zh-CN" sz="3200">
                <a:solidFill>
                  <a:srgbClr val="FFFFCC"/>
                </a:solidFill>
              </a:rPr>
              <a:t>                                     BiTNode *p, BiTNode *q ) {</a:t>
            </a:r>
          </a:p>
          <a:p>
            <a:r>
              <a:rPr lang="en-US" altLang="zh-CN" sz="3200">
                <a:solidFill>
                  <a:srgbClr val="FFFFCC"/>
                </a:solidFill>
              </a:rPr>
              <a:t>   </a:t>
            </a:r>
            <a:r>
              <a:rPr lang="en-US" altLang="zh-CN" sz="2800">
                <a:solidFill>
                  <a:srgbClr val="FFFFFF"/>
                </a:solidFill>
              </a:rPr>
              <a:t>// </a:t>
            </a:r>
            <a:r>
              <a:rPr lang="en-US" altLang="zh-CN" sz="2800" b="1">
                <a:solidFill>
                  <a:srgbClr val="FFFFFF"/>
                </a:solidFill>
              </a:rPr>
              <a:t>p </a:t>
            </a:r>
            <a:r>
              <a:rPr lang="zh-CN" altLang="zh-CN" sz="2800" b="1">
                <a:solidFill>
                  <a:srgbClr val="FFFFFF"/>
                </a:solidFill>
                <a:ea typeface="楷体_GB2312" pitchFamily="49" charset="-122"/>
              </a:rPr>
              <a:t>和</a:t>
            </a:r>
            <a:r>
              <a:rPr lang="en-US" altLang="zh-CN" sz="2800" b="1">
                <a:solidFill>
                  <a:srgbClr val="FFFFFF"/>
                </a:solidFill>
              </a:rPr>
              <a:t>q </a:t>
            </a:r>
            <a:r>
              <a:rPr lang="zh-CN" altLang="en-US" sz="2800" b="1">
                <a:solidFill>
                  <a:srgbClr val="FFFFFF"/>
                </a:solidFill>
                <a:ea typeface="楷体_GB2312" pitchFamily="49" charset="-122"/>
              </a:rPr>
              <a:t>分别指向以</a:t>
            </a:r>
            <a:r>
              <a:rPr lang="zh-CN" altLang="en-US" sz="2800" b="1">
                <a:solidFill>
                  <a:srgbClr val="FFFFFF"/>
                </a:solidFill>
              </a:rPr>
              <a:t> </a:t>
            </a:r>
            <a:r>
              <a:rPr lang="en-US" altLang="zh-CN" sz="2800" b="1">
                <a:solidFill>
                  <a:srgbClr val="FFFFFF"/>
                </a:solidFill>
              </a:rPr>
              <a:t>rt </a:t>
            </a:r>
            <a:r>
              <a:rPr lang="zh-CN" altLang="en-US" sz="2800" b="1">
                <a:solidFill>
                  <a:srgbClr val="FFFFFF"/>
                </a:solidFill>
                <a:ea typeface="楷体_GB2312" pitchFamily="49" charset="-122"/>
              </a:rPr>
              <a:t>为根指针的二叉树上两个结点</a:t>
            </a:r>
            <a:r>
              <a:rPr lang="zh-CN" altLang="en-US" sz="2800" b="1">
                <a:solidFill>
                  <a:srgbClr val="FFFFFF"/>
                </a:solidFill>
              </a:rPr>
              <a:t>，</a:t>
            </a:r>
            <a:endParaRPr lang="zh-CN" altLang="en-US" sz="2800">
              <a:solidFill>
                <a:srgbClr val="FFFFFF"/>
              </a:solidFill>
            </a:endParaRPr>
          </a:p>
          <a:p>
            <a:r>
              <a:rPr lang="zh-CN" altLang="en-US" sz="2800">
                <a:solidFill>
                  <a:srgbClr val="FFFFFF"/>
                </a:solidFill>
              </a:rPr>
              <a:t>   </a:t>
            </a:r>
            <a:r>
              <a:rPr lang="en-US" altLang="zh-CN" sz="2800">
                <a:solidFill>
                  <a:srgbClr val="FFFFFF"/>
                </a:solidFill>
              </a:rPr>
              <a:t>// </a:t>
            </a:r>
            <a:r>
              <a:rPr lang="zh-CN" altLang="en-US" sz="2800" b="1">
                <a:solidFill>
                  <a:srgbClr val="FFFFFF"/>
                </a:solidFill>
                <a:ea typeface="楷体_GB2312" pitchFamily="49" charset="-122"/>
              </a:rPr>
              <a:t>若它们在此二叉树中存在共同祖先，则返回指向最</a:t>
            </a:r>
            <a:endParaRPr lang="zh-CN" altLang="en-US" sz="2800">
              <a:solidFill>
                <a:srgbClr val="FFFFFF"/>
              </a:solidFill>
              <a:ea typeface="楷体_GB2312" pitchFamily="49" charset="-122"/>
            </a:endParaRPr>
          </a:p>
          <a:p>
            <a:r>
              <a:rPr lang="zh-CN" altLang="en-US" sz="2800">
                <a:solidFill>
                  <a:srgbClr val="FFFFFF"/>
                </a:solidFill>
                <a:ea typeface="楷体_GB2312" pitchFamily="49" charset="-122"/>
              </a:rPr>
              <a:t>   </a:t>
            </a:r>
            <a:r>
              <a:rPr lang="en-US" altLang="zh-CN" sz="2800">
                <a:solidFill>
                  <a:srgbClr val="FFFFFF"/>
                </a:solidFill>
                <a:ea typeface="楷体_GB2312" pitchFamily="49" charset="-122"/>
              </a:rPr>
              <a:t>// </a:t>
            </a:r>
            <a:r>
              <a:rPr lang="zh-CN" altLang="en-US" sz="2800" b="1">
                <a:solidFill>
                  <a:srgbClr val="FFFFFF"/>
                </a:solidFill>
                <a:ea typeface="楷体_GB2312" pitchFamily="49" charset="-122"/>
              </a:rPr>
              <a:t>靠近这两个结点的共同祖先，否则返回 </a:t>
            </a:r>
            <a:r>
              <a:rPr lang="en-US" altLang="zh-CN" sz="2800" b="1">
                <a:solidFill>
                  <a:srgbClr val="FFFFFF"/>
                </a:solidFill>
                <a:ea typeface="楷体_GB2312" pitchFamily="49" charset="-122"/>
              </a:rPr>
              <a:t>NULL</a:t>
            </a:r>
            <a:endParaRPr lang="en-US" altLang="zh-CN" sz="2800">
              <a:solidFill>
                <a:srgbClr val="FFFFFF"/>
              </a:solidFill>
              <a:ea typeface="楷体_GB2312" pitchFamily="49" charset="-122"/>
            </a:endParaRPr>
          </a:p>
          <a:p>
            <a:r>
              <a:rPr lang="en-US" altLang="zh-CN" sz="3200">
                <a:solidFill>
                  <a:srgbClr val="FFFFCC"/>
                </a:solidFill>
              </a:rPr>
              <a:t>   InitStack(S);  w.ptr=rt;  w.tag=0;  </a:t>
            </a:r>
          </a:p>
          <a:p>
            <a:r>
              <a:rPr lang="en-US" altLang="zh-CN" sz="3200">
                <a:solidFill>
                  <a:srgbClr val="FFFFCC"/>
                </a:solidFill>
              </a:rPr>
              <a:t>   a = NULL;      // a </a:t>
            </a:r>
            <a:r>
              <a:rPr lang="zh-CN" altLang="en-US" sz="2800">
                <a:solidFill>
                  <a:srgbClr val="FFFFCC"/>
                </a:solidFill>
                <a:ea typeface="楷体_GB2312" pitchFamily="49" charset="-122"/>
              </a:rPr>
              <a:t>指向最靠近的共同祖先</a:t>
            </a:r>
            <a:r>
              <a:rPr lang="zh-CN" altLang="en-US" sz="3200">
                <a:solidFill>
                  <a:srgbClr val="FFFFCC"/>
                </a:solidFill>
              </a:rPr>
              <a:t>      </a:t>
            </a:r>
          </a:p>
          <a:p>
            <a:r>
              <a:rPr lang="zh-CN" altLang="en-US" sz="3200">
                <a:solidFill>
                  <a:srgbClr val="FFFFCC"/>
                </a:solidFill>
              </a:rPr>
              <a:t>   </a:t>
            </a:r>
            <a:r>
              <a:rPr lang="en-US" altLang="zh-CN" sz="3200">
                <a:solidFill>
                  <a:srgbClr val="FFFFCC"/>
                </a:solidFill>
              </a:rPr>
              <a:t>succ=FALSE;    k=0;</a:t>
            </a:r>
          </a:p>
          <a:p>
            <a:r>
              <a:rPr lang="en-US" altLang="zh-CN" sz="3200">
                <a:solidFill>
                  <a:srgbClr val="FFFFCC"/>
                </a:solidFill>
              </a:rPr>
              <a:t>   </a:t>
            </a:r>
            <a:r>
              <a:rPr lang="en-US" altLang="zh-CN" sz="3200" b="1">
                <a:solidFill>
                  <a:srgbClr val="FFFF99"/>
                </a:solidFill>
              </a:rPr>
              <a:t>do </a:t>
            </a:r>
            <a:r>
              <a:rPr lang="en-US" altLang="zh-CN" sz="3200">
                <a:solidFill>
                  <a:srgbClr val="FFFF99"/>
                </a:solidFill>
              </a:rPr>
              <a:t>{      // </a:t>
            </a:r>
            <a:r>
              <a:rPr lang="zh-CN" altLang="en-US" sz="2800" b="1">
                <a:solidFill>
                  <a:srgbClr val="FFFF99"/>
                </a:solidFill>
                <a:ea typeface="楷体_GB2312" pitchFamily="49" charset="-122"/>
              </a:rPr>
              <a:t>先序遍历二叉树</a:t>
            </a:r>
            <a:endParaRPr lang="zh-CN" altLang="en-US" sz="3200">
              <a:solidFill>
                <a:srgbClr val="FFFF99"/>
              </a:solidFill>
            </a:endParaRPr>
          </a:p>
          <a:p>
            <a:endParaRPr lang="zh-CN" altLang="en-US" sz="3200">
              <a:solidFill>
                <a:srgbClr val="FFFF99"/>
              </a:solidFill>
            </a:endParaRPr>
          </a:p>
          <a:p>
            <a:r>
              <a:rPr lang="zh-CN" altLang="en-US" sz="3200">
                <a:solidFill>
                  <a:srgbClr val="FFFF99"/>
                </a:solidFill>
              </a:rPr>
              <a:t>   </a:t>
            </a:r>
            <a:r>
              <a:rPr lang="en-US" altLang="zh-CN" sz="3200">
                <a:solidFill>
                  <a:srgbClr val="FFFF99"/>
                </a:solidFill>
              </a:rPr>
              <a:t>} </a:t>
            </a:r>
            <a:r>
              <a:rPr lang="en-US" altLang="zh-CN" sz="3200" b="1">
                <a:solidFill>
                  <a:srgbClr val="FFFF99"/>
                </a:solidFill>
              </a:rPr>
              <a:t>while</a:t>
            </a:r>
            <a:r>
              <a:rPr lang="en-US" altLang="zh-CN" sz="3200">
                <a:solidFill>
                  <a:srgbClr val="FFFF99"/>
                </a:solidFill>
              </a:rPr>
              <a:t> ( StackEmpty(S) || succ);</a:t>
            </a:r>
          </a:p>
          <a:p>
            <a:r>
              <a:rPr lang="en-US" altLang="zh-CN" sz="3200">
                <a:solidFill>
                  <a:srgbClr val="FFFFCC"/>
                </a:solidFill>
              </a:rPr>
              <a:t>   </a:t>
            </a:r>
            <a:r>
              <a:rPr lang="en-US" altLang="zh-CN" sz="3200" b="1">
                <a:solidFill>
                  <a:srgbClr val="FFCCFF"/>
                </a:solidFill>
              </a:rPr>
              <a:t>if</a:t>
            </a:r>
            <a:r>
              <a:rPr lang="en-US" altLang="zh-CN" sz="3200">
                <a:solidFill>
                  <a:srgbClr val="FFCCFF"/>
                </a:solidFill>
              </a:rPr>
              <a:t> (succ) </a:t>
            </a:r>
            <a:r>
              <a:rPr lang="en-US" altLang="zh-CN" sz="3200" b="1">
                <a:solidFill>
                  <a:srgbClr val="FFCCFF"/>
                </a:solidFill>
              </a:rPr>
              <a:t>return</a:t>
            </a:r>
            <a:r>
              <a:rPr lang="en-US" altLang="zh-CN" sz="3200">
                <a:solidFill>
                  <a:srgbClr val="FFCCFF"/>
                </a:solidFill>
              </a:rPr>
              <a:t> a ;  </a:t>
            </a:r>
          </a:p>
          <a:p>
            <a:r>
              <a:rPr lang="en-US" altLang="zh-CN" sz="3200">
                <a:solidFill>
                  <a:srgbClr val="FFCCFF"/>
                </a:solidFill>
              </a:rPr>
              <a:t>   </a:t>
            </a:r>
            <a:r>
              <a:rPr lang="en-US" altLang="zh-CN" sz="3200" b="1">
                <a:solidFill>
                  <a:srgbClr val="FFCCFF"/>
                </a:solidFill>
              </a:rPr>
              <a:t>else  return</a:t>
            </a:r>
            <a:r>
              <a:rPr lang="en-US" altLang="zh-CN" sz="3200">
                <a:solidFill>
                  <a:srgbClr val="FFCCFF"/>
                </a:solidFill>
              </a:rPr>
              <a:t> NULL;</a:t>
            </a:r>
          </a:p>
          <a:p>
            <a:r>
              <a:rPr lang="en-US" altLang="zh-CN" sz="3200">
                <a:solidFill>
                  <a:srgbClr val="FFFFCC"/>
                </a:solidFill>
              </a:rPr>
              <a:t>}// *ancestor</a:t>
            </a:r>
          </a:p>
        </p:txBody>
      </p:sp>
      <p:graphicFrame>
        <p:nvGraphicFramePr>
          <p:cNvPr id="258051" name="Object 3">
            <a:hlinkClick r:id="" action="ppaction://hlinkshowjump?jump=firstslide" highlightClick="1"/>
          </p:cNvPr>
          <p:cNvGraphicFramePr>
            <a:graphicFrameLocks noChangeAspect="1"/>
          </p:cNvGraphicFramePr>
          <p:nvPr/>
        </p:nvGraphicFramePr>
        <p:xfrm>
          <a:off x="8197850" y="5864225"/>
          <a:ext cx="704850" cy="703263"/>
        </p:xfrm>
        <a:graphic>
          <a:graphicData uri="http://schemas.openxmlformats.org/presentationml/2006/ole">
            <p:oleObj spid="_x0000_s140290" name="剪辑" r:id="rId3" imgW="704880" imgH="703800" progId="">
              <p:embed/>
            </p:oleObj>
          </a:graphicData>
        </a:graphic>
      </p:graphicFrame>
      <p:sp>
        <p:nvSpPr>
          <p:cNvPr id="258052" name="Text Box 4">
            <a:hlinkClick r:id="" action="ppaction://hlinkshowjump?jump=firstslide" highlightClick="1"/>
          </p:cNvPr>
          <p:cNvSpPr txBox="1">
            <a:spLocks noChangeArrowheads="1"/>
          </p:cNvSpPr>
          <p:nvPr/>
        </p:nvSpPr>
        <p:spPr bwMode="auto">
          <a:xfrm>
            <a:off x="8140700" y="6275388"/>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
        <p:nvSpPr>
          <p:cNvPr id="258053" name="Rectangle 5">
            <a:hlinkClick r:id="" action="ppaction://hlinkshowjump?jump=nextslide" highlightClick="1"/>
          </p:cNvPr>
          <p:cNvSpPr>
            <a:spLocks noChangeArrowheads="1"/>
          </p:cNvSpPr>
          <p:nvPr/>
        </p:nvSpPr>
        <p:spPr bwMode="auto">
          <a:xfrm>
            <a:off x="685800" y="4191000"/>
            <a:ext cx="7848600" cy="579438"/>
          </a:xfrm>
          <a:prstGeom prst="rect">
            <a:avLst/>
          </a:prstGeom>
          <a:noFill/>
          <a:ln w="9525">
            <a:noFill/>
            <a:miter lim="800000"/>
            <a:headEnd/>
            <a:tailEnd/>
          </a:ln>
          <a:effectLst/>
        </p:spPr>
        <p:txBody>
          <a:bodyPr>
            <a:spAutoFit/>
          </a:bodyPr>
          <a:lstStyle/>
          <a:p>
            <a:r>
              <a:rPr lang="en-US" altLang="zh-CN" sz="3200">
                <a:solidFill>
                  <a:srgbClr val="FFFF99"/>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58051"/>
                                        </p:tgtEl>
                                        <p:attrNameLst>
                                          <p:attrName>style.visibility</p:attrName>
                                        </p:attrNameLst>
                                      </p:cBhvr>
                                      <p:to>
                                        <p:strVal val="visible"/>
                                      </p:to>
                                    </p:set>
                                    <p:anim calcmode="lin" valueType="num">
                                      <p:cBhvr additive="base">
                                        <p:cTn id="7" dur="500" fill="hold"/>
                                        <p:tgtEl>
                                          <p:spTgt spid="258051"/>
                                        </p:tgtEl>
                                        <p:attrNameLst>
                                          <p:attrName>ppt_x</p:attrName>
                                        </p:attrNameLst>
                                      </p:cBhvr>
                                      <p:tavLst>
                                        <p:tav tm="0">
                                          <p:val>
                                            <p:strVal val="1+#ppt_w/2"/>
                                          </p:val>
                                        </p:tav>
                                        <p:tav tm="100000">
                                          <p:val>
                                            <p:strVal val="#ppt_x"/>
                                          </p:val>
                                        </p:tav>
                                      </p:tavLst>
                                    </p:anim>
                                    <p:anim calcmode="lin" valueType="num">
                                      <p:cBhvr additive="base">
                                        <p:cTn id="8" dur="500" fill="hold"/>
                                        <p:tgtEl>
                                          <p:spTgt spid="25805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258052"/>
                                        </p:tgtEl>
                                        <p:attrNameLst>
                                          <p:attrName>style.visibility</p:attrName>
                                        </p:attrNameLst>
                                      </p:cBhvr>
                                      <p:to>
                                        <p:strVal val="visible"/>
                                      </p:to>
                                    </p:set>
                                    <p:anim calcmode="lin" valueType="num">
                                      <p:cBhvr additive="base">
                                        <p:cTn id="12" dur="500" fill="hold"/>
                                        <p:tgtEl>
                                          <p:spTgt spid="258052"/>
                                        </p:tgtEl>
                                        <p:attrNameLst>
                                          <p:attrName>ppt_x</p:attrName>
                                        </p:attrNameLst>
                                      </p:cBhvr>
                                      <p:tavLst>
                                        <p:tav tm="0">
                                          <p:val>
                                            <p:strVal val="1+#ppt_w/2"/>
                                          </p:val>
                                        </p:tav>
                                        <p:tav tm="100000">
                                          <p:val>
                                            <p:strVal val="#ppt_x"/>
                                          </p:val>
                                        </p:tav>
                                      </p:tavLst>
                                    </p:anim>
                                    <p:anim calcmode="lin" valueType="num">
                                      <p:cBhvr additive="base">
                                        <p:cTn id="13"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utoUpdateAnimBg="0"/>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76200" y="76200"/>
            <a:ext cx="8947150" cy="6737350"/>
          </a:xfrm>
          <a:prstGeom prst="rect">
            <a:avLst/>
          </a:prstGeom>
          <a:noFill/>
          <a:ln w="9525">
            <a:noFill/>
            <a:miter lim="800000"/>
            <a:headEnd/>
            <a:tailEnd/>
          </a:ln>
          <a:effectLst/>
        </p:spPr>
        <p:txBody>
          <a:bodyPr wrap="none">
            <a:spAutoFit/>
          </a:bodyPr>
          <a:lstStyle/>
          <a:p>
            <a:pPr>
              <a:lnSpc>
                <a:spcPct val="105000"/>
              </a:lnSpc>
            </a:pPr>
            <a:r>
              <a:rPr lang="en-US" altLang="zh-CN" sz="3200">
                <a:solidFill>
                  <a:srgbClr val="FFFFCC"/>
                </a:solidFill>
              </a:rPr>
              <a:t> </a:t>
            </a:r>
            <a:r>
              <a:rPr lang="en-US" altLang="zh-CN" sz="3200" b="1">
                <a:solidFill>
                  <a:srgbClr val="FFFFCC"/>
                </a:solidFill>
              </a:rPr>
              <a:t>while</a:t>
            </a:r>
            <a:r>
              <a:rPr lang="en-US" altLang="zh-CN" sz="3200">
                <a:solidFill>
                  <a:srgbClr val="FFFFCC"/>
                </a:solidFill>
              </a:rPr>
              <a:t> (w.ptr </a:t>
            </a:r>
            <a:r>
              <a:rPr lang="en-US" altLang="zh-CN" sz="3200" b="1">
                <a:solidFill>
                  <a:srgbClr val="FFFFCC"/>
                </a:solidFill>
              </a:rPr>
              <a:t>&amp;&amp;</a:t>
            </a:r>
            <a:r>
              <a:rPr lang="en-US" altLang="zh-CN" sz="3200">
                <a:solidFill>
                  <a:srgbClr val="FFFFCC"/>
                </a:solidFill>
              </a:rPr>
              <a:t> !succ) {</a:t>
            </a:r>
          </a:p>
          <a:p>
            <a:pPr>
              <a:lnSpc>
                <a:spcPct val="105000"/>
              </a:lnSpc>
            </a:pPr>
            <a:r>
              <a:rPr lang="en-US" altLang="zh-CN" sz="3200">
                <a:solidFill>
                  <a:srgbClr val="FFFFCC"/>
                </a:solidFill>
              </a:rPr>
              <a:t>    </a:t>
            </a:r>
            <a:r>
              <a:rPr lang="en-US" altLang="zh-CN" sz="3200" b="1">
                <a:solidFill>
                  <a:srgbClr val="FFFFCC"/>
                </a:solidFill>
              </a:rPr>
              <a:t>if</a:t>
            </a:r>
            <a:r>
              <a:rPr lang="en-US" altLang="zh-CN" sz="3200">
                <a:solidFill>
                  <a:srgbClr val="FFFFCC"/>
                </a:solidFill>
              </a:rPr>
              <a:t>  ((w.ptr= = p) || (w.ptr == q)) { </a:t>
            </a:r>
            <a:r>
              <a:rPr lang="en-US" altLang="zh-CN" sz="3200">
                <a:solidFill>
                  <a:srgbClr val="FFFFFF"/>
                </a:solidFill>
              </a:rPr>
              <a:t>// </a:t>
            </a:r>
            <a:r>
              <a:rPr lang="zh-CN" altLang="en-US" sz="2800" b="1">
                <a:solidFill>
                  <a:srgbClr val="FFFFFF"/>
                </a:solidFill>
                <a:ea typeface="楷体_GB2312" pitchFamily="49" charset="-122"/>
              </a:rPr>
              <a:t>找到 *</a:t>
            </a:r>
            <a:r>
              <a:rPr lang="en-US" altLang="zh-CN" sz="2800" b="1">
                <a:solidFill>
                  <a:srgbClr val="FFFFFF"/>
                </a:solidFill>
                <a:ea typeface="楷体_GB2312" pitchFamily="49" charset="-122"/>
              </a:rPr>
              <a:t>p </a:t>
            </a:r>
            <a:r>
              <a:rPr lang="zh-CN" altLang="en-US" sz="2800" b="1">
                <a:solidFill>
                  <a:srgbClr val="FFFFFF"/>
                </a:solidFill>
                <a:ea typeface="楷体_GB2312" pitchFamily="49" charset="-122"/>
              </a:rPr>
              <a:t>或 *</a:t>
            </a:r>
            <a:r>
              <a:rPr lang="en-US" altLang="zh-CN" sz="2800" b="1">
                <a:solidFill>
                  <a:srgbClr val="FFFFFF"/>
                </a:solidFill>
                <a:ea typeface="楷体_GB2312" pitchFamily="49" charset="-122"/>
              </a:rPr>
              <a:t>q</a:t>
            </a:r>
            <a:endParaRPr lang="en-US" altLang="zh-CN" sz="3200" b="1">
              <a:solidFill>
                <a:srgbClr val="FFFFCC"/>
              </a:solidFill>
            </a:endParaRPr>
          </a:p>
          <a:p>
            <a:pPr>
              <a:lnSpc>
                <a:spcPct val="105000"/>
              </a:lnSpc>
            </a:pPr>
            <a:r>
              <a:rPr lang="en-US" altLang="zh-CN" sz="3200">
                <a:solidFill>
                  <a:srgbClr val="FFFFCC"/>
                </a:solidFill>
              </a:rPr>
              <a:t>       </a:t>
            </a:r>
            <a:r>
              <a:rPr lang="en-US" altLang="zh-CN" sz="3200" b="1">
                <a:solidFill>
                  <a:srgbClr val="FFFFCC"/>
                </a:solidFill>
              </a:rPr>
              <a:t>if</a:t>
            </a:r>
            <a:r>
              <a:rPr lang="en-US" altLang="zh-CN" sz="3200">
                <a:solidFill>
                  <a:srgbClr val="FFFFCC"/>
                </a:solidFill>
              </a:rPr>
              <a:t> ( StackEmpty(S))  succ=TRUE; </a:t>
            </a:r>
            <a:r>
              <a:rPr lang="en-US" altLang="zh-CN" sz="2800">
                <a:solidFill>
                  <a:srgbClr val="FFFFFF"/>
                </a:solidFill>
              </a:rPr>
              <a:t>// </a:t>
            </a:r>
            <a:r>
              <a:rPr lang="zh-CN" altLang="en-US" sz="2800" b="1">
                <a:solidFill>
                  <a:srgbClr val="FFFFFF"/>
                </a:solidFill>
                <a:ea typeface="楷体_GB2312" pitchFamily="49" charset="-122"/>
              </a:rPr>
              <a:t>其中一个为根</a:t>
            </a:r>
            <a:endParaRPr lang="zh-CN" altLang="en-US" sz="3200">
              <a:solidFill>
                <a:srgbClr val="FFFFCC"/>
              </a:solidFill>
            </a:endParaRPr>
          </a:p>
          <a:p>
            <a:pPr>
              <a:lnSpc>
                <a:spcPct val="105000"/>
              </a:lnSpc>
            </a:pPr>
            <a:r>
              <a:rPr lang="zh-CN" altLang="en-US" sz="3200">
                <a:solidFill>
                  <a:srgbClr val="FFFFCC"/>
                </a:solidFill>
              </a:rPr>
              <a:t>       </a:t>
            </a:r>
            <a:r>
              <a:rPr lang="en-US" altLang="zh-CN" sz="3200" b="1">
                <a:solidFill>
                  <a:srgbClr val="FFFFCC"/>
                </a:solidFill>
              </a:rPr>
              <a:t>else  if</a:t>
            </a:r>
            <a:r>
              <a:rPr lang="en-US" altLang="zh-CN" sz="3200">
                <a:solidFill>
                  <a:srgbClr val="FFFFCC"/>
                </a:solidFill>
              </a:rPr>
              <a:t> ( a )  succ:=TRUE; </a:t>
            </a:r>
            <a:r>
              <a:rPr lang="en-US" altLang="zh-CN" sz="3200">
                <a:solidFill>
                  <a:srgbClr val="FFFFFF"/>
                </a:solidFill>
              </a:rPr>
              <a:t> </a:t>
            </a:r>
            <a:r>
              <a:rPr lang="en-US" altLang="zh-CN" sz="2800">
                <a:solidFill>
                  <a:srgbClr val="FFFFFF"/>
                </a:solidFill>
              </a:rPr>
              <a:t>//</a:t>
            </a:r>
            <a:r>
              <a:rPr lang="en-US" altLang="zh-CN" sz="3200">
                <a:solidFill>
                  <a:srgbClr val="FFFFCC"/>
                </a:solidFill>
              </a:rPr>
              <a:t> </a:t>
            </a:r>
            <a:r>
              <a:rPr lang="en-US" altLang="zh-CN" sz="2800" b="1">
                <a:solidFill>
                  <a:srgbClr val="FFFFFF"/>
                </a:solidFill>
              </a:rPr>
              <a:t>*p</a:t>
            </a:r>
            <a:r>
              <a:rPr lang="en-US" altLang="zh-CN" sz="3200" b="1">
                <a:solidFill>
                  <a:srgbClr val="FFFFFF"/>
                </a:solidFill>
              </a:rPr>
              <a:t> </a:t>
            </a:r>
            <a:r>
              <a:rPr lang="zh-CN" altLang="en-US" sz="2800" b="1">
                <a:solidFill>
                  <a:srgbClr val="FFFFFF"/>
                </a:solidFill>
                <a:ea typeface="楷体_GB2312" pitchFamily="49" charset="-122"/>
              </a:rPr>
              <a:t>和 *</a:t>
            </a:r>
            <a:r>
              <a:rPr lang="en-US" altLang="zh-CN" sz="2800" b="1">
                <a:solidFill>
                  <a:srgbClr val="FFFFFF"/>
                </a:solidFill>
                <a:ea typeface="楷体_GB2312" pitchFamily="49" charset="-122"/>
              </a:rPr>
              <a:t>q </a:t>
            </a:r>
            <a:r>
              <a:rPr lang="zh-CN" altLang="en-US" sz="2800" b="1">
                <a:solidFill>
                  <a:srgbClr val="FFFFFF"/>
                </a:solidFill>
                <a:ea typeface="楷体_GB2312" pitchFamily="49" charset="-122"/>
              </a:rPr>
              <a:t>都已经找到</a:t>
            </a:r>
            <a:endParaRPr lang="zh-CN" altLang="en-US" sz="2800">
              <a:solidFill>
                <a:srgbClr val="FFFFCC"/>
              </a:solidFill>
              <a:ea typeface="楷体_GB2312" pitchFamily="49" charset="-122"/>
            </a:endParaRPr>
          </a:p>
          <a:p>
            <a:pPr>
              <a:lnSpc>
                <a:spcPct val="105000"/>
              </a:lnSpc>
            </a:pPr>
            <a:r>
              <a:rPr lang="zh-CN" altLang="en-US" sz="3200">
                <a:solidFill>
                  <a:srgbClr val="FFFFCC"/>
                </a:solidFill>
              </a:rPr>
              <a:t>       </a:t>
            </a:r>
            <a:r>
              <a:rPr lang="en-US" altLang="zh-CN" sz="3200" b="1">
                <a:solidFill>
                  <a:srgbClr val="FFFFCC"/>
                </a:solidFill>
              </a:rPr>
              <a:t>else</a:t>
            </a:r>
            <a:r>
              <a:rPr lang="en-US" altLang="zh-CN" sz="3200">
                <a:solidFill>
                  <a:srgbClr val="FFFFCC"/>
                </a:solidFill>
              </a:rPr>
              <a:t> {</a:t>
            </a:r>
            <a:r>
              <a:rPr lang="en-US" altLang="zh-CN" sz="2800">
                <a:solidFill>
                  <a:srgbClr val="FFFFFF"/>
                </a:solidFill>
              </a:rPr>
              <a:t> //</a:t>
            </a:r>
            <a:r>
              <a:rPr lang="en-US" altLang="zh-CN" sz="2800" b="1">
                <a:solidFill>
                  <a:srgbClr val="FFFFFF"/>
                </a:solidFill>
                <a:latin typeface="楷体_GB2312" pitchFamily="49" charset="-122"/>
                <a:ea typeface="楷体_GB2312" pitchFamily="49" charset="-122"/>
              </a:rPr>
              <a:t> </a:t>
            </a:r>
            <a:r>
              <a:rPr lang="zh-CN" altLang="en-US" sz="2800" b="1">
                <a:solidFill>
                  <a:srgbClr val="FFFFFF"/>
                </a:solidFill>
                <a:latin typeface="楷体_GB2312" pitchFamily="49" charset="-122"/>
                <a:ea typeface="楷体_GB2312" pitchFamily="49" charset="-122"/>
              </a:rPr>
              <a:t>才找到其中一个，则记下它的双亲位置</a:t>
            </a:r>
            <a:endParaRPr lang="zh-CN" altLang="en-US" sz="2800">
              <a:solidFill>
                <a:srgbClr val="FFFFFF"/>
              </a:solidFill>
            </a:endParaRPr>
          </a:p>
          <a:p>
            <a:pPr>
              <a:lnSpc>
                <a:spcPct val="105000"/>
              </a:lnSpc>
            </a:pPr>
            <a:r>
              <a:rPr lang="zh-CN" altLang="en-US" sz="3200">
                <a:solidFill>
                  <a:srgbClr val="FFFFCC"/>
                </a:solidFill>
              </a:rPr>
              <a:t>           </a:t>
            </a:r>
            <a:r>
              <a:rPr lang="en-US" altLang="zh-CN" sz="3200">
                <a:solidFill>
                  <a:srgbClr val="FFFFCC"/>
                </a:solidFill>
              </a:rPr>
              <a:t>GetTop(S, f);  a=f.ptr;  k = StackLength(S) </a:t>
            </a:r>
          </a:p>
          <a:p>
            <a:pPr>
              <a:lnSpc>
                <a:spcPct val="105000"/>
              </a:lnSpc>
            </a:pPr>
            <a:r>
              <a:rPr lang="en-US" altLang="zh-CN" sz="3200">
                <a:solidFill>
                  <a:srgbClr val="FFFFCC"/>
                </a:solidFill>
              </a:rPr>
              <a:t>       }//else</a:t>
            </a:r>
          </a:p>
          <a:p>
            <a:pPr>
              <a:lnSpc>
                <a:spcPct val="105000"/>
              </a:lnSpc>
            </a:pPr>
            <a:r>
              <a:rPr lang="en-US" altLang="zh-CN" sz="3200">
                <a:solidFill>
                  <a:srgbClr val="FFFFCC"/>
                </a:solidFill>
              </a:rPr>
              <a:t>       </a:t>
            </a:r>
            <a:r>
              <a:rPr lang="en-US" altLang="zh-CN" sz="3200" b="1">
                <a:solidFill>
                  <a:srgbClr val="FFFFCC"/>
                </a:solidFill>
              </a:rPr>
              <a:t>if</a:t>
            </a:r>
            <a:r>
              <a:rPr lang="en-US" altLang="zh-CN" sz="3200">
                <a:solidFill>
                  <a:srgbClr val="FFFFCC"/>
                </a:solidFill>
              </a:rPr>
              <a:t> (!succ) {   </a:t>
            </a:r>
            <a:r>
              <a:rPr lang="en-US" altLang="zh-CN" sz="2800">
                <a:solidFill>
                  <a:srgbClr val="FFFFFF"/>
                </a:solidFill>
              </a:rPr>
              <a:t>// </a:t>
            </a:r>
            <a:r>
              <a:rPr lang="zh-CN" altLang="en-US" sz="2800" b="1">
                <a:solidFill>
                  <a:srgbClr val="FFFFFF"/>
                </a:solidFill>
                <a:ea typeface="楷体_GB2312" pitchFamily="49" charset="-122"/>
              </a:rPr>
              <a:t>继续向左遍历</a:t>
            </a:r>
            <a:r>
              <a:rPr lang="zh-CN" altLang="en-US" sz="3200">
                <a:solidFill>
                  <a:srgbClr val="FFFFCC"/>
                </a:solidFill>
              </a:rPr>
              <a:t> </a:t>
            </a:r>
          </a:p>
          <a:p>
            <a:pPr>
              <a:lnSpc>
                <a:spcPct val="105000"/>
              </a:lnSpc>
            </a:pPr>
            <a:r>
              <a:rPr lang="zh-CN" altLang="en-US" sz="3200">
                <a:solidFill>
                  <a:srgbClr val="FFFFCC"/>
                </a:solidFill>
              </a:rPr>
              <a:t>           </a:t>
            </a:r>
            <a:r>
              <a:rPr lang="en-US" altLang="zh-CN" sz="3200">
                <a:solidFill>
                  <a:srgbClr val="FFFFCC"/>
                </a:solidFill>
              </a:rPr>
              <a:t>Push(S, w);   w.ptr:=w.ptr-&gt;lc</a:t>
            </a:r>
          </a:p>
          <a:p>
            <a:pPr>
              <a:lnSpc>
                <a:spcPct val="105000"/>
              </a:lnSpc>
            </a:pPr>
            <a:r>
              <a:rPr lang="en-US" altLang="zh-CN" sz="3200">
                <a:solidFill>
                  <a:srgbClr val="FFFFCC"/>
                </a:solidFill>
              </a:rPr>
              <a:t>       }//if</a:t>
            </a:r>
          </a:p>
          <a:p>
            <a:pPr>
              <a:lnSpc>
                <a:spcPct val="105000"/>
              </a:lnSpc>
            </a:pPr>
            <a:r>
              <a:rPr lang="en-US" altLang="zh-CN" sz="3200">
                <a:solidFill>
                  <a:srgbClr val="FFFFCC"/>
                </a:solidFill>
              </a:rPr>
              <a:t> }//while</a:t>
            </a:r>
          </a:p>
          <a:p>
            <a:pPr>
              <a:lnSpc>
                <a:spcPct val="105000"/>
              </a:lnSpc>
            </a:pPr>
            <a:r>
              <a:rPr lang="en-US" altLang="zh-CN" sz="3200">
                <a:solidFill>
                  <a:srgbClr val="FFFFCC"/>
                </a:solidFill>
              </a:rPr>
              <a:t> </a:t>
            </a:r>
            <a:r>
              <a:rPr lang="en-US" altLang="zh-CN" sz="3200" b="1">
                <a:solidFill>
                  <a:srgbClr val="FFFF99"/>
                </a:solidFill>
              </a:rPr>
              <a:t>if (! Succ) </a:t>
            </a:r>
          </a:p>
          <a:p>
            <a:pPr>
              <a:lnSpc>
                <a:spcPct val="105000"/>
              </a:lnSpc>
            </a:pPr>
            <a:r>
              <a:rPr lang="en-US" altLang="zh-CN" sz="3200">
                <a:solidFill>
                  <a:srgbClr val="FFFFCC"/>
                </a:solidFill>
              </a:rPr>
              <a:t>   </a:t>
            </a:r>
          </a:p>
        </p:txBody>
      </p:sp>
      <p:sp>
        <p:nvSpPr>
          <p:cNvPr id="259075" name="AutoShape 3">
            <a:hlinkClick r:id="" action="ppaction://hlinkshowjump?jump=previousslide" highlightClick="1"/>
          </p:cNvPr>
          <p:cNvSpPr>
            <a:spLocks noChangeArrowheads="1"/>
          </p:cNvSpPr>
          <p:nvPr/>
        </p:nvSpPr>
        <p:spPr bwMode="auto">
          <a:xfrm>
            <a:off x="8229600" y="6172200"/>
            <a:ext cx="304800" cy="304800"/>
          </a:xfrm>
          <a:prstGeom prst="actionButtonBackPrevious">
            <a:avLst/>
          </a:prstGeom>
          <a:solidFill>
            <a:srgbClr val="FFFFCC"/>
          </a:solidFill>
          <a:ln w="9525">
            <a:solidFill>
              <a:srgbClr val="FFFF99"/>
            </a:solidFill>
            <a:miter lim="800000"/>
            <a:headEnd/>
            <a:tailEnd/>
          </a:ln>
          <a:effectLst/>
        </p:spPr>
        <p:txBody>
          <a:bodyPr wrap="none" anchor="ctr"/>
          <a:lstStyle/>
          <a:p>
            <a:endParaRPr lang="zh-CN" altLang="en-US"/>
          </a:p>
        </p:txBody>
      </p:sp>
      <p:sp>
        <p:nvSpPr>
          <p:cNvPr id="259076" name="Text Box 4">
            <a:hlinkClick r:id="" action="ppaction://hlinkshowjump?jump=previousslide" highlightClick="1"/>
          </p:cNvPr>
          <p:cNvSpPr txBox="1">
            <a:spLocks noChangeArrowheads="1"/>
          </p:cNvSpPr>
          <p:nvPr/>
        </p:nvSpPr>
        <p:spPr bwMode="auto">
          <a:xfrm>
            <a:off x="7378700" y="6400800"/>
            <a:ext cx="1765300" cy="457200"/>
          </a:xfrm>
          <a:prstGeom prst="rect">
            <a:avLst/>
          </a:prstGeom>
          <a:noFill/>
          <a:ln w="9525">
            <a:noFill/>
            <a:miter lim="800000"/>
            <a:headEnd/>
            <a:tailEnd/>
          </a:ln>
          <a:effectLst/>
        </p:spPr>
        <p:txBody>
          <a:bodyPr>
            <a:spAutoFit/>
          </a:bodyPr>
          <a:lstStyle/>
          <a:p>
            <a:r>
              <a:rPr lang="zh-CN" altLang="en-US" sz="2400" b="1">
                <a:solidFill>
                  <a:srgbClr val="FFFF99"/>
                </a:solidFill>
                <a:ea typeface="隶书" pitchFamily="49" charset="-122"/>
              </a:rPr>
              <a:t>返回上一页</a:t>
            </a:r>
            <a:endParaRPr lang="zh-CN" altLang="en-US" sz="3200"/>
          </a:p>
        </p:txBody>
      </p:sp>
      <p:sp>
        <p:nvSpPr>
          <p:cNvPr id="259077" name="Rectangle 5">
            <a:hlinkClick r:id="" action="ppaction://hlinkshowjump?jump=nextslide" highlightClick="1"/>
          </p:cNvPr>
          <p:cNvSpPr>
            <a:spLocks noChangeArrowheads="1"/>
          </p:cNvSpPr>
          <p:nvPr/>
        </p:nvSpPr>
        <p:spPr bwMode="auto">
          <a:xfrm>
            <a:off x="412750" y="6254750"/>
            <a:ext cx="6521450" cy="603250"/>
          </a:xfrm>
          <a:prstGeom prst="rect">
            <a:avLst/>
          </a:prstGeom>
          <a:noFill/>
          <a:ln w="9525">
            <a:noFill/>
            <a:miter lim="800000"/>
            <a:headEnd/>
            <a:tailEnd/>
          </a:ln>
          <a:effectLst/>
        </p:spPr>
        <p:txBody>
          <a:bodyPr>
            <a:spAutoFit/>
          </a:bodyPr>
          <a:lstStyle/>
          <a:p>
            <a:pPr>
              <a:lnSpc>
                <a:spcPct val="105000"/>
              </a:lnSpc>
            </a:pPr>
            <a:r>
              <a:rPr lang="en-US" altLang="zh-CN" sz="3200" b="1">
                <a:solidFill>
                  <a:srgbClr val="FFFF99"/>
                </a:solidFill>
              </a:rPr>
              <a:t>{</a:t>
            </a:r>
            <a:r>
              <a:rPr lang="en-US" altLang="zh-CN" sz="3200">
                <a:solidFill>
                  <a:srgbClr val="FFFF99"/>
                </a:solidFill>
              </a:rPr>
              <a:t>        </a:t>
            </a:r>
            <a:r>
              <a:rPr lang="en-US" altLang="zh-CN" sz="3200">
                <a:solidFill>
                  <a:srgbClr val="FFFFCC"/>
                </a:solidFill>
              </a:rPr>
              <a:t> ……    </a:t>
            </a:r>
            <a:r>
              <a:rPr lang="en-US" altLang="zh-CN" sz="3200" b="1">
                <a:solidFill>
                  <a:srgbClr val="FFFF99"/>
                </a:solidFill>
              </a:rPr>
              <a:t>// </a:t>
            </a:r>
            <a:r>
              <a:rPr lang="zh-CN" altLang="en-US" sz="3200" b="1">
                <a:solidFill>
                  <a:srgbClr val="FFFF99"/>
                </a:solidFill>
                <a:ea typeface="楷体_GB2312" pitchFamily="49" charset="-122"/>
              </a:rPr>
              <a:t>继续向右遍历  </a:t>
            </a:r>
            <a:r>
              <a:rPr lang="en-US" altLang="zh-CN" sz="3200" b="1">
                <a:solidFill>
                  <a:srgbClr val="FFFF99"/>
                </a:solidFill>
                <a:ea typeface="楷体_GB2312" pitchFamily="49" charset="-122"/>
              </a:rPr>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Comment 2"/>
          <p:cNvSpPr>
            <a:spLocks noChangeArrowheads="1"/>
          </p:cNvSpPr>
          <p:nvPr/>
        </p:nvSpPr>
        <p:spPr bwMode="auto">
          <a:xfrm>
            <a:off x="7772400" y="152400"/>
            <a:ext cx="1219200" cy="46672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lgn="ctr">
              <a:spcBef>
                <a:spcPct val="50000"/>
              </a:spcBef>
            </a:pPr>
            <a:r>
              <a:rPr kumimoji="0" lang="zh-CN" altLang="en-US" sz="2400" b="1">
                <a:solidFill>
                  <a:srgbClr val="663300"/>
                </a:solidFill>
                <a:latin typeface="Arial" pitchFamily="34" charset="0"/>
              </a:rPr>
              <a:t>题 </a:t>
            </a:r>
            <a:r>
              <a:rPr kumimoji="0" lang="en-US" altLang="zh-CN" sz="2400" b="1">
                <a:solidFill>
                  <a:srgbClr val="663300"/>
                </a:solidFill>
                <a:latin typeface="Arial" pitchFamily="34" charset="0"/>
              </a:rPr>
              <a:t>2.41</a:t>
            </a:r>
            <a:endParaRPr lang="en-US" altLang="zh-CN" sz="2400">
              <a:solidFill>
                <a:srgbClr val="663300"/>
              </a:solidFill>
              <a:latin typeface="Arial" pitchFamily="34" charset="0"/>
            </a:endParaRPr>
          </a:p>
        </p:txBody>
      </p:sp>
      <p:sp>
        <p:nvSpPr>
          <p:cNvPr id="120835" name="Text Box 3"/>
          <p:cNvSpPr txBox="1">
            <a:spLocks noChangeArrowheads="1"/>
          </p:cNvSpPr>
          <p:nvPr/>
        </p:nvSpPr>
        <p:spPr bwMode="auto">
          <a:xfrm>
            <a:off x="517525" y="247650"/>
            <a:ext cx="7964488" cy="6367463"/>
          </a:xfrm>
          <a:prstGeom prst="rect">
            <a:avLst/>
          </a:prstGeom>
          <a:noFill/>
          <a:ln w="9525">
            <a:noFill/>
            <a:miter lim="800000"/>
            <a:headEnd/>
            <a:tailEnd/>
          </a:ln>
          <a:effectLst/>
        </p:spPr>
        <p:txBody>
          <a:bodyPr wrap="none">
            <a:spAutoFit/>
          </a:bodyPr>
          <a:lstStyle/>
          <a:p>
            <a:r>
              <a:rPr lang="en-US" altLang="zh-CN" sz="3200" b="1">
                <a:solidFill>
                  <a:srgbClr val="800000"/>
                </a:solidFill>
              </a:rPr>
              <a:t>void</a:t>
            </a:r>
            <a:r>
              <a:rPr lang="en-US" altLang="zh-CN" sz="3200">
                <a:solidFill>
                  <a:srgbClr val="800000"/>
                </a:solidFill>
              </a:rPr>
              <a:t> Difference_L( LinkedPoly pa ) {</a:t>
            </a:r>
          </a:p>
          <a:p>
            <a:r>
              <a:rPr lang="en-US" altLang="zh-CN" sz="3200">
                <a:solidFill>
                  <a:srgbClr val="800000"/>
                </a:solidFill>
              </a:rPr>
              <a:t>   </a:t>
            </a:r>
            <a:r>
              <a:rPr lang="en-US" altLang="zh-CN" sz="2800">
                <a:solidFill>
                  <a:srgbClr val="800000"/>
                </a:solidFill>
              </a:rPr>
              <a:t>// pa </a:t>
            </a:r>
            <a:r>
              <a:rPr lang="zh-CN" altLang="en-US" sz="2800">
                <a:solidFill>
                  <a:srgbClr val="800000"/>
                </a:solidFill>
                <a:ea typeface="楷体_GB2312" pitchFamily="49" charset="-122"/>
              </a:rPr>
              <a:t>为指向稀疏多项式循环链表的头指针，</a:t>
            </a:r>
          </a:p>
          <a:p>
            <a:r>
              <a:rPr lang="zh-CN" altLang="en-US" sz="2800">
                <a:solidFill>
                  <a:srgbClr val="800000"/>
                </a:solidFill>
                <a:ea typeface="楷体_GB2312" pitchFamily="49" charset="-122"/>
              </a:rPr>
              <a:t>   </a:t>
            </a:r>
            <a:r>
              <a:rPr lang="en-US" altLang="zh-CN" sz="2800">
                <a:solidFill>
                  <a:srgbClr val="800000"/>
                </a:solidFill>
                <a:ea typeface="楷体_GB2312" pitchFamily="49" charset="-122"/>
              </a:rPr>
              <a:t>// </a:t>
            </a:r>
            <a:r>
              <a:rPr lang="zh-CN" altLang="en-US" sz="2800">
                <a:solidFill>
                  <a:srgbClr val="800000"/>
                </a:solidFill>
                <a:ea typeface="楷体_GB2312" pitchFamily="49" charset="-122"/>
              </a:rPr>
              <a:t>本算法将链表改变为该多项式的导函数</a:t>
            </a:r>
            <a:endParaRPr lang="zh-CN" altLang="en-US" sz="3200">
              <a:solidFill>
                <a:srgbClr val="800000"/>
              </a:solidFill>
              <a:ea typeface="楷体_GB2312" pitchFamily="49" charset="-122"/>
            </a:endParaRPr>
          </a:p>
          <a:p>
            <a:r>
              <a:rPr lang="zh-CN" altLang="en-US" sz="3200">
                <a:solidFill>
                  <a:srgbClr val="800000"/>
                </a:solidFill>
                <a:ea typeface="楷体_GB2312" pitchFamily="49" charset="-122"/>
              </a:rPr>
              <a:t>   </a:t>
            </a:r>
            <a:r>
              <a:rPr lang="en-US" altLang="zh-CN" sz="3200">
                <a:solidFill>
                  <a:srgbClr val="800000"/>
                </a:solidFill>
                <a:ea typeface="楷体_GB2312" pitchFamily="49" charset="-122"/>
              </a:rPr>
              <a:t>p = pa-&gt;next;  pre = pa;</a:t>
            </a:r>
          </a:p>
          <a:p>
            <a:r>
              <a:rPr lang="en-US" altLang="zh-CN" sz="3200">
                <a:solidFill>
                  <a:srgbClr val="800000"/>
                </a:solidFill>
                <a:ea typeface="楷体_GB2312" pitchFamily="49" charset="-122"/>
              </a:rPr>
              <a:t>   </a:t>
            </a:r>
            <a:r>
              <a:rPr lang="en-US" altLang="zh-CN" sz="3200" b="1">
                <a:solidFill>
                  <a:srgbClr val="800000"/>
                </a:solidFill>
                <a:ea typeface="楷体_GB2312" pitchFamily="49" charset="-122"/>
              </a:rPr>
              <a:t>while</a:t>
            </a:r>
            <a:r>
              <a:rPr lang="en-US" altLang="zh-CN" sz="3200">
                <a:solidFill>
                  <a:srgbClr val="800000"/>
                </a:solidFill>
                <a:ea typeface="楷体_GB2312" pitchFamily="49" charset="-122"/>
              </a:rPr>
              <a:t> ( p !=pa ) {</a:t>
            </a:r>
          </a:p>
          <a:p>
            <a:r>
              <a:rPr lang="en-US" altLang="zh-CN" sz="3200">
                <a:solidFill>
                  <a:srgbClr val="800000"/>
                </a:solidFill>
                <a:ea typeface="楷体_GB2312" pitchFamily="49" charset="-122"/>
              </a:rPr>
              <a:t>      </a:t>
            </a:r>
            <a:r>
              <a:rPr lang="en-US" altLang="zh-CN" sz="3200" b="1">
                <a:solidFill>
                  <a:srgbClr val="800000"/>
                </a:solidFill>
                <a:ea typeface="楷体_GB2312" pitchFamily="49" charset="-122"/>
              </a:rPr>
              <a:t> if</a:t>
            </a:r>
            <a:r>
              <a:rPr lang="en-US" altLang="zh-CN" sz="3200">
                <a:solidFill>
                  <a:srgbClr val="800000"/>
                </a:solidFill>
                <a:ea typeface="楷体_GB2312" pitchFamily="49" charset="-122"/>
              </a:rPr>
              <a:t>  ( p-&gt;data.exp</a:t>
            </a:r>
            <a:r>
              <a:rPr lang="en-US" altLang="zh-CN" sz="3200" b="1">
                <a:solidFill>
                  <a:srgbClr val="800000"/>
                </a:solidFill>
                <a:ea typeface="楷体_GB2312" pitchFamily="49" charset="-122"/>
              </a:rPr>
              <a:t> != </a:t>
            </a:r>
            <a:r>
              <a:rPr lang="en-US" altLang="zh-CN" sz="3200">
                <a:solidFill>
                  <a:srgbClr val="800000"/>
                </a:solidFill>
                <a:ea typeface="楷体_GB2312" pitchFamily="49" charset="-122"/>
              </a:rPr>
              <a:t>0) {</a:t>
            </a:r>
          </a:p>
          <a:p>
            <a:r>
              <a:rPr lang="en-US" altLang="zh-CN" sz="3200">
                <a:solidFill>
                  <a:srgbClr val="800000"/>
                </a:solidFill>
                <a:ea typeface="楷体_GB2312" pitchFamily="49" charset="-122"/>
              </a:rPr>
              <a:t>          p-&gt;data.coef*=p-&gt;data.exp-- ;  pre = p;  }</a:t>
            </a:r>
          </a:p>
          <a:p>
            <a:r>
              <a:rPr lang="en-US" altLang="zh-CN" sz="3200">
                <a:solidFill>
                  <a:srgbClr val="800000"/>
                </a:solidFill>
                <a:ea typeface="楷体_GB2312" pitchFamily="49" charset="-122"/>
              </a:rPr>
              <a:t>       </a:t>
            </a:r>
            <a:r>
              <a:rPr lang="en-US" altLang="zh-CN" sz="3200" b="1">
                <a:solidFill>
                  <a:srgbClr val="800000"/>
                </a:solidFill>
                <a:ea typeface="楷体_GB2312" pitchFamily="49" charset="-122"/>
              </a:rPr>
              <a:t>else</a:t>
            </a:r>
            <a:r>
              <a:rPr lang="en-US" altLang="zh-CN" sz="3200">
                <a:solidFill>
                  <a:srgbClr val="800000"/>
                </a:solidFill>
                <a:ea typeface="楷体_GB2312" pitchFamily="49" charset="-122"/>
              </a:rPr>
              <a:t> {    </a:t>
            </a:r>
            <a:r>
              <a:rPr lang="en-US" altLang="zh-CN" sz="2800">
                <a:solidFill>
                  <a:srgbClr val="800000"/>
                </a:solidFill>
                <a:ea typeface="楷体_GB2312" pitchFamily="49" charset="-122"/>
              </a:rPr>
              <a:t>// </a:t>
            </a:r>
            <a:r>
              <a:rPr lang="zh-CN" altLang="en-US" sz="2800">
                <a:solidFill>
                  <a:srgbClr val="800000"/>
                </a:solidFill>
                <a:ea typeface="楷体_GB2312" pitchFamily="49" charset="-122"/>
              </a:rPr>
              <a:t>删除零次项</a:t>
            </a:r>
            <a:endParaRPr lang="en-US" altLang="en-US" sz="3200">
              <a:solidFill>
                <a:srgbClr val="800000"/>
              </a:solidFill>
              <a:ea typeface="楷体_GB2312" pitchFamily="49" charset="-122"/>
            </a:endParaRPr>
          </a:p>
          <a:p>
            <a:r>
              <a:rPr lang="en-US" altLang="en-US" sz="3200">
                <a:solidFill>
                  <a:srgbClr val="800000"/>
                </a:solidFill>
                <a:ea typeface="楷体_GB2312" pitchFamily="49" charset="-122"/>
              </a:rPr>
              <a:t>          </a:t>
            </a:r>
            <a:r>
              <a:rPr lang="en-US" altLang="zh-CN" sz="3200">
                <a:solidFill>
                  <a:srgbClr val="800000"/>
                </a:solidFill>
                <a:ea typeface="楷体_GB2312" pitchFamily="49" charset="-122"/>
              </a:rPr>
              <a:t>pre-&gt;next = p-&gt;next;   delete p;</a:t>
            </a:r>
          </a:p>
          <a:p>
            <a:r>
              <a:rPr lang="en-US" altLang="zh-CN" sz="3200">
                <a:solidFill>
                  <a:srgbClr val="800000"/>
                </a:solidFill>
                <a:ea typeface="楷体_GB2312" pitchFamily="49" charset="-122"/>
              </a:rPr>
              <a:t>       }//else</a:t>
            </a:r>
          </a:p>
          <a:p>
            <a:r>
              <a:rPr lang="en-US" altLang="zh-CN" sz="3200">
                <a:solidFill>
                  <a:srgbClr val="800000"/>
                </a:solidFill>
                <a:ea typeface="楷体_GB2312" pitchFamily="49" charset="-122"/>
              </a:rPr>
              <a:t>        p = pre-&gt;next;</a:t>
            </a:r>
          </a:p>
          <a:p>
            <a:r>
              <a:rPr lang="en-US" altLang="zh-CN" sz="3200">
                <a:solidFill>
                  <a:srgbClr val="800000"/>
                </a:solidFill>
                <a:ea typeface="楷体_GB2312" pitchFamily="49" charset="-122"/>
              </a:rPr>
              <a:t>   }//while</a:t>
            </a:r>
          </a:p>
          <a:p>
            <a:r>
              <a:rPr lang="en-US" altLang="zh-CN" sz="3200">
                <a:solidFill>
                  <a:srgbClr val="800000"/>
                </a:solidFill>
                <a:ea typeface="楷体_GB2312" pitchFamily="49" charset="-122"/>
              </a:rPr>
              <a:t>}//Difference_L</a:t>
            </a:r>
            <a:endParaRPr lang="en-US" altLang="zh-CN" sz="3200"/>
          </a:p>
        </p:txBody>
      </p:sp>
      <p:graphicFrame>
        <p:nvGraphicFramePr>
          <p:cNvPr id="120836" name="Object 4">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107522" name="剪辑" r:id="rId3" imgW="790920" imgH="858600" progId="">
              <p:embed/>
            </p:oleObj>
          </a:graphicData>
        </a:graphic>
      </p:graphicFrame>
      <p:sp>
        <p:nvSpPr>
          <p:cNvPr id="120837" name="Text Box 5">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strips(downRight)">
                                      <p:cBhvr>
                                        <p:cTn id="7" dur="500"/>
                                        <p:tgtEl>
                                          <p:spTgt spid="120835"/>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20836"/>
                                        </p:tgtEl>
                                        <p:attrNameLst>
                                          <p:attrName>style.visibility</p:attrName>
                                        </p:attrNameLst>
                                      </p:cBhvr>
                                      <p:to>
                                        <p:strVal val="visible"/>
                                      </p:to>
                                    </p:set>
                                    <p:anim calcmode="lin" valueType="num">
                                      <p:cBhvr additive="base">
                                        <p:cTn id="11" dur="500" fill="hold"/>
                                        <p:tgtEl>
                                          <p:spTgt spid="120836"/>
                                        </p:tgtEl>
                                        <p:attrNameLst>
                                          <p:attrName>ppt_x</p:attrName>
                                        </p:attrNameLst>
                                      </p:cBhvr>
                                      <p:tavLst>
                                        <p:tav tm="0">
                                          <p:val>
                                            <p:strVal val="1+#ppt_w/2"/>
                                          </p:val>
                                        </p:tav>
                                        <p:tav tm="100000">
                                          <p:val>
                                            <p:strVal val="#ppt_x"/>
                                          </p:val>
                                        </p:tav>
                                      </p:tavLst>
                                    </p:anim>
                                    <p:anim calcmode="lin" valueType="num">
                                      <p:cBhvr additive="base">
                                        <p:cTn id="12" dur="500" fill="hold"/>
                                        <p:tgtEl>
                                          <p:spTgt spid="12083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120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autoUpdateAnimBg="0"/>
      <p:bldP spid="120837" grpId="0" autoUpdateAnimBg="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152400" y="111125"/>
            <a:ext cx="8982075" cy="6737350"/>
          </a:xfrm>
          <a:prstGeom prst="rect">
            <a:avLst/>
          </a:prstGeom>
          <a:noFill/>
          <a:ln w="9525">
            <a:noFill/>
            <a:miter lim="800000"/>
            <a:headEnd/>
            <a:tailEnd/>
          </a:ln>
          <a:effectLst/>
        </p:spPr>
        <p:txBody>
          <a:bodyPr wrap="none">
            <a:spAutoFit/>
          </a:bodyPr>
          <a:lstStyle/>
          <a:p>
            <a:pPr>
              <a:lnSpc>
                <a:spcPct val="105000"/>
              </a:lnSpc>
            </a:pPr>
            <a:r>
              <a:rPr lang="en-US" altLang="zh-CN" sz="3200">
                <a:solidFill>
                  <a:srgbClr val="FFFFCC"/>
                </a:solidFill>
              </a:rPr>
              <a:t>right:=true;</a:t>
            </a:r>
          </a:p>
          <a:p>
            <a:pPr>
              <a:lnSpc>
                <a:spcPct val="105000"/>
              </a:lnSpc>
            </a:pPr>
            <a:r>
              <a:rPr lang="en-US" altLang="zh-CN" sz="3200" b="1">
                <a:solidFill>
                  <a:srgbClr val="FFFFCC"/>
                </a:solidFill>
              </a:rPr>
              <a:t>while</a:t>
            </a:r>
            <a:r>
              <a:rPr lang="en-US" altLang="zh-CN" sz="3200">
                <a:solidFill>
                  <a:srgbClr val="FFFFCC"/>
                </a:solidFill>
              </a:rPr>
              <a:t>( !StackEmpty(S) </a:t>
            </a:r>
            <a:r>
              <a:rPr lang="en-US" altLang="zh-CN" sz="3200" b="1">
                <a:solidFill>
                  <a:srgbClr val="FFFFCC"/>
                </a:solidFill>
              </a:rPr>
              <a:t>&amp;&amp;</a:t>
            </a:r>
            <a:r>
              <a:rPr lang="en-US" altLang="zh-CN" sz="3200">
                <a:solidFill>
                  <a:srgbClr val="FFFFCC"/>
                </a:solidFill>
              </a:rPr>
              <a:t> right ) {</a:t>
            </a:r>
          </a:p>
          <a:p>
            <a:pPr>
              <a:lnSpc>
                <a:spcPct val="105000"/>
              </a:lnSpc>
            </a:pPr>
            <a:r>
              <a:rPr lang="en-US" altLang="zh-CN" sz="3200">
                <a:solidFill>
                  <a:srgbClr val="FFFFCC"/>
                </a:solidFill>
              </a:rPr>
              <a:t>   GetTop(S, w);</a:t>
            </a:r>
          </a:p>
          <a:p>
            <a:pPr>
              <a:lnSpc>
                <a:spcPct val="105000"/>
              </a:lnSpc>
            </a:pPr>
            <a:r>
              <a:rPr lang="en-US" altLang="zh-CN" sz="3200">
                <a:solidFill>
                  <a:srgbClr val="FFFFCC"/>
                </a:solidFill>
              </a:rPr>
              <a:t>    </a:t>
            </a:r>
            <a:r>
              <a:rPr lang="en-US" altLang="zh-CN" sz="3200" b="1">
                <a:solidFill>
                  <a:srgbClr val="FFFFCC"/>
                </a:solidFill>
              </a:rPr>
              <a:t>if </a:t>
            </a:r>
            <a:r>
              <a:rPr lang="en-US" altLang="zh-CN" sz="3200">
                <a:solidFill>
                  <a:srgbClr val="FFFFCC"/>
                </a:solidFill>
              </a:rPr>
              <a:t>( w.tag == 1 ) { </a:t>
            </a:r>
            <a:r>
              <a:rPr lang="en-US" altLang="zh-CN" sz="2800" b="1">
                <a:solidFill>
                  <a:srgbClr val="FFFFFF"/>
                </a:solidFill>
              </a:rPr>
              <a:t>// </a:t>
            </a:r>
            <a:r>
              <a:rPr lang="zh-CN" altLang="zh-CN" sz="2800" b="1">
                <a:solidFill>
                  <a:srgbClr val="FFFFFF"/>
                </a:solidFill>
                <a:ea typeface="楷体_GB2312" pitchFamily="49" charset="-122"/>
              </a:rPr>
              <a:t>栈顶结点是其双亲的右子树</a:t>
            </a:r>
            <a:endParaRPr lang="zh-CN" altLang="en-US" sz="3200">
              <a:solidFill>
                <a:srgbClr val="FFFFCC"/>
              </a:solidFill>
            </a:endParaRPr>
          </a:p>
          <a:p>
            <a:pPr>
              <a:lnSpc>
                <a:spcPct val="105000"/>
              </a:lnSpc>
            </a:pPr>
            <a:r>
              <a:rPr lang="zh-CN" altLang="en-US" sz="3200">
                <a:solidFill>
                  <a:srgbClr val="FFFFCC"/>
                </a:solidFill>
              </a:rPr>
              <a:t>       </a:t>
            </a:r>
            <a:r>
              <a:rPr lang="en-US" altLang="zh-CN" sz="3200">
                <a:solidFill>
                  <a:srgbClr val="FFFFCC"/>
                </a:solidFill>
              </a:rPr>
              <a:t>j=Stacklength(S);</a:t>
            </a:r>
          </a:p>
          <a:p>
            <a:pPr>
              <a:lnSpc>
                <a:spcPct val="105000"/>
              </a:lnSpc>
            </a:pPr>
            <a:r>
              <a:rPr lang="en-US" altLang="zh-CN" sz="3200">
                <a:solidFill>
                  <a:srgbClr val="FFFFCC"/>
                </a:solidFill>
              </a:rPr>
              <a:t>       </a:t>
            </a:r>
            <a:r>
              <a:rPr lang="en-US" altLang="zh-CN" sz="3200" b="1">
                <a:solidFill>
                  <a:srgbClr val="FFFFCC"/>
                </a:solidFill>
              </a:rPr>
              <a:t>if </a:t>
            </a:r>
            <a:r>
              <a:rPr lang="en-US" altLang="zh-CN" sz="3200">
                <a:solidFill>
                  <a:srgbClr val="FFFFCC"/>
                </a:solidFill>
              </a:rPr>
              <a:t>( k &gt; j )</a:t>
            </a:r>
          </a:p>
          <a:p>
            <a:pPr>
              <a:lnSpc>
                <a:spcPct val="105000"/>
              </a:lnSpc>
            </a:pPr>
            <a:r>
              <a:rPr lang="en-US" altLang="zh-CN" sz="3200">
                <a:solidFill>
                  <a:srgbClr val="FFFFCC"/>
                </a:solidFill>
              </a:rPr>
              <a:t>         { GetTop(S, f);  a = f.ptr;  k = j ; }</a:t>
            </a:r>
          </a:p>
          <a:p>
            <a:pPr>
              <a:lnSpc>
                <a:spcPct val="105000"/>
              </a:lnSpc>
            </a:pPr>
            <a:r>
              <a:rPr lang="en-US" altLang="zh-CN" sz="3200">
                <a:solidFill>
                  <a:srgbClr val="FFFFCC"/>
                </a:solidFill>
              </a:rPr>
              <a:t>    }//if</a:t>
            </a:r>
          </a:p>
          <a:p>
            <a:pPr>
              <a:lnSpc>
                <a:spcPct val="105000"/>
              </a:lnSpc>
            </a:pPr>
            <a:r>
              <a:rPr lang="en-US" altLang="zh-CN" sz="3200">
                <a:solidFill>
                  <a:srgbClr val="FFFFCC"/>
                </a:solidFill>
              </a:rPr>
              <a:t>    </a:t>
            </a:r>
            <a:r>
              <a:rPr lang="en-US" altLang="zh-CN" sz="3200" b="1">
                <a:solidFill>
                  <a:srgbClr val="FFFFCC"/>
                </a:solidFill>
              </a:rPr>
              <a:t>else</a:t>
            </a:r>
            <a:r>
              <a:rPr lang="en-US" altLang="zh-CN" sz="3200">
                <a:solidFill>
                  <a:srgbClr val="FFFFCC"/>
                </a:solidFill>
              </a:rPr>
              <a:t> {</a:t>
            </a:r>
            <a:r>
              <a:rPr lang="en-US" altLang="zh-CN" sz="2800" b="1">
                <a:solidFill>
                  <a:srgbClr val="FFFFFF"/>
                </a:solidFill>
              </a:rPr>
              <a:t>// </a:t>
            </a:r>
            <a:r>
              <a:rPr lang="zh-CN" altLang="zh-CN" sz="2800" b="1">
                <a:solidFill>
                  <a:srgbClr val="FFFFFF"/>
                </a:solidFill>
                <a:ea typeface="楷体_GB2312" pitchFamily="49" charset="-122"/>
              </a:rPr>
              <a:t>栈顶结点是其双亲的左子树，继续遍历右子树</a:t>
            </a:r>
            <a:endParaRPr lang="zh-CN" altLang="en-US" sz="3200">
              <a:solidFill>
                <a:srgbClr val="FFFFCC"/>
              </a:solidFill>
            </a:endParaRPr>
          </a:p>
          <a:p>
            <a:pPr>
              <a:lnSpc>
                <a:spcPct val="105000"/>
              </a:lnSpc>
            </a:pPr>
            <a:r>
              <a:rPr lang="zh-CN" altLang="en-US" sz="3200">
                <a:solidFill>
                  <a:srgbClr val="FFFFCC"/>
                </a:solidFill>
              </a:rPr>
              <a:t>        </a:t>
            </a:r>
            <a:r>
              <a:rPr lang="en-US" altLang="zh-CN" sz="3200">
                <a:solidFill>
                  <a:srgbClr val="FFFFCC"/>
                </a:solidFill>
              </a:rPr>
              <a:t>right=false;  w.tag=1;  spush(s,w);</a:t>
            </a:r>
          </a:p>
          <a:p>
            <a:pPr>
              <a:lnSpc>
                <a:spcPct val="105000"/>
              </a:lnSpc>
            </a:pPr>
            <a:r>
              <a:rPr lang="en-US" altLang="zh-CN" sz="3200">
                <a:solidFill>
                  <a:srgbClr val="FFFFCC"/>
                </a:solidFill>
              </a:rPr>
              <a:t>        w.ptr=w.ptr^.rc;  w.tag=0</a:t>
            </a:r>
          </a:p>
          <a:p>
            <a:pPr>
              <a:lnSpc>
                <a:spcPct val="105000"/>
              </a:lnSpc>
            </a:pPr>
            <a:r>
              <a:rPr lang="en-US" altLang="zh-CN" sz="3200">
                <a:solidFill>
                  <a:srgbClr val="FFFFCC"/>
                </a:solidFill>
              </a:rPr>
              <a:t>    }//else</a:t>
            </a:r>
          </a:p>
          <a:p>
            <a:pPr>
              <a:lnSpc>
                <a:spcPct val="105000"/>
              </a:lnSpc>
            </a:pPr>
            <a:r>
              <a:rPr lang="en-US" altLang="zh-CN" sz="3200">
                <a:solidFill>
                  <a:srgbClr val="FFFFCC"/>
                </a:solidFill>
              </a:rPr>
              <a:t>}</a:t>
            </a:r>
          </a:p>
        </p:txBody>
      </p:sp>
      <p:sp>
        <p:nvSpPr>
          <p:cNvPr id="260099" name="AutoShape 3">
            <a:hlinkClick r:id="" action="ppaction://hlinkshowjump?jump=lastslideviewed" highlightClick="1"/>
          </p:cNvPr>
          <p:cNvSpPr>
            <a:spLocks noChangeArrowheads="1"/>
          </p:cNvSpPr>
          <p:nvPr/>
        </p:nvSpPr>
        <p:spPr bwMode="auto">
          <a:xfrm>
            <a:off x="8077200" y="6096000"/>
            <a:ext cx="381000" cy="381000"/>
          </a:xfrm>
          <a:prstGeom prst="actionButtonReturn">
            <a:avLst/>
          </a:prstGeom>
          <a:solidFill>
            <a:srgbClr val="FFFFCC"/>
          </a:solidFill>
          <a:ln w="9525">
            <a:solidFill>
              <a:srgbClr val="FFFF99"/>
            </a:solidFill>
            <a:miter lim="800000"/>
            <a:headEnd/>
            <a:tailEnd/>
          </a:ln>
          <a:effectLst/>
        </p:spPr>
        <p:txBody>
          <a:bodyPr wrap="none" anchor="ctr"/>
          <a:lstStyle/>
          <a:p>
            <a:endParaRPr lang="zh-CN" altLang="en-US"/>
          </a:p>
        </p:txBody>
      </p:sp>
      <p:sp>
        <p:nvSpPr>
          <p:cNvPr id="260100" name="Text Box 4">
            <a:hlinkClick r:id="" action="ppaction://hlinkshowjump?jump=previousslide" highlightClick="1"/>
          </p:cNvPr>
          <p:cNvSpPr txBox="1">
            <a:spLocks noChangeArrowheads="1"/>
          </p:cNvSpPr>
          <p:nvPr/>
        </p:nvSpPr>
        <p:spPr bwMode="auto">
          <a:xfrm>
            <a:off x="7315200" y="6400800"/>
            <a:ext cx="1765300" cy="457200"/>
          </a:xfrm>
          <a:prstGeom prst="rect">
            <a:avLst/>
          </a:prstGeom>
          <a:noFill/>
          <a:ln w="9525">
            <a:noFill/>
            <a:miter lim="800000"/>
            <a:headEnd/>
            <a:tailEnd/>
          </a:ln>
          <a:effectLst/>
        </p:spPr>
        <p:txBody>
          <a:bodyPr>
            <a:spAutoFit/>
          </a:bodyPr>
          <a:lstStyle/>
          <a:p>
            <a:r>
              <a:rPr lang="zh-CN" altLang="en-US" sz="2400" b="1">
                <a:solidFill>
                  <a:srgbClr val="FFFF99"/>
                </a:solidFill>
                <a:ea typeface="隶书" pitchFamily="49" charset="-122"/>
              </a:rPr>
              <a:t>返回上一页</a:t>
            </a:r>
            <a:endParaRPr lang="zh-CN" altLang="en-US" sz="3200"/>
          </a:p>
        </p:txBody>
      </p:sp>
    </p:spTree>
  </p:cSld>
  <p:clrMapOvr>
    <a:masterClrMapping/>
  </p:clrMapOv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152400" y="171450"/>
            <a:ext cx="8991600" cy="1006475"/>
          </a:xfrm>
          <a:prstGeom prst="rect">
            <a:avLst/>
          </a:prstGeom>
          <a:noFill/>
          <a:ln w="9525">
            <a:noFill/>
            <a:miter lim="800000"/>
            <a:headEnd/>
            <a:tailEnd/>
          </a:ln>
          <a:effectLst/>
        </p:spPr>
        <p:txBody>
          <a:bodyPr>
            <a:spAutoFit/>
          </a:bodyPr>
          <a:lstStyle/>
          <a:p>
            <a:r>
              <a:rPr lang="en-US" altLang="zh-CN" sz="3200" b="1">
                <a:solidFill>
                  <a:srgbClr val="FFFFFF"/>
                </a:solidFill>
              </a:rPr>
              <a:t>6.50</a:t>
            </a:r>
            <a:r>
              <a:rPr lang="en-US" altLang="zh-CN" sz="3200">
                <a:solidFill>
                  <a:srgbClr val="FFFFFF"/>
                </a:solidFill>
              </a:rPr>
              <a:t>  </a:t>
            </a:r>
            <a:r>
              <a:rPr lang="zh-CN" altLang="en-US" sz="2800" b="1">
                <a:solidFill>
                  <a:srgbClr val="FFFFFF"/>
                </a:solidFill>
                <a:ea typeface="楷体_GB2312" pitchFamily="49" charset="-122"/>
              </a:rPr>
              <a:t>编写算法，由按层次输入的三元组</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表示二叉树中一个分支</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建二叉树的二叉链表。</a:t>
            </a:r>
            <a:endParaRPr lang="zh-CN" altLang="en-US" sz="3200"/>
          </a:p>
        </p:txBody>
      </p:sp>
      <p:sp>
        <p:nvSpPr>
          <p:cNvPr id="261123" name="Text Box 3"/>
          <p:cNvSpPr txBox="1">
            <a:spLocks noChangeArrowheads="1"/>
          </p:cNvSpPr>
          <p:nvPr/>
        </p:nvSpPr>
        <p:spPr bwMode="auto">
          <a:xfrm>
            <a:off x="136525" y="1219200"/>
            <a:ext cx="9007475" cy="5648325"/>
          </a:xfrm>
          <a:prstGeom prst="rect">
            <a:avLst/>
          </a:prstGeom>
          <a:noFill/>
          <a:ln w="9525">
            <a:noFill/>
            <a:miter lim="800000"/>
            <a:headEnd/>
            <a:tailEnd/>
          </a:ln>
          <a:effectLst/>
        </p:spPr>
        <p:txBody>
          <a:bodyPr>
            <a:spAutoFit/>
          </a:bodyPr>
          <a:lstStyle/>
          <a:p>
            <a:pPr>
              <a:lnSpc>
                <a:spcPct val="120000"/>
              </a:lnSpc>
            </a:pPr>
            <a:r>
              <a:rPr lang="zh-CN" altLang="en-US" sz="3200" b="1">
                <a:solidFill>
                  <a:srgbClr val="FF9933"/>
                </a:solidFill>
                <a:ea typeface="隶书" pitchFamily="49" charset="-122"/>
              </a:rPr>
              <a:t>分析</a:t>
            </a:r>
            <a:r>
              <a:rPr lang="en-US" altLang="zh-CN" sz="3200" b="1">
                <a:solidFill>
                  <a:srgbClr val="FF9933"/>
                </a:solidFill>
                <a:ea typeface="隶书" pitchFamily="49" charset="-122"/>
              </a:rPr>
              <a:t>:</a:t>
            </a:r>
            <a:endParaRPr lang="en-US" altLang="zh-CN" sz="3200" b="1">
              <a:solidFill>
                <a:srgbClr val="FFFFCC"/>
              </a:solidFill>
              <a:ea typeface="隶书" pitchFamily="49" charset="-122"/>
            </a:endParaRPr>
          </a:p>
          <a:p>
            <a:pPr>
              <a:lnSpc>
                <a:spcPct val="110000"/>
              </a:lnSpc>
            </a:pPr>
            <a:r>
              <a:rPr lang="en-US" altLang="zh-CN" sz="3200" b="1">
                <a:solidFill>
                  <a:srgbClr val="FFFFCC"/>
                </a:solidFill>
                <a:ea typeface="隶书" pitchFamily="49" charset="-122"/>
              </a:rPr>
              <a:t>  </a:t>
            </a:r>
            <a:r>
              <a:rPr lang="zh-CN" altLang="en-US" sz="3200" b="1">
                <a:solidFill>
                  <a:srgbClr val="FFFFCC"/>
                </a:solidFill>
                <a:ea typeface="隶书" pitchFamily="49" charset="-122"/>
              </a:rPr>
              <a:t>根据二叉树结点的信息是按层次</a:t>
            </a:r>
            <a:r>
              <a:rPr lang="en-US" altLang="zh-CN" sz="3200" b="1">
                <a:solidFill>
                  <a:srgbClr val="FFFFCC"/>
                </a:solidFill>
                <a:ea typeface="隶书" pitchFamily="49" charset="-122"/>
              </a:rPr>
              <a:t>(</a:t>
            </a:r>
            <a:r>
              <a:rPr lang="zh-CN" altLang="en-US" sz="3200" b="1">
                <a:solidFill>
                  <a:srgbClr val="FFFFCC"/>
                </a:solidFill>
                <a:ea typeface="隶书" pitchFamily="49" charset="-122"/>
              </a:rPr>
              <a:t>自上而下</a:t>
            </a:r>
            <a:r>
              <a:rPr lang="zh-CN" altLang="en-US" sz="3200">
                <a:solidFill>
                  <a:srgbClr val="FFFFCC"/>
                </a:solidFill>
              </a:rPr>
              <a:t>，</a:t>
            </a:r>
            <a:r>
              <a:rPr lang="zh-CN" altLang="en-US" sz="3200">
                <a:solidFill>
                  <a:srgbClr val="FFFFCC"/>
                </a:solidFill>
                <a:latin typeface="隶书" pitchFamily="49" charset="-122"/>
                <a:ea typeface="隶书" pitchFamily="49" charset="-122"/>
              </a:rPr>
              <a:t>自左至右</a:t>
            </a:r>
            <a:r>
              <a:rPr lang="en-US" altLang="zh-CN" sz="3200">
                <a:solidFill>
                  <a:srgbClr val="FFFFCC"/>
                </a:solidFill>
                <a:latin typeface="隶书" pitchFamily="49" charset="-122"/>
                <a:ea typeface="隶书" pitchFamily="49" charset="-122"/>
              </a:rPr>
              <a:t>)</a:t>
            </a:r>
            <a:r>
              <a:rPr lang="zh-CN" altLang="en-US" sz="3200">
                <a:solidFill>
                  <a:srgbClr val="FFFFCC"/>
                </a:solidFill>
                <a:latin typeface="隶书" pitchFamily="49" charset="-122"/>
                <a:ea typeface="隶书" pitchFamily="49" charset="-122"/>
              </a:rPr>
              <a:t>次序输入，自然建立二叉链表可在“层次遍历”中进行。</a:t>
            </a:r>
            <a:endParaRPr lang="zh-CN" altLang="en-US" sz="3200">
              <a:solidFill>
                <a:srgbClr val="FFFFCC"/>
              </a:solidFill>
            </a:endParaRPr>
          </a:p>
          <a:p>
            <a:pPr>
              <a:lnSpc>
                <a:spcPct val="115000"/>
              </a:lnSpc>
            </a:pPr>
            <a:r>
              <a:rPr lang="zh-CN" altLang="en-US" sz="3200">
                <a:solidFill>
                  <a:srgbClr val="FFFFCC"/>
                </a:solidFill>
                <a:ea typeface="隶书" pitchFamily="49" charset="-122"/>
              </a:rPr>
              <a:t>  除了根结点之外，在建立每个结点的同时，必须修改其双亲指针域的值，为了便于找到当前建立的结点的双亲，需要一个和输入顺序特点“先进先出”相一致的结构</a:t>
            </a:r>
            <a:r>
              <a:rPr lang="en-US" altLang="zh-CN" sz="3200">
                <a:solidFill>
                  <a:srgbClr val="FFFFCC"/>
                </a:solidFill>
                <a:ea typeface="隶书" pitchFamily="49" charset="-122"/>
              </a:rPr>
              <a:t>----“</a:t>
            </a:r>
            <a:r>
              <a:rPr lang="zh-CN" altLang="en-US" sz="3200">
                <a:solidFill>
                  <a:srgbClr val="FFFFCC"/>
                </a:solidFill>
                <a:ea typeface="隶书" pitchFamily="49" charset="-122"/>
              </a:rPr>
              <a:t>队列”保存已建好的结点的“地址”。</a:t>
            </a:r>
          </a:p>
          <a:p>
            <a:pPr>
              <a:lnSpc>
                <a:spcPct val="115000"/>
              </a:lnSpc>
            </a:pPr>
            <a:r>
              <a:rPr lang="zh-CN" altLang="en-US" sz="3200">
                <a:solidFill>
                  <a:srgbClr val="FFFFCC"/>
                </a:solidFill>
                <a:ea typeface="隶书" pitchFamily="49" charset="-122"/>
              </a:rPr>
              <a:t>则此题不能</a:t>
            </a:r>
            <a:r>
              <a:rPr lang="zh-CN" altLang="en-US" sz="3200" b="1">
                <a:solidFill>
                  <a:srgbClr val="FFFFCC"/>
                </a:solidFill>
                <a:ea typeface="隶书" pitchFamily="49" charset="-122"/>
              </a:rPr>
              <a:t>递归求解</a:t>
            </a:r>
            <a:r>
              <a:rPr lang="zh-CN" altLang="en-US" sz="3200">
                <a:solidFill>
                  <a:srgbClr val="FFFFCC"/>
                </a:solidFill>
                <a:ea typeface="隶书"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261123"/>
                                        </p:tgtEl>
                                        <p:attrNameLst>
                                          <p:attrName>style.visibility</p:attrName>
                                        </p:attrNameLst>
                                      </p:cBhvr>
                                      <p:to>
                                        <p:strVal val="visible"/>
                                      </p:to>
                                    </p:set>
                                    <p:animEffect transition="in" filter="strips(downRight)">
                                      <p:cBhvr>
                                        <p:cTn id="7" dur="3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utoUpdateAnimBg="0"/>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152400" y="152400"/>
            <a:ext cx="9010650" cy="6518275"/>
          </a:xfrm>
          <a:prstGeom prst="rect">
            <a:avLst/>
          </a:prstGeom>
          <a:noFill/>
          <a:ln w="9525">
            <a:noFill/>
            <a:miter lim="800000"/>
            <a:headEnd/>
            <a:tailEnd/>
          </a:ln>
          <a:effectLst/>
        </p:spPr>
        <p:txBody>
          <a:bodyPr wrap="none">
            <a:spAutoFit/>
          </a:bodyPr>
          <a:lstStyle/>
          <a:p>
            <a:pPr>
              <a:lnSpc>
                <a:spcPct val="120000"/>
              </a:lnSpc>
            </a:pPr>
            <a:r>
              <a:rPr lang="en-US" altLang="zh-CN" sz="3200" b="1">
                <a:solidFill>
                  <a:srgbClr val="FFFFCC"/>
                </a:solidFill>
              </a:rPr>
              <a:t>void </a:t>
            </a:r>
            <a:r>
              <a:rPr lang="en-US" altLang="zh-CN" sz="3200">
                <a:solidFill>
                  <a:srgbClr val="FFFFCC"/>
                </a:solidFill>
              </a:rPr>
              <a:t>Crt_BT(BiTree </a:t>
            </a:r>
            <a:r>
              <a:rPr lang="en-US" altLang="zh-CN" sz="3200" b="1">
                <a:solidFill>
                  <a:srgbClr val="FFFFCC"/>
                </a:solidFill>
              </a:rPr>
              <a:t>&amp;</a:t>
            </a:r>
            <a:r>
              <a:rPr lang="en-US" altLang="zh-CN" sz="3200">
                <a:solidFill>
                  <a:srgbClr val="FFFFCC"/>
                </a:solidFill>
              </a:rPr>
              <a:t>BT) {</a:t>
            </a:r>
          </a:p>
          <a:p>
            <a:pPr>
              <a:lnSpc>
                <a:spcPct val="120000"/>
              </a:lnSpc>
            </a:pPr>
            <a:r>
              <a:rPr lang="en-US" altLang="zh-CN" sz="3200">
                <a:solidFill>
                  <a:srgbClr val="FFFFCC"/>
                </a:solidFill>
              </a:rPr>
              <a:t>    // </a:t>
            </a:r>
            <a:r>
              <a:rPr lang="zh-CN" altLang="en-US" sz="3200">
                <a:solidFill>
                  <a:srgbClr val="FFFFCC"/>
                </a:solidFill>
                <a:ea typeface="隶书" pitchFamily="49" charset="-122"/>
              </a:rPr>
              <a:t>按层次输入二叉树各边，建二叉链表</a:t>
            </a:r>
            <a:endParaRPr lang="zh-CN" altLang="en-US" sz="3200">
              <a:solidFill>
                <a:srgbClr val="FFFFCC"/>
              </a:solidFill>
            </a:endParaRPr>
          </a:p>
          <a:p>
            <a:pPr>
              <a:lnSpc>
                <a:spcPct val="120000"/>
              </a:lnSpc>
            </a:pPr>
            <a:r>
              <a:rPr lang="zh-CN" altLang="en-US" sz="3200">
                <a:solidFill>
                  <a:srgbClr val="FFFFCC"/>
                </a:solidFill>
              </a:rPr>
              <a:t>    </a:t>
            </a:r>
            <a:r>
              <a:rPr lang="en-US" altLang="zh-CN" sz="3200" b="1">
                <a:solidFill>
                  <a:srgbClr val="FFFFCC"/>
                </a:solidFill>
              </a:rPr>
              <a:t>cin</a:t>
            </a:r>
            <a:r>
              <a:rPr lang="en-US" altLang="zh-CN" sz="3200">
                <a:solidFill>
                  <a:srgbClr val="FFFFCC"/>
                </a:solidFill>
              </a:rPr>
              <a:t> &gt;&gt; e.f &gt;&gt; e.c &gt;&gt; e.tag &gt;&gt; endl;</a:t>
            </a:r>
          </a:p>
          <a:p>
            <a:pPr>
              <a:lnSpc>
                <a:spcPct val="120000"/>
              </a:lnSpc>
            </a:pPr>
            <a:r>
              <a:rPr lang="en-US" altLang="zh-CN" sz="3200">
                <a:solidFill>
                  <a:srgbClr val="FFFFCC"/>
                </a:solidFill>
              </a:rPr>
              <a:t>    </a:t>
            </a:r>
            <a:r>
              <a:rPr lang="en-US" altLang="zh-CN" sz="3200" b="1">
                <a:solidFill>
                  <a:srgbClr val="FFFFCC"/>
                </a:solidFill>
              </a:rPr>
              <a:t>if</a:t>
            </a:r>
            <a:r>
              <a:rPr lang="en-US" altLang="zh-CN" sz="3200">
                <a:solidFill>
                  <a:srgbClr val="FFFFCC"/>
                </a:solidFill>
              </a:rPr>
              <a:t> (e.c == '#’) BT = </a:t>
            </a:r>
            <a:r>
              <a:rPr lang="en-US" altLang="zh-CN" sz="3200" b="1">
                <a:solidFill>
                  <a:srgbClr val="FFFFCC"/>
                </a:solidFill>
              </a:rPr>
              <a:t>NUL</a:t>
            </a:r>
            <a:r>
              <a:rPr lang="en-US" altLang="zh-CN" sz="3200">
                <a:solidFill>
                  <a:srgbClr val="FFFFCC"/>
                </a:solidFill>
              </a:rPr>
              <a:t>L; </a:t>
            </a:r>
          </a:p>
          <a:p>
            <a:pPr>
              <a:lnSpc>
                <a:spcPct val="120000"/>
              </a:lnSpc>
            </a:pPr>
            <a:r>
              <a:rPr lang="en-US" altLang="zh-CN" sz="3200">
                <a:solidFill>
                  <a:srgbClr val="FFFFCC"/>
                </a:solidFill>
              </a:rPr>
              <a:t>    </a:t>
            </a:r>
            <a:r>
              <a:rPr lang="en-US" altLang="zh-CN" sz="3200" b="1">
                <a:solidFill>
                  <a:srgbClr val="FFFFCC"/>
                </a:solidFill>
              </a:rPr>
              <a:t>else {</a:t>
            </a:r>
            <a:endParaRPr lang="en-US" altLang="zh-CN" sz="3200">
              <a:solidFill>
                <a:srgbClr val="FFFFCC"/>
              </a:solidFill>
            </a:endParaRPr>
          </a:p>
          <a:p>
            <a:pPr>
              <a:lnSpc>
                <a:spcPct val="120000"/>
              </a:lnSpc>
            </a:pPr>
            <a:r>
              <a:rPr lang="en-US" altLang="zh-CN" sz="3200">
                <a:solidFill>
                  <a:srgbClr val="FFFFCC"/>
                </a:solidFill>
              </a:rPr>
              <a:t>        BT = </a:t>
            </a:r>
            <a:r>
              <a:rPr lang="en-US" altLang="zh-CN" sz="3200" b="1">
                <a:solidFill>
                  <a:srgbClr val="FFFFCC"/>
                </a:solidFill>
              </a:rPr>
              <a:t>new</a:t>
            </a:r>
            <a:r>
              <a:rPr lang="en-US" altLang="zh-CN" sz="3200">
                <a:solidFill>
                  <a:srgbClr val="FFFFCC"/>
                </a:solidFill>
              </a:rPr>
              <a:t> BiTNode; BT-&gt;data = e.c;  // </a:t>
            </a:r>
            <a:r>
              <a:rPr lang="zh-CN" altLang="en-US" sz="2800" b="1">
                <a:solidFill>
                  <a:srgbClr val="FFFFCC"/>
                </a:solidFill>
                <a:ea typeface="楷体_GB2312" pitchFamily="49" charset="-122"/>
              </a:rPr>
              <a:t>建根结点</a:t>
            </a:r>
            <a:endParaRPr lang="zh-CN" altLang="en-US" sz="3200">
              <a:solidFill>
                <a:srgbClr val="FFFFCC"/>
              </a:solidFill>
            </a:endParaRPr>
          </a:p>
          <a:p>
            <a:pPr>
              <a:lnSpc>
                <a:spcPct val="120000"/>
              </a:lnSpc>
            </a:pPr>
            <a:r>
              <a:rPr lang="zh-CN" altLang="en-US" sz="3200">
                <a:solidFill>
                  <a:srgbClr val="FFFFCC"/>
                </a:solidFill>
              </a:rPr>
              <a:t>        </a:t>
            </a:r>
            <a:r>
              <a:rPr lang="en-US" altLang="zh-CN" sz="3200">
                <a:solidFill>
                  <a:srgbClr val="FFFFCC"/>
                </a:solidFill>
              </a:rPr>
              <a:t>BT-&gt;lchild = BT-&gt;rchild = </a:t>
            </a:r>
            <a:r>
              <a:rPr lang="en-US" altLang="zh-CN" sz="3200" b="1">
                <a:solidFill>
                  <a:srgbClr val="FFFFCC"/>
                </a:solidFill>
              </a:rPr>
              <a:t>NULL</a:t>
            </a:r>
            <a:r>
              <a:rPr lang="en-US" altLang="zh-CN" sz="3200">
                <a:solidFill>
                  <a:srgbClr val="FFFFCC"/>
                </a:solidFill>
              </a:rPr>
              <a:t>;</a:t>
            </a:r>
          </a:p>
          <a:p>
            <a:pPr>
              <a:lnSpc>
                <a:spcPct val="120000"/>
              </a:lnSpc>
            </a:pPr>
            <a:r>
              <a:rPr lang="en-US" altLang="zh-CN" sz="3200">
                <a:solidFill>
                  <a:srgbClr val="FFFFCC"/>
                </a:solidFill>
              </a:rPr>
              <a:t>        InitQueue(Q);  EnQueue(Q,BT);</a:t>
            </a:r>
          </a:p>
          <a:p>
            <a:pPr>
              <a:lnSpc>
                <a:spcPct val="120000"/>
              </a:lnSpc>
            </a:pPr>
            <a:r>
              <a:rPr lang="en-US" altLang="zh-CN" sz="3200">
                <a:solidFill>
                  <a:srgbClr val="FFFFCC"/>
                </a:solidFill>
              </a:rPr>
              <a:t>    </a:t>
            </a:r>
          </a:p>
          <a:p>
            <a:pPr>
              <a:lnSpc>
                <a:spcPct val="120000"/>
              </a:lnSpc>
            </a:pPr>
            <a:r>
              <a:rPr lang="en-US" altLang="zh-CN" sz="3200" b="1">
                <a:solidFill>
                  <a:srgbClr val="FFFFCC"/>
                </a:solidFill>
              </a:rPr>
              <a:t>    }</a:t>
            </a:r>
            <a:r>
              <a:rPr lang="en-US" altLang="zh-CN" sz="3200">
                <a:solidFill>
                  <a:srgbClr val="FFFFCC"/>
                </a:solidFill>
              </a:rPr>
              <a:t>//else</a:t>
            </a:r>
          </a:p>
          <a:p>
            <a:pPr>
              <a:lnSpc>
                <a:spcPct val="120000"/>
              </a:lnSpc>
            </a:pPr>
            <a:r>
              <a:rPr lang="en-US" altLang="zh-CN" sz="3200" b="1">
                <a:solidFill>
                  <a:srgbClr val="FFFFCC"/>
                </a:solidFill>
              </a:rPr>
              <a:t>}</a:t>
            </a:r>
            <a:r>
              <a:rPr lang="en-US" altLang="zh-CN" sz="3200">
                <a:solidFill>
                  <a:srgbClr val="FFFFCC"/>
                </a:solidFill>
              </a:rPr>
              <a:t>//Crt_BT</a:t>
            </a:r>
          </a:p>
        </p:txBody>
      </p:sp>
      <p:sp>
        <p:nvSpPr>
          <p:cNvPr id="262147" name="Rectangle 3">
            <a:hlinkClick r:id="" action="ppaction://hlinkshowjump?jump=nextslide" highlightClick="1"/>
          </p:cNvPr>
          <p:cNvSpPr>
            <a:spLocks noChangeArrowheads="1"/>
          </p:cNvSpPr>
          <p:nvPr/>
        </p:nvSpPr>
        <p:spPr bwMode="auto">
          <a:xfrm>
            <a:off x="914400" y="4830763"/>
            <a:ext cx="8229600" cy="579437"/>
          </a:xfrm>
          <a:prstGeom prst="rect">
            <a:avLst/>
          </a:prstGeom>
          <a:noFill/>
          <a:ln w="9525">
            <a:noFill/>
            <a:miter lim="800000"/>
            <a:headEnd/>
            <a:tailEnd/>
          </a:ln>
          <a:effectLst/>
        </p:spPr>
        <p:txBody>
          <a:bodyPr>
            <a:spAutoFit/>
          </a:bodyPr>
          <a:lstStyle/>
          <a:p>
            <a:r>
              <a:rPr lang="en-US" altLang="zh-CN" sz="3200">
                <a:solidFill>
                  <a:srgbClr val="FFFFCC"/>
                </a:solidFill>
              </a:rPr>
              <a:t>      ……        // </a:t>
            </a:r>
            <a:r>
              <a:rPr lang="zh-CN" altLang="en-US" sz="3200">
                <a:solidFill>
                  <a:srgbClr val="FFFFCC"/>
                </a:solidFill>
                <a:ea typeface="隶书" pitchFamily="49" charset="-122"/>
              </a:rPr>
              <a:t>继续输入其余结点信息</a:t>
            </a:r>
            <a:endParaRPr lang="zh-CN" altLang="en-US" sz="3200">
              <a:solidFill>
                <a:srgbClr val="FFFFCC"/>
              </a:solidFill>
            </a:endParaRPr>
          </a:p>
        </p:txBody>
      </p:sp>
      <p:sp>
        <p:nvSpPr>
          <p:cNvPr id="262148" name="AutoShape 4">
            <a:hlinkClick r:id="" action="ppaction://hlinkshowjump?jump=nextslide" highlightClick="1"/>
          </p:cNvPr>
          <p:cNvSpPr>
            <a:spLocks noChangeArrowheads="1"/>
          </p:cNvSpPr>
          <p:nvPr/>
        </p:nvSpPr>
        <p:spPr bwMode="auto">
          <a:xfrm>
            <a:off x="7772400" y="4953000"/>
            <a:ext cx="457200" cy="304800"/>
          </a:xfrm>
          <a:prstGeom prst="notchedRightArrow">
            <a:avLst>
              <a:gd name="adj1" fmla="val 50000"/>
              <a:gd name="adj2" fmla="val 37500"/>
            </a:avLst>
          </a:prstGeom>
          <a:solidFill>
            <a:srgbClr val="FFFFCC"/>
          </a:solidFill>
          <a:ln w="9525">
            <a:solidFill>
              <a:schemeClr val="tx1"/>
            </a:solidFill>
            <a:miter lim="800000"/>
            <a:headEnd/>
            <a:tailEnd/>
          </a:ln>
          <a:effectLst/>
        </p:spPr>
        <p:txBody>
          <a:bodyPr wrap="none" anchor="ctr"/>
          <a:lstStyle/>
          <a:p>
            <a:endParaRPr lang="zh-CN" altLang="en-US"/>
          </a:p>
        </p:txBody>
      </p:sp>
      <p:graphicFrame>
        <p:nvGraphicFramePr>
          <p:cNvPr id="262149" name="Object 5">
            <a:hlinkClick r:id="" action="ppaction://hlinkshowjump?jump=firstslide" highlightClick="1"/>
          </p:cNvPr>
          <p:cNvGraphicFramePr>
            <a:graphicFrameLocks noChangeAspect="1"/>
          </p:cNvGraphicFramePr>
          <p:nvPr/>
        </p:nvGraphicFramePr>
        <p:xfrm>
          <a:off x="8197850" y="5864225"/>
          <a:ext cx="704850" cy="703263"/>
        </p:xfrm>
        <a:graphic>
          <a:graphicData uri="http://schemas.openxmlformats.org/presentationml/2006/ole">
            <p:oleObj spid="_x0000_s141314" name="剪辑" r:id="rId3" imgW="704880" imgH="703800" progId="">
              <p:embed/>
            </p:oleObj>
          </a:graphicData>
        </a:graphic>
      </p:graphicFrame>
      <p:sp>
        <p:nvSpPr>
          <p:cNvPr id="262150" name="Text Box 6">
            <a:hlinkClick r:id="" action="ppaction://hlinkshowjump?jump=firstslide" highlightClick="1"/>
          </p:cNvPr>
          <p:cNvSpPr txBox="1">
            <a:spLocks noChangeArrowheads="1"/>
          </p:cNvSpPr>
          <p:nvPr/>
        </p:nvSpPr>
        <p:spPr bwMode="auto">
          <a:xfrm>
            <a:off x="8140700" y="6275388"/>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62149"/>
                                        </p:tgtEl>
                                        <p:attrNameLst>
                                          <p:attrName>style.visibility</p:attrName>
                                        </p:attrNameLst>
                                      </p:cBhvr>
                                      <p:to>
                                        <p:strVal val="visible"/>
                                      </p:to>
                                    </p:set>
                                    <p:anim calcmode="lin" valueType="num">
                                      <p:cBhvr additive="base">
                                        <p:cTn id="7" dur="500" fill="hold"/>
                                        <p:tgtEl>
                                          <p:spTgt spid="262149"/>
                                        </p:tgtEl>
                                        <p:attrNameLst>
                                          <p:attrName>ppt_x</p:attrName>
                                        </p:attrNameLst>
                                      </p:cBhvr>
                                      <p:tavLst>
                                        <p:tav tm="0">
                                          <p:val>
                                            <p:strVal val="1+#ppt_w/2"/>
                                          </p:val>
                                        </p:tav>
                                        <p:tav tm="100000">
                                          <p:val>
                                            <p:strVal val="#ppt_x"/>
                                          </p:val>
                                        </p:tav>
                                      </p:tavLst>
                                    </p:anim>
                                    <p:anim calcmode="lin" valueType="num">
                                      <p:cBhvr additive="base">
                                        <p:cTn id="8" dur="500" fill="hold"/>
                                        <p:tgtEl>
                                          <p:spTgt spid="26214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grpId="0" nodeType="afterEffect">
                                  <p:stCondLst>
                                    <p:cond delay="0"/>
                                  </p:stCondLst>
                                  <p:childTnLst>
                                    <p:set>
                                      <p:cBhvr>
                                        <p:cTn id="11" dur="1" fill="hold">
                                          <p:stCondLst>
                                            <p:cond delay="0"/>
                                          </p:stCondLst>
                                        </p:cTn>
                                        <p:tgtEl>
                                          <p:spTgt spid="262150"/>
                                        </p:tgtEl>
                                        <p:attrNameLst>
                                          <p:attrName>style.visibility</p:attrName>
                                        </p:attrNameLst>
                                      </p:cBhvr>
                                      <p:to>
                                        <p:strVal val="visible"/>
                                      </p:to>
                                    </p:set>
                                    <p:anim calcmode="lin" valueType="num">
                                      <p:cBhvr additive="base">
                                        <p:cTn id="12" dur="500" fill="hold"/>
                                        <p:tgtEl>
                                          <p:spTgt spid="262150"/>
                                        </p:tgtEl>
                                        <p:attrNameLst>
                                          <p:attrName>ppt_x</p:attrName>
                                        </p:attrNameLst>
                                      </p:cBhvr>
                                      <p:tavLst>
                                        <p:tav tm="0">
                                          <p:val>
                                            <p:strVal val="1+#ppt_w/2"/>
                                          </p:val>
                                        </p:tav>
                                        <p:tav tm="100000">
                                          <p:val>
                                            <p:strVal val="#ppt_x"/>
                                          </p:val>
                                        </p:tav>
                                      </p:tavLst>
                                    </p:anim>
                                    <p:anim calcmode="lin" valueType="num">
                                      <p:cBhvr additive="base">
                                        <p:cTn id="13" dur="500" fill="hold"/>
                                        <p:tgtEl>
                                          <p:spTgt spid="262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0" grpId="0" autoUpdateAnimBg="0"/>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457200" y="76200"/>
            <a:ext cx="8108950" cy="6818313"/>
          </a:xfrm>
          <a:prstGeom prst="rect">
            <a:avLst/>
          </a:prstGeom>
          <a:noFill/>
          <a:ln w="9525">
            <a:noFill/>
            <a:miter lim="800000"/>
            <a:headEnd/>
            <a:tailEnd/>
          </a:ln>
          <a:effectLst/>
        </p:spPr>
        <p:txBody>
          <a:bodyPr wrap="none">
            <a:spAutoFit/>
          </a:bodyPr>
          <a:lstStyle/>
          <a:p>
            <a:pPr>
              <a:lnSpc>
                <a:spcPct val="115000"/>
              </a:lnSpc>
            </a:pPr>
            <a:r>
              <a:rPr lang="en-US" altLang="zh-CN" sz="2800" b="1">
                <a:solidFill>
                  <a:srgbClr val="FFFFCC"/>
                </a:solidFill>
              </a:rPr>
              <a:t>cin </a:t>
            </a:r>
            <a:r>
              <a:rPr lang="en-US" altLang="zh-CN" sz="2800">
                <a:solidFill>
                  <a:srgbClr val="FFFFCC"/>
                </a:solidFill>
              </a:rPr>
              <a:t>&gt;&gt; e.f &gt;&gt; e.c &gt;&gt; e.tag;</a:t>
            </a:r>
            <a:r>
              <a:rPr lang="en-US" altLang="zh-CN" sz="2800">
                <a:solidFill>
                  <a:srgbClr val="FFFFCC"/>
                </a:solidFill>
                <a:latin typeface="宋体" pitchFamily="2" charset="-122"/>
              </a:rPr>
              <a:t> </a:t>
            </a:r>
          </a:p>
          <a:p>
            <a:pPr>
              <a:lnSpc>
                <a:spcPct val="115000"/>
              </a:lnSpc>
            </a:pPr>
            <a:r>
              <a:rPr lang="en-US" altLang="zh-CN" sz="3200" b="1">
                <a:solidFill>
                  <a:srgbClr val="FFFFCC"/>
                </a:solidFill>
              </a:rPr>
              <a:t>while</a:t>
            </a:r>
            <a:r>
              <a:rPr lang="en-US" altLang="zh-CN" sz="3200">
                <a:solidFill>
                  <a:srgbClr val="FFFFCC"/>
                </a:solidFill>
              </a:rPr>
              <a:t> ((e.f != '#') &amp;&amp; (e.c != '#')) </a:t>
            </a:r>
            <a:r>
              <a:rPr lang="en-US" altLang="zh-CN" sz="3200" b="1">
                <a:solidFill>
                  <a:srgbClr val="FFFFCC"/>
                </a:solidFill>
              </a:rPr>
              <a:t>{</a:t>
            </a:r>
            <a:endParaRPr lang="en-US" altLang="zh-CN" sz="2800">
              <a:solidFill>
                <a:srgbClr val="FFFFCC"/>
              </a:solidFill>
            </a:endParaRPr>
          </a:p>
          <a:p>
            <a:pPr>
              <a:lnSpc>
                <a:spcPct val="115000"/>
              </a:lnSpc>
            </a:pPr>
            <a:r>
              <a:rPr lang="en-US" altLang="zh-CN" sz="2800">
                <a:solidFill>
                  <a:srgbClr val="FFFFCC"/>
                </a:solidFill>
              </a:rPr>
              <a:t>    </a:t>
            </a:r>
            <a:r>
              <a:rPr lang="en-US" altLang="zh-CN" sz="2800">
                <a:solidFill>
                  <a:srgbClr val="FFFF99"/>
                </a:solidFill>
              </a:rPr>
              <a:t>p = </a:t>
            </a:r>
            <a:r>
              <a:rPr lang="en-US" altLang="zh-CN" sz="2800" b="1">
                <a:solidFill>
                  <a:srgbClr val="FFFF99"/>
                </a:solidFill>
              </a:rPr>
              <a:t>new</a:t>
            </a:r>
            <a:r>
              <a:rPr lang="en-US" altLang="zh-CN" sz="2800">
                <a:solidFill>
                  <a:srgbClr val="FFFF99"/>
                </a:solidFill>
              </a:rPr>
              <a:t> BiTNode;   p-&gt;data = e.c;   // </a:t>
            </a:r>
            <a:r>
              <a:rPr lang="zh-CN" altLang="zh-CN" sz="2800" b="1">
                <a:solidFill>
                  <a:srgbClr val="FFFF99"/>
                </a:solidFill>
              </a:rPr>
              <a:t>新建孩子结点</a:t>
            </a:r>
            <a:endParaRPr lang="zh-CN" altLang="en-US" sz="2800">
              <a:solidFill>
                <a:srgbClr val="FFFF99"/>
              </a:solidFill>
            </a:endParaRPr>
          </a:p>
          <a:p>
            <a:pPr>
              <a:lnSpc>
                <a:spcPct val="115000"/>
              </a:lnSpc>
            </a:pPr>
            <a:r>
              <a:rPr lang="zh-CN" altLang="en-US" sz="2800">
                <a:solidFill>
                  <a:srgbClr val="FFFF99"/>
                </a:solidFill>
              </a:rPr>
              <a:t>    </a:t>
            </a:r>
            <a:r>
              <a:rPr lang="en-US" altLang="zh-CN" sz="2800">
                <a:solidFill>
                  <a:srgbClr val="FFFF99"/>
                </a:solidFill>
              </a:rPr>
              <a:t>p-&gt;lchild = p-&gt;rchild = </a:t>
            </a:r>
            <a:r>
              <a:rPr lang="en-US" altLang="zh-CN" sz="2800" b="1">
                <a:solidFill>
                  <a:srgbClr val="FFFF99"/>
                </a:solidFill>
              </a:rPr>
              <a:t>NULL</a:t>
            </a:r>
            <a:r>
              <a:rPr lang="en-US" altLang="zh-CN" sz="2800">
                <a:solidFill>
                  <a:srgbClr val="FFFF99"/>
                </a:solidFill>
              </a:rPr>
              <a:t>;</a:t>
            </a:r>
          </a:p>
          <a:p>
            <a:pPr>
              <a:lnSpc>
                <a:spcPct val="115000"/>
              </a:lnSpc>
            </a:pPr>
            <a:r>
              <a:rPr lang="en-US" altLang="zh-CN" sz="2800">
                <a:solidFill>
                  <a:srgbClr val="FFFF99"/>
                </a:solidFill>
              </a:rPr>
              <a:t>    EnQueue(Q, p);       // </a:t>
            </a:r>
            <a:r>
              <a:rPr lang="zh-CN" altLang="en-US" sz="2800" b="1">
                <a:solidFill>
                  <a:srgbClr val="FFFF99"/>
                </a:solidFill>
              </a:rPr>
              <a:t>新建的结点入队列</a:t>
            </a:r>
            <a:endParaRPr lang="zh-CN" altLang="en-US" sz="2800">
              <a:solidFill>
                <a:srgbClr val="FFFFCC"/>
              </a:solidFill>
            </a:endParaRPr>
          </a:p>
          <a:p>
            <a:pPr>
              <a:lnSpc>
                <a:spcPct val="115000"/>
              </a:lnSpc>
            </a:pPr>
            <a:r>
              <a:rPr lang="zh-CN" altLang="en-US" sz="2800">
                <a:solidFill>
                  <a:srgbClr val="FFFFCC"/>
                </a:solidFill>
              </a:rPr>
              <a:t>    </a:t>
            </a:r>
            <a:r>
              <a:rPr lang="en-US" altLang="zh-CN" sz="2800">
                <a:solidFill>
                  <a:srgbClr val="FF9933"/>
                </a:solidFill>
              </a:rPr>
              <a:t>GetHead(Q, q);</a:t>
            </a:r>
          </a:p>
          <a:p>
            <a:pPr>
              <a:lnSpc>
                <a:spcPct val="115000"/>
              </a:lnSpc>
            </a:pPr>
            <a:r>
              <a:rPr lang="en-US" altLang="zh-CN" sz="2800">
                <a:solidFill>
                  <a:srgbClr val="FF9933"/>
                </a:solidFill>
              </a:rPr>
              <a:t>   </a:t>
            </a:r>
            <a:r>
              <a:rPr lang="en-US" altLang="zh-CN" sz="2800" b="1">
                <a:solidFill>
                  <a:srgbClr val="FF9933"/>
                </a:solidFill>
              </a:rPr>
              <a:t> </a:t>
            </a:r>
            <a:r>
              <a:rPr lang="en-US" altLang="zh-CN" sz="3200" b="1">
                <a:solidFill>
                  <a:srgbClr val="FF9933"/>
                </a:solidFill>
              </a:rPr>
              <a:t>while</a:t>
            </a:r>
            <a:r>
              <a:rPr lang="en-US" altLang="zh-CN" sz="3200">
                <a:solidFill>
                  <a:srgbClr val="FF9933"/>
                </a:solidFill>
              </a:rPr>
              <a:t> ( q-&gt;data != e.f ) </a:t>
            </a:r>
            <a:r>
              <a:rPr lang="en-US" altLang="zh-CN" sz="3200" b="1">
                <a:solidFill>
                  <a:srgbClr val="FF9933"/>
                </a:solidFill>
              </a:rPr>
              <a:t> {   </a:t>
            </a:r>
            <a:r>
              <a:rPr lang="en-US" altLang="zh-CN" sz="3200">
                <a:solidFill>
                  <a:srgbClr val="FF9933"/>
                </a:solidFill>
              </a:rPr>
              <a:t>// </a:t>
            </a:r>
            <a:r>
              <a:rPr lang="zh-CN" altLang="en-US" sz="3200" b="1">
                <a:solidFill>
                  <a:srgbClr val="FF9933"/>
                </a:solidFill>
              </a:rPr>
              <a:t>查询双亲结点</a:t>
            </a:r>
            <a:endParaRPr lang="zh-CN" altLang="en-US" sz="3200">
              <a:solidFill>
                <a:srgbClr val="FF9933"/>
              </a:solidFill>
            </a:endParaRPr>
          </a:p>
          <a:p>
            <a:pPr>
              <a:lnSpc>
                <a:spcPct val="115000"/>
              </a:lnSpc>
            </a:pPr>
            <a:r>
              <a:rPr lang="zh-CN" altLang="en-US" sz="3200">
                <a:solidFill>
                  <a:srgbClr val="FF9933"/>
                </a:solidFill>
              </a:rPr>
              <a:t>        </a:t>
            </a:r>
            <a:r>
              <a:rPr lang="en-US" altLang="zh-CN" sz="3200">
                <a:solidFill>
                  <a:srgbClr val="FF9933"/>
                </a:solidFill>
              </a:rPr>
              <a:t>DeQueue(Q, s);   DeQueue(Q, q);</a:t>
            </a:r>
          </a:p>
          <a:p>
            <a:pPr>
              <a:lnSpc>
                <a:spcPct val="115000"/>
              </a:lnSpc>
            </a:pPr>
            <a:r>
              <a:rPr lang="en-US" altLang="zh-CN" sz="3200">
                <a:solidFill>
                  <a:srgbClr val="FF9933"/>
                </a:solidFill>
              </a:rPr>
              <a:t>    </a:t>
            </a:r>
            <a:r>
              <a:rPr lang="en-US" altLang="zh-CN" sz="3200" b="1">
                <a:solidFill>
                  <a:srgbClr val="FF9933"/>
                </a:solidFill>
              </a:rPr>
              <a:t>}//</a:t>
            </a:r>
            <a:r>
              <a:rPr lang="en-US" altLang="zh-CN" sz="3200">
                <a:solidFill>
                  <a:srgbClr val="FF9933"/>
                </a:solidFill>
              </a:rPr>
              <a:t>while</a:t>
            </a:r>
            <a:endParaRPr lang="en-US" altLang="zh-CN" sz="3200" b="1">
              <a:solidFill>
                <a:srgbClr val="FFFFCC"/>
              </a:solidFill>
            </a:endParaRPr>
          </a:p>
          <a:p>
            <a:pPr>
              <a:lnSpc>
                <a:spcPct val="115000"/>
              </a:lnSpc>
            </a:pPr>
            <a:r>
              <a:rPr lang="en-US" altLang="zh-CN" sz="2800" b="1">
                <a:solidFill>
                  <a:srgbClr val="FFFFCC"/>
                </a:solidFill>
              </a:rPr>
              <a:t>     </a:t>
            </a:r>
            <a:r>
              <a:rPr lang="en-US" altLang="zh-CN" sz="2800" b="1">
                <a:solidFill>
                  <a:srgbClr val="FFCCFF"/>
                </a:solidFill>
              </a:rPr>
              <a:t>if</a:t>
            </a:r>
            <a:r>
              <a:rPr lang="en-US" altLang="zh-CN" sz="2800">
                <a:solidFill>
                  <a:srgbClr val="FFCCFF"/>
                </a:solidFill>
              </a:rPr>
              <a:t> ( e.tag = ’L’ )  q-&gt;lchild = p;</a:t>
            </a:r>
          </a:p>
          <a:p>
            <a:pPr>
              <a:lnSpc>
                <a:spcPct val="115000"/>
              </a:lnSpc>
            </a:pPr>
            <a:r>
              <a:rPr lang="en-US" altLang="zh-CN" sz="2800">
                <a:solidFill>
                  <a:srgbClr val="FFCCFF"/>
                </a:solidFill>
              </a:rPr>
              <a:t>     </a:t>
            </a:r>
            <a:r>
              <a:rPr lang="en-US" altLang="zh-CN" sz="2800" b="1">
                <a:solidFill>
                  <a:srgbClr val="FFCCFF"/>
                </a:solidFill>
              </a:rPr>
              <a:t>else</a:t>
            </a:r>
            <a:r>
              <a:rPr lang="en-US" altLang="zh-CN" sz="2800">
                <a:solidFill>
                  <a:srgbClr val="FFCCFF"/>
                </a:solidFill>
              </a:rPr>
              <a:t>  q-&gt;rchild = p;</a:t>
            </a:r>
          </a:p>
          <a:p>
            <a:pPr>
              <a:lnSpc>
                <a:spcPct val="115000"/>
              </a:lnSpc>
            </a:pPr>
            <a:r>
              <a:rPr lang="en-US" altLang="zh-CN" sz="2800">
                <a:solidFill>
                  <a:srgbClr val="FFCCFF"/>
                </a:solidFill>
              </a:rPr>
              <a:t>     </a:t>
            </a:r>
            <a:r>
              <a:rPr lang="en-US" altLang="zh-CN" sz="2800" b="1">
                <a:solidFill>
                  <a:srgbClr val="FFCCFF"/>
                </a:solidFill>
              </a:rPr>
              <a:t>cin</a:t>
            </a:r>
            <a:r>
              <a:rPr lang="en-US" altLang="zh-CN" sz="2800">
                <a:solidFill>
                  <a:srgbClr val="FFCCFF"/>
                </a:solidFill>
              </a:rPr>
              <a:t> &gt;&gt; e.f &gt;&gt; e.c &gt;&gt; e.tag;</a:t>
            </a:r>
          </a:p>
          <a:p>
            <a:pPr>
              <a:lnSpc>
                <a:spcPct val="115000"/>
              </a:lnSpc>
            </a:pPr>
            <a:r>
              <a:rPr lang="en-US" altLang="zh-CN" sz="3200" b="1">
                <a:solidFill>
                  <a:srgbClr val="FFFFCC"/>
                </a:solidFill>
              </a:rPr>
              <a:t>}</a:t>
            </a:r>
            <a:r>
              <a:rPr lang="en-US" altLang="zh-CN" sz="2800">
                <a:solidFill>
                  <a:srgbClr val="FFFFCC"/>
                </a:solidFill>
              </a:rPr>
              <a:t>//while</a:t>
            </a:r>
          </a:p>
        </p:txBody>
      </p:sp>
      <p:sp>
        <p:nvSpPr>
          <p:cNvPr id="263171" name="AutoShape 3">
            <a:hlinkClick r:id="" action="ppaction://hlinkshowjump?jump=lastslideviewed" highlightClick="1"/>
          </p:cNvPr>
          <p:cNvSpPr>
            <a:spLocks noChangeArrowheads="1"/>
          </p:cNvSpPr>
          <p:nvPr/>
        </p:nvSpPr>
        <p:spPr bwMode="auto">
          <a:xfrm>
            <a:off x="8229600" y="6172200"/>
            <a:ext cx="381000" cy="381000"/>
          </a:xfrm>
          <a:prstGeom prst="actionButtonReturn">
            <a:avLst/>
          </a:prstGeom>
          <a:solidFill>
            <a:srgbClr val="FFFFCC"/>
          </a:solidFill>
          <a:ln w="9525">
            <a:solidFill>
              <a:srgbClr val="FFFF99"/>
            </a:solidFill>
            <a:miter lim="800000"/>
            <a:headEnd/>
            <a:tailEnd/>
          </a:ln>
          <a:effectLst/>
        </p:spPr>
        <p:txBody>
          <a:bodyPr wrap="none" anchor="ctr"/>
          <a:lstStyle/>
          <a:p>
            <a:endParaRPr lang="zh-CN" altLang="en-US"/>
          </a:p>
        </p:txBody>
      </p:sp>
      <p:sp>
        <p:nvSpPr>
          <p:cNvPr id="263172" name="Text Box 4">
            <a:hlinkClick r:id="" action="ppaction://hlinkshowjump?jump=previousslide" highlightClick="1"/>
          </p:cNvPr>
          <p:cNvSpPr txBox="1">
            <a:spLocks noChangeArrowheads="1"/>
          </p:cNvSpPr>
          <p:nvPr/>
        </p:nvSpPr>
        <p:spPr bwMode="auto">
          <a:xfrm>
            <a:off x="7315200" y="6397625"/>
            <a:ext cx="1765300" cy="457200"/>
          </a:xfrm>
          <a:prstGeom prst="rect">
            <a:avLst/>
          </a:prstGeom>
          <a:noFill/>
          <a:ln w="9525">
            <a:noFill/>
            <a:miter lim="800000"/>
            <a:headEnd/>
            <a:tailEnd/>
          </a:ln>
          <a:effectLst/>
        </p:spPr>
        <p:txBody>
          <a:bodyPr>
            <a:spAutoFit/>
          </a:bodyPr>
          <a:lstStyle/>
          <a:p>
            <a:r>
              <a:rPr lang="zh-CN" altLang="en-US" sz="2400" b="1">
                <a:solidFill>
                  <a:srgbClr val="FFFF99"/>
                </a:solidFill>
                <a:ea typeface="隶书" pitchFamily="49" charset="-122"/>
              </a:rPr>
              <a:t>返回上一页</a:t>
            </a:r>
            <a:endParaRPr lang="zh-CN" altLang="en-US" sz="3200"/>
          </a:p>
        </p:txBody>
      </p:sp>
    </p:spTree>
  </p:cSld>
  <p:clrMapOvr>
    <a:masterClrMapping/>
  </p:clrMapOv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152400" y="171450"/>
            <a:ext cx="8991600" cy="1189038"/>
          </a:xfrm>
          <a:prstGeom prst="rect">
            <a:avLst/>
          </a:prstGeom>
          <a:noFill/>
          <a:ln w="9525">
            <a:noFill/>
            <a:miter lim="800000"/>
            <a:headEnd/>
            <a:tailEnd/>
          </a:ln>
          <a:effectLst/>
        </p:spPr>
        <p:txBody>
          <a:bodyPr>
            <a:spAutoFit/>
          </a:bodyPr>
          <a:lstStyle/>
          <a:p>
            <a:pPr>
              <a:lnSpc>
                <a:spcPct val="120000"/>
              </a:lnSpc>
            </a:pPr>
            <a:r>
              <a:rPr lang="en-US" altLang="zh-CN" sz="3200" b="1">
                <a:solidFill>
                  <a:srgbClr val="FFFFFF"/>
                </a:solidFill>
              </a:rPr>
              <a:t>6.54</a:t>
            </a:r>
            <a:r>
              <a:rPr lang="en-US" altLang="zh-CN" sz="3200">
                <a:solidFill>
                  <a:srgbClr val="FFFFFF"/>
                </a:solidFill>
              </a:rPr>
              <a:t>  </a:t>
            </a:r>
            <a:r>
              <a:rPr lang="zh-CN" altLang="en-US" sz="2800" b="1">
                <a:solidFill>
                  <a:srgbClr val="FFFFFF"/>
                </a:solidFill>
                <a:ea typeface="楷体_GB2312" pitchFamily="49" charset="-122"/>
              </a:rPr>
              <a:t>编写算法，由已知的完全二叉树的顺序存储表示  </a:t>
            </a:r>
            <a:r>
              <a:rPr lang="en-US" altLang="zh-CN" sz="2800" b="1">
                <a:solidFill>
                  <a:srgbClr val="FFFFFF"/>
                </a:solidFill>
                <a:ea typeface="楷体_GB2312" pitchFamily="49" charset="-122"/>
              </a:rPr>
              <a:t>sa </a:t>
            </a:r>
            <a:r>
              <a:rPr lang="zh-CN" altLang="en-US" sz="2800" b="1">
                <a:solidFill>
                  <a:srgbClr val="FFFFFF"/>
                </a:solidFill>
                <a:ea typeface="楷体_GB2312" pitchFamily="49" charset="-122"/>
              </a:rPr>
              <a:t>建二叉链表。</a:t>
            </a:r>
            <a:endParaRPr lang="zh-CN" altLang="en-US" sz="3200"/>
          </a:p>
        </p:txBody>
      </p:sp>
      <p:sp>
        <p:nvSpPr>
          <p:cNvPr id="264195" name="Text Box 3"/>
          <p:cNvSpPr txBox="1">
            <a:spLocks noChangeArrowheads="1"/>
          </p:cNvSpPr>
          <p:nvPr/>
        </p:nvSpPr>
        <p:spPr bwMode="auto">
          <a:xfrm>
            <a:off x="136525" y="1889125"/>
            <a:ext cx="9007475" cy="3597275"/>
          </a:xfrm>
          <a:prstGeom prst="rect">
            <a:avLst/>
          </a:prstGeom>
          <a:noFill/>
          <a:ln w="9525">
            <a:noFill/>
            <a:miter lim="800000"/>
            <a:headEnd/>
            <a:tailEnd/>
          </a:ln>
          <a:effectLst/>
        </p:spPr>
        <p:txBody>
          <a:bodyPr>
            <a:spAutoFit/>
          </a:bodyPr>
          <a:lstStyle/>
          <a:p>
            <a:pPr>
              <a:lnSpc>
                <a:spcPct val="120000"/>
              </a:lnSpc>
            </a:pPr>
            <a:r>
              <a:rPr lang="zh-CN" altLang="en-US" sz="3200" b="1">
                <a:solidFill>
                  <a:srgbClr val="FF9933"/>
                </a:solidFill>
                <a:ea typeface="隶书" pitchFamily="49" charset="-122"/>
              </a:rPr>
              <a:t>分析</a:t>
            </a:r>
            <a:r>
              <a:rPr lang="en-US" altLang="zh-CN" sz="3200" b="1">
                <a:solidFill>
                  <a:srgbClr val="FF9933"/>
                </a:solidFill>
                <a:ea typeface="隶书" pitchFamily="49" charset="-122"/>
              </a:rPr>
              <a:t>:</a:t>
            </a:r>
            <a:endParaRPr lang="en-US" altLang="zh-CN" sz="3200" b="1">
              <a:solidFill>
                <a:srgbClr val="FFFFCC"/>
              </a:solidFill>
              <a:ea typeface="隶书" pitchFamily="49" charset="-122"/>
            </a:endParaRPr>
          </a:p>
          <a:p>
            <a:pPr>
              <a:lnSpc>
                <a:spcPct val="120000"/>
              </a:lnSpc>
            </a:pPr>
            <a:r>
              <a:rPr lang="zh-CN" altLang="en-US" sz="3200" b="1">
                <a:solidFill>
                  <a:srgbClr val="FFFFCC"/>
                </a:solidFill>
                <a:ea typeface="隶书" pitchFamily="49" charset="-122"/>
              </a:rPr>
              <a:t>根据完全二叉树的特性</a:t>
            </a:r>
            <a:r>
              <a:rPr lang="zh-CN" altLang="en-US" sz="3200">
                <a:solidFill>
                  <a:srgbClr val="FFFFCC"/>
                </a:solidFill>
              </a:rPr>
              <a:t>，</a:t>
            </a:r>
          </a:p>
          <a:p>
            <a:pPr>
              <a:lnSpc>
                <a:spcPct val="120000"/>
              </a:lnSpc>
            </a:pPr>
            <a:r>
              <a:rPr lang="zh-CN" altLang="en-US" sz="3200">
                <a:solidFill>
                  <a:srgbClr val="FFFFCC"/>
                </a:solidFill>
              </a:rPr>
              <a:t>    </a:t>
            </a:r>
            <a:r>
              <a:rPr lang="en-US" altLang="zh-CN" sz="3200">
                <a:solidFill>
                  <a:srgbClr val="FFFFCC"/>
                </a:solidFill>
              </a:rPr>
              <a:t>sa.elm[1]</a:t>
            </a:r>
            <a:r>
              <a:rPr lang="zh-CN" altLang="en-US" sz="3200">
                <a:solidFill>
                  <a:srgbClr val="FFFFCC"/>
                </a:solidFill>
                <a:ea typeface="楷体_GB2312" pitchFamily="49" charset="-122"/>
              </a:rPr>
              <a:t>是二叉树的根结点</a:t>
            </a:r>
            <a:r>
              <a:rPr lang="en-US" altLang="zh-CN" sz="3200">
                <a:solidFill>
                  <a:srgbClr val="FFFFCC"/>
                </a:solidFill>
              </a:rPr>
              <a:t>;</a:t>
            </a:r>
          </a:p>
          <a:p>
            <a:pPr>
              <a:lnSpc>
                <a:spcPct val="120000"/>
              </a:lnSpc>
            </a:pPr>
            <a:r>
              <a:rPr lang="en-US" altLang="zh-CN" sz="3200">
                <a:solidFill>
                  <a:srgbClr val="FFFFCC"/>
                </a:solidFill>
              </a:rPr>
              <a:t>    sa.elem[2i]</a:t>
            </a:r>
            <a:r>
              <a:rPr lang="zh-CN" altLang="en-US" sz="3200">
                <a:solidFill>
                  <a:srgbClr val="FFFFCC"/>
                </a:solidFill>
                <a:ea typeface="楷体_GB2312" pitchFamily="49" charset="-122"/>
              </a:rPr>
              <a:t>是</a:t>
            </a:r>
            <a:r>
              <a:rPr lang="en-US" altLang="zh-CN" sz="3200">
                <a:solidFill>
                  <a:srgbClr val="FFFFCC"/>
                </a:solidFill>
              </a:rPr>
              <a:t>sa.elem[i]</a:t>
            </a:r>
            <a:r>
              <a:rPr lang="zh-CN" altLang="en-US" sz="3200">
                <a:solidFill>
                  <a:srgbClr val="FFFFCC"/>
                </a:solidFill>
                <a:ea typeface="楷体_GB2312" pitchFamily="49" charset="-122"/>
              </a:rPr>
              <a:t>的左孩子</a:t>
            </a:r>
            <a:r>
              <a:rPr lang="en-US" altLang="zh-CN" sz="3200">
                <a:solidFill>
                  <a:srgbClr val="FFFFCC"/>
                </a:solidFill>
              </a:rPr>
              <a:t>(2i ≤ sa.last)</a:t>
            </a:r>
          </a:p>
          <a:p>
            <a:pPr>
              <a:lnSpc>
                <a:spcPct val="120000"/>
              </a:lnSpc>
            </a:pPr>
            <a:r>
              <a:rPr lang="en-US" altLang="zh-CN" sz="3200">
                <a:solidFill>
                  <a:srgbClr val="FFFFCC"/>
                </a:solidFill>
              </a:rPr>
              <a:t>    sa.elem[2i+1]</a:t>
            </a:r>
            <a:r>
              <a:rPr lang="zh-CN" altLang="en-US" sz="3200">
                <a:solidFill>
                  <a:srgbClr val="FFFFCC"/>
                </a:solidFill>
                <a:ea typeface="楷体_GB2312" pitchFamily="49" charset="-122"/>
              </a:rPr>
              <a:t>是</a:t>
            </a:r>
            <a:r>
              <a:rPr lang="en-US" altLang="zh-CN" sz="3200">
                <a:solidFill>
                  <a:srgbClr val="FFFFCC"/>
                </a:solidFill>
              </a:rPr>
              <a:t>sa.elem[i]</a:t>
            </a:r>
            <a:r>
              <a:rPr lang="zh-CN" altLang="en-US" sz="3200">
                <a:solidFill>
                  <a:srgbClr val="FFFFCC"/>
                </a:solidFill>
                <a:ea typeface="楷体_GB2312" pitchFamily="49" charset="-122"/>
              </a:rPr>
              <a:t>的右孩子</a:t>
            </a:r>
            <a:r>
              <a:rPr lang="en-US" altLang="zh-CN" sz="3200">
                <a:solidFill>
                  <a:srgbClr val="FFFFCC"/>
                </a:solidFill>
              </a:rPr>
              <a:t>(2i+1≤sa.last)</a:t>
            </a:r>
          </a:p>
          <a:p>
            <a:pPr>
              <a:lnSpc>
                <a:spcPct val="120000"/>
              </a:lnSpc>
            </a:pPr>
            <a:r>
              <a:rPr lang="zh-CN" altLang="en-US" sz="3200">
                <a:solidFill>
                  <a:srgbClr val="FFFFCC"/>
                </a:solidFill>
                <a:ea typeface="隶书" pitchFamily="49" charset="-122"/>
              </a:rPr>
              <a:t>则此题可以</a:t>
            </a:r>
            <a:r>
              <a:rPr lang="zh-CN" altLang="en-US" sz="3200" b="1">
                <a:solidFill>
                  <a:srgbClr val="FFFFCC"/>
                </a:solidFill>
                <a:ea typeface="隶书" pitchFamily="49" charset="-122"/>
              </a:rPr>
              <a:t>递归求解</a:t>
            </a:r>
            <a:r>
              <a:rPr lang="zh-CN" altLang="en-US" sz="3200">
                <a:solidFill>
                  <a:srgbClr val="FFFFCC"/>
                </a:solidFill>
                <a:ea typeface="隶书"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264195"/>
                                        </p:tgtEl>
                                        <p:attrNameLst>
                                          <p:attrName>style.visibility</p:attrName>
                                        </p:attrNameLst>
                                      </p:cBhvr>
                                      <p:to>
                                        <p:strVal val="visible"/>
                                      </p:to>
                                    </p:set>
                                    <p:animEffect transition="in" filter="strips(downRight)">
                                      <p:cBhvr>
                                        <p:cTn id="7" dur="300"/>
                                        <p:tgtEl>
                                          <p:spTgt spid="264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autoUpdateAnimBg="0"/>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457200" y="2362200"/>
            <a:ext cx="8570913" cy="4473575"/>
          </a:xfrm>
          <a:prstGeom prst="rect">
            <a:avLst/>
          </a:prstGeom>
          <a:noFill/>
          <a:ln w="9525">
            <a:noFill/>
            <a:miter lim="800000"/>
            <a:headEnd/>
            <a:tailEnd/>
          </a:ln>
          <a:effectLst/>
        </p:spPr>
        <p:txBody>
          <a:bodyPr wrap="none">
            <a:spAutoFit/>
          </a:bodyPr>
          <a:lstStyle/>
          <a:p>
            <a:pPr>
              <a:lnSpc>
                <a:spcPct val="120000"/>
              </a:lnSpc>
            </a:pPr>
            <a:r>
              <a:rPr lang="en-US" altLang="zh-CN" sz="2400">
                <a:solidFill>
                  <a:srgbClr val="FF9933"/>
                </a:solidFill>
                <a:latin typeface="Courier New" pitchFamily="49" charset="0"/>
              </a:rPr>
              <a:t>BiTree Build(SqList sa, </a:t>
            </a:r>
            <a:r>
              <a:rPr lang="en-US" altLang="zh-CN" sz="2400" b="1">
                <a:solidFill>
                  <a:srgbClr val="FF9933"/>
                </a:solidFill>
                <a:latin typeface="Courier New" pitchFamily="49" charset="0"/>
              </a:rPr>
              <a:t>int</a:t>
            </a:r>
            <a:r>
              <a:rPr lang="en-US" altLang="zh-CN" sz="2400">
                <a:solidFill>
                  <a:srgbClr val="FF9933"/>
                </a:solidFill>
                <a:latin typeface="Courier New" pitchFamily="49" charset="0"/>
              </a:rPr>
              <a:t> i)</a:t>
            </a:r>
            <a:r>
              <a:rPr lang="en-US" altLang="zh-CN" sz="2400" b="1">
                <a:solidFill>
                  <a:srgbClr val="FFFF99"/>
                </a:solidFill>
                <a:latin typeface="Courier New" pitchFamily="49" charset="0"/>
              </a:rPr>
              <a:t>{</a:t>
            </a:r>
            <a:endParaRPr lang="en-US" altLang="zh-CN" sz="2400">
              <a:solidFill>
                <a:srgbClr val="FFFF99"/>
              </a:solidFill>
              <a:latin typeface="Courier New" pitchFamily="49" charset="0"/>
            </a:endParaRPr>
          </a:p>
          <a:p>
            <a:pPr>
              <a:lnSpc>
                <a:spcPct val="120000"/>
              </a:lnSpc>
            </a:pPr>
            <a:r>
              <a:rPr lang="en-US" altLang="zh-CN" sz="2400">
                <a:solidFill>
                  <a:srgbClr val="FFFF99"/>
                </a:solidFill>
                <a:latin typeface="Courier New" pitchFamily="49" charset="0"/>
              </a:rPr>
              <a:t>  </a:t>
            </a:r>
            <a:r>
              <a:rPr lang="en-US" altLang="zh-CN" sz="2400" b="1">
                <a:solidFill>
                  <a:srgbClr val="FFFF99"/>
                </a:solidFill>
                <a:latin typeface="Courier New" pitchFamily="49" charset="0"/>
              </a:rPr>
              <a:t>if</a:t>
            </a:r>
            <a:r>
              <a:rPr lang="en-US" altLang="zh-CN" sz="2400">
                <a:solidFill>
                  <a:srgbClr val="FFFF99"/>
                </a:solidFill>
                <a:latin typeface="Courier New" pitchFamily="49" charset="0"/>
              </a:rPr>
              <a:t> (i&gt;sa.last) </a:t>
            </a:r>
            <a:r>
              <a:rPr lang="en-US" altLang="zh-CN" sz="2400" b="1">
                <a:solidFill>
                  <a:srgbClr val="FFFF99"/>
                </a:solidFill>
                <a:latin typeface="Courier New" pitchFamily="49" charset="0"/>
              </a:rPr>
              <a:t>return NULL</a:t>
            </a:r>
            <a:r>
              <a:rPr lang="en-US" altLang="zh-CN" sz="2400">
                <a:solidFill>
                  <a:srgbClr val="FFFF99"/>
                </a:solidFill>
                <a:latin typeface="Courier New" pitchFamily="49" charset="0"/>
              </a:rPr>
              <a:t>;</a:t>
            </a:r>
          </a:p>
          <a:p>
            <a:pPr>
              <a:lnSpc>
                <a:spcPct val="120000"/>
              </a:lnSpc>
            </a:pPr>
            <a:r>
              <a:rPr lang="en-US" altLang="zh-CN" sz="2400">
                <a:solidFill>
                  <a:srgbClr val="FFFF99"/>
                </a:solidFill>
                <a:latin typeface="Courier New" pitchFamily="49" charset="0"/>
              </a:rPr>
              <a:t>  </a:t>
            </a:r>
            <a:r>
              <a:rPr lang="en-US" altLang="zh-CN" sz="2400" b="1">
                <a:solidFill>
                  <a:srgbClr val="FFFF99"/>
                </a:solidFill>
                <a:latin typeface="Courier New" pitchFamily="49" charset="0"/>
              </a:rPr>
              <a:t>else {</a:t>
            </a:r>
            <a:r>
              <a:rPr lang="en-US" altLang="zh-CN" sz="2400">
                <a:solidFill>
                  <a:srgbClr val="FFFF99"/>
                </a:solidFill>
                <a:latin typeface="Courier New" pitchFamily="49" charset="0"/>
              </a:rPr>
              <a:t> </a:t>
            </a:r>
          </a:p>
          <a:p>
            <a:pPr>
              <a:lnSpc>
                <a:spcPct val="120000"/>
              </a:lnSpc>
            </a:pPr>
            <a:r>
              <a:rPr lang="en-US" altLang="zh-CN" sz="2400">
                <a:solidFill>
                  <a:srgbClr val="FFFF99"/>
                </a:solidFill>
                <a:latin typeface="Courier New" pitchFamily="49" charset="0"/>
              </a:rPr>
              <a:t>     b = </a:t>
            </a:r>
            <a:r>
              <a:rPr lang="en-US" altLang="zh-CN" sz="2400" b="1">
                <a:solidFill>
                  <a:srgbClr val="FFFF99"/>
                </a:solidFill>
                <a:latin typeface="Courier New" pitchFamily="49" charset="0"/>
              </a:rPr>
              <a:t>new</a:t>
            </a:r>
            <a:r>
              <a:rPr lang="en-US" altLang="zh-CN" sz="2400">
                <a:solidFill>
                  <a:srgbClr val="FFFF99"/>
                </a:solidFill>
                <a:latin typeface="Courier New" pitchFamily="49" charset="0"/>
              </a:rPr>
              <a:t> BiTNode;    // </a:t>
            </a:r>
            <a:r>
              <a:rPr lang="zh-CN" altLang="en-US" sz="2400">
                <a:solidFill>
                  <a:srgbClr val="FFFF99"/>
                </a:solidFill>
                <a:latin typeface="Courier New" pitchFamily="49" charset="0"/>
              </a:rPr>
              <a:t>建根结点</a:t>
            </a:r>
          </a:p>
          <a:p>
            <a:pPr>
              <a:lnSpc>
                <a:spcPct val="120000"/>
              </a:lnSpc>
            </a:pPr>
            <a:r>
              <a:rPr lang="zh-CN" altLang="en-US" sz="2400">
                <a:solidFill>
                  <a:srgbClr val="FFFF99"/>
                </a:solidFill>
                <a:latin typeface="Courier New" pitchFamily="49" charset="0"/>
              </a:rPr>
              <a:t>     </a:t>
            </a:r>
            <a:r>
              <a:rPr lang="en-US" altLang="zh-CN" sz="2400">
                <a:solidFill>
                  <a:srgbClr val="FFFF99"/>
                </a:solidFill>
                <a:latin typeface="Courier New" pitchFamily="49" charset="0"/>
              </a:rPr>
              <a:t>b-&gt;data = sa.elem[i];</a:t>
            </a:r>
          </a:p>
          <a:p>
            <a:pPr>
              <a:lnSpc>
                <a:spcPct val="120000"/>
              </a:lnSpc>
            </a:pPr>
            <a:r>
              <a:rPr lang="en-US" altLang="zh-CN" sz="2400">
                <a:solidFill>
                  <a:srgbClr val="FFFF99"/>
                </a:solidFill>
                <a:latin typeface="Courier New" pitchFamily="49" charset="0"/>
              </a:rPr>
              <a:t>     b-&gt;lchild = build(sa,2*i);  </a:t>
            </a:r>
            <a:r>
              <a:rPr lang="en-US" altLang="zh-CN" sz="2400">
                <a:solidFill>
                  <a:srgbClr val="FFFF99"/>
                </a:solidFill>
              </a:rPr>
              <a:t>//</a:t>
            </a:r>
            <a:r>
              <a:rPr lang="en-US" altLang="zh-CN" sz="2400">
                <a:solidFill>
                  <a:srgbClr val="FFFF99"/>
                </a:solidFill>
                <a:latin typeface="Courier New" pitchFamily="49" charset="0"/>
              </a:rPr>
              <a:t> </a:t>
            </a:r>
            <a:r>
              <a:rPr lang="zh-CN" altLang="en-US" sz="2400">
                <a:solidFill>
                  <a:srgbClr val="FFFF99"/>
                </a:solidFill>
                <a:latin typeface="Courier New" pitchFamily="49" charset="0"/>
              </a:rPr>
              <a:t>递归建左子树</a:t>
            </a:r>
          </a:p>
          <a:p>
            <a:pPr>
              <a:lnSpc>
                <a:spcPct val="120000"/>
              </a:lnSpc>
            </a:pPr>
            <a:r>
              <a:rPr lang="zh-CN" altLang="en-US" sz="2400">
                <a:solidFill>
                  <a:srgbClr val="FFFF99"/>
                </a:solidFill>
                <a:latin typeface="Courier New" pitchFamily="49" charset="0"/>
              </a:rPr>
              <a:t>     </a:t>
            </a:r>
            <a:r>
              <a:rPr lang="en-US" altLang="zh-CN" sz="2400">
                <a:solidFill>
                  <a:srgbClr val="FFFF99"/>
                </a:solidFill>
                <a:latin typeface="Courier New" pitchFamily="49" charset="0"/>
              </a:rPr>
              <a:t>b-&gt;rchild = build(sa,2*i+1); </a:t>
            </a:r>
            <a:r>
              <a:rPr lang="en-US" altLang="zh-CN" sz="2400">
                <a:solidFill>
                  <a:srgbClr val="FFFF99"/>
                </a:solidFill>
              </a:rPr>
              <a:t>//</a:t>
            </a:r>
            <a:r>
              <a:rPr lang="en-US" altLang="zh-CN" sz="2400">
                <a:solidFill>
                  <a:srgbClr val="FFFF99"/>
                </a:solidFill>
                <a:latin typeface="Courier New" pitchFamily="49" charset="0"/>
              </a:rPr>
              <a:t> </a:t>
            </a:r>
            <a:r>
              <a:rPr lang="zh-CN" altLang="en-US" sz="2400">
                <a:solidFill>
                  <a:srgbClr val="FFFF99"/>
                </a:solidFill>
                <a:latin typeface="Courier New" pitchFamily="49" charset="0"/>
              </a:rPr>
              <a:t>递归建右子树</a:t>
            </a:r>
          </a:p>
          <a:p>
            <a:pPr>
              <a:lnSpc>
                <a:spcPct val="120000"/>
              </a:lnSpc>
            </a:pPr>
            <a:r>
              <a:rPr lang="zh-CN" altLang="en-US" sz="2400">
                <a:solidFill>
                  <a:srgbClr val="FFFF99"/>
                </a:solidFill>
                <a:latin typeface="Courier New" pitchFamily="49" charset="0"/>
              </a:rPr>
              <a:t>     </a:t>
            </a:r>
            <a:r>
              <a:rPr lang="en-US" altLang="zh-CN" sz="2400" b="1">
                <a:solidFill>
                  <a:srgbClr val="FFFF99"/>
                </a:solidFill>
                <a:latin typeface="Courier New" pitchFamily="49" charset="0"/>
              </a:rPr>
              <a:t>return</a:t>
            </a:r>
            <a:r>
              <a:rPr lang="en-US" altLang="zh-CN" sz="2400">
                <a:solidFill>
                  <a:srgbClr val="FFFF99"/>
                </a:solidFill>
                <a:latin typeface="Courier New" pitchFamily="49" charset="0"/>
              </a:rPr>
              <a:t> b;</a:t>
            </a:r>
          </a:p>
          <a:p>
            <a:pPr>
              <a:lnSpc>
                <a:spcPct val="120000"/>
              </a:lnSpc>
            </a:pPr>
            <a:r>
              <a:rPr lang="en-US" altLang="zh-CN" sz="2400">
                <a:solidFill>
                  <a:srgbClr val="FFFF99"/>
                </a:solidFill>
                <a:latin typeface="Courier New" pitchFamily="49" charset="0"/>
              </a:rPr>
              <a:t>  </a:t>
            </a:r>
            <a:r>
              <a:rPr lang="en-US" altLang="zh-CN" sz="2400" b="1">
                <a:solidFill>
                  <a:srgbClr val="FFFF99"/>
                </a:solidFill>
                <a:latin typeface="Courier New" pitchFamily="49" charset="0"/>
              </a:rPr>
              <a:t>}</a:t>
            </a:r>
          </a:p>
          <a:p>
            <a:pPr>
              <a:lnSpc>
                <a:spcPct val="120000"/>
              </a:lnSpc>
            </a:pPr>
            <a:r>
              <a:rPr lang="en-US" altLang="zh-CN" sz="2400" b="1">
                <a:solidFill>
                  <a:srgbClr val="FFFF99"/>
                </a:solidFill>
                <a:latin typeface="Courier New" pitchFamily="49" charset="0"/>
              </a:rPr>
              <a:t>}</a:t>
            </a:r>
            <a:r>
              <a:rPr lang="en-US" altLang="zh-CN" sz="2400">
                <a:solidFill>
                  <a:srgbClr val="FFFF99"/>
                </a:solidFill>
                <a:latin typeface="Courier New" pitchFamily="49" charset="0"/>
              </a:rPr>
              <a:t>//build</a:t>
            </a:r>
          </a:p>
        </p:txBody>
      </p:sp>
      <p:sp>
        <p:nvSpPr>
          <p:cNvPr id="265219" name="Rectangle 3"/>
          <p:cNvSpPr>
            <a:spLocks noChangeArrowheads="1"/>
          </p:cNvSpPr>
          <p:nvPr/>
        </p:nvSpPr>
        <p:spPr bwMode="auto">
          <a:xfrm>
            <a:off x="533400" y="152400"/>
            <a:ext cx="6400800" cy="2282825"/>
          </a:xfrm>
          <a:prstGeom prst="rect">
            <a:avLst/>
          </a:prstGeom>
          <a:noFill/>
          <a:ln w="9525">
            <a:noFill/>
            <a:miter lim="800000"/>
            <a:headEnd/>
            <a:tailEnd/>
          </a:ln>
          <a:effectLst/>
        </p:spPr>
        <p:txBody>
          <a:bodyPr wrap="none">
            <a:spAutoFit/>
          </a:bodyPr>
          <a:lstStyle/>
          <a:p>
            <a:pPr>
              <a:lnSpc>
                <a:spcPct val="120000"/>
              </a:lnSpc>
            </a:pPr>
            <a:r>
              <a:rPr lang="en-US" altLang="zh-CN" sz="2400">
                <a:solidFill>
                  <a:srgbClr val="FFFF99"/>
                </a:solidFill>
                <a:latin typeface="Courier New" pitchFamily="49" charset="0"/>
              </a:rPr>
              <a:t>BiTree Build_Bitree(SqList sa)</a:t>
            </a:r>
          </a:p>
          <a:p>
            <a:pPr>
              <a:lnSpc>
                <a:spcPct val="120000"/>
              </a:lnSpc>
            </a:pPr>
            <a:r>
              <a:rPr lang="en-US" altLang="zh-CN" sz="2400" b="1">
                <a:solidFill>
                  <a:srgbClr val="FFFF99"/>
                </a:solidFill>
                <a:latin typeface="Courier New" pitchFamily="49" charset="0"/>
              </a:rPr>
              <a:t>{</a:t>
            </a:r>
            <a:r>
              <a:rPr lang="en-US" altLang="zh-CN" sz="2400">
                <a:solidFill>
                  <a:srgbClr val="FFFF99"/>
                </a:solidFill>
                <a:latin typeface="Courier New" pitchFamily="49" charset="0"/>
              </a:rPr>
              <a:t>// </a:t>
            </a:r>
            <a:r>
              <a:rPr lang="zh-CN" altLang="en-US" sz="2400">
                <a:solidFill>
                  <a:srgbClr val="FFFF99"/>
                </a:solidFill>
                <a:latin typeface="Courier New" pitchFamily="49" charset="0"/>
              </a:rPr>
              <a:t>由完全二叉树的顺序存储结构建二叉链表</a:t>
            </a:r>
          </a:p>
          <a:p>
            <a:pPr>
              <a:lnSpc>
                <a:spcPct val="120000"/>
              </a:lnSpc>
            </a:pPr>
            <a:r>
              <a:rPr lang="zh-CN" altLang="en-US" sz="2400">
                <a:solidFill>
                  <a:srgbClr val="FFFF99"/>
                </a:solidFill>
                <a:latin typeface="Courier New" pitchFamily="49" charset="0"/>
              </a:rPr>
              <a:t>  </a:t>
            </a:r>
            <a:r>
              <a:rPr lang="en-US" altLang="zh-CN" sz="2400">
                <a:solidFill>
                  <a:srgbClr val="FFFF99"/>
                </a:solidFill>
                <a:latin typeface="Courier New" pitchFamily="49" charset="0"/>
              </a:rPr>
              <a:t>bt = </a:t>
            </a:r>
            <a:r>
              <a:rPr lang="en-US" altLang="zh-CN" sz="2400">
                <a:solidFill>
                  <a:srgbClr val="FF9933"/>
                </a:solidFill>
                <a:latin typeface="Courier New" pitchFamily="49" charset="0"/>
              </a:rPr>
              <a:t>Build(sa,1)</a:t>
            </a:r>
            <a:r>
              <a:rPr lang="en-US" altLang="zh-CN" sz="2400">
                <a:solidFill>
                  <a:srgbClr val="FFFF99"/>
                </a:solidFill>
                <a:latin typeface="Courier New" pitchFamily="49" charset="0"/>
              </a:rPr>
              <a:t>;</a:t>
            </a:r>
          </a:p>
          <a:p>
            <a:pPr>
              <a:lnSpc>
                <a:spcPct val="120000"/>
              </a:lnSpc>
            </a:pPr>
            <a:r>
              <a:rPr lang="en-US" altLang="zh-CN" sz="2400">
                <a:solidFill>
                  <a:srgbClr val="FFFF99"/>
                </a:solidFill>
                <a:latin typeface="Courier New" pitchFamily="49" charset="0"/>
              </a:rPr>
              <a:t>  return bt;</a:t>
            </a:r>
          </a:p>
          <a:p>
            <a:pPr>
              <a:lnSpc>
                <a:spcPct val="120000"/>
              </a:lnSpc>
            </a:pPr>
            <a:r>
              <a:rPr lang="en-US" altLang="zh-CN" sz="2400" b="1">
                <a:solidFill>
                  <a:srgbClr val="FFFF99"/>
                </a:solidFill>
                <a:latin typeface="Courier New" pitchFamily="49" charset="0"/>
              </a:rPr>
              <a:t>}</a:t>
            </a:r>
            <a:endParaRPr lang="en-US" altLang="zh-CN" sz="3200">
              <a:solidFill>
                <a:srgbClr val="FFFF99"/>
              </a:solidFill>
            </a:endParaRPr>
          </a:p>
        </p:txBody>
      </p:sp>
      <p:graphicFrame>
        <p:nvGraphicFramePr>
          <p:cNvPr id="265220" name="Object 4">
            <a:hlinkClick r:id="" action="ppaction://hlinkshowjump?jump=firstslide" highlightClick="1"/>
          </p:cNvPr>
          <p:cNvGraphicFramePr>
            <a:graphicFrameLocks noChangeAspect="1"/>
          </p:cNvGraphicFramePr>
          <p:nvPr/>
        </p:nvGraphicFramePr>
        <p:xfrm>
          <a:off x="8197850" y="5864225"/>
          <a:ext cx="704850" cy="703263"/>
        </p:xfrm>
        <a:graphic>
          <a:graphicData uri="http://schemas.openxmlformats.org/presentationml/2006/ole">
            <p:oleObj spid="_x0000_s142338" name="剪辑" r:id="rId3" imgW="704880" imgH="703800" progId="">
              <p:embed/>
            </p:oleObj>
          </a:graphicData>
        </a:graphic>
      </p:graphicFrame>
      <p:sp>
        <p:nvSpPr>
          <p:cNvPr id="265221" name="Text Box 5">
            <a:hlinkClick r:id="" action="ppaction://hlinkshowjump?jump=firstslide" highlightClick="1"/>
          </p:cNvPr>
          <p:cNvSpPr txBox="1">
            <a:spLocks noChangeArrowheads="1"/>
          </p:cNvSpPr>
          <p:nvPr/>
        </p:nvSpPr>
        <p:spPr bwMode="auto">
          <a:xfrm>
            <a:off x="8140700" y="6275388"/>
            <a:ext cx="1003300" cy="579437"/>
          </a:xfrm>
          <a:prstGeom prst="rect">
            <a:avLst/>
          </a:prstGeom>
          <a:noFill/>
          <a:ln w="9525">
            <a:noFill/>
            <a:miter lim="800000"/>
            <a:headEnd/>
            <a:tailEnd/>
          </a:ln>
          <a:effectLst/>
        </p:spPr>
        <p:txBody>
          <a:bodyPr>
            <a:spAutoFit/>
          </a:bodyPr>
          <a:lstStyle/>
          <a:p>
            <a:r>
              <a:rPr lang="zh-CN" altLang="en-US" sz="3200" b="1">
                <a:solidFill>
                  <a:srgbClr val="FFFF99"/>
                </a:solidFill>
                <a:ea typeface="隶书" pitchFamily="49" charset="-122"/>
              </a:rPr>
              <a:t>返回</a:t>
            </a:r>
            <a:endParaRPr lang="zh-CN" altLang="en-US" sz="3200"/>
          </a:p>
        </p:txBody>
      </p:sp>
    </p:spTree>
  </p:cSld>
  <p:clrMapOvr>
    <a:masterClrMapping/>
  </p:clrMapOv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55600" y="276225"/>
            <a:ext cx="8794750" cy="457200"/>
          </a:xfrm>
          <a:prstGeom prst="rect">
            <a:avLst/>
          </a:prstGeom>
          <a:noFill/>
          <a:ln w="9525">
            <a:noFill/>
            <a:miter lim="800000"/>
            <a:headEnd/>
            <a:tailEnd/>
          </a:ln>
          <a:effectLst/>
        </p:spPr>
        <p:txBody>
          <a:bodyPr wrap="none">
            <a:spAutoFit/>
          </a:bodyPr>
          <a:lstStyle/>
          <a:p>
            <a:r>
              <a:rPr lang="zh-CN" altLang="en-US" sz="2400"/>
              <a:t>作业</a:t>
            </a:r>
            <a:r>
              <a:rPr lang="en-US" altLang="zh-CN" sz="2400"/>
              <a:t>3</a:t>
            </a:r>
            <a:r>
              <a:rPr lang="zh-CN" altLang="en-US" sz="2400"/>
              <a:t>：</a:t>
            </a:r>
            <a:r>
              <a:rPr lang="en-US" altLang="zh-CN" sz="2400"/>
              <a:t>4 .4 </a:t>
            </a:r>
            <a:r>
              <a:rPr lang="zh-CN" altLang="en-US" sz="2400"/>
              <a:t>将树转换成二叉树，写出先序、中序和后序遍历序列</a:t>
            </a:r>
          </a:p>
        </p:txBody>
      </p:sp>
      <p:grpSp>
        <p:nvGrpSpPr>
          <p:cNvPr id="2" name="Group 3"/>
          <p:cNvGrpSpPr>
            <a:grpSpLocks/>
          </p:cNvGrpSpPr>
          <p:nvPr/>
        </p:nvGrpSpPr>
        <p:grpSpPr bwMode="auto">
          <a:xfrm>
            <a:off x="2138363" y="1622425"/>
            <a:ext cx="4252912" cy="2784475"/>
            <a:chOff x="712" y="455"/>
            <a:chExt cx="2679" cy="1754"/>
          </a:xfrm>
        </p:grpSpPr>
        <p:grpSp>
          <p:nvGrpSpPr>
            <p:cNvPr id="3" name="Group 4"/>
            <p:cNvGrpSpPr>
              <a:grpSpLocks/>
            </p:cNvGrpSpPr>
            <p:nvPr/>
          </p:nvGrpSpPr>
          <p:grpSpPr bwMode="auto">
            <a:xfrm>
              <a:off x="1935" y="455"/>
              <a:ext cx="295" cy="288"/>
              <a:chOff x="1935" y="455"/>
              <a:chExt cx="295" cy="288"/>
            </a:xfrm>
          </p:grpSpPr>
          <p:sp>
            <p:nvSpPr>
              <p:cNvPr id="62469" name="Oval 5"/>
              <p:cNvSpPr>
                <a:spLocks noChangeArrowheads="1"/>
              </p:cNvSpPr>
              <p:nvPr/>
            </p:nvSpPr>
            <p:spPr bwMode="auto">
              <a:xfrm>
                <a:off x="1935" y="45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0" name="Text Box 6"/>
              <p:cNvSpPr txBox="1">
                <a:spLocks noChangeArrowheads="1"/>
              </p:cNvSpPr>
              <p:nvPr/>
            </p:nvSpPr>
            <p:spPr bwMode="auto">
              <a:xfrm>
                <a:off x="1975" y="455"/>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4" name="Group 7"/>
            <p:cNvGrpSpPr>
              <a:grpSpLocks/>
            </p:cNvGrpSpPr>
            <p:nvPr/>
          </p:nvGrpSpPr>
          <p:grpSpPr bwMode="auto">
            <a:xfrm>
              <a:off x="1034" y="860"/>
              <a:ext cx="295" cy="288"/>
              <a:chOff x="2637" y="2697"/>
              <a:chExt cx="295" cy="288"/>
            </a:xfrm>
          </p:grpSpPr>
          <p:sp>
            <p:nvSpPr>
              <p:cNvPr id="62472" name="Oval 8"/>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3" name="Text Box 9"/>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grpSp>
          <p:nvGrpSpPr>
            <p:cNvPr id="5" name="Group 10"/>
            <p:cNvGrpSpPr>
              <a:grpSpLocks/>
            </p:cNvGrpSpPr>
            <p:nvPr/>
          </p:nvGrpSpPr>
          <p:grpSpPr bwMode="auto">
            <a:xfrm>
              <a:off x="1634" y="860"/>
              <a:ext cx="303" cy="288"/>
              <a:chOff x="1485" y="2073"/>
              <a:chExt cx="303" cy="288"/>
            </a:xfrm>
          </p:grpSpPr>
          <p:sp>
            <p:nvSpPr>
              <p:cNvPr id="62475" name="Oval 11"/>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6" name="Text Box 12"/>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grpSp>
          <p:nvGrpSpPr>
            <p:cNvPr id="6" name="Group 13"/>
            <p:cNvGrpSpPr>
              <a:grpSpLocks/>
            </p:cNvGrpSpPr>
            <p:nvPr/>
          </p:nvGrpSpPr>
          <p:grpSpPr bwMode="auto">
            <a:xfrm>
              <a:off x="2242" y="860"/>
              <a:ext cx="295" cy="288"/>
              <a:chOff x="1965" y="2697"/>
              <a:chExt cx="295" cy="288"/>
            </a:xfrm>
          </p:grpSpPr>
          <p:sp>
            <p:nvSpPr>
              <p:cNvPr id="62478" name="Oval 14"/>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79" name="Text Box 15"/>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grpSp>
          <p:nvGrpSpPr>
            <p:cNvPr id="7" name="Group 16"/>
            <p:cNvGrpSpPr>
              <a:grpSpLocks/>
            </p:cNvGrpSpPr>
            <p:nvPr/>
          </p:nvGrpSpPr>
          <p:grpSpPr bwMode="auto">
            <a:xfrm>
              <a:off x="2842" y="860"/>
              <a:ext cx="292" cy="288"/>
              <a:chOff x="1293" y="2697"/>
              <a:chExt cx="292" cy="288"/>
            </a:xfrm>
          </p:grpSpPr>
          <p:sp>
            <p:nvSpPr>
              <p:cNvPr id="62481" name="Oval 17"/>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82" name="Text Box 18"/>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grpSp>
          <p:nvGrpSpPr>
            <p:cNvPr id="8" name="Group 19"/>
            <p:cNvGrpSpPr>
              <a:grpSpLocks/>
            </p:cNvGrpSpPr>
            <p:nvPr/>
          </p:nvGrpSpPr>
          <p:grpSpPr bwMode="auto">
            <a:xfrm>
              <a:off x="712" y="1375"/>
              <a:ext cx="288" cy="288"/>
              <a:chOff x="1629" y="2697"/>
              <a:chExt cx="288" cy="288"/>
            </a:xfrm>
          </p:grpSpPr>
          <p:sp>
            <p:nvSpPr>
              <p:cNvPr id="62484" name="Oval 20"/>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85" name="Text Box 21"/>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grpSp>
          <p:nvGrpSpPr>
            <p:cNvPr id="9" name="Group 22"/>
            <p:cNvGrpSpPr>
              <a:grpSpLocks/>
            </p:cNvGrpSpPr>
            <p:nvPr/>
          </p:nvGrpSpPr>
          <p:grpSpPr bwMode="auto">
            <a:xfrm>
              <a:off x="1057" y="1375"/>
              <a:ext cx="305" cy="288"/>
              <a:chOff x="3405" y="2073"/>
              <a:chExt cx="305" cy="288"/>
            </a:xfrm>
          </p:grpSpPr>
          <p:sp>
            <p:nvSpPr>
              <p:cNvPr id="62487" name="Oval 23"/>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88" name="Text Box 24"/>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grpSp>
          <p:nvGrpSpPr>
            <p:cNvPr id="10" name="Group 25"/>
            <p:cNvGrpSpPr>
              <a:grpSpLocks/>
            </p:cNvGrpSpPr>
            <p:nvPr/>
          </p:nvGrpSpPr>
          <p:grpSpPr bwMode="auto">
            <a:xfrm>
              <a:off x="1419" y="1375"/>
              <a:ext cx="303" cy="288"/>
              <a:chOff x="2301" y="2697"/>
              <a:chExt cx="303" cy="288"/>
            </a:xfrm>
          </p:grpSpPr>
          <p:sp>
            <p:nvSpPr>
              <p:cNvPr id="62490" name="Oval 26"/>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91" name="Text Box 27"/>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grpSp>
          <p:nvGrpSpPr>
            <p:cNvPr id="11" name="Group 28"/>
            <p:cNvGrpSpPr>
              <a:grpSpLocks/>
            </p:cNvGrpSpPr>
            <p:nvPr/>
          </p:nvGrpSpPr>
          <p:grpSpPr bwMode="auto">
            <a:xfrm>
              <a:off x="2265" y="1375"/>
              <a:ext cx="288" cy="288"/>
              <a:chOff x="2301" y="2697"/>
              <a:chExt cx="288" cy="288"/>
            </a:xfrm>
          </p:grpSpPr>
          <p:sp>
            <p:nvSpPr>
              <p:cNvPr id="62493" name="Oval 29"/>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94" name="Text Box 30"/>
              <p:cNvSpPr txBox="1">
                <a:spLocks noChangeArrowheads="1"/>
              </p:cNvSpPr>
              <p:nvPr/>
            </p:nvSpPr>
            <p:spPr bwMode="auto">
              <a:xfrm>
                <a:off x="2349" y="2697"/>
                <a:ext cx="169"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I</a:t>
                </a:r>
                <a:endParaRPr lang="en-US" altLang="zh-CN" sz="3200">
                  <a:solidFill>
                    <a:schemeClr val="bg1"/>
                  </a:solidFill>
                </a:endParaRPr>
              </a:p>
            </p:txBody>
          </p:sp>
        </p:grpSp>
        <p:grpSp>
          <p:nvGrpSpPr>
            <p:cNvPr id="12" name="Group 31"/>
            <p:cNvGrpSpPr>
              <a:grpSpLocks/>
            </p:cNvGrpSpPr>
            <p:nvPr/>
          </p:nvGrpSpPr>
          <p:grpSpPr bwMode="auto">
            <a:xfrm>
              <a:off x="2632" y="1383"/>
              <a:ext cx="288" cy="288"/>
              <a:chOff x="2301" y="2697"/>
              <a:chExt cx="288" cy="288"/>
            </a:xfrm>
          </p:grpSpPr>
          <p:sp>
            <p:nvSpPr>
              <p:cNvPr id="62496" name="Oval 32"/>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497" name="Text Box 33"/>
              <p:cNvSpPr txBox="1">
                <a:spLocks noChangeArrowheads="1"/>
              </p:cNvSpPr>
              <p:nvPr/>
            </p:nvSpPr>
            <p:spPr bwMode="auto">
              <a:xfrm>
                <a:off x="2349" y="269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J</a:t>
                </a:r>
                <a:endParaRPr lang="en-US" altLang="zh-CN" sz="3200">
                  <a:solidFill>
                    <a:schemeClr val="bg1"/>
                  </a:solidFill>
                </a:endParaRPr>
              </a:p>
            </p:txBody>
          </p:sp>
        </p:grpSp>
        <p:grpSp>
          <p:nvGrpSpPr>
            <p:cNvPr id="13" name="Group 34"/>
            <p:cNvGrpSpPr>
              <a:grpSpLocks/>
            </p:cNvGrpSpPr>
            <p:nvPr/>
          </p:nvGrpSpPr>
          <p:grpSpPr bwMode="auto">
            <a:xfrm>
              <a:off x="3088" y="1383"/>
              <a:ext cx="303" cy="288"/>
              <a:chOff x="2301" y="2697"/>
              <a:chExt cx="303" cy="288"/>
            </a:xfrm>
          </p:grpSpPr>
          <p:sp>
            <p:nvSpPr>
              <p:cNvPr id="62499" name="Oval 35"/>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500" name="Text Box 36"/>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K</a:t>
                </a:r>
                <a:endParaRPr lang="en-US" altLang="zh-CN" sz="3200">
                  <a:solidFill>
                    <a:schemeClr val="bg1"/>
                  </a:solidFill>
                </a:endParaRPr>
              </a:p>
            </p:txBody>
          </p:sp>
        </p:grpSp>
        <p:grpSp>
          <p:nvGrpSpPr>
            <p:cNvPr id="14" name="Group 37"/>
            <p:cNvGrpSpPr>
              <a:grpSpLocks/>
            </p:cNvGrpSpPr>
            <p:nvPr/>
          </p:nvGrpSpPr>
          <p:grpSpPr bwMode="auto">
            <a:xfrm>
              <a:off x="1419" y="1921"/>
              <a:ext cx="288" cy="288"/>
              <a:chOff x="2301" y="2697"/>
              <a:chExt cx="288" cy="288"/>
            </a:xfrm>
          </p:grpSpPr>
          <p:sp>
            <p:nvSpPr>
              <p:cNvPr id="62502" name="Oval 38"/>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503" name="Text Box 39"/>
              <p:cNvSpPr txBox="1">
                <a:spLocks noChangeArrowheads="1"/>
              </p:cNvSpPr>
              <p:nvPr/>
            </p:nvSpPr>
            <p:spPr bwMode="auto">
              <a:xfrm>
                <a:off x="234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L</a:t>
                </a:r>
                <a:endParaRPr lang="en-US" altLang="zh-CN" sz="3200">
                  <a:solidFill>
                    <a:schemeClr val="bg1"/>
                  </a:solidFill>
                </a:endParaRPr>
              </a:p>
            </p:txBody>
          </p:sp>
        </p:grpSp>
        <p:grpSp>
          <p:nvGrpSpPr>
            <p:cNvPr id="15" name="Group 40"/>
            <p:cNvGrpSpPr>
              <a:grpSpLocks/>
            </p:cNvGrpSpPr>
            <p:nvPr/>
          </p:nvGrpSpPr>
          <p:grpSpPr bwMode="auto">
            <a:xfrm>
              <a:off x="2632" y="1899"/>
              <a:ext cx="324" cy="288"/>
              <a:chOff x="2301" y="2697"/>
              <a:chExt cx="324" cy="288"/>
            </a:xfrm>
          </p:grpSpPr>
          <p:sp>
            <p:nvSpPr>
              <p:cNvPr id="62505" name="Oval 41"/>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2506" name="Text Box 42"/>
              <p:cNvSpPr txBox="1">
                <a:spLocks noChangeArrowheads="1"/>
              </p:cNvSpPr>
              <p:nvPr/>
            </p:nvSpPr>
            <p:spPr bwMode="auto">
              <a:xfrm>
                <a:off x="2349" y="2697"/>
                <a:ext cx="276"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M</a:t>
                </a:r>
                <a:endParaRPr lang="en-US" altLang="zh-CN" sz="3200">
                  <a:solidFill>
                    <a:schemeClr val="bg1"/>
                  </a:solidFill>
                </a:endParaRPr>
              </a:p>
            </p:txBody>
          </p:sp>
        </p:grpSp>
        <p:sp>
          <p:nvSpPr>
            <p:cNvPr id="62507" name="Line 43"/>
            <p:cNvSpPr>
              <a:spLocks noChangeShapeType="1"/>
            </p:cNvSpPr>
            <p:nvPr/>
          </p:nvSpPr>
          <p:spPr bwMode="auto">
            <a:xfrm flipH="1">
              <a:off x="1271" y="612"/>
              <a:ext cx="687" cy="345"/>
            </a:xfrm>
            <a:prstGeom prst="line">
              <a:avLst/>
            </a:prstGeom>
            <a:noFill/>
            <a:ln w="38100">
              <a:solidFill>
                <a:schemeClr val="tx1"/>
              </a:solidFill>
              <a:round/>
              <a:headEnd/>
              <a:tailEnd/>
            </a:ln>
            <a:effectLst/>
          </p:spPr>
          <p:txBody>
            <a:bodyPr wrap="none"/>
            <a:lstStyle/>
            <a:p>
              <a:endParaRPr lang="zh-CN" altLang="en-US"/>
            </a:p>
          </p:txBody>
        </p:sp>
        <p:sp>
          <p:nvSpPr>
            <p:cNvPr id="62508" name="Line 44"/>
            <p:cNvSpPr>
              <a:spLocks noChangeShapeType="1"/>
            </p:cNvSpPr>
            <p:nvPr/>
          </p:nvSpPr>
          <p:spPr bwMode="auto">
            <a:xfrm flipH="1">
              <a:off x="1855" y="689"/>
              <a:ext cx="127" cy="224"/>
            </a:xfrm>
            <a:prstGeom prst="line">
              <a:avLst/>
            </a:prstGeom>
            <a:noFill/>
            <a:ln w="38100">
              <a:solidFill>
                <a:schemeClr val="tx1"/>
              </a:solidFill>
              <a:round/>
              <a:headEnd/>
              <a:tailEnd/>
            </a:ln>
            <a:effectLst/>
          </p:spPr>
          <p:txBody>
            <a:bodyPr wrap="none"/>
            <a:lstStyle/>
            <a:p>
              <a:endParaRPr lang="zh-CN" altLang="en-US"/>
            </a:p>
          </p:txBody>
        </p:sp>
        <p:sp>
          <p:nvSpPr>
            <p:cNvPr id="62509" name="Line 45"/>
            <p:cNvSpPr>
              <a:spLocks noChangeShapeType="1"/>
            </p:cNvSpPr>
            <p:nvPr/>
          </p:nvSpPr>
          <p:spPr bwMode="auto">
            <a:xfrm>
              <a:off x="2184" y="674"/>
              <a:ext cx="150" cy="224"/>
            </a:xfrm>
            <a:prstGeom prst="line">
              <a:avLst/>
            </a:prstGeom>
            <a:noFill/>
            <a:ln w="38100">
              <a:solidFill>
                <a:schemeClr val="tx1"/>
              </a:solidFill>
              <a:round/>
              <a:headEnd/>
              <a:tailEnd/>
            </a:ln>
            <a:effectLst/>
          </p:spPr>
          <p:txBody>
            <a:bodyPr wrap="none"/>
            <a:lstStyle/>
            <a:p>
              <a:endParaRPr lang="zh-CN" altLang="en-US"/>
            </a:p>
          </p:txBody>
        </p:sp>
        <p:sp>
          <p:nvSpPr>
            <p:cNvPr id="62510" name="Line 46"/>
            <p:cNvSpPr>
              <a:spLocks noChangeShapeType="1"/>
            </p:cNvSpPr>
            <p:nvPr/>
          </p:nvSpPr>
          <p:spPr bwMode="auto">
            <a:xfrm>
              <a:off x="2207" y="613"/>
              <a:ext cx="673" cy="337"/>
            </a:xfrm>
            <a:prstGeom prst="line">
              <a:avLst/>
            </a:prstGeom>
            <a:noFill/>
            <a:ln w="38100">
              <a:solidFill>
                <a:schemeClr val="tx1"/>
              </a:solidFill>
              <a:round/>
              <a:headEnd/>
              <a:tailEnd/>
            </a:ln>
            <a:effectLst/>
          </p:spPr>
          <p:txBody>
            <a:bodyPr wrap="none"/>
            <a:lstStyle/>
            <a:p>
              <a:endParaRPr lang="zh-CN" altLang="en-US"/>
            </a:p>
          </p:txBody>
        </p:sp>
        <p:sp>
          <p:nvSpPr>
            <p:cNvPr id="62511" name="Line 47"/>
            <p:cNvSpPr>
              <a:spLocks noChangeShapeType="1"/>
            </p:cNvSpPr>
            <p:nvPr/>
          </p:nvSpPr>
          <p:spPr bwMode="auto">
            <a:xfrm flipH="1">
              <a:off x="883" y="1084"/>
              <a:ext cx="187" cy="307"/>
            </a:xfrm>
            <a:prstGeom prst="line">
              <a:avLst/>
            </a:prstGeom>
            <a:noFill/>
            <a:ln w="38100">
              <a:solidFill>
                <a:schemeClr val="tx1"/>
              </a:solidFill>
              <a:round/>
              <a:headEnd/>
              <a:tailEnd/>
            </a:ln>
            <a:effectLst/>
          </p:spPr>
          <p:txBody>
            <a:bodyPr wrap="none"/>
            <a:lstStyle/>
            <a:p>
              <a:endParaRPr lang="zh-CN" altLang="en-US"/>
            </a:p>
          </p:txBody>
        </p:sp>
        <p:sp>
          <p:nvSpPr>
            <p:cNvPr id="62512" name="Line 48"/>
            <p:cNvSpPr>
              <a:spLocks noChangeShapeType="1"/>
            </p:cNvSpPr>
            <p:nvPr/>
          </p:nvSpPr>
          <p:spPr bwMode="auto">
            <a:xfrm>
              <a:off x="1174" y="1130"/>
              <a:ext cx="0" cy="284"/>
            </a:xfrm>
            <a:prstGeom prst="line">
              <a:avLst/>
            </a:prstGeom>
            <a:noFill/>
            <a:ln w="38100">
              <a:solidFill>
                <a:schemeClr val="tx1"/>
              </a:solidFill>
              <a:round/>
              <a:headEnd/>
              <a:tailEnd/>
            </a:ln>
            <a:effectLst/>
          </p:spPr>
          <p:txBody>
            <a:bodyPr wrap="none"/>
            <a:lstStyle/>
            <a:p>
              <a:endParaRPr lang="zh-CN" altLang="en-US"/>
            </a:p>
          </p:txBody>
        </p:sp>
        <p:sp>
          <p:nvSpPr>
            <p:cNvPr id="62513" name="Line 49"/>
            <p:cNvSpPr>
              <a:spLocks noChangeShapeType="1"/>
            </p:cNvSpPr>
            <p:nvPr/>
          </p:nvSpPr>
          <p:spPr bwMode="auto">
            <a:xfrm>
              <a:off x="1257" y="1092"/>
              <a:ext cx="291" cy="291"/>
            </a:xfrm>
            <a:prstGeom prst="line">
              <a:avLst/>
            </a:prstGeom>
            <a:noFill/>
            <a:ln w="38100">
              <a:solidFill>
                <a:schemeClr val="tx1"/>
              </a:solidFill>
              <a:round/>
              <a:headEnd/>
              <a:tailEnd/>
            </a:ln>
            <a:effectLst/>
          </p:spPr>
          <p:txBody>
            <a:bodyPr wrap="none"/>
            <a:lstStyle/>
            <a:p>
              <a:endParaRPr lang="zh-CN" altLang="en-US"/>
            </a:p>
          </p:txBody>
        </p:sp>
        <p:sp>
          <p:nvSpPr>
            <p:cNvPr id="62514" name="Line 50"/>
            <p:cNvSpPr>
              <a:spLocks noChangeShapeType="1"/>
            </p:cNvSpPr>
            <p:nvPr/>
          </p:nvSpPr>
          <p:spPr bwMode="auto">
            <a:xfrm>
              <a:off x="1556" y="1646"/>
              <a:ext cx="0" cy="291"/>
            </a:xfrm>
            <a:prstGeom prst="line">
              <a:avLst/>
            </a:prstGeom>
            <a:noFill/>
            <a:ln w="38100">
              <a:solidFill>
                <a:schemeClr val="tx1"/>
              </a:solidFill>
              <a:round/>
              <a:headEnd/>
              <a:tailEnd/>
            </a:ln>
            <a:effectLst/>
          </p:spPr>
          <p:txBody>
            <a:bodyPr wrap="none"/>
            <a:lstStyle/>
            <a:p>
              <a:endParaRPr lang="zh-CN" altLang="en-US"/>
            </a:p>
          </p:txBody>
        </p:sp>
        <p:sp>
          <p:nvSpPr>
            <p:cNvPr id="62515" name="Line 51"/>
            <p:cNvSpPr>
              <a:spLocks noChangeShapeType="1"/>
            </p:cNvSpPr>
            <p:nvPr/>
          </p:nvSpPr>
          <p:spPr bwMode="auto">
            <a:xfrm>
              <a:off x="2401" y="1137"/>
              <a:ext cx="0" cy="292"/>
            </a:xfrm>
            <a:prstGeom prst="line">
              <a:avLst/>
            </a:prstGeom>
            <a:noFill/>
            <a:ln w="38100">
              <a:solidFill>
                <a:schemeClr val="tx1"/>
              </a:solidFill>
              <a:round/>
              <a:headEnd/>
              <a:tailEnd/>
            </a:ln>
            <a:effectLst/>
          </p:spPr>
          <p:txBody>
            <a:bodyPr wrap="none"/>
            <a:lstStyle/>
            <a:p>
              <a:endParaRPr lang="zh-CN" altLang="en-US"/>
            </a:p>
          </p:txBody>
        </p:sp>
        <p:sp>
          <p:nvSpPr>
            <p:cNvPr id="62516" name="Line 52"/>
            <p:cNvSpPr>
              <a:spLocks noChangeShapeType="1"/>
            </p:cNvSpPr>
            <p:nvPr/>
          </p:nvSpPr>
          <p:spPr bwMode="auto">
            <a:xfrm>
              <a:off x="2760" y="1661"/>
              <a:ext cx="0" cy="269"/>
            </a:xfrm>
            <a:prstGeom prst="line">
              <a:avLst/>
            </a:prstGeom>
            <a:noFill/>
            <a:ln w="38100">
              <a:solidFill>
                <a:schemeClr val="tx1"/>
              </a:solidFill>
              <a:round/>
              <a:headEnd/>
              <a:tailEnd/>
            </a:ln>
            <a:effectLst/>
          </p:spPr>
          <p:txBody>
            <a:bodyPr wrap="none"/>
            <a:lstStyle/>
            <a:p>
              <a:endParaRPr lang="zh-CN" altLang="en-US"/>
            </a:p>
          </p:txBody>
        </p:sp>
        <p:sp>
          <p:nvSpPr>
            <p:cNvPr id="62517" name="Line 53"/>
            <p:cNvSpPr>
              <a:spLocks noChangeShapeType="1"/>
            </p:cNvSpPr>
            <p:nvPr/>
          </p:nvSpPr>
          <p:spPr bwMode="auto">
            <a:xfrm flipH="1">
              <a:off x="2779" y="1115"/>
              <a:ext cx="168" cy="291"/>
            </a:xfrm>
            <a:prstGeom prst="line">
              <a:avLst/>
            </a:prstGeom>
            <a:noFill/>
            <a:ln w="38100">
              <a:solidFill>
                <a:schemeClr val="tx1"/>
              </a:solidFill>
              <a:round/>
              <a:headEnd/>
              <a:tailEnd/>
            </a:ln>
            <a:effectLst/>
          </p:spPr>
          <p:txBody>
            <a:bodyPr wrap="none"/>
            <a:lstStyle/>
            <a:p>
              <a:endParaRPr lang="zh-CN" altLang="en-US"/>
            </a:p>
          </p:txBody>
        </p:sp>
        <p:sp>
          <p:nvSpPr>
            <p:cNvPr id="62518" name="Line 54"/>
            <p:cNvSpPr>
              <a:spLocks noChangeShapeType="1"/>
            </p:cNvSpPr>
            <p:nvPr/>
          </p:nvSpPr>
          <p:spPr bwMode="auto">
            <a:xfrm>
              <a:off x="3045" y="1107"/>
              <a:ext cx="169" cy="292"/>
            </a:xfrm>
            <a:prstGeom prst="line">
              <a:avLst/>
            </a:prstGeom>
            <a:noFill/>
            <a:ln w="38100">
              <a:solidFill>
                <a:schemeClr val="tx1"/>
              </a:solidFill>
              <a:round/>
              <a:headEnd/>
              <a:tailEnd/>
            </a:ln>
            <a:effectLst/>
          </p:spPr>
          <p:txBody>
            <a:bodyPr wrap="none"/>
            <a:lstStyle/>
            <a:p>
              <a:endParaRPr lang="zh-CN" altLang="en-US"/>
            </a:p>
          </p:txBody>
        </p:sp>
      </p:grpSp>
      <p:sp>
        <p:nvSpPr>
          <p:cNvPr id="62519" name="Line 55"/>
          <p:cNvSpPr>
            <a:spLocks noChangeShapeType="1"/>
          </p:cNvSpPr>
          <p:nvPr/>
        </p:nvSpPr>
        <p:spPr bwMode="auto">
          <a:xfrm>
            <a:off x="3087688" y="2493963"/>
            <a:ext cx="547687" cy="0"/>
          </a:xfrm>
          <a:prstGeom prst="line">
            <a:avLst/>
          </a:prstGeom>
          <a:noFill/>
          <a:ln w="38100">
            <a:solidFill>
              <a:srgbClr val="FF3300"/>
            </a:solidFill>
            <a:round/>
            <a:headEnd/>
            <a:tailEnd/>
          </a:ln>
          <a:effectLst/>
        </p:spPr>
        <p:txBody>
          <a:bodyPr wrap="none"/>
          <a:lstStyle/>
          <a:p>
            <a:endParaRPr lang="zh-CN" altLang="en-US"/>
          </a:p>
        </p:txBody>
      </p:sp>
      <p:sp>
        <p:nvSpPr>
          <p:cNvPr id="62520" name="Line 56"/>
          <p:cNvSpPr>
            <a:spLocks noChangeShapeType="1"/>
          </p:cNvSpPr>
          <p:nvPr/>
        </p:nvSpPr>
        <p:spPr bwMode="auto">
          <a:xfrm>
            <a:off x="4013200" y="2470150"/>
            <a:ext cx="606425" cy="0"/>
          </a:xfrm>
          <a:prstGeom prst="line">
            <a:avLst/>
          </a:prstGeom>
          <a:noFill/>
          <a:ln w="38100">
            <a:solidFill>
              <a:srgbClr val="FF3300"/>
            </a:solidFill>
            <a:round/>
            <a:headEnd/>
            <a:tailEnd/>
          </a:ln>
          <a:effectLst/>
        </p:spPr>
        <p:txBody>
          <a:bodyPr wrap="none"/>
          <a:lstStyle/>
          <a:p>
            <a:endParaRPr lang="zh-CN" altLang="en-US"/>
          </a:p>
        </p:txBody>
      </p:sp>
      <p:sp>
        <p:nvSpPr>
          <p:cNvPr id="62521" name="Line 57"/>
          <p:cNvSpPr>
            <a:spLocks noChangeShapeType="1"/>
          </p:cNvSpPr>
          <p:nvPr/>
        </p:nvSpPr>
        <p:spPr bwMode="auto">
          <a:xfrm>
            <a:off x="4987925" y="2481263"/>
            <a:ext cx="581025" cy="0"/>
          </a:xfrm>
          <a:prstGeom prst="line">
            <a:avLst/>
          </a:prstGeom>
          <a:noFill/>
          <a:ln w="38100">
            <a:solidFill>
              <a:srgbClr val="FF3300"/>
            </a:solidFill>
            <a:round/>
            <a:headEnd/>
            <a:tailEnd/>
          </a:ln>
          <a:effectLst/>
        </p:spPr>
        <p:txBody>
          <a:bodyPr wrap="none"/>
          <a:lstStyle/>
          <a:p>
            <a:endParaRPr lang="zh-CN" altLang="en-US"/>
          </a:p>
        </p:txBody>
      </p:sp>
      <p:sp>
        <p:nvSpPr>
          <p:cNvPr id="62522" name="Line 58"/>
          <p:cNvSpPr>
            <a:spLocks noChangeShapeType="1"/>
          </p:cNvSpPr>
          <p:nvPr/>
        </p:nvSpPr>
        <p:spPr bwMode="auto">
          <a:xfrm>
            <a:off x="2589213" y="3313113"/>
            <a:ext cx="119062" cy="0"/>
          </a:xfrm>
          <a:prstGeom prst="line">
            <a:avLst/>
          </a:prstGeom>
          <a:noFill/>
          <a:ln w="38100">
            <a:solidFill>
              <a:srgbClr val="FF3300"/>
            </a:solidFill>
            <a:round/>
            <a:headEnd/>
            <a:tailEnd/>
          </a:ln>
          <a:effectLst/>
        </p:spPr>
        <p:txBody>
          <a:bodyPr wrap="none"/>
          <a:lstStyle/>
          <a:p>
            <a:endParaRPr lang="zh-CN" altLang="en-US"/>
          </a:p>
        </p:txBody>
      </p:sp>
      <p:sp>
        <p:nvSpPr>
          <p:cNvPr id="62523" name="Line 59"/>
          <p:cNvSpPr>
            <a:spLocks noChangeShapeType="1"/>
          </p:cNvSpPr>
          <p:nvPr/>
        </p:nvSpPr>
        <p:spPr bwMode="auto">
          <a:xfrm>
            <a:off x="3146425" y="3302000"/>
            <a:ext cx="203200" cy="0"/>
          </a:xfrm>
          <a:prstGeom prst="line">
            <a:avLst/>
          </a:prstGeom>
          <a:noFill/>
          <a:ln w="38100">
            <a:solidFill>
              <a:srgbClr val="FF3300"/>
            </a:solidFill>
            <a:round/>
            <a:headEnd/>
            <a:tailEnd/>
          </a:ln>
          <a:effectLst/>
        </p:spPr>
        <p:txBody>
          <a:bodyPr wrap="none"/>
          <a:lstStyle/>
          <a:p>
            <a:endParaRPr lang="zh-CN" altLang="en-US"/>
          </a:p>
        </p:txBody>
      </p:sp>
      <p:sp>
        <p:nvSpPr>
          <p:cNvPr id="62524" name="Line 60"/>
          <p:cNvSpPr>
            <a:spLocks noChangeShapeType="1"/>
          </p:cNvSpPr>
          <p:nvPr/>
        </p:nvSpPr>
        <p:spPr bwMode="auto">
          <a:xfrm>
            <a:off x="5616575" y="3325813"/>
            <a:ext cx="309563" cy="0"/>
          </a:xfrm>
          <a:prstGeom prst="line">
            <a:avLst/>
          </a:prstGeom>
          <a:noFill/>
          <a:ln w="38100">
            <a:solidFill>
              <a:srgbClr val="FF3300"/>
            </a:solidFill>
            <a:round/>
            <a:headEnd/>
            <a:tailEnd/>
          </a:ln>
          <a:effectLst/>
        </p:spPr>
        <p:txBody>
          <a:bodyPr wrap="none"/>
          <a:lstStyle/>
          <a:p>
            <a:endParaRPr lang="zh-CN" altLang="en-US"/>
          </a:p>
        </p:txBody>
      </p:sp>
      <p:grpSp>
        <p:nvGrpSpPr>
          <p:cNvPr id="16" name="Group 61"/>
          <p:cNvGrpSpPr>
            <a:grpSpLocks/>
          </p:cNvGrpSpPr>
          <p:nvPr/>
        </p:nvGrpSpPr>
        <p:grpSpPr bwMode="auto">
          <a:xfrm>
            <a:off x="3906838" y="2054225"/>
            <a:ext cx="249237" cy="238125"/>
            <a:chOff x="1272" y="3306"/>
            <a:chExt cx="157" cy="150"/>
          </a:xfrm>
        </p:grpSpPr>
        <p:sp>
          <p:nvSpPr>
            <p:cNvPr id="62526" name="Line 62"/>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27" name="Line 63"/>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17" name="Group 64"/>
          <p:cNvGrpSpPr>
            <a:grpSpLocks/>
          </p:cNvGrpSpPr>
          <p:nvPr/>
        </p:nvGrpSpPr>
        <p:grpSpPr bwMode="auto">
          <a:xfrm>
            <a:off x="4511675" y="2043113"/>
            <a:ext cx="249238" cy="238125"/>
            <a:chOff x="1272" y="3306"/>
            <a:chExt cx="157" cy="150"/>
          </a:xfrm>
        </p:grpSpPr>
        <p:sp>
          <p:nvSpPr>
            <p:cNvPr id="62529" name="Line 65"/>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0" name="Line 66"/>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18" name="Group 67"/>
          <p:cNvGrpSpPr>
            <a:grpSpLocks/>
          </p:cNvGrpSpPr>
          <p:nvPr/>
        </p:nvGrpSpPr>
        <p:grpSpPr bwMode="auto">
          <a:xfrm>
            <a:off x="4927600" y="2006600"/>
            <a:ext cx="249238" cy="238125"/>
            <a:chOff x="1272" y="3306"/>
            <a:chExt cx="157" cy="150"/>
          </a:xfrm>
        </p:grpSpPr>
        <p:sp>
          <p:nvSpPr>
            <p:cNvPr id="62532" name="Line 68"/>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3" name="Line 69"/>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19" name="Group 70"/>
          <p:cNvGrpSpPr>
            <a:grpSpLocks/>
          </p:cNvGrpSpPr>
          <p:nvPr/>
        </p:nvGrpSpPr>
        <p:grpSpPr bwMode="auto">
          <a:xfrm>
            <a:off x="5865813" y="2778125"/>
            <a:ext cx="249237" cy="238125"/>
            <a:chOff x="1272" y="3306"/>
            <a:chExt cx="157" cy="150"/>
          </a:xfrm>
        </p:grpSpPr>
        <p:sp>
          <p:nvSpPr>
            <p:cNvPr id="62535" name="Line 71"/>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6" name="Line 72"/>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20" name="Group 73"/>
          <p:cNvGrpSpPr>
            <a:grpSpLocks/>
          </p:cNvGrpSpPr>
          <p:nvPr/>
        </p:nvGrpSpPr>
        <p:grpSpPr bwMode="auto">
          <a:xfrm>
            <a:off x="3170238" y="2778125"/>
            <a:ext cx="249237" cy="238125"/>
            <a:chOff x="1272" y="3306"/>
            <a:chExt cx="157" cy="150"/>
          </a:xfrm>
        </p:grpSpPr>
        <p:sp>
          <p:nvSpPr>
            <p:cNvPr id="62538" name="Line 74"/>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39" name="Line 75"/>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grpSp>
        <p:nvGrpSpPr>
          <p:cNvPr id="21" name="Group 76"/>
          <p:cNvGrpSpPr>
            <a:grpSpLocks/>
          </p:cNvGrpSpPr>
          <p:nvPr/>
        </p:nvGrpSpPr>
        <p:grpSpPr bwMode="auto">
          <a:xfrm>
            <a:off x="2743200" y="2754313"/>
            <a:ext cx="249238" cy="238125"/>
            <a:chOff x="1272" y="3306"/>
            <a:chExt cx="157" cy="150"/>
          </a:xfrm>
        </p:grpSpPr>
        <p:sp>
          <p:nvSpPr>
            <p:cNvPr id="62541" name="Line 77"/>
            <p:cNvSpPr>
              <a:spLocks noChangeShapeType="1"/>
            </p:cNvSpPr>
            <p:nvPr/>
          </p:nvSpPr>
          <p:spPr bwMode="auto">
            <a:xfrm flipH="1">
              <a:off x="1279" y="3306"/>
              <a:ext cx="150" cy="150"/>
            </a:xfrm>
            <a:prstGeom prst="line">
              <a:avLst/>
            </a:prstGeom>
            <a:noFill/>
            <a:ln w="38100">
              <a:solidFill>
                <a:srgbClr val="FF3300"/>
              </a:solidFill>
              <a:round/>
              <a:headEnd/>
              <a:tailEnd/>
            </a:ln>
            <a:effectLst/>
          </p:spPr>
          <p:txBody>
            <a:bodyPr wrap="none"/>
            <a:lstStyle/>
            <a:p>
              <a:endParaRPr lang="zh-CN" altLang="en-US"/>
            </a:p>
          </p:txBody>
        </p:sp>
        <p:sp>
          <p:nvSpPr>
            <p:cNvPr id="62542" name="Line 78"/>
            <p:cNvSpPr>
              <a:spLocks noChangeShapeType="1"/>
            </p:cNvSpPr>
            <p:nvPr/>
          </p:nvSpPr>
          <p:spPr bwMode="auto">
            <a:xfrm>
              <a:off x="1272" y="3306"/>
              <a:ext cx="135" cy="135"/>
            </a:xfrm>
            <a:prstGeom prst="line">
              <a:avLst/>
            </a:prstGeom>
            <a:noFill/>
            <a:ln w="38100">
              <a:solidFill>
                <a:srgbClr val="FF3300"/>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519"/>
                                        </p:tgtEl>
                                        <p:attrNameLst>
                                          <p:attrName>style.visibility</p:attrName>
                                        </p:attrNameLst>
                                      </p:cBhvr>
                                      <p:to>
                                        <p:strVal val="visible"/>
                                      </p:to>
                                    </p:set>
                                    <p:animEffect transition="in" filter="box(out)">
                                      <p:cBhvr>
                                        <p:cTn id="7" dur="500"/>
                                        <p:tgtEl>
                                          <p:spTgt spid="6251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520"/>
                                        </p:tgtEl>
                                        <p:attrNameLst>
                                          <p:attrName>style.visibility</p:attrName>
                                        </p:attrNameLst>
                                      </p:cBhvr>
                                      <p:to>
                                        <p:strVal val="visible"/>
                                      </p:to>
                                    </p:set>
                                    <p:animEffect transition="in" filter="box(out)">
                                      <p:cBhvr>
                                        <p:cTn id="12" dur="500"/>
                                        <p:tgtEl>
                                          <p:spTgt spid="6252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2521"/>
                                        </p:tgtEl>
                                        <p:attrNameLst>
                                          <p:attrName>style.visibility</p:attrName>
                                        </p:attrNameLst>
                                      </p:cBhvr>
                                      <p:to>
                                        <p:strVal val="visible"/>
                                      </p:to>
                                    </p:set>
                                    <p:animEffect transition="in" filter="box(out)">
                                      <p:cBhvr>
                                        <p:cTn id="17" dur="500"/>
                                        <p:tgtEl>
                                          <p:spTgt spid="6252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2522"/>
                                        </p:tgtEl>
                                        <p:attrNameLst>
                                          <p:attrName>style.visibility</p:attrName>
                                        </p:attrNameLst>
                                      </p:cBhvr>
                                      <p:to>
                                        <p:strVal val="visible"/>
                                      </p:to>
                                    </p:set>
                                    <p:animEffect transition="in" filter="box(out)">
                                      <p:cBhvr>
                                        <p:cTn id="22" dur="500"/>
                                        <p:tgtEl>
                                          <p:spTgt spid="62522"/>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2523"/>
                                        </p:tgtEl>
                                        <p:attrNameLst>
                                          <p:attrName>style.visibility</p:attrName>
                                        </p:attrNameLst>
                                      </p:cBhvr>
                                      <p:to>
                                        <p:strVal val="visible"/>
                                      </p:to>
                                    </p:set>
                                    <p:animEffect transition="in" filter="box(out)">
                                      <p:cBhvr>
                                        <p:cTn id="27" dur="500"/>
                                        <p:tgtEl>
                                          <p:spTgt spid="62523"/>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2524"/>
                                        </p:tgtEl>
                                        <p:attrNameLst>
                                          <p:attrName>style.visibility</p:attrName>
                                        </p:attrNameLst>
                                      </p:cBhvr>
                                      <p:to>
                                        <p:strVal val="visible"/>
                                      </p:to>
                                    </p:set>
                                    <p:animEffect transition="in" filter="box(out)">
                                      <p:cBhvr>
                                        <p:cTn id="32" dur="500"/>
                                        <p:tgtEl>
                                          <p:spTgt spid="6252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ox(out)">
                                      <p:cBhvr>
                                        <p:cTn id="37" dur="500"/>
                                        <p:tgtEl>
                                          <p:spTgt spid="16"/>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builtIn="1"/>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out)">
                                      <p:cBhvr>
                                        <p:cTn id="47" dur="500"/>
                                        <p:tgtEl>
                                          <p:spTgt spid="18"/>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ox(out)">
                                      <p:cBhvr>
                                        <p:cTn id="52" dur="500"/>
                                        <p:tgtEl>
                                          <p:spTgt spid="21"/>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builtIn="1"/>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ox(out)">
                                      <p:cBhvr>
                                        <p:cTn id="57" dur="500"/>
                                        <p:tgtEl>
                                          <p:spTgt spid="20"/>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builtIn="1"/>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ox(out)">
                                      <p:cBhvr>
                                        <p:cTn id="62" dur="500"/>
                                        <p:tgtEl>
                                          <p:spTgt spid="19"/>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19" grpId="0" animBg="1"/>
      <p:bldP spid="62520" grpId="0" animBg="1"/>
      <p:bldP spid="62521" grpId="0" animBg="1"/>
      <p:bldP spid="62522" grpId="0" animBg="1"/>
      <p:bldP spid="62523" grpId="0" animBg="1"/>
      <p:bldP spid="62524" grpId="0" animBg="1"/>
    </p:bld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55600" y="276225"/>
            <a:ext cx="641350" cy="457200"/>
          </a:xfrm>
          <a:prstGeom prst="rect">
            <a:avLst/>
          </a:prstGeom>
          <a:noFill/>
          <a:ln w="9525">
            <a:noFill/>
            <a:miter lim="800000"/>
            <a:headEnd/>
            <a:tailEnd/>
          </a:ln>
          <a:effectLst/>
        </p:spPr>
        <p:txBody>
          <a:bodyPr wrap="none">
            <a:spAutoFit/>
          </a:bodyPr>
          <a:lstStyle/>
          <a:p>
            <a:r>
              <a:rPr lang="en-US" altLang="zh-CN" sz="2400"/>
              <a:t>4 .4</a:t>
            </a:r>
          </a:p>
        </p:txBody>
      </p:sp>
      <p:grpSp>
        <p:nvGrpSpPr>
          <p:cNvPr id="2" name="Group 3"/>
          <p:cNvGrpSpPr>
            <a:grpSpLocks/>
          </p:cNvGrpSpPr>
          <p:nvPr/>
        </p:nvGrpSpPr>
        <p:grpSpPr bwMode="auto">
          <a:xfrm>
            <a:off x="2368550" y="1871663"/>
            <a:ext cx="468313" cy="457200"/>
            <a:chOff x="1935" y="455"/>
            <a:chExt cx="295" cy="288"/>
          </a:xfrm>
        </p:grpSpPr>
        <p:sp>
          <p:nvSpPr>
            <p:cNvPr id="63492" name="Oval 4"/>
            <p:cNvSpPr>
              <a:spLocks noChangeArrowheads="1"/>
            </p:cNvSpPr>
            <p:nvPr/>
          </p:nvSpPr>
          <p:spPr bwMode="auto">
            <a:xfrm>
              <a:off x="1935" y="45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493" name="Text Box 5"/>
            <p:cNvSpPr txBox="1">
              <a:spLocks noChangeArrowheads="1"/>
            </p:cNvSpPr>
            <p:nvPr/>
          </p:nvSpPr>
          <p:spPr bwMode="auto">
            <a:xfrm>
              <a:off x="1975" y="455"/>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3" name="Group 6"/>
          <p:cNvGrpSpPr>
            <a:grpSpLocks/>
          </p:cNvGrpSpPr>
          <p:nvPr/>
        </p:nvGrpSpPr>
        <p:grpSpPr bwMode="auto">
          <a:xfrm>
            <a:off x="938213" y="2514600"/>
            <a:ext cx="468312" cy="457200"/>
            <a:chOff x="2637" y="2697"/>
            <a:chExt cx="295" cy="288"/>
          </a:xfrm>
        </p:grpSpPr>
        <p:sp>
          <p:nvSpPr>
            <p:cNvPr id="63495" name="Oval 7"/>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496" name="Text Box 8"/>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grpSp>
        <p:nvGrpSpPr>
          <p:cNvPr id="4" name="Group 9"/>
          <p:cNvGrpSpPr>
            <a:grpSpLocks/>
          </p:cNvGrpSpPr>
          <p:nvPr/>
        </p:nvGrpSpPr>
        <p:grpSpPr bwMode="auto">
          <a:xfrm>
            <a:off x="1890713" y="2514600"/>
            <a:ext cx="481012" cy="457200"/>
            <a:chOff x="1485" y="2073"/>
            <a:chExt cx="303" cy="288"/>
          </a:xfrm>
        </p:grpSpPr>
        <p:sp>
          <p:nvSpPr>
            <p:cNvPr id="63498" name="Oval 10"/>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499" name="Text Box 11"/>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grpSp>
        <p:nvGrpSpPr>
          <p:cNvPr id="5" name="Group 12"/>
          <p:cNvGrpSpPr>
            <a:grpSpLocks/>
          </p:cNvGrpSpPr>
          <p:nvPr/>
        </p:nvGrpSpPr>
        <p:grpSpPr bwMode="auto">
          <a:xfrm>
            <a:off x="2855913" y="2514600"/>
            <a:ext cx="468312" cy="457200"/>
            <a:chOff x="1965" y="2697"/>
            <a:chExt cx="295" cy="288"/>
          </a:xfrm>
        </p:grpSpPr>
        <p:sp>
          <p:nvSpPr>
            <p:cNvPr id="63501" name="Oval 13"/>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02" name="Text Box 14"/>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grpSp>
        <p:nvGrpSpPr>
          <p:cNvPr id="6" name="Group 15"/>
          <p:cNvGrpSpPr>
            <a:grpSpLocks/>
          </p:cNvGrpSpPr>
          <p:nvPr/>
        </p:nvGrpSpPr>
        <p:grpSpPr bwMode="auto">
          <a:xfrm>
            <a:off x="3808413" y="2514600"/>
            <a:ext cx="463550" cy="457200"/>
            <a:chOff x="1293" y="2697"/>
            <a:chExt cx="292" cy="288"/>
          </a:xfrm>
        </p:grpSpPr>
        <p:sp>
          <p:nvSpPr>
            <p:cNvPr id="63504" name="Oval 16"/>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05" name="Text Box 17"/>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grpSp>
        <p:nvGrpSpPr>
          <p:cNvPr id="7" name="Group 18"/>
          <p:cNvGrpSpPr>
            <a:grpSpLocks/>
          </p:cNvGrpSpPr>
          <p:nvPr/>
        </p:nvGrpSpPr>
        <p:grpSpPr bwMode="auto">
          <a:xfrm>
            <a:off x="427038" y="3332163"/>
            <a:ext cx="457200" cy="457200"/>
            <a:chOff x="1629" y="2697"/>
            <a:chExt cx="288" cy="288"/>
          </a:xfrm>
        </p:grpSpPr>
        <p:sp>
          <p:nvSpPr>
            <p:cNvPr id="63507" name="Oval 19"/>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08" name="Text Box 20"/>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grpSp>
        <p:nvGrpSpPr>
          <p:cNvPr id="8" name="Group 21"/>
          <p:cNvGrpSpPr>
            <a:grpSpLocks/>
          </p:cNvGrpSpPr>
          <p:nvPr/>
        </p:nvGrpSpPr>
        <p:grpSpPr bwMode="auto">
          <a:xfrm>
            <a:off x="974725" y="3332163"/>
            <a:ext cx="484188" cy="457200"/>
            <a:chOff x="3405" y="2073"/>
            <a:chExt cx="305" cy="288"/>
          </a:xfrm>
        </p:grpSpPr>
        <p:sp>
          <p:nvSpPr>
            <p:cNvPr id="63510" name="Oval 22"/>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11" name="Text Box 23"/>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grpSp>
        <p:nvGrpSpPr>
          <p:cNvPr id="9" name="Group 24"/>
          <p:cNvGrpSpPr>
            <a:grpSpLocks/>
          </p:cNvGrpSpPr>
          <p:nvPr/>
        </p:nvGrpSpPr>
        <p:grpSpPr bwMode="auto">
          <a:xfrm>
            <a:off x="1549400" y="3332163"/>
            <a:ext cx="481013" cy="457200"/>
            <a:chOff x="2301" y="2697"/>
            <a:chExt cx="303" cy="288"/>
          </a:xfrm>
        </p:grpSpPr>
        <p:sp>
          <p:nvSpPr>
            <p:cNvPr id="63513" name="Oval 25"/>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14" name="Text Box 26"/>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grpSp>
        <p:nvGrpSpPr>
          <p:cNvPr id="10" name="Group 27"/>
          <p:cNvGrpSpPr>
            <a:grpSpLocks/>
          </p:cNvGrpSpPr>
          <p:nvPr/>
        </p:nvGrpSpPr>
        <p:grpSpPr bwMode="auto">
          <a:xfrm>
            <a:off x="2892425" y="3332163"/>
            <a:ext cx="457200" cy="457200"/>
            <a:chOff x="2301" y="2697"/>
            <a:chExt cx="288" cy="288"/>
          </a:xfrm>
        </p:grpSpPr>
        <p:sp>
          <p:nvSpPr>
            <p:cNvPr id="63516" name="Oval 28"/>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17" name="Text Box 29"/>
            <p:cNvSpPr txBox="1">
              <a:spLocks noChangeArrowheads="1"/>
            </p:cNvSpPr>
            <p:nvPr/>
          </p:nvSpPr>
          <p:spPr bwMode="auto">
            <a:xfrm>
              <a:off x="2349" y="2697"/>
              <a:ext cx="169"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I</a:t>
              </a:r>
              <a:endParaRPr lang="en-US" altLang="zh-CN" sz="3200">
                <a:solidFill>
                  <a:schemeClr val="bg1"/>
                </a:solidFill>
              </a:endParaRPr>
            </a:p>
          </p:txBody>
        </p:sp>
      </p:grpSp>
      <p:grpSp>
        <p:nvGrpSpPr>
          <p:cNvPr id="11" name="Group 30"/>
          <p:cNvGrpSpPr>
            <a:grpSpLocks/>
          </p:cNvGrpSpPr>
          <p:nvPr/>
        </p:nvGrpSpPr>
        <p:grpSpPr bwMode="auto">
          <a:xfrm>
            <a:off x="3475038" y="3344863"/>
            <a:ext cx="457200" cy="457200"/>
            <a:chOff x="2301" y="2697"/>
            <a:chExt cx="288" cy="288"/>
          </a:xfrm>
        </p:grpSpPr>
        <p:sp>
          <p:nvSpPr>
            <p:cNvPr id="63519" name="Oval 31"/>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0" name="Text Box 32"/>
            <p:cNvSpPr txBox="1">
              <a:spLocks noChangeArrowheads="1"/>
            </p:cNvSpPr>
            <p:nvPr/>
          </p:nvSpPr>
          <p:spPr bwMode="auto">
            <a:xfrm>
              <a:off x="2349" y="269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J</a:t>
              </a:r>
              <a:endParaRPr lang="en-US" altLang="zh-CN" sz="3200">
                <a:solidFill>
                  <a:schemeClr val="bg1"/>
                </a:solidFill>
              </a:endParaRPr>
            </a:p>
          </p:txBody>
        </p:sp>
      </p:grpSp>
      <p:grpSp>
        <p:nvGrpSpPr>
          <p:cNvPr id="12" name="Group 33"/>
          <p:cNvGrpSpPr>
            <a:grpSpLocks/>
          </p:cNvGrpSpPr>
          <p:nvPr/>
        </p:nvGrpSpPr>
        <p:grpSpPr bwMode="auto">
          <a:xfrm>
            <a:off x="4198938" y="3344863"/>
            <a:ext cx="481012" cy="457200"/>
            <a:chOff x="2301" y="2697"/>
            <a:chExt cx="303" cy="288"/>
          </a:xfrm>
        </p:grpSpPr>
        <p:sp>
          <p:nvSpPr>
            <p:cNvPr id="63522" name="Oval 34"/>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3" name="Text Box 35"/>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K</a:t>
              </a:r>
              <a:endParaRPr lang="en-US" altLang="zh-CN" sz="3200">
                <a:solidFill>
                  <a:schemeClr val="bg1"/>
                </a:solidFill>
              </a:endParaRPr>
            </a:p>
          </p:txBody>
        </p:sp>
      </p:grpSp>
      <p:grpSp>
        <p:nvGrpSpPr>
          <p:cNvPr id="13" name="Group 36"/>
          <p:cNvGrpSpPr>
            <a:grpSpLocks/>
          </p:cNvGrpSpPr>
          <p:nvPr/>
        </p:nvGrpSpPr>
        <p:grpSpPr bwMode="auto">
          <a:xfrm>
            <a:off x="1549400" y="4198938"/>
            <a:ext cx="457200" cy="457200"/>
            <a:chOff x="2301" y="2697"/>
            <a:chExt cx="288" cy="288"/>
          </a:xfrm>
        </p:grpSpPr>
        <p:sp>
          <p:nvSpPr>
            <p:cNvPr id="63525" name="Oval 37"/>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6" name="Text Box 38"/>
            <p:cNvSpPr txBox="1">
              <a:spLocks noChangeArrowheads="1"/>
            </p:cNvSpPr>
            <p:nvPr/>
          </p:nvSpPr>
          <p:spPr bwMode="auto">
            <a:xfrm>
              <a:off x="234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L</a:t>
              </a:r>
              <a:endParaRPr lang="en-US" altLang="zh-CN" sz="3200">
                <a:solidFill>
                  <a:schemeClr val="bg1"/>
                </a:solidFill>
              </a:endParaRPr>
            </a:p>
          </p:txBody>
        </p:sp>
      </p:grpSp>
      <p:grpSp>
        <p:nvGrpSpPr>
          <p:cNvPr id="14" name="Group 39"/>
          <p:cNvGrpSpPr>
            <a:grpSpLocks/>
          </p:cNvGrpSpPr>
          <p:nvPr/>
        </p:nvGrpSpPr>
        <p:grpSpPr bwMode="auto">
          <a:xfrm>
            <a:off x="3475038" y="4164013"/>
            <a:ext cx="514350" cy="457200"/>
            <a:chOff x="2301" y="2697"/>
            <a:chExt cx="324" cy="288"/>
          </a:xfrm>
        </p:grpSpPr>
        <p:sp>
          <p:nvSpPr>
            <p:cNvPr id="63528" name="Oval 40"/>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29" name="Text Box 41"/>
            <p:cNvSpPr txBox="1">
              <a:spLocks noChangeArrowheads="1"/>
            </p:cNvSpPr>
            <p:nvPr/>
          </p:nvSpPr>
          <p:spPr bwMode="auto">
            <a:xfrm>
              <a:off x="2349" y="2697"/>
              <a:ext cx="276"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M</a:t>
              </a:r>
              <a:endParaRPr lang="en-US" altLang="zh-CN" sz="3200">
                <a:solidFill>
                  <a:schemeClr val="bg1"/>
                </a:solidFill>
              </a:endParaRPr>
            </a:p>
          </p:txBody>
        </p:sp>
      </p:grpSp>
      <p:sp>
        <p:nvSpPr>
          <p:cNvPr id="63530" name="Line 42"/>
          <p:cNvSpPr>
            <a:spLocks noChangeShapeType="1"/>
          </p:cNvSpPr>
          <p:nvPr/>
        </p:nvSpPr>
        <p:spPr bwMode="auto">
          <a:xfrm flipH="1">
            <a:off x="1314450" y="2120900"/>
            <a:ext cx="1090613" cy="547688"/>
          </a:xfrm>
          <a:prstGeom prst="line">
            <a:avLst/>
          </a:prstGeom>
          <a:noFill/>
          <a:ln w="38100">
            <a:solidFill>
              <a:schemeClr val="tx1"/>
            </a:solidFill>
            <a:round/>
            <a:headEnd/>
            <a:tailEnd/>
          </a:ln>
          <a:effectLst/>
        </p:spPr>
        <p:txBody>
          <a:bodyPr wrap="none"/>
          <a:lstStyle/>
          <a:p>
            <a:endParaRPr lang="zh-CN" altLang="en-US"/>
          </a:p>
        </p:txBody>
      </p:sp>
      <p:sp>
        <p:nvSpPr>
          <p:cNvPr id="63531" name="Line 43"/>
          <p:cNvSpPr>
            <a:spLocks noChangeShapeType="1"/>
          </p:cNvSpPr>
          <p:nvPr/>
        </p:nvSpPr>
        <p:spPr bwMode="auto">
          <a:xfrm flipH="1">
            <a:off x="698500" y="2870200"/>
            <a:ext cx="296863" cy="487363"/>
          </a:xfrm>
          <a:prstGeom prst="line">
            <a:avLst/>
          </a:prstGeom>
          <a:noFill/>
          <a:ln w="38100">
            <a:solidFill>
              <a:schemeClr val="tx1"/>
            </a:solidFill>
            <a:round/>
            <a:headEnd/>
            <a:tailEnd/>
          </a:ln>
          <a:effectLst/>
        </p:spPr>
        <p:txBody>
          <a:bodyPr wrap="none"/>
          <a:lstStyle/>
          <a:p>
            <a:endParaRPr lang="zh-CN" altLang="en-US"/>
          </a:p>
        </p:txBody>
      </p:sp>
      <p:sp>
        <p:nvSpPr>
          <p:cNvPr id="63532" name="Line 44"/>
          <p:cNvSpPr>
            <a:spLocks noChangeShapeType="1"/>
          </p:cNvSpPr>
          <p:nvPr/>
        </p:nvSpPr>
        <p:spPr bwMode="auto">
          <a:xfrm>
            <a:off x="1766888" y="3762375"/>
            <a:ext cx="0" cy="461963"/>
          </a:xfrm>
          <a:prstGeom prst="line">
            <a:avLst/>
          </a:prstGeom>
          <a:noFill/>
          <a:ln w="38100">
            <a:solidFill>
              <a:schemeClr val="tx1"/>
            </a:solidFill>
            <a:round/>
            <a:headEnd/>
            <a:tailEnd/>
          </a:ln>
          <a:effectLst/>
        </p:spPr>
        <p:txBody>
          <a:bodyPr wrap="none"/>
          <a:lstStyle/>
          <a:p>
            <a:endParaRPr lang="zh-CN" altLang="en-US"/>
          </a:p>
        </p:txBody>
      </p:sp>
      <p:sp>
        <p:nvSpPr>
          <p:cNvPr id="63533" name="Line 45"/>
          <p:cNvSpPr>
            <a:spLocks noChangeShapeType="1"/>
          </p:cNvSpPr>
          <p:nvPr/>
        </p:nvSpPr>
        <p:spPr bwMode="auto">
          <a:xfrm>
            <a:off x="3108325" y="2954338"/>
            <a:ext cx="0" cy="463550"/>
          </a:xfrm>
          <a:prstGeom prst="line">
            <a:avLst/>
          </a:prstGeom>
          <a:noFill/>
          <a:ln w="38100">
            <a:solidFill>
              <a:schemeClr val="tx1"/>
            </a:solidFill>
            <a:round/>
            <a:headEnd/>
            <a:tailEnd/>
          </a:ln>
          <a:effectLst/>
        </p:spPr>
        <p:txBody>
          <a:bodyPr wrap="none"/>
          <a:lstStyle/>
          <a:p>
            <a:endParaRPr lang="zh-CN" altLang="en-US"/>
          </a:p>
        </p:txBody>
      </p:sp>
      <p:sp>
        <p:nvSpPr>
          <p:cNvPr id="63534" name="Line 46"/>
          <p:cNvSpPr>
            <a:spLocks noChangeShapeType="1"/>
          </p:cNvSpPr>
          <p:nvPr/>
        </p:nvSpPr>
        <p:spPr bwMode="auto">
          <a:xfrm>
            <a:off x="3678238" y="3786188"/>
            <a:ext cx="0" cy="427037"/>
          </a:xfrm>
          <a:prstGeom prst="line">
            <a:avLst/>
          </a:prstGeom>
          <a:noFill/>
          <a:ln w="38100">
            <a:solidFill>
              <a:schemeClr val="tx1"/>
            </a:solidFill>
            <a:round/>
            <a:headEnd/>
            <a:tailEnd/>
          </a:ln>
          <a:effectLst/>
        </p:spPr>
        <p:txBody>
          <a:bodyPr wrap="none"/>
          <a:lstStyle/>
          <a:p>
            <a:endParaRPr lang="zh-CN" altLang="en-US"/>
          </a:p>
        </p:txBody>
      </p:sp>
      <p:sp>
        <p:nvSpPr>
          <p:cNvPr id="63535" name="Line 47"/>
          <p:cNvSpPr>
            <a:spLocks noChangeShapeType="1"/>
          </p:cNvSpPr>
          <p:nvPr/>
        </p:nvSpPr>
        <p:spPr bwMode="auto">
          <a:xfrm flipH="1">
            <a:off x="3708400" y="2919413"/>
            <a:ext cx="266700" cy="461962"/>
          </a:xfrm>
          <a:prstGeom prst="line">
            <a:avLst/>
          </a:prstGeom>
          <a:noFill/>
          <a:ln w="38100">
            <a:solidFill>
              <a:schemeClr val="tx1"/>
            </a:solidFill>
            <a:round/>
            <a:headEnd/>
            <a:tailEnd/>
          </a:ln>
          <a:effectLst/>
        </p:spPr>
        <p:txBody>
          <a:bodyPr wrap="none"/>
          <a:lstStyle/>
          <a:p>
            <a:endParaRPr lang="zh-CN" altLang="en-US"/>
          </a:p>
        </p:txBody>
      </p:sp>
      <p:sp>
        <p:nvSpPr>
          <p:cNvPr id="63536" name="Line 48"/>
          <p:cNvSpPr>
            <a:spLocks noChangeShapeType="1"/>
          </p:cNvSpPr>
          <p:nvPr/>
        </p:nvSpPr>
        <p:spPr bwMode="auto">
          <a:xfrm>
            <a:off x="1376363" y="2743200"/>
            <a:ext cx="547687" cy="0"/>
          </a:xfrm>
          <a:prstGeom prst="line">
            <a:avLst/>
          </a:prstGeom>
          <a:noFill/>
          <a:ln w="38100">
            <a:solidFill>
              <a:srgbClr val="FF3300"/>
            </a:solidFill>
            <a:round/>
            <a:headEnd/>
            <a:tailEnd/>
          </a:ln>
          <a:effectLst/>
        </p:spPr>
        <p:txBody>
          <a:bodyPr wrap="none"/>
          <a:lstStyle/>
          <a:p>
            <a:endParaRPr lang="zh-CN" altLang="en-US"/>
          </a:p>
        </p:txBody>
      </p:sp>
      <p:sp>
        <p:nvSpPr>
          <p:cNvPr id="63537" name="Line 49"/>
          <p:cNvSpPr>
            <a:spLocks noChangeShapeType="1"/>
          </p:cNvSpPr>
          <p:nvPr/>
        </p:nvSpPr>
        <p:spPr bwMode="auto">
          <a:xfrm>
            <a:off x="2301875" y="2719388"/>
            <a:ext cx="606425" cy="0"/>
          </a:xfrm>
          <a:prstGeom prst="line">
            <a:avLst/>
          </a:prstGeom>
          <a:noFill/>
          <a:ln w="38100">
            <a:solidFill>
              <a:srgbClr val="FF3300"/>
            </a:solidFill>
            <a:round/>
            <a:headEnd/>
            <a:tailEnd/>
          </a:ln>
          <a:effectLst/>
        </p:spPr>
        <p:txBody>
          <a:bodyPr wrap="none"/>
          <a:lstStyle/>
          <a:p>
            <a:endParaRPr lang="zh-CN" altLang="en-US"/>
          </a:p>
        </p:txBody>
      </p:sp>
      <p:sp>
        <p:nvSpPr>
          <p:cNvPr id="63538" name="Line 50"/>
          <p:cNvSpPr>
            <a:spLocks noChangeShapeType="1"/>
          </p:cNvSpPr>
          <p:nvPr/>
        </p:nvSpPr>
        <p:spPr bwMode="auto">
          <a:xfrm>
            <a:off x="3276600" y="2730500"/>
            <a:ext cx="581025" cy="0"/>
          </a:xfrm>
          <a:prstGeom prst="line">
            <a:avLst/>
          </a:prstGeom>
          <a:noFill/>
          <a:ln w="38100">
            <a:solidFill>
              <a:srgbClr val="FF3300"/>
            </a:solidFill>
            <a:round/>
            <a:headEnd/>
            <a:tailEnd/>
          </a:ln>
          <a:effectLst/>
        </p:spPr>
        <p:txBody>
          <a:bodyPr wrap="none"/>
          <a:lstStyle/>
          <a:p>
            <a:endParaRPr lang="zh-CN" altLang="en-US"/>
          </a:p>
        </p:txBody>
      </p:sp>
      <p:sp>
        <p:nvSpPr>
          <p:cNvPr id="63539" name="Line 51"/>
          <p:cNvSpPr>
            <a:spLocks noChangeShapeType="1"/>
          </p:cNvSpPr>
          <p:nvPr/>
        </p:nvSpPr>
        <p:spPr bwMode="auto">
          <a:xfrm>
            <a:off x="877888" y="3562350"/>
            <a:ext cx="119062" cy="0"/>
          </a:xfrm>
          <a:prstGeom prst="line">
            <a:avLst/>
          </a:prstGeom>
          <a:noFill/>
          <a:ln w="38100">
            <a:solidFill>
              <a:srgbClr val="FF3300"/>
            </a:solidFill>
            <a:round/>
            <a:headEnd/>
            <a:tailEnd/>
          </a:ln>
          <a:effectLst/>
        </p:spPr>
        <p:txBody>
          <a:bodyPr wrap="none"/>
          <a:lstStyle/>
          <a:p>
            <a:endParaRPr lang="zh-CN" altLang="en-US"/>
          </a:p>
        </p:txBody>
      </p:sp>
      <p:sp>
        <p:nvSpPr>
          <p:cNvPr id="63540" name="Line 52"/>
          <p:cNvSpPr>
            <a:spLocks noChangeShapeType="1"/>
          </p:cNvSpPr>
          <p:nvPr/>
        </p:nvSpPr>
        <p:spPr bwMode="auto">
          <a:xfrm>
            <a:off x="1435100" y="3551238"/>
            <a:ext cx="203200" cy="0"/>
          </a:xfrm>
          <a:prstGeom prst="line">
            <a:avLst/>
          </a:prstGeom>
          <a:noFill/>
          <a:ln w="38100">
            <a:solidFill>
              <a:srgbClr val="FF3300"/>
            </a:solidFill>
            <a:round/>
            <a:headEnd/>
            <a:tailEnd/>
          </a:ln>
          <a:effectLst/>
        </p:spPr>
        <p:txBody>
          <a:bodyPr wrap="none"/>
          <a:lstStyle/>
          <a:p>
            <a:endParaRPr lang="zh-CN" altLang="en-US"/>
          </a:p>
        </p:txBody>
      </p:sp>
      <p:sp>
        <p:nvSpPr>
          <p:cNvPr id="63541" name="Line 53"/>
          <p:cNvSpPr>
            <a:spLocks noChangeShapeType="1"/>
          </p:cNvSpPr>
          <p:nvPr/>
        </p:nvSpPr>
        <p:spPr bwMode="auto">
          <a:xfrm>
            <a:off x="3905250" y="3575050"/>
            <a:ext cx="309563" cy="0"/>
          </a:xfrm>
          <a:prstGeom prst="line">
            <a:avLst/>
          </a:prstGeom>
          <a:noFill/>
          <a:ln w="38100">
            <a:solidFill>
              <a:srgbClr val="FF3300"/>
            </a:solidFill>
            <a:round/>
            <a:headEnd/>
            <a:tailEnd/>
          </a:ln>
          <a:effectLst/>
        </p:spPr>
        <p:txBody>
          <a:bodyPr wrap="none"/>
          <a:lstStyle/>
          <a:p>
            <a:endParaRPr lang="zh-CN" altLang="en-US"/>
          </a:p>
        </p:txBody>
      </p:sp>
      <p:grpSp>
        <p:nvGrpSpPr>
          <p:cNvPr id="15" name="Group 54"/>
          <p:cNvGrpSpPr>
            <a:grpSpLocks/>
          </p:cNvGrpSpPr>
          <p:nvPr/>
        </p:nvGrpSpPr>
        <p:grpSpPr bwMode="auto">
          <a:xfrm>
            <a:off x="4975225" y="611188"/>
            <a:ext cx="3373438" cy="4210050"/>
            <a:chOff x="3134" y="385"/>
            <a:chExt cx="2125" cy="2652"/>
          </a:xfrm>
        </p:grpSpPr>
        <p:grpSp>
          <p:nvGrpSpPr>
            <p:cNvPr id="16" name="Group 55"/>
            <p:cNvGrpSpPr>
              <a:grpSpLocks/>
            </p:cNvGrpSpPr>
            <p:nvPr/>
          </p:nvGrpSpPr>
          <p:grpSpPr bwMode="auto">
            <a:xfrm>
              <a:off x="3900" y="385"/>
              <a:ext cx="295" cy="288"/>
              <a:chOff x="1935" y="455"/>
              <a:chExt cx="295" cy="288"/>
            </a:xfrm>
          </p:grpSpPr>
          <p:sp>
            <p:nvSpPr>
              <p:cNvPr id="63544" name="Oval 56"/>
              <p:cNvSpPr>
                <a:spLocks noChangeArrowheads="1"/>
              </p:cNvSpPr>
              <p:nvPr/>
            </p:nvSpPr>
            <p:spPr bwMode="auto">
              <a:xfrm>
                <a:off x="1935" y="45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45" name="Text Box 57"/>
              <p:cNvSpPr txBox="1">
                <a:spLocks noChangeArrowheads="1"/>
              </p:cNvSpPr>
              <p:nvPr/>
            </p:nvSpPr>
            <p:spPr bwMode="auto">
              <a:xfrm>
                <a:off x="1975" y="455"/>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17" name="Group 58"/>
            <p:cNvGrpSpPr>
              <a:grpSpLocks/>
            </p:cNvGrpSpPr>
            <p:nvPr/>
          </p:nvGrpSpPr>
          <p:grpSpPr bwMode="auto">
            <a:xfrm>
              <a:off x="3560" y="805"/>
              <a:ext cx="295" cy="288"/>
              <a:chOff x="2637" y="2697"/>
              <a:chExt cx="295" cy="288"/>
            </a:xfrm>
          </p:grpSpPr>
          <p:sp>
            <p:nvSpPr>
              <p:cNvPr id="63547" name="Oval 59"/>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48" name="Text Box 60"/>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grpSp>
          <p:nvGrpSpPr>
            <p:cNvPr id="18" name="Group 61"/>
            <p:cNvGrpSpPr>
              <a:grpSpLocks/>
            </p:cNvGrpSpPr>
            <p:nvPr/>
          </p:nvGrpSpPr>
          <p:grpSpPr bwMode="auto">
            <a:xfrm>
              <a:off x="4010" y="1134"/>
              <a:ext cx="303" cy="288"/>
              <a:chOff x="1485" y="2073"/>
              <a:chExt cx="303" cy="288"/>
            </a:xfrm>
          </p:grpSpPr>
          <p:sp>
            <p:nvSpPr>
              <p:cNvPr id="63550" name="Oval 62"/>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51" name="Text Box 63"/>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grpSp>
          <p:nvGrpSpPr>
            <p:cNvPr id="19" name="Group 64"/>
            <p:cNvGrpSpPr>
              <a:grpSpLocks/>
            </p:cNvGrpSpPr>
            <p:nvPr/>
          </p:nvGrpSpPr>
          <p:grpSpPr bwMode="auto">
            <a:xfrm>
              <a:off x="4416" y="1470"/>
              <a:ext cx="295" cy="288"/>
              <a:chOff x="1965" y="2697"/>
              <a:chExt cx="295" cy="288"/>
            </a:xfrm>
          </p:grpSpPr>
          <p:sp>
            <p:nvSpPr>
              <p:cNvPr id="63553" name="Oval 65"/>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54" name="Text Box 66"/>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grpSp>
          <p:nvGrpSpPr>
            <p:cNvPr id="20" name="Group 67"/>
            <p:cNvGrpSpPr>
              <a:grpSpLocks/>
            </p:cNvGrpSpPr>
            <p:nvPr/>
          </p:nvGrpSpPr>
          <p:grpSpPr bwMode="auto">
            <a:xfrm>
              <a:off x="4777" y="1845"/>
              <a:ext cx="292" cy="288"/>
              <a:chOff x="1293" y="2697"/>
              <a:chExt cx="292" cy="288"/>
            </a:xfrm>
          </p:grpSpPr>
          <p:sp>
            <p:nvSpPr>
              <p:cNvPr id="63556" name="Oval 68"/>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57" name="Text Box 69"/>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grpSp>
          <p:nvGrpSpPr>
            <p:cNvPr id="21" name="Group 70"/>
            <p:cNvGrpSpPr>
              <a:grpSpLocks/>
            </p:cNvGrpSpPr>
            <p:nvPr/>
          </p:nvGrpSpPr>
          <p:grpSpPr bwMode="auto">
            <a:xfrm>
              <a:off x="3134" y="1147"/>
              <a:ext cx="288" cy="288"/>
              <a:chOff x="1629" y="2697"/>
              <a:chExt cx="288" cy="288"/>
            </a:xfrm>
          </p:grpSpPr>
          <p:sp>
            <p:nvSpPr>
              <p:cNvPr id="63559" name="Oval 71"/>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0" name="Text Box 72"/>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grpSp>
          <p:nvGrpSpPr>
            <p:cNvPr id="22" name="Group 73"/>
            <p:cNvGrpSpPr>
              <a:grpSpLocks/>
            </p:cNvGrpSpPr>
            <p:nvPr/>
          </p:nvGrpSpPr>
          <p:grpSpPr bwMode="auto">
            <a:xfrm>
              <a:off x="3411" y="1507"/>
              <a:ext cx="305" cy="288"/>
              <a:chOff x="3405" y="2073"/>
              <a:chExt cx="305" cy="288"/>
            </a:xfrm>
          </p:grpSpPr>
          <p:sp>
            <p:nvSpPr>
              <p:cNvPr id="63562" name="Oval 74"/>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3" name="Text Box 75"/>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grpSp>
          <p:nvGrpSpPr>
            <p:cNvPr id="23" name="Group 76"/>
            <p:cNvGrpSpPr>
              <a:grpSpLocks/>
            </p:cNvGrpSpPr>
            <p:nvPr/>
          </p:nvGrpSpPr>
          <p:grpSpPr bwMode="auto">
            <a:xfrm>
              <a:off x="3691" y="1888"/>
              <a:ext cx="303" cy="288"/>
              <a:chOff x="2301" y="2697"/>
              <a:chExt cx="303" cy="288"/>
            </a:xfrm>
          </p:grpSpPr>
          <p:sp>
            <p:nvSpPr>
              <p:cNvPr id="63565" name="Oval 77"/>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6" name="Text Box 78"/>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grpSp>
          <p:nvGrpSpPr>
            <p:cNvPr id="24" name="Group 79"/>
            <p:cNvGrpSpPr>
              <a:grpSpLocks/>
            </p:cNvGrpSpPr>
            <p:nvPr/>
          </p:nvGrpSpPr>
          <p:grpSpPr bwMode="auto">
            <a:xfrm>
              <a:off x="4125" y="1880"/>
              <a:ext cx="288" cy="288"/>
              <a:chOff x="2301" y="2697"/>
              <a:chExt cx="288" cy="288"/>
            </a:xfrm>
          </p:grpSpPr>
          <p:sp>
            <p:nvSpPr>
              <p:cNvPr id="63568" name="Oval 80"/>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69" name="Text Box 81"/>
              <p:cNvSpPr txBox="1">
                <a:spLocks noChangeArrowheads="1"/>
              </p:cNvSpPr>
              <p:nvPr/>
            </p:nvSpPr>
            <p:spPr bwMode="auto">
              <a:xfrm>
                <a:off x="2349" y="2697"/>
                <a:ext cx="169"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I</a:t>
                </a:r>
                <a:endParaRPr lang="en-US" altLang="zh-CN" sz="3200">
                  <a:solidFill>
                    <a:schemeClr val="bg1"/>
                  </a:solidFill>
                </a:endParaRPr>
              </a:p>
            </p:txBody>
          </p:sp>
        </p:grpSp>
        <p:grpSp>
          <p:nvGrpSpPr>
            <p:cNvPr id="25" name="Group 82"/>
            <p:cNvGrpSpPr>
              <a:grpSpLocks/>
            </p:cNvGrpSpPr>
            <p:nvPr/>
          </p:nvGrpSpPr>
          <p:grpSpPr bwMode="auto">
            <a:xfrm>
              <a:off x="4611" y="2323"/>
              <a:ext cx="288" cy="288"/>
              <a:chOff x="2301" y="2697"/>
              <a:chExt cx="288" cy="288"/>
            </a:xfrm>
          </p:grpSpPr>
          <p:sp>
            <p:nvSpPr>
              <p:cNvPr id="63571" name="Oval 83"/>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72" name="Text Box 84"/>
              <p:cNvSpPr txBox="1">
                <a:spLocks noChangeArrowheads="1"/>
              </p:cNvSpPr>
              <p:nvPr/>
            </p:nvSpPr>
            <p:spPr bwMode="auto">
              <a:xfrm>
                <a:off x="2349" y="269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J</a:t>
                </a:r>
                <a:endParaRPr lang="en-US" altLang="zh-CN" sz="3200">
                  <a:solidFill>
                    <a:schemeClr val="bg1"/>
                  </a:solidFill>
                </a:endParaRPr>
              </a:p>
            </p:txBody>
          </p:sp>
        </p:grpSp>
        <p:grpSp>
          <p:nvGrpSpPr>
            <p:cNvPr id="26" name="Group 85"/>
            <p:cNvGrpSpPr>
              <a:grpSpLocks/>
            </p:cNvGrpSpPr>
            <p:nvPr/>
          </p:nvGrpSpPr>
          <p:grpSpPr bwMode="auto">
            <a:xfrm>
              <a:off x="4956" y="2727"/>
              <a:ext cx="303" cy="288"/>
              <a:chOff x="2301" y="2697"/>
              <a:chExt cx="303" cy="288"/>
            </a:xfrm>
          </p:grpSpPr>
          <p:sp>
            <p:nvSpPr>
              <p:cNvPr id="63574" name="Oval 86"/>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75" name="Text Box 87"/>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K</a:t>
                </a:r>
                <a:endParaRPr lang="en-US" altLang="zh-CN" sz="3200">
                  <a:solidFill>
                    <a:schemeClr val="bg1"/>
                  </a:solidFill>
                </a:endParaRPr>
              </a:p>
            </p:txBody>
          </p:sp>
        </p:grpSp>
        <p:grpSp>
          <p:nvGrpSpPr>
            <p:cNvPr id="27" name="Group 88"/>
            <p:cNvGrpSpPr>
              <a:grpSpLocks/>
            </p:cNvGrpSpPr>
            <p:nvPr/>
          </p:nvGrpSpPr>
          <p:grpSpPr bwMode="auto">
            <a:xfrm>
              <a:off x="3414" y="2270"/>
              <a:ext cx="288" cy="288"/>
              <a:chOff x="2301" y="2697"/>
              <a:chExt cx="288" cy="288"/>
            </a:xfrm>
          </p:grpSpPr>
          <p:sp>
            <p:nvSpPr>
              <p:cNvPr id="63577" name="Oval 89"/>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78" name="Text Box 90"/>
              <p:cNvSpPr txBox="1">
                <a:spLocks noChangeArrowheads="1"/>
              </p:cNvSpPr>
              <p:nvPr/>
            </p:nvSpPr>
            <p:spPr bwMode="auto">
              <a:xfrm>
                <a:off x="234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L</a:t>
                </a:r>
                <a:endParaRPr lang="en-US" altLang="zh-CN" sz="3200">
                  <a:solidFill>
                    <a:schemeClr val="bg1"/>
                  </a:solidFill>
                </a:endParaRPr>
              </a:p>
            </p:txBody>
          </p:sp>
        </p:grpSp>
        <p:grpSp>
          <p:nvGrpSpPr>
            <p:cNvPr id="28" name="Group 91"/>
            <p:cNvGrpSpPr>
              <a:grpSpLocks/>
            </p:cNvGrpSpPr>
            <p:nvPr/>
          </p:nvGrpSpPr>
          <p:grpSpPr bwMode="auto">
            <a:xfrm>
              <a:off x="4343" y="2749"/>
              <a:ext cx="324" cy="288"/>
              <a:chOff x="2301" y="2697"/>
              <a:chExt cx="324" cy="288"/>
            </a:xfrm>
          </p:grpSpPr>
          <p:sp>
            <p:nvSpPr>
              <p:cNvPr id="63580" name="Oval 92"/>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3581" name="Text Box 93"/>
              <p:cNvSpPr txBox="1">
                <a:spLocks noChangeArrowheads="1"/>
              </p:cNvSpPr>
              <p:nvPr/>
            </p:nvSpPr>
            <p:spPr bwMode="auto">
              <a:xfrm>
                <a:off x="2349" y="2697"/>
                <a:ext cx="276"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M</a:t>
                </a:r>
                <a:endParaRPr lang="en-US" altLang="zh-CN" sz="3200">
                  <a:solidFill>
                    <a:schemeClr val="bg1"/>
                  </a:solidFill>
                </a:endParaRPr>
              </a:p>
            </p:txBody>
          </p:sp>
        </p:grpSp>
        <p:sp>
          <p:nvSpPr>
            <p:cNvPr id="63582" name="Line 94"/>
            <p:cNvSpPr>
              <a:spLocks noChangeShapeType="1"/>
            </p:cNvSpPr>
            <p:nvPr/>
          </p:nvSpPr>
          <p:spPr bwMode="auto">
            <a:xfrm flipH="1">
              <a:off x="3793" y="643"/>
              <a:ext cx="172" cy="172"/>
            </a:xfrm>
            <a:prstGeom prst="line">
              <a:avLst/>
            </a:prstGeom>
            <a:noFill/>
            <a:ln w="38100">
              <a:solidFill>
                <a:schemeClr val="tx1"/>
              </a:solidFill>
              <a:round/>
              <a:headEnd/>
              <a:tailEnd/>
            </a:ln>
            <a:effectLst/>
          </p:spPr>
          <p:txBody>
            <a:bodyPr wrap="none"/>
            <a:lstStyle/>
            <a:p>
              <a:endParaRPr lang="zh-CN" altLang="en-US"/>
            </a:p>
          </p:txBody>
        </p:sp>
        <p:sp>
          <p:nvSpPr>
            <p:cNvPr id="63583" name="Line 95"/>
            <p:cNvSpPr>
              <a:spLocks noChangeShapeType="1"/>
            </p:cNvSpPr>
            <p:nvPr/>
          </p:nvSpPr>
          <p:spPr bwMode="auto">
            <a:xfrm flipH="1">
              <a:off x="3403" y="1032"/>
              <a:ext cx="195" cy="195"/>
            </a:xfrm>
            <a:prstGeom prst="line">
              <a:avLst/>
            </a:prstGeom>
            <a:noFill/>
            <a:ln w="38100">
              <a:solidFill>
                <a:schemeClr val="tx1"/>
              </a:solidFill>
              <a:round/>
              <a:headEnd/>
              <a:tailEnd/>
            </a:ln>
            <a:effectLst/>
          </p:spPr>
          <p:txBody>
            <a:bodyPr wrap="none"/>
            <a:lstStyle/>
            <a:p>
              <a:endParaRPr lang="zh-CN" altLang="en-US"/>
            </a:p>
          </p:txBody>
        </p:sp>
        <p:sp>
          <p:nvSpPr>
            <p:cNvPr id="63584" name="Line 96"/>
            <p:cNvSpPr>
              <a:spLocks noChangeShapeType="1"/>
            </p:cNvSpPr>
            <p:nvPr/>
          </p:nvSpPr>
          <p:spPr bwMode="auto">
            <a:xfrm>
              <a:off x="3793" y="1025"/>
              <a:ext cx="269" cy="217"/>
            </a:xfrm>
            <a:prstGeom prst="line">
              <a:avLst/>
            </a:prstGeom>
            <a:noFill/>
            <a:ln w="38100">
              <a:solidFill>
                <a:srgbClr val="FF3300"/>
              </a:solidFill>
              <a:round/>
              <a:headEnd/>
              <a:tailEnd/>
            </a:ln>
            <a:effectLst/>
          </p:spPr>
          <p:txBody>
            <a:bodyPr wrap="none"/>
            <a:lstStyle/>
            <a:p>
              <a:endParaRPr lang="zh-CN" altLang="en-US"/>
            </a:p>
          </p:txBody>
        </p:sp>
        <p:sp>
          <p:nvSpPr>
            <p:cNvPr id="63585" name="Line 97"/>
            <p:cNvSpPr>
              <a:spLocks noChangeShapeType="1"/>
            </p:cNvSpPr>
            <p:nvPr/>
          </p:nvSpPr>
          <p:spPr bwMode="auto">
            <a:xfrm>
              <a:off x="4219" y="1368"/>
              <a:ext cx="225" cy="173"/>
            </a:xfrm>
            <a:prstGeom prst="line">
              <a:avLst/>
            </a:prstGeom>
            <a:noFill/>
            <a:ln w="38100">
              <a:solidFill>
                <a:srgbClr val="FF3300"/>
              </a:solidFill>
              <a:round/>
              <a:headEnd/>
              <a:tailEnd/>
            </a:ln>
            <a:effectLst/>
          </p:spPr>
          <p:txBody>
            <a:bodyPr wrap="none"/>
            <a:lstStyle/>
            <a:p>
              <a:endParaRPr lang="zh-CN" altLang="en-US"/>
            </a:p>
          </p:txBody>
        </p:sp>
        <p:sp>
          <p:nvSpPr>
            <p:cNvPr id="63586" name="Line 98"/>
            <p:cNvSpPr>
              <a:spLocks noChangeShapeType="1"/>
            </p:cNvSpPr>
            <p:nvPr/>
          </p:nvSpPr>
          <p:spPr bwMode="auto">
            <a:xfrm>
              <a:off x="4638" y="1691"/>
              <a:ext cx="232" cy="202"/>
            </a:xfrm>
            <a:prstGeom prst="line">
              <a:avLst/>
            </a:prstGeom>
            <a:noFill/>
            <a:ln w="38100">
              <a:solidFill>
                <a:srgbClr val="FF3300"/>
              </a:solidFill>
              <a:round/>
              <a:headEnd/>
              <a:tailEnd/>
            </a:ln>
            <a:effectLst/>
          </p:spPr>
          <p:txBody>
            <a:bodyPr wrap="none"/>
            <a:lstStyle/>
            <a:p>
              <a:endParaRPr lang="zh-CN" altLang="en-US"/>
            </a:p>
          </p:txBody>
        </p:sp>
        <p:sp>
          <p:nvSpPr>
            <p:cNvPr id="63587" name="Line 99"/>
            <p:cNvSpPr>
              <a:spLocks noChangeShapeType="1"/>
            </p:cNvSpPr>
            <p:nvPr/>
          </p:nvSpPr>
          <p:spPr bwMode="auto">
            <a:xfrm>
              <a:off x="3329" y="1399"/>
              <a:ext cx="149" cy="149"/>
            </a:xfrm>
            <a:prstGeom prst="line">
              <a:avLst/>
            </a:prstGeom>
            <a:noFill/>
            <a:ln w="38100">
              <a:solidFill>
                <a:srgbClr val="FF3300"/>
              </a:solidFill>
              <a:round/>
              <a:headEnd/>
              <a:tailEnd/>
            </a:ln>
            <a:effectLst/>
          </p:spPr>
          <p:txBody>
            <a:bodyPr wrap="none"/>
            <a:lstStyle/>
            <a:p>
              <a:endParaRPr lang="zh-CN" altLang="en-US"/>
            </a:p>
          </p:txBody>
        </p:sp>
        <p:sp>
          <p:nvSpPr>
            <p:cNvPr id="63588" name="Line 100"/>
            <p:cNvSpPr>
              <a:spLocks noChangeShapeType="1"/>
            </p:cNvSpPr>
            <p:nvPr/>
          </p:nvSpPr>
          <p:spPr bwMode="auto">
            <a:xfrm>
              <a:off x="3628" y="1758"/>
              <a:ext cx="180" cy="179"/>
            </a:xfrm>
            <a:prstGeom prst="line">
              <a:avLst/>
            </a:prstGeom>
            <a:noFill/>
            <a:ln w="38100">
              <a:solidFill>
                <a:srgbClr val="FF3300"/>
              </a:solidFill>
              <a:round/>
              <a:headEnd/>
              <a:tailEnd/>
            </a:ln>
            <a:effectLst/>
          </p:spPr>
          <p:txBody>
            <a:bodyPr wrap="none"/>
            <a:lstStyle/>
            <a:p>
              <a:endParaRPr lang="zh-CN" altLang="en-US"/>
            </a:p>
          </p:txBody>
        </p:sp>
        <p:sp>
          <p:nvSpPr>
            <p:cNvPr id="63589" name="Line 101"/>
            <p:cNvSpPr>
              <a:spLocks noChangeShapeType="1"/>
            </p:cNvSpPr>
            <p:nvPr/>
          </p:nvSpPr>
          <p:spPr bwMode="auto">
            <a:xfrm flipH="1">
              <a:off x="4369" y="1735"/>
              <a:ext cx="134" cy="187"/>
            </a:xfrm>
            <a:prstGeom prst="line">
              <a:avLst/>
            </a:prstGeom>
            <a:noFill/>
            <a:ln w="38100">
              <a:solidFill>
                <a:schemeClr val="tx1"/>
              </a:solidFill>
              <a:round/>
              <a:headEnd/>
              <a:tailEnd/>
            </a:ln>
            <a:effectLst/>
          </p:spPr>
          <p:txBody>
            <a:bodyPr wrap="none"/>
            <a:lstStyle/>
            <a:p>
              <a:endParaRPr lang="zh-CN" altLang="en-US"/>
            </a:p>
          </p:txBody>
        </p:sp>
        <p:sp>
          <p:nvSpPr>
            <p:cNvPr id="63590" name="Line 102"/>
            <p:cNvSpPr>
              <a:spLocks noChangeShapeType="1"/>
            </p:cNvSpPr>
            <p:nvPr/>
          </p:nvSpPr>
          <p:spPr bwMode="auto">
            <a:xfrm flipH="1">
              <a:off x="3665" y="2169"/>
              <a:ext cx="105" cy="157"/>
            </a:xfrm>
            <a:prstGeom prst="line">
              <a:avLst/>
            </a:prstGeom>
            <a:noFill/>
            <a:ln w="38100">
              <a:solidFill>
                <a:schemeClr val="tx1"/>
              </a:solidFill>
              <a:round/>
              <a:headEnd/>
              <a:tailEnd/>
            </a:ln>
            <a:effectLst/>
          </p:spPr>
          <p:txBody>
            <a:bodyPr wrap="none"/>
            <a:lstStyle/>
            <a:p>
              <a:endParaRPr lang="zh-CN" altLang="en-US"/>
            </a:p>
          </p:txBody>
        </p:sp>
        <p:sp>
          <p:nvSpPr>
            <p:cNvPr id="63591" name="Line 103"/>
            <p:cNvSpPr>
              <a:spLocks noChangeShapeType="1"/>
            </p:cNvSpPr>
            <p:nvPr/>
          </p:nvSpPr>
          <p:spPr bwMode="auto">
            <a:xfrm flipH="1">
              <a:off x="4780" y="2102"/>
              <a:ext cx="135" cy="239"/>
            </a:xfrm>
            <a:prstGeom prst="line">
              <a:avLst/>
            </a:prstGeom>
            <a:noFill/>
            <a:ln w="38100">
              <a:solidFill>
                <a:schemeClr val="tx1"/>
              </a:solidFill>
              <a:round/>
              <a:headEnd/>
              <a:tailEnd/>
            </a:ln>
            <a:effectLst/>
          </p:spPr>
          <p:txBody>
            <a:bodyPr wrap="none"/>
            <a:lstStyle/>
            <a:p>
              <a:endParaRPr lang="zh-CN" altLang="en-US"/>
            </a:p>
          </p:txBody>
        </p:sp>
        <p:sp>
          <p:nvSpPr>
            <p:cNvPr id="63592" name="Line 104"/>
            <p:cNvSpPr>
              <a:spLocks noChangeShapeType="1"/>
            </p:cNvSpPr>
            <p:nvPr/>
          </p:nvSpPr>
          <p:spPr bwMode="auto">
            <a:xfrm flipH="1">
              <a:off x="4563" y="2603"/>
              <a:ext cx="135" cy="202"/>
            </a:xfrm>
            <a:prstGeom prst="line">
              <a:avLst/>
            </a:prstGeom>
            <a:noFill/>
            <a:ln w="38100">
              <a:solidFill>
                <a:schemeClr val="tx1"/>
              </a:solidFill>
              <a:round/>
              <a:headEnd/>
              <a:tailEnd/>
            </a:ln>
            <a:effectLst/>
          </p:spPr>
          <p:txBody>
            <a:bodyPr wrap="none"/>
            <a:lstStyle/>
            <a:p>
              <a:endParaRPr lang="zh-CN" altLang="en-US"/>
            </a:p>
          </p:txBody>
        </p:sp>
        <p:sp>
          <p:nvSpPr>
            <p:cNvPr id="63593" name="Line 105"/>
            <p:cNvSpPr>
              <a:spLocks noChangeShapeType="1"/>
            </p:cNvSpPr>
            <p:nvPr/>
          </p:nvSpPr>
          <p:spPr bwMode="auto">
            <a:xfrm>
              <a:off x="4855" y="2573"/>
              <a:ext cx="179" cy="187"/>
            </a:xfrm>
            <a:prstGeom prst="line">
              <a:avLst/>
            </a:prstGeom>
            <a:noFill/>
            <a:ln w="38100">
              <a:solidFill>
                <a:srgbClr val="FF3300"/>
              </a:solidFill>
              <a:round/>
              <a:headEnd/>
              <a:tailEnd/>
            </a:ln>
            <a:effectLst/>
          </p:spPr>
          <p:txBody>
            <a:bodyPr wrap="none"/>
            <a:lstStyle/>
            <a:p>
              <a:endParaRPr lang="zh-CN" altLang="en-US"/>
            </a:p>
          </p:txBody>
        </p:sp>
      </p:grpSp>
      <p:sp>
        <p:nvSpPr>
          <p:cNvPr id="63594" name="Text Box 106"/>
          <p:cNvSpPr txBox="1">
            <a:spLocks noChangeArrowheads="1"/>
          </p:cNvSpPr>
          <p:nvPr/>
        </p:nvSpPr>
        <p:spPr bwMode="auto">
          <a:xfrm>
            <a:off x="1274763" y="4899025"/>
            <a:ext cx="1970087" cy="519113"/>
          </a:xfrm>
          <a:prstGeom prst="rect">
            <a:avLst/>
          </a:prstGeom>
          <a:noFill/>
          <a:ln w="9525">
            <a:noFill/>
            <a:miter lim="800000"/>
            <a:headEnd/>
            <a:tailEnd/>
          </a:ln>
          <a:effectLst/>
        </p:spPr>
        <p:txBody>
          <a:bodyPr wrap="none" anchor="ctr">
            <a:spAutoFit/>
          </a:bodyPr>
          <a:lstStyle/>
          <a:p>
            <a:r>
              <a:rPr lang="zh-CN" altLang="en-US" sz="2800" b="1">
                <a:solidFill>
                  <a:schemeClr val="tx2"/>
                </a:solidFill>
              </a:rPr>
              <a:t>先序遍历：</a:t>
            </a:r>
          </a:p>
        </p:txBody>
      </p:sp>
      <p:sp>
        <p:nvSpPr>
          <p:cNvPr id="63595" name="Text Box 107"/>
          <p:cNvSpPr txBox="1">
            <a:spLocks noChangeArrowheads="1"/>
          </p:cNvSpPr>
          <p:nvPr/>
        </p:nvSpPr>
        <p:spPr bwMode="auto">
          <a:xfrm>
            <a:off x="1290638" y="5518150"/>
            <a:ext cx="1970087" cy="519113"/>
          </a:xfrm>
          <a:prstGeom prst="rect">
            <a:avLst/>
          </a:prstGeom>
          <a:noFill/>
          <a:ln w="9525">
            <a:noFill/>
            <a:miter lim="800000"/>
            <a:headEnd/>
            <a:tailEnd/>
          </a:ln>
          <a:effectLst/>
        </p:spPr>
        <p:txBody>
          <a:bodyPr wrap="none" anchor="ctr">
            <a:spAutoFit/>
          </a:bodyPr>
          <a:lstStyle/>
          <a:p>
            <a:r>
              <a:rPr lang="zh-CN" altLang="en-US" sz="2800" b="1">
                <a:solidFill>
                  <a:schemeClr val="tx2"/>
                </a:solidFill>
              </a:rPr>
              <a:t>中序遍历：</a:t>
            </a:r>
          </a:p>
        </p:txBody>
      </p:sp>
      <p:sp>
        <p:nvSpPr>
          <p:cNvPr id="63596" name="Text Box 108"/>
          <p:cNvSpPr txBox="1">
            <a:spLocks noChangeArrowheads="1"/>
          </p:cNvSpPr>
          <p:nvPr/>
        </p:nvSpPr>
        <p:spPr bwMode="auto">
          <a:xfrm>
            <a:off x="1217613" y="6110288"/>
            <a:ext cx="1970087" cy="519112"/>
          </a:xfrm>
          <a:prstGeom prst="rect">
            <a:avLst/>
          </a:prstGeom>
          <a:noFill/>
          <a:ln w="9525">
            <a:noFill/>
            <a:miter lim="800000"/>
            <a:headEnd/>
            <a:tailEnd/>
          </a:ln>
          <a:effectLst/>
        </p:spPr>
        <p:txBody>
          <a:bodyPr wrap="none" anchor="ctr">
            <a:spAutoFit/>
          </a:bodyPr>
          <a:lstStyle/>
          <a:p>
            <a:r>
              <a:rPr lang="zh-CN" altLang="en-US" sz="2800" b="1">
                <a:solidFill>
                  <a:schemeClr val="tx2"/>
                </a:solidFill>
              </a:rPr>
              <a:t>后序遍历：</a:t>
            </a:r>
          </a:p>
        </p:txBody>
      </p:sp>
      <p:sp>
        <p:nvSpPr>
          <p:cNvPr id="63597" name="Text Box 109"/>
          <p:cNvSpPr txBox="1">
            <a:spLocks noChangeArrowheads="1"/>
          </p:cNvSpPr>
          <p:nvPr/>
        </p:nvSpPr>
        <p:spPr bwMode="auto">
          <a:xfrm>
            <a:off x="3179763" y="48577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A</a:t>
            </a:r>
          </a:p>
        </p:txBody>
      </p:sp>
      <p:sp>
        <p:nvSpPr>
          <p:cNvPr id="63598" name="Text Box 110"/>
          <p:cNvSpPr txBox="1">
            <a:spLocks noChangeArrowheads="1"/>
          </p:cNvSpPr>
          <p:nvPr/>
        </p:nvSpPr>
        <p:spPr bwMode="auto">
          <a:xfrm>
            <a:off x="3554413" y="48577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B</a:t>
            </a:r>
          </a:p>
        </p:txBody>
      </p:sp>
      <p:sp>
        <p:nvSpPr>
          <p:cNvPr id="63599" name="Text Box 111"/>
          <p:cNvSpPr txBox="1">
            <a:spLocks noChangeArrowheads="1"/>
          </p:cNvSpPr>
          <p:nvPr/>
        </p:nvSpPr>
        <p:spPr bwMode="auto">
          <a:xfrm>
            <a:off x="3908425" y="4857750"/>
            <a:ext cx="401638" cy="519113"/>
          </a:xfrm>
          <a:prstGeom prst="rect">
            <a:avLst/>
          </a:prstGeom>
          <a:noFill/>
          <a:ln w="9525">
            <a:noFill/>
            <a:miter lim="800000"/>
            <a:headEnd/>
            <a:tailEnd/>
          </a:ln>
          <a:effectLst/>
        </p:spPr>
        <p:txBody>
          <a:bodyPr wrap="none">
            <a:spAutoFit/>
          </a:bodyPr>
          <a:lstStyle/>
          <a:p>
            <a:r>
              <a:rPr lang="en-US" altLang="zh-CN" sz="2800" b="1">
                <a:solidFill>
                  <a:schemeClr val="tx2"/>
                </a:solidFill>
              </a:rPr>
              <a:t>F</a:t>
            </a:r>
          </a:p>
        </p:txBody>
      </p:sp>
      <p:sp>
        <p:nvSpPr>
          <p:cNvPr id="63600" name="Text Box 112"/>
          <p:cNvSpPr txBox="1">
            <a:spLocks noChangeArrowheads="1"/>
          </p:cNvSpPr>
          <p:nvPr/>
        </p:nvSpPr>
        <p:spPr bwMode="auto">
          <a:xfrm>
            <a:off x="4243388" y="48577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G</a:t>
            </a:r>
          </a:p>
        </p:txBody>
      </p:sp>
      <p:sp>
        <p:nvSpPr>
          <p:cNvPr id="63601" name="Text Box 113"/>
          <p:cNvSpPr txBox="1">
            <a:spLocks noChangeArrowheads="1"/>
          </p:cNvSpPr>
          <p:nvPr/>
        </p:nvSpPr>
        <p:spPr bwMode="auto">
          <a:xfrm>
            <a:off x="4637088" y="48577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H</a:t>
            </a:r>
          </a:p>
        </p:txBody>
      </p:sp>
      <p:sp>
        <p:nvSpPr>
          <p:cNvPr id="63602" name="Text Box 114"/>
          <p:cNvSpPr txBox="1">
            <a:spLocks noChangeArrowheads="1"/>
          </p:cNvSpPr>
          <p:nvPr/>
        </p:nvSpPr>
        <p:spPr bwMode="auto">
          <a:xfrm>
            <a:off x="5030788" y="48577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L</a:t>
            </a:r>
          </a:p>
        </p:txBody>
      </p:sp>
      <p:sp>
        <p:nvSpPr>
          <p:cNvPr id="63603" name="Text Box 115"/>
          <p:cNvSpPr txBox="1">
            <a:spLocks noChangeArrowheads="1"/>
          </p:cNvSpPr>
          <p:nvPr/>
        </p:nvSpPr>
        <p:spPr bwMode="auto">
          <a:xfrm>
            <a:off x="5386388" y="48577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C</a:t>
            </a:r>
          </a:p>
        </p:txBody>
      </p:sp>
      <p:sp>
        <p:nvSpPr>
          <p:cNvPr id="63604" name="Text Box 116"/>
          <p:cNvSpPr txBox="1">
            <a:spLocks noChangeArrowheads="1"/>
          </p:cNvSpPr>
          <p:nvPr/>
        </p:nvSpPr>
        <p:spPr bwMode="auto">
          <a:xfrm>
            <a:off x="5761038" y="48577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D</a:t>
            </a:r>
          </a:p>
        </p:txBody>
      </p:sp>
      <p:sp>
        <p:nvSpPr>
          <p:cNvPr id="63605" name="Text Box 117"/>
          <p:cNvSpPr txBox="1">
            <a:spLocks noChangeArrowheads="1"/>
          </p:cNvSpPr>
          <p:nvPr/>
        </p:nvSpPr>
        <p:spPr bwMode="auto">
          <a:xfrm>
            <a:off x="6135688" y="4857750"/>
            <a:ext cx="322262" cy="519113"/>
          </a:xfrm>
          <a:prstGeom prst="rect">
            <a:avLst/>
          </a:prstGeom>
          <a:noFill/>
          <a:ln w="9525">
            <a:noFill/>
            <a:miter lim="800000"/>
            <a:headEnd/>
            <a:tailEnd/>
          </a:ln>
          <a:effectLst/>
        </p:spPr>
        <p:txBody>
          <a:bodyPr wrap="none">
            <a:spAutoFit/>
          </a:bodyPr>
          <a:lstStyle/>
          <a:p>
            <a:r>
              <a:rPr lang="en-US" altLang="zh-CN" sz="2800" b="1">
                <a:solidFill>
                  <a:schemeClr val="tx2"/>
                </a:solidFill>
              </a:rPr>
              <a:t>I</a:t>
            </a:r>
          </a:p>
        </p:txBody>
      </p:sp>
      <p:sp>
        <p:nvSpPr>
          <p:cNvPr id="63606" name="Text Box 118"/>
          <p:cNvSpPr txBox="1">
            <a:spLocks noChangeArrowheads="1"/>
          </p:cNvSpPr>
          <p:nvPr/>
        </p:nvSpPr>
        <p:spPr bwMode="auto">
          <a:xfrm>
            <a:off x="6391275" y="4857750"/>
            <a:ext cx="420688" cy="519113"/>
          </a:xfrm>
          <a:prstGeom prst="rect">
            <a:avLst/>
          </a:prstGeom>
          <a:noFill/>
          <a:ln w="9525">
            <a:noFill/>
            <a:miter lim="800000"/>
            <a:headEnd/>
            <a:tailEnd/>
          </a:ln>
          <a:effectLst/>
        </p:spPr>
        <p:txBody>
          <a:bodyPr wrap="none">
            <a:spAutoFit/>
          </a:bodyPr>
          <a:lstStyle/>
          <a:p>
            <a:r>
              <a:rPr lang="en-US" altLang="zh-CN" sz="2800" b="1">
                <a:solidFill>
                  <a:schemeClr val="tx2"/>
                </a:solidFill>
              </a:rPr>
              <a:t>E</a:t>
            </a:r>
          </a:p>
        </p:txBody>
      </p:sp>
      <p:sp>
        <p:nvSpPr>
          <p:cNvPr id="63607" name="Text Box 119"/>
          <p:cNvSpPr txBox="1">
            <a:spLocks noChangeArrowheads="1"/>
          </p:cNvSpPr>
          <p:nvPr/>
        </p:nvSpPr>
        <p:spPr bwMode="auto">
          <a:xfrm>
            <a:off x="6745288" y="4857750"/>
            <a:ext cx="361950" cy="519113"/>
          </a:xfrm>
          <a:prstGeom prst="rect">
            <a:avLst/>
          </a:prstGeom>
          <a:noFill/>
          <a:ln w="9525">
            <a:noFill/>
            <a:miter lim="800000"/>
            <a:headEnd/>
            <a:tailEnd/>
          </a:ln>
          <a:effectLst/>
        </p:spPr>
        <p:txBody>
          <a:bodyPr wrap="none">
            <a:spAutoFit/>
          </a:bodyPr>
          <a:lstStyle/>
          <a:p>
            <a:r>
              <a:rPr lang="en-US" altLang="zh-CN" sz="2800" b="1">
                <a:solidFill>
                  <a:schemeClr val="tx2"/>
                </a:solidFill>
              </a:rPr>
              <a:t>J</a:t>
            </a:r>
          </a:p>
        </p:txBody>
      </p:sp>
      <p:sp>
        <p:nvSpPr>
          <p:cNvPr id="63608" name="Text Box 120"/>
          <p:cNvSpPr txBox="1">
            <a:spLocks noChangeArrowheads="1"/>
          </p:cNvSpPr>
          <p:nvPr/>
        </p:nvSpPr>
        <p:spPr bwMode="auto">
          <a:xfrm>
            <a:off x="7040563" y="4857750"/>
            <a:ext cx="519112" cy="519113"/>
          </a:xfrm>
          <a:prstGeom prst="rect">
            <a:avLst/>
          </a:prstGeom>
          <a:noFill/>
          <a:ln w="9525">
            <a:noFill/>
            <a:miter lim="800000"/>
            <a:headEnd/>
            <a:tailEnd/>
          </a:ln>
          <a:effectLst/>
        </p:spPr>
        <p:txBody>
          <a:bodyPr wrap="none">
            <a:spAutoFit/>
          </a:bodyPr>
          <a:lstStyle/>
          <a:p>
            <a:r>
              <a:rPr lang="en-US" altLang="zh-CN" sz="2800" b="1">
                <a:solidFill>
                  <a:schemeClr val="tx2"/>
                </a:solidFill>
              </a:rPr>
              <a:t>M</a:t>
            </a:r>
          </a:p>
        </p:txBody>
      </p:sp>
      <p:sp>
        <p:nvSpPr>
          <p:cNvPr id="63609" name="Text Box 121"/>
          <p:cNvSpPr txBox="1">
            <a:spLocks noChangeArrowheads="1"/>
          </p:cNvSpPr>
          <p:nvPr/>
        </p:nvSpPr>
        <p:spPr bwMode="auto">
          <a:xfrm>
            <a:off x="7493000" y="48577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K</a:t>
            </a:r>
          </a:p>
        </p:txBody>
      </p:sp>
      <p:sp>
        <p:nvSpPr>
          <p:cNvPr id="63610" name="Text Box 122"/>
          <p:cNvSpPr txBox="1">
            <a:spLocks noChangeArrowheads="1"/>
          </p:cNvSpPr>
          <p:nvPr/>
        </p:nvSpPr>
        <p:spPr bwMode="auto">
          <a:xfrm>
            <a:off x="3198813" y="5518150"/>
            <a:ext cx="401637" cy="519113"/>
          </a:xfrm>
          <a:prstGeom prst="rect">
            <a:avLst/>
          </a:prstGeom>
          <a:noFill/>
          <a:ln w="9525">
            <a:noFill/>
            <a:miter lim="800000"/>
            <a:headEnd/>
            <a:tailEnd/>
          </a:ln>
          <a:effectLst/>
        </p:spPr>
        <p:txBody>
          <a:bodyPr wrap="none">
            <a:spAutoFit/>
          </a:bodyPr>
          <a:lstStyle/>
          <a:p>
            <a:r>
              <a:rPr lang="en-US" altLang="zh-CN" sz="2800" b="1">
                <a:solidFill>
                  <a:schemeClr val="tx2"/>
                </a:solidFill>
              </a:rPr>
              <a:t>F</a:t>
            </a:r>
          </a:p>
        </p:txBody>
      </p:sp>
      <p:sp>
        <p:nvSpPr>
          <p:cNvPr id="63611" name="Text Box 123"/>
          <p:cNvSpPr txBox="1">
            <a:spLocks noChangeArrowheads="1"/>
          </p:cNvSpPr>
          <p:nvPr/>
        </p:nvSpPr>
        <p:spPr bwMode="auto">
          <a:xfrm>
            <a:off x="3538538" y="55181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G</a:t>
            </a:r>
          </a:p>
        </p:txBody>
      </p:sp>
      <p:sp>
        <p:nvSpPr>
          <p:cNvPr id="63612" name="Text Box 124"/>
          <p:cNvSpPr txBox="1">
            <a:spLocks noChangeArrowheads="1"/>
          </p:cNvSpPr>
          <p:nvPr/>
        </p:nvSpPr>
        <p:spPr bwMode="auto">
          <a:xfrm>
            <a:off x="3937000" y="5518150"/>
            <a:ext cx="420688" cy="519113"/>
          </a:xfrm>
          <a:prstGeom prst="rect">
            <a:avLst/>
          </a:prstGeom>
          <a:noFill/>
          <a:ln w="9525">
            <a:noFill/>
            <a:miter lim="800000"/>
            <a:headEnd/>
            <a:tailEnd/>
          </a:ln>
          <a:effectLst/>
        </p:spPr>
        <p:txBody>
          <a:bodyPr wrap="none">
            <a:spAutoFit/>
          </a:bodyPr>
          <a:lstStyle/>
          <a:p>
            <a:r>
              <a:rPr lang="en-US" altLang="zh-CN" sz="2800" b="1">
                <a:solidFill>
                  <a:schemeClr val="tx2"/>
                </a:solidFill>
              </a:rPr>
              <a:t>L</a:t>
            </a:r>
          </a:p>
        </p:txBody>
      </p:sp>
      <p:sp>
        <p:nvSpPr>
          <p:cNvPr id="63613" name="Text Box 125"/>
          <p:cNvSpPr txBox="1">
            <a:spLocks noChangeArrowheads="1"/>
          </p:cNvSpPr>
          <p:nvPr/>
        </p:nvSpPr>
        <p:spPr bwMode="auto">
          <a:xfrm>
            <a:off x="4295775" y="55181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H</a:t>
            </a:r>
          </a:p>
        </p:txBody>
      </p:sp>
      <p:sp>
        <p:nvSpPr>
          <p:cNvPr id="63614" name="Text Box 126"/>
          <p:cNvSpPr txBox="1">
            <a:spLocks noChangeArrowheads="1"/>
          </p:cNvSpPr>
          <p:nvPr/>
        </p:nvSpPr>
        <p:spPr bwMode="auto">
          <a:xfrm>
            <a:off x="4694238" y="55181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B</a:t>
            </a:r>
          </a:p>
        </p:txBody>
      </p:sp>
      <p:sp>
        <p:nvSpPr>
          <p:cNvPr id="63615" name="Text Box 127"/>
          <p:cNvSpPr txBox="1">
            <a:spLocks noChangeArrowheads="1"/>
          </p:cNvSpPr>
          <p:nvPr/>
        </p:nvSpPr>
        <p:spPr bwMode="auto">
          <a:xfrm>
            <a:off x="5053013" y="55181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C</a:t>
            </a:r>
          </a:p>
        </p:txBody>
      </p:sp>
      <p:sp>
        <p:nvSpPr>
          <p:cNvPr id="63616" name="Text Box 128"/>
          <p:cNvSpPr txBox="1">
            <a:spLocks noChangeArrowheads="1"/>
          </p:cNvSpPr>
          <p:nvPr/>
        </p:nvSpPr>
        <p:spPr bwMode="auto">
          <a:xfrm>
            <a:off x="5432425" y="5518150"/>
            <a:ext cx="322263" cy="519113"/>
          </a:xfrm>
          <a:prstGeom prst="rect">
            <a:avLst/>
          </a:prstGeom>
          <a:noFill/>
          <a:ln w="9525">
            <a:noFill/>
            <a:miter lim="800000"/>
            <a:headEnd/>
            <a:tailEnd/>
          </a:ln>
          <a:effectLst/>
        </p:spPr>
        <p:txBody>
          <a:bodyPr wrap="none">
            <a:spAutoFit/>
          </a:bodyPr>
          <a:lstStyle/>
          <a:p>
            <a:r>
              <a:rPr lang="en-US" altLang="zh-CN" sz="2800" b="1">
                <a:solidFill>
                  <a:schemeClr val="tx2"/>
                </a:solidFill>
              </a:rPr>
              <a:t>I</a:t>
            </a:r>
          </a:p>
        </p:txBody>
      </p:sp>
      <p:sp>
        <p:nvSpPr>
          <p:cNvPr id="63617" name="Text Box 129"/>
          <p:cNvSpPr txBox="1">
            <a:spLocks noChangeArrowheads="1"/>
          </p:cNvSpPr>
          <p:nvPr/>
        </p:nvSpPr>
        <p:spPr bwMode="auto">
          <a:xfrm>
            <a:off x="5692775" y="55181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D</a:t>
            </a:r>
          </a:p>
        </p:txBody>
      </p:sp>
      <p:sp>
        <p:nvSpPr>
          <p:cNvPr id="63618" name="Text Box 130"/>
          <p:cNvSpPr txBox="1">
            <a:spLocks noChangeArrowheads="1"/>
          </p:cNvSpPr>
          <p:nvPr/>
        </p:nvSpPr>
        <p:spPr bwMode="auto">
          <a:xfrm>
            <a:off x="6072188" y="5518150"/>
            <a:ext cx="519112" cy="519113"/>
          </a:xfrm>
          <a:prstGeom prst="rect">
            <a:avLst/>
          </a:prstGeom>
          <a:noFill/>
          <a:ln w="9525">
            <a:noFill/>
            <a:miter lim="800000"/>
            <a:headEnd/>
            <a:tailEnd/>
          </a:ln>
          <a:effectLst/>
        </p:spPr>
        <p:txBody>
          <a:bodyPr wrap="none">
            <a:spAutoFit/>
          </a:bodyPr>
          <a:lstStyle/>
          <a:p>
            <a:r>
              <a:rPr lang="en-US" altLang="zh-CN" sz="2800" b="1">
                <a:solidFill>
                  <a:schemeClr val="tx2"/>
                </a:solidFill>
              </a:rPr>
              <a:t>M</a:t>
            </a:r>
          </a:p>
        </p:txBody>
      </p:sp>
      <p:sp>
        <p:nvSpPr>
          <p:cNvPr id="63619" name="Text Box 131"/>
          <p:cNvSpPr txBox="1">
            <a:spLocks noChangeArrowheads="1"/>
          </p:cNvSpPr>
          <p:nvPr/>
        </p:nvSpPr>
        <p:spPr bwMode="auto">
          <a:xfrm>
            <a:off x="6529388" y="5518150"/>
            <a:ext cx="361950" cy="519113"/>
          </a:xfrm>
          <a:prstGeom prst="rect">
            <a:avLst/>
          </a:prstGeom>
          <a:noFill/>
          <a:ln w="9525">
            <a:noFill/>
            <a:miter lim="800000"/>
            <a:headEnd/>
            <a:tailEnd/>
          </a:ln>
          <a:effectLst/>
        </p:spPr>
        <p:txBody>
          <a:bodyPr wrap="none">
            <a:spAutoFit/>
          </a:bodyPr>
          <a:lstStyle/>
          <a:p>
            <a:r>
              <a:rPr lang="en-US" altLang="zh-CN" sz="2800" b="1">
                <a:solidFill>
                  <a:schemeClr val="tx2"/>
                </a:solidFill>
              </a:rPr>
              <a:t>J</a:t>
            </a:r>
          </a:p>
        </p:txBody>
      </p:sp>
      <p:sp>
        <p:nvSpPr>
          <p:cNvPr id="63620" name="Text Box 132"/>
          <p:cNvSpPr txBox="1">
            <a:spLocks noChangeArrowheads="1"/>
          </p:cNvSpPr>
          <p:nvPr/>
        </p:nvSpPr>
        <p:spPr bwMode="auto">
          <a:xfrm>
            <a:off x="6829425" y="5518150"/>
            <a:ext cx="460375" cy="519113"/>
          </a:xfrm>
          <a:prstGeom prst="rect">
            <a:avLst/>
          </a:prstGeom>
          <a:noFill/>
          <a:ln w="9525">
            <a:noFill/>
            <a:miter lim="800000"/>
            <a:headEnd/>
            <a:tailEnd/>
          </a:ln>
          <a:effectLst/>
        </p:spPr>
        <p:txBody>
          <a:bodyPr wrap="none">
            <a:spAutoFit/>
          </a:bodyPr>
          <a:lstStyle/>
          <a:p>
            <a:r>
              <a:rPr lang="en-US" altLang="zh-CN" sz="2800" b="1">
                <a:solidFill>
                  <a:schemeClr val="tx2"/>
                </a:solidFill>
              </a:rPr>
              <a:t>K</a:t>
            </a:r>
          </a:p>
        </p:txBody>
      </p:sp>
      <p:sp>
        <p:nvSpPr>
          <p:cNvPr id="63621" name="Text Box 133"/>
          <p:cNvSpPr txBox="1">
            <a:spLocks noChangeArrowheads="1"/>
          </p:cNvSpPr>
          <p:nvPr/>
        </p:nvSpPr>
        <p:spPr bwMode="auto">
          <a:xfrm>
            <a:off x="7227888" y="5518150"/>
            <a:ext cx="420687" cy="519113"/>
          </a:xfrm>
          <a:prstGeom prst="rect">
            <a:avLst/>
          </a:prstGeom>
          <a:noFill/>
          <a:ln w="9525">
            <a:noFill/>
            <a:miter lim="800000"/>
            <a:headEnd/>
            <a:tailEnd/>
          </a:ln>
          <a:effectLst/>
        </p:spPr>
        <p:txBody>
          <a:bodyPr wrap="none">
            <a:spAutoFit/>
          </a:bodyPr>
          <a:lstStyle/>
          <a:p>
            <a:r>
              <a:rPr lang="en-US" altLang="zh-CN" sz="2800" b="1">
                <a:solidFill>
                  <a:schemeClr val="tx2"/>
                </a:solidFill>
              </a:rPr>
              <a:t>E</a:t>
            </a:r>
          </a:p>
        </p:txBody>
      </p:sp>
      <p:sp>
        <p:nvSpPr>
          <p:cNvPr id="63622" name="Text Box 134"/>
          <p:cNvSpPr txBox="1">
            <a:spLocks noChangeArrowheads="1"/>
          </p:cNvSpPr>
          <p:nvPr/>
        </p:nvSpPr>
        <p:spPr bwMode="auto">
          <a:xfrm>
            <a:off x="7585075" y="5518150"/>
            <a:ext cx="441325" cy="519113"/>
          </a:xfrm>
          <a:prstGeom prst="rect">
            <a:avLst/>
          </a:prstGeom>
          <a:noFill/>
          <a:ln w="9525">
            <a:noFill/>
            <a:miter lim="800000"/>
            <a:headEnd/>
            <a:tailEnd/>
          </a:ln>
          <a:effectLst/>
        </p:spPr>
        <p:txBody>
          <a:bodyPr wrap="none">
            <a:spAutoFit/>
          </a:bodyPr>
          <a:lstStyle/>
          <a:p>
            <a:r>
              <a:rPr lang="en-US" altLang="zh-CN" sz="2800" b="1">
                <a:solidFill>
                  <a:schemeClr val="tx2"/>
                </a:solidFill>
              </a:rPr>
              <a:t>A</a:t>
            </a:r>
          </a:p>
        </p:txBody>
      </p:sp>
      <p:sp>
        <p:nvSpPr>
          <p:cNvPr id="63623" name="Text Box 135"/>
          <p:cNvSpPr txBox="1">
            <a:spLocks noChangeArrowheads="1"/>
          </p:cNvSpPr>
          <p:nvPr/>
        </p:nvSpPr>
        <p:spPr bwMode="auto">
          <a:xfrm>
            <a:off x="3135313" y="6110288"/>
            <a:ext cx="420687" cy="519112"/>
          </a:xfrm>
          <a:prstGeom prst="rect">
            <a:avLst/>
          </a:prstGeom>
          <a:noFill/>
          <a:ln w="9525">
            <a:noFill/>
            <a:miter lim="800000"/>
            <a:headEnd/>
            <a:tailEnd/>
          </a:ln>
          <a:effectLst/>
        </p:spPr>
        <p:txBody>
          <a:bodyPr wrap="none">
            <a:spAutoFit/>
          </a:bodyPr>
          <a:lstStyle/>
          <a:p>
            <a:r>
              <a:rPr lang="en-US" altLang="zh-CN" sz="2800" b="1">
                <a:solidFill>
                  <a:schemeClr val="tx2"/>
                </a:solidFill>
              </a:rPr>
              <a:t>L</a:t>
            </a:r>
          </a:p>
        </p:txBody>
      </p:sp>
      <p:sp>
        <p:nvSpPr>
          <p:cNvPr id="63624" name="Text Box 136"/>
          <p:cNvSpPr txBox="1">
            <a:spLocks noChangeArrowheads="1"/>
          </p:cNvSpPr>
          <p:nvPr/>
        </p:nvSpPr>
        <p:spPr bwMode="auto">
          <a:xfrm>
            <a:off x="3502025" y="6110288"/>
            <a:ext cx="460375" cy="519112"/>
          </a:xfrm>
          <a:prstGeom prst="rect">
            <a:avLst/>
          </a:prstGeom>
          <a:noFill/>
          <a:ln w="9525">
            <a:noFill/>
            <a:miter lim="800000"/>
            <a:headEnd/>
            <a:tailEnd/>
          </a:ln>
          <a:effectLst/>
        </p:spPr>
        <p:txBody>
          <a:bodyPr wrap="none">
            <a:spAutoFit/>
          </a:bodyPr>
          <a:lstStyle/>
          <a:p>
            <a:r>
              <a:rPr lang="en-US" altLang="zh-CN" sz="2800" b="1">
                <a:solidFill>
                  <a:schemeClr val="tx2"/>
                </a:solidFill>
              </a:rPr>
              <a:t>H</a:t>
            </a:r>
          </a:p>
        </p:txBody>
      </p:sp>
      <p:sp>
        <p:nvSpPr>
          <p:cNvPr id="63625" name="Text Box 137"/>
          <p:cNvSpPr txBox="1">
            <a:spLocks noChangeArrowheads="1"/>
          </p:cNvSpPr>
          <p:nvPr/>
        </p:nvSpPr>
        <p:spPr bwMode="auto">
          <a:xfrm>
            <a:off x="3908425" y="6110288"/>
            <a:ext cx="460375" cy="519112"/>
          </a:xfrm>
          <a:prstGeom prst="rect">
            <a:avLst/>
          </a:prstGeom>
          <a:noFill/>
          <a:ln w="9525">
            <a:noFill/>
            <a:miter lim="800000"/>
            <a:headEnd/>
            <a:tailEnd/>
          </a:ln>
          <a:effectLst/>
        </p:spPr>
        <p:txBody>
          <a:bodyPr wrap="none">
            <a:spAutoFit/>
          </a:bodyPr>
          <a:lstStyle/>
          <a:p>
            <a:r>
              <a:rPr lang="en-US" altLang="zh-CN" sz="2800" b="1">
                <a:solidFill>
                  <a:schemeClr val="tx2"/>
                </a:solidFill>
              </a:rPr>
              <a:t>G</a:t>
            </a:r>
          </a:p>
        </p:txBody>
      </p:sp>
      <p:sp>
        <p:nvSpPr>
          <p:cNvPr id="63626" name="Text Box 138"/>
          <p:cNvSpPr txBox="1">
            <a:spLocks noChangeArrowheads="1"/>
          </p:cNvSpPr>
          <p:nvPr/>
        </p:nvSpPr>
        <p:spPr bwMode="auto">
          <a:xfrm>
            <a:off x="4316413" y="6110288"/>
            <a:ext cx="401637" cy="519112"/>
          </a:xfrm>
          <a:prstGeom prst="rect">
            <a:avLst/>
          </a:prstGeom>
          <a:noFill/>
          <a:ln w="9525">
            <a:noFill/>
            <a:miter lim="800000"/>
            <a:headEnd/>
            <a:tailEnd/>
          </a:ln>
          <a:effectLst/>
        </p:spPr>
        <p:txBody>
          <a:bodyPr wrap="none">
            <a:spAutoFit/>
          </a:bodyPr>
          <a:lstStyle/>
          <a:p>
            <a:r>
              <a:rPr lang="en-US" altLang="zh-CN" sz="2800" b="1">
                <a:solidFill>
                  <a:schemeClr val="tx2"/>
                </a:solidFill>
              </a:rPr>
              <a:t>F</a:t>
            </a:r>
          </a:p>
        </p:txBody>
      </p:sp>
      <p:sp>
        <p:nvSpPr>
          <p:cNvPr id="63627" name="Text Box 139"/>
          <p:cNvSpPr txBox="1">
            <a:spLocks noChangeArrowheads="1"/>
          </p:cNvSpPr>
          <p:nvPr/>
        </p:nvSpPr>
        <p:spPr bwMode="auto">
          <a:xfrm>
            <a:off x="4664075" y="6110288"/>
            <a:ext cx="322263" cy="519112"/>
          </a:xfrm>
          <a:prstGeom prst="rect">
            <a:avLst/>
          </a:prstGeom>
          <a:noFill/>
          <a:ln w="9525">
            <a:noFill/>
            <a:miter lim="800000"/>
            <a:headEnd/>
            <a:tailEnd/>
          </a:ln>
          <a:effectLst/>
        </p:spPr>
        <p:txBody>
          <a:bodyPr wrap="none">
            <a:spAutoFit/>
          </a:bodyPr>
          <a:lstStyle/>
          <a:p>
            <a:r>
              <a:rPr lang="en-US" altLang="zh-CN" sz="2800" b="1">
                <a:solidFill>
                  <a:schemeClr val="tx2"/>
                </a:solidFill>
              </a:rPr>
              <a:t>I</a:t>
            </a:r>
          </a:p>
        </p:txBody>
      </p:sp>
      <p:sp>
        <p:nvSpPr>
          <p:cNvPr id="63628" name="Text Box 140"/>
          <p:cNvSpPr txBox="1">
            <a:spLocks noChangeArrowheads="1"/>
          </p:cNvSpPr>
          <p:nvPr/>
        </p:nvSpPr>
        <p:spPr bwMode="auto">
          <a:xfrm>
            <a:off x="4932363" y="6110288"/>
            <a:ext cx="519112" cy="519112"/>
          </a:xfrm>
          <a:prstGeom prst="rect">
            <a:avLst/>
          </a:prstGeom>
          <a:noFill/>
          <a:ln w="9525">
            <a:noFill/>
            <a:miter lim="800000"/>
            <a:headEnd/>
            <a:tailEnd/>
          </a:ln>
          <a:effectLst/>
        </p:spPr>
        <p:txBody>
          <a:bodyPr wrap="none">
            <a:spAutoFit/>
          </a:bodyPr>
          <a:lstStyle/>
          <a:p>
            <a:r>
              <a:rPr lang="en-US" altLang="zh-CN" sz="2800" b="1">
                <a:solidFill>
                  <a:schemeClr val="tx2"/>
                </a:solidFill>
              </a:rPr>
              <a:t>M</a:t>
            </a:r>
          </a:p>
        </p:txBody>
      </p:sp>
      <p:sp>
        <p:nvSpPr>
          <p:cNvPr id="63629" name="Text Box 141"/>
          <p:cNvSpPr txBox="1">
            <a:spLocks noChangeArrowheads="1"/>
          </p:cNvSpPr>
          <p:nvPr/>
        </p:nvSpPr>
        <p:spPr bwMode="auto">
          <a:xfrm>
            <a:off x="5399088" y="6110288"/>
            <a:ext cx="460375" cy="519112"/>
          </a:xfrm>
          <a:prstGeom prst="rect">
            <a:avLst/>
          </a:prstGeom>
          <a:noFill/>
          <a:ln w="9525">
            <a:noFill/>
            <a:miter lim="800000"/>
            <a:headEnd/>
            <a:tailEnd/>
          </a:ln>
          <a:effectLst/>
        </p:spPr>
        <p:txBody>
          <a:bodyPr wrap="none">
            <a:spAutoFit/>
          </a:bodyPr>
          <a:lstStyle/>
          <a:p>
            <a:r>
              <a:rPr lang="en-US" altLang="zh-CN" sz="2800" b="1">
                <a:solidFill>
                  <a:schemeClr val="tx2"/>
                </a:solidFill>
              </a:rPr>
              <a:t>K</a:t>
            </a:r>
          </a:p>
        </p:txBody>
      </p:sp>
      <p:sp>
        <p:nvSpPr>
          <p:cNvPr id="63630" name="Text Box 142"/>
          <p:cNvSpPr txBox="1">
            <a:spLocks noChangeArrowheads="1"/>
          </p:cNvSpPr>
          <p:nvPr/>
        </p:nvSpPr>
        <p:spPr bwMode="auto">
          <a:xfrm>
            <a:off x="5805488" y="6110288"/>
            <a:ext cx="361950" cy="519112"/>
          </a:xfrm>
          <a:prstGeom prst="rect">
            <a:avLst/>
          </a:prstGeom>
          <a:noFill/>
          <a:ln w="9525">
            <a:noFill/>
            <a:miter lim="800000"/>
            <a:headEnd/>
            <a:tailEnd/>
          </a:ln>
          <a:effectLst/>
        </p:spPr>
        <p:txBody>
          <a:bodyPr wrap="none">
            <a:spAutoFit/>
          </a:bodyPr>
          <a:lstStyle/>
          <a:p>
            <a:r>
              <a:rPr lang="en-US" altLang="zh-CN" sz="2800" b="1">
                <a:solidFill>
                  <a:schemeClr val="tx2"/>
                </a:solidFill>
              </a:rPr>
              <a:t>J</a:t>
            </a:r>
          </a:p>
        </p:txBody>
      </p:sp>
      <p:sp>
        <p:nvSpPr>
          <p:cNvPr id="63631" name="Text Box 143"/>
          <p:cNvSpPr txBox="1">
            <a:spLocks noChangeArrowheads="1"/>
          </p:cNvSpPr>
          <p:nvPr/>
        </p:nvSpPr>
        <p:spPr bwMode="auto">
          <a:xfrm>
            <a:off x="6113463" y="6110288"/>
            <a:ext cx="420687" cy="519112"/>
          </a:xfrm>
          <a:prstGeom prst="rect">
            <a:avLst/>
          </a:prstGeom>
          <a:noFill/>
          <a:ln w="9525">
            <a:noFill/>
            <a:miter lim="800000"/>
            <a:headEnd/>
            <a:tailEnd/>
          </a:ln>
          <a:effectLst/>
        </p:spPr>
        <p:txBody>
          <a:bodyPr wrap="none">
            <a:spAutoFit/>
          </a:bodyPr>
          <a:lstStyle/>
          <a:p>
            <a:r>
              <a:rPr lang="en-US" altLang="zh-CN" sz="2800" b="1">
                <a:solidFill>
                  <a:schemeClr val="tx2"/>
                </a:solidFill>
              </a:rPr>
              <a:t>E</a:t>
            </a:r>
          </a:p>
        </p:txBody>
      </p:sp>
      <p:sp>
        <p:nvSpPr>
          <p:cNvPr id="63632" name="Text Box 144"/>
          <p:cNvSpPr txBox="1">
            <a:spLocks noChangeArrowheads="1"/>
          </p:cNvSpPr>
          <p:nvPr/>
        </p:nvSpPr>
        <p:spPr bwMode="auto">
          <a:xfrm>
            <a:off x="6481763" y="6110288"/>
            <a:ext cx="441325" cy="519112"/>
          </a:xfrm>
          <a:prstGeom prst="rect">
            <a:avLst/>
          </a:prstGeom>
          <a:noFill/>
          <a:ln w="9525">
            <a:noFill/>
            <a:miter lim="800000"/>
            <a:headEnd/>
            <a:tailEnd/>
          </a:ln>
          <a:effectLst/>
        </p:spPr>
        <p:txBody>
          <a:bodyPr wrap="none">
            <a:spAutoFit/>
          </a:bodyPr>
          <a:lstStyle/>
          <a:p>
            <a:r>
              <a:rPr lang="en-US" altLang="zh-CN" sz="2800" b="1">
                <a:solidFill>
                  <a:schemeClr val="tx2"/>
                </a:solidFill>
              </a:rPr>
              <a:t>D</a:t>
            </a:r>
          </a:p>
        </p:txBody>
      </p:sp>
      <p:sp>
        <p:nvSpPr>
          <p:cNvPr id="63633" name="Text Box 145"/>
          <p:cNvSpPr txBox="1">
            <a:spLocks noChangeArrowheads="1"/>
          </p:cNvSpPr>
          <p:nvPr/>
        </p:nvSpPr>
        <p:spPr bwMode="auto">
          <a:xfrm>
            <a:off x="6869113" y="6110288"/>
            <a:ext cx="441325" cy="519112"/>
          </a:xfrm>
          <a:prstGeom prst="rect">
            <a:avLst/>
          </a:prstGeom>
          <a:noFill/>
          <a:ln w="9525">
            <a:noFill/>
            <a:miter lim="800000"/>
            <a:headEnd/>
            <a:tailEnd/>
          </a:ln>
          <a:effectLst/>
        </p:spPr>
        <p:txBody>
          <a:bodyPr wrap="none">
            <a:spAutoFit/>
          </a:bodyPr>
          <a:lstStyle/>
          <a:p>
            <a:r>
              <a:rPr lang="en-US" altLang="zh-CN" sz="2800" b="1">
                <a:solidFill>
                  <a:schemeClr val="tx2"/>
                </a:solidFill>
              </a:rPr>
              <a:t>C</a:t>
            </a:r>
          </a:p>
        </p:txBody>
      </p:sp>
      <p:sp>
        <p:nvSpPr>
          <p:cNvPr id="63634" name="Text Box 146"/>
          <p:cNvSpPr txBox="1">
            <a:spLocks noChangeArrowheads="1"/>
          </p:cNvSpPr>
          <p:nvPr/>
        </p:nvSpPr>
        <p:spPr bwMode="auto">
          <a:xfrm>
            <a:off x="7256463" y="6110288"/>
            <a:ext cx="420687" cy="519112"/>
          </a:xfrm>
          <a:prstGeom prst="rect">
            <a:avLst/>
          </a:prstGeom>
          <a:noFill/>
          <a:ln w="9525">
            <a:noFill/>
            <a:miter lim="800000"/>
            <a:headEnd/>
            <a:tailEnd/>
          </a:ln>
          <a:effectLst/>
        </p:spPr>
        <p:txBody>
          <a:bodyPr wrap="none">
            <a:spAutoFit/>
          </a:bodyPr>
          <a:lstStyle/>
          <a:p>
            <a:r>
              <a:rPr lang="en-US" altLang="zh-CN" sz="2800" b="1">
                <a:solidFill>
                  <a:schemeClr val="tx2"/>
                </a:solidFill>
              </a:rPr>
              <a:t>B</a:t>
            </a:r>
          </a:p>
        </p:txBody>
      </p:sp>
      <p:sp>
        <p:nvSpPr>
          <p:cNvPr id="63635" name="Text Box 147"/>
          <p:cNvSpPr txBox="1">
            <a:spLocks noChangeArrowheads="1"/>
          </p:cNvSpPr>
          <p:nvPr/>
        </p:nvSpPr>
        <p:spPr bwMode="auto">
          <a:xfrm>
            <a:off x="7623175" y="6110288"/>
            <a:ext cx="441325" cy="519112"/>
          </a:xfrm>
          <a:prstGeom prst="rect">
            <a:avLst/>
          </a:prstGeom>
          <a:noFill/>
          <a:ln w="9525">
            <a:noFill/>
            <a:miter lim="800000"/>
            <a:headEnd/>
            <a:tailEnd/>
          </a:ln>
          <a:effectLst/>
        </p:spPr>
        <p:txBody>
          <a:bodyPr wrap="none">
            <a:spAutoFit/>
          </a:bodyPr>
          <a:lstStyle/>
          <a:p>
            <a:r>
              <a:rPr lang="en-US" altLang="zh-CN" sz="2800" b="1">
                <a:solidFill>
                  <a:schemeClr val="tx2"/>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par>
                          <p:cTn id="8" fill="hold">
                            <p:stCondLst>
                              <p:cond delay="500"/>
                            </p:stCondLst>
                            <p:childTnLst>
                              <p:par>
                                <p:cTn id="9" presetID="2" presetClass="entr" presetSubtype="1" fill="hold" grpId="0" nodeType="afterEffect">
                                  <p:stCondLst>
                                    <p:cond delay="3000"/>
                                  </p:stCondLst>
                                  <p:iterate type="lt">
                                    <p:tmPct val="100000"/>
                                  </p:iterate>
                                  <p:childTnLst>
                                    <p:set>
                                      <p:cBhvr>
                                        <p:cTn id="10" dur="1" fill="hold">
                                          <p:stCondLst>
                                            <p:cond delay="0"/>
                                          </p:stCondLst>
                                        </p:cTn>
                                        <p:tgtEl>
                                          <p:spTgt spid="63594">
                                            <p:txEl>
                                              <p:pRg st="0" end="0"/>
                                            </p:txEl>
                                          </p:spTgt>
                                        </p:tgtEl>
                                        <p:attrNameLst>
                                          <p:attrName>style.visibility</p:attrName>
                                        </p:attrNameLst>
                                      </p:cBhvr>
                                      <p:to>
                                        <p:strVal val="visible"/>
                                      </p:to>
                                    </p:set>
                                    <p:anim calcmode="lin" valueType="num">
                                      <p:cBhvr additive="base">
                                        <p:cTn id="11" dur="75" fill="hold"/>
                                        <p:tgtEl>
                                          <p:spTgt spid="63594">
                                            <p:txEl>
                                              <p:pRg st="0" end="0"/>
                                            </p:txEl>
                                          </p:spTgt>
                                        </p:tgtEl>
                                        <p:attrNameLst>
                                          <p:attrName>ppt_x</p:attrName>
                                        </p:attrNameLst>
                                      </p:cBhvr>
                                      <p:tavLst>
                                        <p:tav tm="0">
                                          <p:val>
                                            <p:strVal val="#ppt_x"/>
                                          </p:val>
                                        </p:tav>
                                        <p:tav tm="100000">
                                          <p:val>
                                            <p:strVal val="#ppt_x"/>
                                          </p:val>
                                        </p:tav>
                                      </p:tavLst>
                                    </p:anim>
                                    <p:anim calcmode="lin" valueType="num">
                                      <p:cBhvr additive="base">
                                        <p:cTn id="12" dur="75" fill="hold"/>
                                        <p:tgtEl>
                                          <p:spTgt spid="6359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3597"/>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359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2" name="CAMERA.WAV" builtIn="1"/>
                                        </p:tgtEl>
                                      </p:cMediaNode>
                                    </p:audio>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3599"/>
                                        </p:tgtEl>
                                        <p:attrNameLst>
                                          <p:attrName>style.visibility</p:attrName>
                                        </p:attrNameLst>
                                      </p:cBhvr>
                                      <p:to>
                                        <p:strVal val="visible"/>
                                      </p:to>
                                    </p:set>
                                  </p:childTnLst>
                                  <p:subTnLst>
                                    <p:audio>
                                      <p:cMediaNode>
                                        <p:cTn display="0" masterRel="sameClick">
                                          <p:stCondLst>
                                            <p:cond evt="begin" delay="0">
                                              <p:tn val="23"/>
                                            </p:cond>
                                          </p:stCondLst>
                                          <p:endCondLst>
                                            <p:cond evt="onStopAudio" delay="0">
                                              <p:tgtEl>
                                                <p:sldTgt/>
                                              </p:tgtEl>
                                            </p:cond>
                                          </p:endCondLst>
                                        </p:cTn>
                                        <p:tgtEl>
                                          <p:sndTgt r:embed="rId2" name="CAMERA.WAV" builtIn="1"/>
                                        </p:tgtEl>
                                      </p:cMediaNode>
                                    </p:audio>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3600"/>
                                        </p:tgtEl>
                                        <p:attrNameLst>
                                          <p:attrName>style.visibility</p:attrName>
                                        </p:attrNameLst>
                                      </p:cBhvr>
                                      <p:to>
                                        <p:strVal val="visible"/>
                                      </p:to>
                                    </p:set>
                                  </p:childTnLst>
                                  <p:subTnLst>
                                    <p:audio>
                                      <p:cMediaNode>
                                        <p:cTn display="0" masterRel="sameClick">
                                          <p:stCondLst>
                                            <p:cond evt="begin" delay="0">
                                              <p:tn val="27"/>
                                            </p:cond>
                                          </p:stCondLst>
                                          <p:endCondLst>
                                            <p:cond evt="onStopAudio" delay="0">
                                              <p:tgtEl>
                                                <p:sldTgt/>
                                              </p:tgtEl>
                                            </p:cond>
                                          </p:endCondLst>
                                        </p:cTn>
                                        <p:tgtEl>
                                          <p:sndTgt r:embed="rId2"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3601"/>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3602"/>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63603"/>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CAMERA.WAV" builtIn="1"/>
                                        </p:tgtEl>
                                      </p:cMediaNode>
                                    </p:audio>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3604"/>
                                        </p:tgtEl>
                                        <p:attrNameLst>
                                          <p:attrName>style.visibility</p:attrName>
                                        </p:attrNameLst>
                                      </p:cBhvr>
                                      <p:to>
                                        <p:strVal val="visible"/>
                                      </p:to>
                                    </p:set>
                                  </p:childTnLst>
                                  <p:subTnLst>
                                    <p:audio>
                                      <p:cMediaNode>
                                        <p:cTn display="0" masterRel="sameClick">
                                          <p:stCondLst>
                                            <p:cond evt="begin" delay="0">
                                              <p:tn val="43"/>
                                            </p:cond>
                                          </p:stCondLst>
                                          <p:endCondLst>
                                            <p:cond evt="onStopAudio" delay="0">
                                              <p:tgtEl>
                                                <p:sldTgt/>
                                              </p:tgtEl>
                                            </p:cond>
                                          </p:endCondLst>
                                        </p:cTn>
                                        <p:tgtEl>
                                          <p:sndTgt r:embed="rId2" name="CAMERA.WAV" builtIn="1"/>
                                        </p:tgtEl>
                                      </p:cMediaNode>
                                    </p:audio>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63605"/>
                                        </p:tgtEl>
                                        <p:attrNameLst>
                                          <p:attrName>style.visibility</p:attrName>
                                        </p:attrNameLst>
                                      </p:cBhvr>
                                      <p:to>
                                        <p:strVal val="visible"/>
                                      </p:to>
                                    </p:set>
                                  </p:childTnLst>
                                  <p:subTnLst>
                                    <p:audio>
                                      <p:cMediaNode>
                                        <p:cTn display="0" masterRel="sameClick">
                                          <p:stCondLst>
                                            <p:cond evt="begin" delay="0">
                                              <p:tn val="47"/>
                                            </p:cond>
                                          </p:stCondLst>
                                          <p:endCondLst>
                                            <p:cond evt="onStopAudio" delay="0">
                                              <p:tgtEl>
                                                <p:sldTgt/>
                                              </p:tgtEl>
                                            </p:cond>
                                          </p:endCondLst>
                                        </p:cTn>
                                        <p:tgtEl>
                                          <p:sndTgt r:embed="rId2" name="CAMERA.WAV" builtIn="1"/>
                                        </p:tgtEl>
                                      </p:cMediaNode>
                                    </p:audio>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63606"/>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2" name="CAMERA.WAV" builtIn="1"/>
                                        </p:tgtEl>
                                      </p:cMediaNode>
                                    </p:audio>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63607"/>
                                        </p:tgtEl>
                                        <p:attrNameLst>
                                          <p:attrName>style.visibility</p:attrName>
                                        </p:attrNameLst>
                                      </p:cBhvr>
                                      <p:to>
                                        <p:strVal val="visible"/>
                                      </p:to>
                                    </p:set>
                                  </p:childTnLst>
                                  <p:subTnLst>
                                    <p:audio>
                                      <p:cMediaNode>
                                        <p:cTn display="0" masterRel="sameClick">
                                          <p:stCondLst>
                                            <p:cond evt="begin" delay="0">
                                              <p:tn val="55"/>
                                            </p:cond>
                                          </p:stCondLst>
                                          <p:endCondLst>
                                            <p:cond evt="onStopAudio" delay="0">
                                              <p:tgtEl>
                                                <p:sldTgt/>
                                              </p:tgtEl>
                                            </p:cond>
                                          </p:endCondLst>
                                        </p:cTn>
                                        <p:tgtEl>
                                          <p:sndTgt r:embed="rId2" name="CAMERA.WAV" builtIn="1"/>
                                        </p:tgtEl>
                                      </p:cMediaNode>
                                    </p:audio>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63608"/>
                                        </p:tgtEl>
                                        <p:attrNameLst>
                                          <p:attrName>style.visibility</p:attrName>
                                        </p:attrNameLst>
                                      </p:cBhvr>
                                      <p:to>
                                        <p:strVal val="visible"/>
                                      </p:to>
                                    </p:set>
                                  </p:childTnLst>
                                  <p:subTnLst>
                                    <p:audio>
                                      <p:cMediaNode>
                                        <p:cTn display="0" masterRel="sameClick">
                                          <p:stCondLst>
                                            <p:cond evt="begin" delay="0">
                                              <p:tn val="59"/>
                                            </p:cond>
                                          </p:stCondLst>
                                          <p:endCondLst>
                                            <p:cond evt="onStopAudio" delay="0">
                                              <p:tgtEl>
                                                <p:sldTgt/>
                                              </p:tgtEl>
                                            </p:cond>
                                          </p:endCondLst>
                                        </p:cTn>
                                        <p:tgtEl>
                                          <p:sndTgt r:embed="rId2" name="CAMERA.WAV" builtIn="1"/>
                                        </p:tgtEl>
                                      </p:cMediaNode>
                                    </p:audio>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63609"/>
                                        </p:tgtEl>
                                        <p:attrNameLst>
                                          <p:attrName>style.visibility</p:attrName>
                                        </p:attrNameLst>
                                      </p:cBhvr>
                                      <p:to>
                                        <p:strVal val="visible"/>
                                      </p:to>
                                    </p:set>
                                  </p:childTnLst>
                                  <p:subTnLst>
                                    <p:audio>
                                      <p:cMediaNode>
                                        <p:cTn display="0" masterRel="sameClick">
                                          <p:stCondLst>
                                            <p:cond evt="begin" delay="0">
                                              <p:tn val="63"/>
                                            </p:cond>
                                          </p:stCondLst>
                                          <p:endCondLst>
                                            <p:cond evt="onStopAudio" delay="0">
                                              <p:tgtEl>
                                                <p:sldTgt/>
                                              </p:tgtEl>
                                            </p:cond>
                                          </p:endCondLst>
                                        </p:cTn>
                                        <p:tgtEl>
                                          <p:sndTgt r:embed="rId2" name="CAMERA.WAV" builtIn="1"/>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3" fill="hold" grpId="0" nodeType="clickEffect">
                                  <p:stCondLst>
                                    <p:cond delay="0"/>
                                  </p:stCondLst>
                                  <p:iterate type="lt">
                                    <p:tmPct val="100000"/>
                                  </p:iterate>
                                  <p:childTnLst>
                                    <p:set>
                                      <p:cBhvr>
                                        <p:cTn id="68" dur="1" fill="hold">
                                          <p:stCondLst>
                                            <p:cond delay="0"/>
                                          </p:stCondLst>
                                        </p:cTn>
                                        <p:tgtEl>
                                          <p:spTgt spid="63595">
                                            <p:txEl>
                                              <p:pRg st="0" end="0"/>
                                            </p:txEl>
                                          </p:spTgt>
                                        </p:tgtEl>
                                        <p:attrNameLst>
                                          <p:attrName>style.visibility</p:attrName>
                                        </p:attrNameLst>
                                      </p:cBhvr>
                                      <p:to>
                                        <p:strVal val="visible"/>
                                      </p:to>
                                    </p:set>
                                    <p:anim calcmode="lin" valueType="num">
                                      <p:cBhvr additive="base">
                                        <p:cTn id="69" dur="75" fill="hold"/>
                                        <p:tgtEl>
                                          <p:spTgt spid="63595">
                                            <p:txEl>
                                              <p:pRg st="0" end="0"/>
                                            </p:txEl>
                                          </p:spTgt>
                                        </p:tgtEl>
                                        <p:attrNameLst>
                                          <p:attrName>ppt_x</p:attrName>
                                        </p:attrNameLst>
                                      </p:cBhvr>
                                      <p:tavLst>
                                        <p:tav tm="0">
                                          <p:val>
                                            <p:strVal val="1+#ppt_w/2"/>
                                          </p:val>
                                        </p:tav>
                                        <p:tav tm="100000">
                                          <p:val>
                                            <p:strVal val="#ppt_x"/>
                                          </p:val>
                                        </p:tav>
                                      </p:tavLst>
                                    </p:anim>
                                    <p:anim calcmode="lin" valueType="num">
                                      <p:cBhvr additive="base">
                                        <p:cTn id="70" dur="75" fill="hold"/>
                                        <p:tgtEl>
                                          <p:spTgt spid="63595">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LASER.WAV" builtIn="1"/>
                                        </p:tgtEl>
                                      </p:cMediaNode>
                                    </p:audio>
                                  </p:sub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63610"/>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AMERA.WAV" builtIn="1"/>
                                        </p:tgtEl>
                                      </p:cMediaNode>
                                    </p:audio>
                                  </p:sub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3611"/>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AMERA.WAV" builtIn="1"/>
                                        </p:tgtEl>
                                      </p:cMediaNode>
                                    </p:audio>
                                  </p:sub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63612"/>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AMERA.WAV" builtIn="1"/>
                                        </p:tgtEl>
                                      </p:cMediaNode>
                                    </p:audio>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3613"/>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AMERA.WAV" builtIn="1"/>
                                        </p:tgtEl>
                                      </p:cMediaNode>
                                    </p:audio>
                                  </p:sub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3614"/>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AMERA.WAV" builtIn="1"/>
                                        </p:tgtEl>
                                      </p:cMediaNode>
                                    </p:audio>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3615"/>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AMERA.WAV" builtIn="1"/>
                                        </p:tgtEl>
                                      </p:cMediaNode>
                                    </p:audio>
                                  </p:sub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3616"/>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AMERA.WAV" builtIn="1"/>
                                        </p:tgtEl>
                                      </p:cMediaNode>
                                    </p:audio>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3617"/>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AMERA.WAV" builtIn="1"/>
                                        </p:tgtEl>
                                      </p:cMediaNode>
                                    </p:audio>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3618"/>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AMERA.WAV" builtIn="1"/>
                                        </p:tgtEl>
                                      </p:cMediaNode>
                                    </p:audio>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63619"/>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AMERA.WAV" builtIn="1"/>
                                        </p:tgtEl>
                                      </p:cMediaNode>
                                    </p:audio>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63620"/>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AMERA.WAV" builtIn="1"/>
                                        </p:tgtEl>
                                      </p:cMediaNode>
                                    </p:audio>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63621"/>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AMERA.WAV" builtIn="1"/>
                                        </p:tgtEl>
                                      </p:cMediaNode>
                                    </p:audio>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63622"/>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AMERA.WAV" builtIn="1"/>
                                        </p:tgtEl>
                                      </p:cMediaNode>
                                    </p:audio>
                                  </p:sub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iterate type="lt">
                                    <p:tmPct val="100000"/>
                                  </p:iterate>
                                  <p:childTnLst>
                                    <p:set>
                                      <p:cBhvr>
                                        <p:cTn id="126" dur="1" fill="hold">
                                          <p:stCondLst>
                                            <p:cond delay="0"/>
                                          </p:stCondLst>
                                        </p:cTn>
                                        <p:tgtEl>
                                          <p:spTgt spid="63596">
                                            <p:txEl>
                                              <p:pRg st="0" end="0"/>
                                            </p:txEl>
                                          </p:spTgt>
                                        </p:tgtEl>
                                        <p:attrNameLst>
                                          <p:attrName>style.visibility</p:attrName>
                                        </p:attrNameLst>
                                      </p:cBhvr>
                                      <p:to>
                                        <p:strVal val="visible"/>
                                      </p:to>
                                    </p:set>
                                    <p:animEffect transition="in" filter="wipe(up)">
                                      <p:cBhvr>
                                        <p:cTn id="127" dur="75"/>
                                        <p:tgtEl>
                                          <p:spTgt spid="63596">
                                            <p:txEl>
                                              <p:pRg st="0" end="0"/>
                                            </p:txEl>
                                          </p:spTgt>
                                        </p:tgtEl>
                                      </p:cBhvr>
                                    </p:animEffect>
                                  </p:childTnLst>
                                  <p:subTnLst>
                                    <p:audio>
                                      <p:cMediaNode>
                                        <p:cTn display="0" masterRel="sameClick">
                                          <p:stCondLst>
                                            <p:cond evt="begin" delay="0">
                                              <p:tn val="125"/>
                                            </p:cond>
                                          </p:stCondLst>
                                          <p:endCondLst>
                                            <p:cond evt="onStopAudio" delay="0">
                                              <p:tgtEl>
                                                <p:sldTgt/>
                                              </p:tgtEl>
                                            </p:cond>
                                          </p:endCondLst>
                                        </p:cTn>
                                        <p:tgtEl>
                                          <p:sndTgt r:embed="rId4" name="TYPE.WAV" builtIn="1"/>
                                        </p:tgtEl>
                                      </p:cMediaNode>
                                    </p:audio>
                                  </p:sub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63623"/>
                                        </p:tgtEl>
                                        <p:attrNameLst>
                                          <p:attrName>style.visibility</p:attrName>
                                        </p:attrNameLst>
                                      </p:cBhvr>
                                      <p:to>
                                        <p:strVal val="visible"/>
                                      </p:to>
                                    </p:set>
                                  </p:childTnLst>
                                  <p:subTnLst>
                                    <p:audio>
                                      <p:cMediaNode>
                                        <p:cTn display="0" masterRel="sameClick">
                                          <p:stCondLst>
                                            <p:cond evt="begin" delay="0">
                                              <p:tn val="130"/>
                                            </p:cond>
                                          </p:stCondLst>
                                          <p:endCondLst>
                                            <p:cond evt="onStopAudio" delay="0">
                                              <p:tgtEl>
                                                <p:sldTgt/>
                                              </p:tgtEl>
                                            </p:cond>
                                          </p:endCondLst>
                                        </p:cTn>
                                        <p:tgtEl>
                                          <p:sndTgt r:embed="rId2" name="CAMERA.WAV" builtIn="1"/>
                                        </p:tgtEl>
                                      </p:cMediaNode>
                                    </p:audio>
                                  </p:sub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63624"/>
                                        </p:tgtEl>
                                        <p:attrNameLst>
                                          <p:attrName>style.visibility</p:attrName>
                                        </p:attrNameLst>
                                      </p:cBhvr>
                                      <p:to>
                                        <p:strVal val="visible"/>
                                      </p:to>
                                    </p:set>
                                  </p:childTnLst>
                                  <p:subTnLst>
                                    <p:audio>
                                      <p:cMediaNode>
                                        <p:cTn display="0" masterRel="sameClick">
                                          <p:stCondLst>
                                            <p:cond evt="begin" delay="0">
                                              <p:tn val="134"/>
                                            </p:cond>
                                          </p:stCondLst>
                                          <p:endCondLst>
                                            <p:cond evt="onStopAudio" delay="0">
                                              <p:tgtEl>
                                                <p:sldTgt/>
                                              </p:tgtEl>
                                            </p:cond>
                                          </p:endCondLst>
                                        </p:cTn>
                                        <p:tgtEl>
                                          <p:sndTgt r:embed="rId2" name="CAMERA.WAV" builtIn="1"/>
                                        </p:tgtEl>
                                      </p:cMediaNode>
                                    </p:audio>
                                  </p:sub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63625"/>
                                        </p:tgtEl>
                                        <p:attrNameLst>
                                          <p:attrName>style.visibility</p:attrName>
                                        </p:attrNameLst>
                                      </p:cBhvr>
                                      <p:to>
                                        <p:strVal val="visible"/>
                                      </p:to>
                                    </p:set>
                                  </p:childTnLst>
                                  <p:subTnLst>
                                    <p:audio>
                                      <p:cMediaNode>
                                        <p:cTn display="0" masterRel="sameClick">
                                          <p:stCondLst>
                                            <p:cond evt="begin" delay="0">
                                              <p:tn val="138"/>
                                            </p:cond>
                                          </p:stCondLst>
                                          <p:endCondLst>
                                            <p:cond evt="onStopAudio" delay="0">
                                              <p:tgtEl>
                                                <p:sldTgt/>
                                              </p:tgtEl>
                                            </p:cond>
                                          </p:endCondLst>
                                        </p:cTn>
                                        <p:tgtEl>
                                          <p:sndTgt r:embed="rId2" name="CAMERA.WAV" builtIn="1"/>
                                        </p:tgtEl>
                                      </p:cMediaNode>
                                    </p:audio>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499"/>
                                          </p:stCondLst>
                                        </p:cTn>
                                        <p:tgtEl>
                                          <p:spTgt spid="63626"/>
                                        </p:tgtEl>
                                        <p:attrNameLst>
                                          <p:attrName>style.visibility</p:attrName>
                                        </p:attrNameLst>
                                      </p:cBhvr>
                                      <p:to>
                                        <p:strVal val="visible"/>
                                      </p:to>
                                    </p:set>
                                  </p:childTnLst>
                                  <p:subTnLst>
                                    <p:audio>
                                      <p:cMediaNode>
                                        <p:cTn display="0" masterRel="sameClick">
                                          <p:stCondLst>
                                            <p:cond evt="begin" delay="0">
                                              <p:tn val="142"/>
                                            </p:cond>
                                          </p:stCondLst>
                                          <p:endCondLst>
                                            <p:cond evt="onStopAudio" delay="0">
                                              <p:tgtEl>
                                                <p:sldTgt/>
                                              </p:tgtEl>
                                            </p:cond>
                                          </p:endCondLst>
                                        </p:cTn>
                                        <p:tgtEl>
                                          <p:sndTgt r:embed="rId2" name="CAMERA.WAV" builtIn="1"/>
                                        </p:tgtEl>
                                      </p:cMediaNode>
                                    </p:audio>
                                  </p:sub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63627"/>
                                        </p:tgtEl>
                                        <p:attrNameLst>
                                          <p:attrName>style.visibility</p:attrName>
                                        </p:attrNameLst>
                                      </p:cBhvr>
                                      <p:to>
                                        <p:strVal val="visible"/>
                                      </p:to>
                                    </p:set>
                                  </p:childTnLst>
                                  <p:subTnLst>
                                    <p:audio>
                                      <p:cMediaNode>
                                        <p:cTn display="0" masterRel="sameClick">
                                          <p:stCondLst>
                                            <p:cond evt="begin" delay="0">
                                              <p:tn val="146"/>
                                            </p:cond>
                                          </p:stCondLst>
                                          <p:endCondLst>
                                            <p:cond evt="onStopAudio" delay="0">
                                              <p:tgtEl>
                                                <p:sldTgt/>
                                              </p:tgtEl>
                                            </p:cond>
                                          </p:endCondLst>
                                        </p:cTn>
                                        <p:tgtEl>
                                          <p:sndTgt r:embed="rId2" name="CAMERA.WAV" builtIn="1"/>
                                        </p:tgtEl>
                                      </p:cMediaNode>
                                    </p:audio>
                                  </p:sub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63628"/>
                                        </p:tgtEl>
                                        <p:attrNameLst>
                                          <p:attrName>style.visibility</p:attrName>
                                        </p:attrNameLst>
                                      </p:cBhvr>
                                      <p:to>
                                        <p:strVal val="visible"/>
                                      </p:to>
                                    </p:set>
                                  </p:childTnLst>
                                  <p:subTnLst>
                                    <p:audio>
                                      <p:cMediaNode>
                                        <p:cTn display="0" masterRel="sameClick">
                                          <p:stCondLst>
                                            <p:cond evt="begin" delay="0">
                                              <p:tn val="150"/>
                                            </p:cond>
                                          </p:stCondLst>
                                          <p:endCondLst>
                                            <p:cond evt="onStopAudio" delay="0">
                                              <p:tgtEl>
                                                <p:sldTgt/>
                                              </p:tgtEl>
                                            </p:cond>
                                          </p:endCondLst>
                                        </p:cTn>
                                        <p:tgtEl>
                                          <p:sndTgt r:embed="rId2" name="CAMERA.WAV" builtIn="1"/>
                                        </p:tgtEl>
                                      </p:cMediaNode>
                                    </p:audio>
                                  </p:sub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63629"/>
                                        </p:tgtEl>
                                        <p:attrNameLst>
                                          <p:attrName>style.visibility</p:attrName>
                                        </p:attrNameLst>
                                      </p:cBhvr>
                                      <p:to>
                                        <p:strVal val="visible"/>
                                      </p:to>
                                    </p:set>
                                  </p:childTnLst>
                                  <p:subTnLst>
                                    <p:audio>
                                      <p:cMediaNode>
                                        <p:cTn display="0" masterRel="sameClick">
                                          <p:stCondLst>
                                            <p:cond evt="begin" delay="0">
                                              <p:tn val="154"/>
                                            </p:cond>
                                          </p:stCondLst>
                                          <p:endCondLst>
                                            <p:cond evt="onStopAudio" delay="0">
                                              <p:tgtEl>
                                                <p:sldTgt/>
                                              </p:tgtEl>
                                            </p:cond>
                                          </p:endCondLst>
                                        </p:cTn>
                                        <p:tgtEl>
                                          <p:sndTgt r:embed="rId2" name="CAMERA.WAV" builtIn="1"/>
                                        </p:tgtEl>
                                      </p:cMediaNode>
                                    </p:audio>
                                  </p:sub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63630"/>
                                        </p:tgtEl>
                                        <p:attrNameLst>
                                          <p:attrName>style.visibility</p:attrName>
                                        </p:attrNameLst>
                                      </p:cBhvr>
                                      <p:to>
                                        <p:strVal val="visible"/>
                                      </p:to>
                                    </p:set>
                                  </p:childTnLst>
                                  <p:subTnLst>
                                    <p:audio>
                                      <p:cMediaNode>
                                        <p:cTn display="0" masterRel="sameClick">
                                          <p:stCondLst>
                                            <p:cond evt="begin" delay="0">
                                              <p:tn val="158"/>
                                            </p:cond>
                                          </p:stCondLst>
                                          <p:endCondLst>
                                            <p:cond evt="onStopAudio" delay="0">
                                              <p:tgtEl>
                                                <p:sldTgt/>
                                              </p:tgtEl>
                                            </p:cond>
                                          </p:endCondLst>
                                        </p:cTn>
                                        <p:tgtEl>
                                          <p:sndTgt r:embed="rId2" name="CAMERA.WAV" builtIn="1"/>
                                        </p:tgtEl>
                                      </p:cMediaNode>
                                    </p:audio>
                                  </p:sub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63631"/>
                                        </p:tgtEl>
                                        <p:attrNameLst>
                                          <p:attrName>style.visibility</p:attrName>
                                        </p:attrNameLst>
                                      </p:cBhvr>
                                      <p:to>
                                        <p:strVal val="visible"/>
                                      </p:to>
                                    </p:set>
                                  </p:childTnLst>
                                  <p:subTnLst>
                                    <p:audio>
                                      <p:cMediaNode>
                                        <p:cTn display="0" masterRel="sameClick">
                                          <p:stCondLst>
                                            <p:cond evt="begin" delay="0">
                                              <p:tn val="162"/>
                                            </p:cond>
                                          </p:stCondLst>
                                          <p:endCondLst>
                                            <p:cond evt="onStopAudio" delay="0">
                                              <p:tgtEl>
                                                <p:sldTgt/>
                                              </p:tgtEl>
                                            </p:cond>
                                          </p:endCondLst>
                                        </p:cTn>
                                        <p:tgtEl>
                                          <p:sndTgt r:embed="rId2" name="CAMERA.WAV" builtIn="1"/>
                                        </p:tgtEl>
                                      </p:cMediaNode>
                                    </p:audio>
                                  </p:sub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63632"/>
                                        </p:tgtEl>
                                        <p:attrNameLst>
                                          <p:attrName>style.visibility</p:attrName>
                                        </p:attrNameLst>
                                      </p:cBhvr>
                                      <p:to>
                                        <p:strVal val="visible"/>
                                      </p:to>
                                    </p:set>
                                  </p:childTnLst>
                                  <p:subTnLst>
                                    <p:audio>
                                      <p:cMediaNode>
                                        <p:cTn display="0" masterRel="sameClick">
                                          <p:stCondLst>
                                            <p:cond evt="begin" delay="0">
                                              <p:tn val="166"/>
                                            </p:cond>
                                          </p:stCondLst>
                                          <p:endCondLst>
                                            <p:cond evt="onStopAudio" delay="0">
                                              <p:tgtEl>
                                                <p:sldTgt/>
                                              </p:tgtEl>
                                            </p:cond>
                                          </p:endCondLst>
                                        </p:cTn>
                                        <p:tgtEl>
                                          <p:sndTgt r:embed="rId2" name="CAMERA.WAV" builtIn="1"/>
                                        </p:tgtEl>
                                      </p:cMediaNode>
                                    </p:audio>
                                  </p:sub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63633"/>
                                        </p:tgtEl>
                                        <p:attrNameLst>
                                          <p:attrName>style.visibility</p:attrName>
                                        </p:attrNameLst>
                                      </p:cBhvr>
                                      <p:to>
                                        <p:strVal val="visible"/>
                                      </p:to>
                                    </p:set>
                                  </p:childTnLst>
                                  <p:subTnLst>
                                    <p:audio>
                                      <p:cMediaNode>
                                        <p:cTn display="0" masterRel="sameClick">
                                          <p:stCondLst>
                                            <p:cond evt="begin" delay="0">
                                              <p:tn val="170"/>
                                            </p:cond>
                                          </p:stCondLst>
                                          <p:endCondLst>
                                            <p:cond evt="onStopAudio" delay="0">
                                              <p:tgtEl>
                                                <p:sldTgt/>
                                              </p:tgtEl>
                                            </p:cond>
                                          </p:endCondLst>
                                        </p:cTn>
                                        <p:tgtEl>
                                          <p:sndTgt r:embed="rId2" name="CAMERA.WAV" builtIn="1"/>
                                        </p:tgtEl>
                                      </p:cMediaNode>
                                    </p:audio>
                                  </p:sub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63634"/>
                                        </p:tgtEl>
                                        <p:attrNameLst>
                                          <p:attrName>style.visibility</p:attrName>
                                        </p:attrNameLst>
                                      </p:cBhvr>
                                      <p:to>
                                        <p:strVal val="visible"/>
                                      </p:to>
                                    </p:set>
                                  </p:childTnLst>
                                  <p:subTnLst>
                                    <p:audio>
                                      <p:cMediaNode>
                                        <p:cTn display="0" masterRel="sameClick">
                                          <p:stCondLst>
                                            <p:cond evt="begin" delay="0">
                                              <p:tn val="174"/>
                                            </p:cond>
                                          </p:stCondLst>
                                          <p:endCondLst>
                                            <p:cond evt="onStopAudio" delay="0">
                                              <p:tgtEl>
                                                <p:sldTgt/>
                                              </p:tgtEl>
                                            </p:cond>
                                          </p:endCondLst>
                                        </p:cTn>
                                        <p:tgtEl>
                                          <p:sndTgt r:embed="rId2" name="CAMERA.WAV" builtIn="1"/>
                                        </p:tgtEl>
                                      </p:cMediaNode>
                                    </p:audio>
                                  </p:sub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499"/>
                                          </p:stCondLst>
                                        </p:cTn>
                                        <p:tgtEl>
                                          <p:spTgt spid="63635"/>
                                        </p:tgtEl>
                                        <p:attrNameLst>
                                          <p:attrName>style.visibility</p:attrName>
                                        </p:attrNameLst>
                                      </p:cBhvr>
                                      <p:to>
                                        <p:strVal val="visible"/>
                                      </p:to>
                                    </p:set>
                                  </p:childTnLst>
                                  <p:subTnLst>
                                    <p:audio>
                                      <p:cMediaNode>
                                        <p:cTn display="0" masterRel="sameClick">
                                          <p:stCondLst>
                                            <p:cond evt="begin" delay="0">
                                              <p:tn val="178"/>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4" grpId="0" build="p" autoUpdateAnimBg="0" advAuto="3000"/>
      <p:bldP spid="63595" grpId="0" build="p" autoUpdateAnimBg="0"/>
      <p:bldP spid="63596" grpId="0" build="p" autoUpdateAnimBg="0"/>
      <p:bldP spid="63597" grpId="0" autoUpdateAnimBg="0"/>
      <p:bldP spid="63598" grpId="0" autoUpdateAnimBg="0"/>
      <p:bldP spid="63599" grpId="0" autoUpdateAnimBg="0"/>
      <p:bldP spid="63600" grpId="0" autoUpdateAnimBg="0"/>
      <p:bldP spid="63601" grpId="0" autoUpdateAnimBg="0"/>
      <p:bldP spid="63602" grpId="0" autoUpdateAnimBg="0"/>
      <p:bldP spid="63603" grpId="0" autoUpdateAnimBg="0"/>
      <p:bldP spid="63604" grpId="0" autoUpdateAnimBg="0"/>
      <p:bldP spid="63605" grpId="0" autoUpdateAnimBg="0"/>
      <p:bldP spid="63606" grpId="0" autoUpdateAnimBg="0"/>
      <p:bldP spid="63607" grpId="0" autoUpdateAnimBg="0"/>
      <p:bldP spid="63608" grpId="0" autoUpdateAnimBg="0"/>
      <p:bldP spid="63609" grpId="0" autoUpdateAnimBg="0"/>
      <p:bldP spid="63610" grpId="0" autoUpdateAnimBg="0"/>
      <p:bldP spid="63611" grpId="0" autoUpdateAnimBg="0"/>
      <p:bldP spid="63612" grpId="0" autoUpdateAnimBg="0"/>
      <p:bldP spid="63613" grpId="0" autoUpdateAnimBg="0"/>
      <p:bldP spid="63614" grpId="0" autoUpdateAnimBg="0"/>
      <p:bldP spid="63615" grpId="0" autoUpdateAnimBg="0"/>
      <p:bldP spid="63616" grpId="0" autoUpdateAnimBg="0"/>
      <p:bldP spid="63617" grpId="0" autoUpdateAnimBg="0"/>
      <p:bldP spid="63618" grpId="0" autoUpdateAnimBg="0"/>
      <p:bldP spid="63619" grpId="0" autoUpdateAnimBg="0"/>
      <p:bldP spid="63620" grpId="0" autoUpdateAnimBg="0"/>
      <p:bldP spid="63621" grpId="0" autoUpdateAnimBg="0"/>
      <p:bldP spid="63622" grpId="0" autoUpdateAnimBg="0"/>
      <p:bldP spid="63623" grpId="0" autoUpdateAnimBg="0"/>
      <p:bldP spid="63624" grpId="0" autoUpdateAnimBg="0"/>
      <p:bldP spid="63625" grpId="0" autoUpdateAnimBg="0"/>
      <p:bldP spid="63626" grpId="0" autoUpdateAnimBg="0"/>
      <p:bldP spid="63627" grpId="0" autoUpdateAnimBg="0"/>
      <p:bldP spid="63628" grpId="0" autoUpdateAnimBg="0"/>
      <p:bldP spid="63629" grpId="0" autoUpdateAnimBg="0"/>
      <p:bldP spid="63630" grpId="0" autoUpdateAnimBg="0"/>
      <p:bldP spid="63631" grpId="0" autoUpdateAnimBg="0"/>
      <p:bldP spid="63632" grpId="0" autoUpdateAnimBg="0"/>
      <p:bldP spid="63633" grpId="0" autoUpdateAnimBg="0"/>
      <p:bldP spid="63634" grpId="0" autoUpdateAnimBg="0"/>
      <p:bldP spid="63635" grpId="0" autoUpdateAnimBg="0"/>
    </p:bld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55600" y="276225"/>
            <a:ext cx="6604000" cy="1187450"/>
          </a:xfrm>
          <a:prstGeom prst="rect">
            <a:avLst/>
          </a:prstGeom>
          <a:noFill/>
          <a:ln w="9525">
            <a:noFill/>
            <a:miter lim="800000"/>
            <a:headEnd/>
            <a:tailEnd/>
          </a:ln>
          <a:effectLst/>
        </p:spPr>
        <p:txBody>
          <a:bodyPr wrap="none">
            <a:spAutoFit/>
          </a:bodyPr>
          <a:lstStyle/>
          <a:p>
            <a:r>
              <a:rPr lang="en-US" altLang="zh-CN" sz="2400"/>
              <a:t>4 .8  </a:t>
            </a:r>
            <a:r>
              <a:rPr lang="zh-CN" altLang="en-US" sz="2400"/>
              <a:t>二叉树先序序列：</a:t>
            </a:r>
            <a:r>
              <a:rPr lang="en-US" altLang="zh-CN" sz="2400">
                <a:solidFill>
                  <a:schemeClr val="accent2"/>
                </a:solidFill>
              </a:rPr>
              <a:t>A   B  C  D  E  F  G  H  R,</a:t>
            </a:r>
            <a:r>
              <a:rPr lang="en-US" altLang="zh-CN" sz="2400"/>
              <a:t>  </a:t>
            </a:r>
          </a:p>
          <a:p>
            <a:r>
              <a:rPr lang="en-US" altLang="zh-CN" sz="2400"/>
              <a:t>                    </a:t>
            </a:r>
            <a:r>
              <a:rPr lang="zh-CN" altLang="en-US" sz="2400"/>
              <a:t>中序序列：</a:t>
            </a:r>
            <a:r>
              <a:rPr lang="en-US" altLang="zh-CN" sz="2400">
                <a:solidFill>
                  <a:srgbClr val="FF3300"/>
                </a:solidFill>
              </a:rPr>
              <a:t>B   D  C  E  A  F  H  G  R,</a:t>
            </a:r>
            <a:r>
              <a:rPr lang="en-US" altLang="zh-CN" sz="2400"/>
              <a:t> </a:t>
            </a:r>
          </a:p>
          <a:p>
            <a:r>
              <a:rPr lang="en-US" altLang="zh-CN" sz="2400"/>
              <a:t>        </a:t>
            </a:r>
            <a:r>
              <a:rPr lang="zh-CN" altLang="en-US" sz="2400"/>
              <a:t>画出二叉树</a:t>
            </a:r>
          </a:p>
        </p:txBody>
      </p:sp>
      <p:grpSp>
        <p:nvGrpSpPr>
          <p:cNvPr id="2" name="Group 3"/>
          <p:cNvGrpSpPr>
            <a:grpSpLocks/>
          </p:cNvGrpSpPr>
          <p:nvPr/>
        </p:nvGrpSpPr>
        <p:grpSpPr bwMode="auto">
          <a:xfrm>
            <a:off x="4259263" y="1636713"/>
            <a:ext cx="468312" cy="457200"/>
            <a:chOff x="2829" y="2073"/>
            <a:chExt cx="295" cy="288"/>
          </a:xfrm>
        </p:grpSpPr>
        <p:sp>
          <p:nvSpPr>
            <p:cNvPr id="64516" name="Oval 4"/>
            <p:cNvSpPr>
              <a:spLocks noChangeArrowheads="1"/>
            </p:cNvSpPr>
            <p:nvPr/>
          </p:nvSpPr>
          <p:spPr bwMode="auto">
            <a:xfrm>
              <a:off x="2829"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17" name="Text Box 5"/>
            <p:cNvSpPr txBox="1">
              <a:spLocks noChangeArrowheads="1"/>
            </p:cNvSpPr>
            <p:nvPr/>
          </p:nvSpPr>
          <p:spPr bwMode="auto">
            <a:xfrm>
              <a:off x="2869"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A</a:t>
              </a:r>
              <a:endParaRPr lang="en-US" altLang="zh-CN" sz="3200">
                <a:solidFill>
                  <a:schemeClr val="bg1"/>
                </a:solidFill>
              </a:endParaRPr>
            </a:p>
          </p:txBody>
        </p:sp>
      </p:grpSp>
      <p:grpSp>
        <p:nvGrpSpPr>
          <p:cNvPr id="3" name="Group 6"/>
          <p:cNvGrpSpPr>
            <a:grpSpLocks/>
          </p:cNvGrpSpPr>
          <p:nvPr/>
        </p:nvGrpSpPr>
        <p:grpSpPr bwMode="auto">
          <a:xfrm>
            <a:off x="3370263" y="617538"/>
            <a:ext cx="3411537" cy="487362"/>
            <a:chOff x="2123" y="389"/>
            <a:chExt cx="2149" cy="307"/>
          </a:xfrm>
        </p:grpSpPr>
        <p:sp>
          <p:nvSpPr>
            <p:cNvPr id="64519" name="Oval 7"/>
            <p:cNvSpPr>
              <a:spLocks noChangeArrowheads="1"/>
            </p:cNvSpPr>
            <p:nvPr/>
          </p:nvSpPr>
          <p:spPr bwMode="auto">
            <a:xfrm>
              <a:off x="2123" y="389"/>
              <a:ext cx="1018" cy="307"/>
            </a:xfrm>
            <a:prstGeom prst="ellipse">
              <a:avLst/>
            </a:prstGeom>
            <a:noFill/>
            <a:ln w="28575">
              <a:solidFill>
                <a:schemeClr val="tx1"/>
              </a:solidFill>
              <a:prstDash val="dash"/>
              <a:round/>
              <a:headEnd/>
              <a:tailEnd/>
            </a:ln>
            <a:effectLst/>
          </p:spPr>
          <p:txBody>
            <a:bodyPr wrap="none" anchor="ctr"/>
            <a:lstStyle/>
            <a:p>
              <a:endParaRPr lang="zh-CN" altLang="en-US"/>
            </a:p>
          </p:txBody>
        </p:sp>
        <p:sp>
          <p:nvSpPr>
            <p:cNvPr id="64520" name="Oval 8"/>
            <p:cNvSpPr>
              <a:spLocks noChangeArrowheads="1"/>
            </p:cNvSpPr>
            <p:nvPr/>
          </p:nvSpPr>
          <p:spPr bwMode="auto">
            <a:xfrm>
              <a:off x="3307" y="404"/>
              <a:ext cx="965" cy="292"/>
            </a:xfrm>
            <a:prstGeom prst="ellipse">
              <a:avLst/>
            </a:prstGeom>
            <a:noFill/>
            <a:ln w="28575">
              <a:solidFill>
                <a:schemeClr val="tx1"/>
              </a:solidFill>
              <a:prstDash val="dash"/>
              <a:round/>
              <a:headEnd/>
              <a:tailEnd/>
            </a:ln>
            <a:effectLst/>
          </p:spPr>
          <p:txBody>
            <a:bodyPr wrap="none" anchor="ctr"/>
            <a:lstStyle/>
            <a:p>
              <a:endParaRPr lang="zh-CN" altLang="en-US"/>
            </a:p>
          </p:txBody>
        </p:sp>
      </p:grpSp>
      <p:grpSp>
        <p:nvGrpSpPr>
          <p:cNvPr id="4" name="Group 9"/>
          <p:cNvGrpSpPr>
            <a:grpSpLocks/>
          </p:cNvGrpSpPr>
          <p:nvPr/>
        </p:nvGrpSpPr>
        <p:grpSpPr bwMode="auto">
          <a:xfrm>
            <a:off x="3600450" y="2006600"/>
            <a:ext cx="709613" cy="669925"/>
            <a:chOff x="2268" y="1264"/>
            <a:chExt cx="447" cy="422"/>
          </a:xfrm>
        </p:grpSpPr>
        <p:grpSp>
          <p:nvGrpSpPr>
            <p:cNvPr id="5" name="Group 10"/>
            <p:cNvGrpSpPr>
              <a:grpSpLocks/>
            </p:cNvGrpSpPr>
            <p:nvPr/>
          </p:nvGrpSpPr>
          <p:grpSpPr bwMode="auto">
            <a:xfrm>
              <a:off x="2268" y="1398"/>
              <a:ext cx="295" cy="288"/>
              <a:chOff x="2637" y="2697"/>
              <a:chExt cx="295" cy="288"/>
            </a:xfrm>
          </p:grpSpPr>
          <p:sp>
            <p:nvSpPr>
              <p:cNvPr id="64523" name="Oval 11"/>
              <p:cNvSpPr>
                <a:spLocks noChangeArrowheads="1"/>
              </p:cNvSpPr>
              <p:nvPr/>
            </p:nvSpPr>
            <p:spPr bwMode="auto">
              <a:xfrm>
                <a:off x="2637"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24" name="Text Box 12"/>
              <p:cNvSpPr txBox="1">
                <a:spLocks noChangeArrowheads="1"/>
              </p:cNvSpPr>
              <p:nvPr/>
            </p:nvSpPr>
            <p:spPr bwMode="auto">
              <a:xfrm>
                <a:off x="2677"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B</a:t>
                </a:r>
                <a:endParaRPr lang="en-US" altLang="zh-CN" sz="3200">
                  <a:solidFill>
                    <a:schemeClr val="bg1"/>
                  </a:solidFill>
                </a:endParaRPr>
              </a:p>
            </p:txBody>
          </p:sp>
        </p:grpSp>
        <p:sp>
          <p:nvSpPr>
            <p:cNvPr id="64525" name="Line 13"/>
            <p:cNvSpPr>
              <a:spLocks noChangeShapeType="1"/>
            </p:cNvSpPr>
            <p:nvPr/>
          </p:nvSpPr>
          <p:spPr bwMode="auto">
            <a:xfrm flipH="1">
              <a:off x="2521" y="1264"/>
              <a:ext cx="194" cy="195"/>
            </a:xfrm>
            <a:prstGeom prst="line">
              <a:avLst/>
            </a:prstGeom>
            <a:noFill/>
            <a:ln w="28575">
              <a:solidFill>
                <a:schemeClr val="tx1"/>
              </a:solidFill>
              <a:round/>
              <a:headEnd/>
              <a:tailEnd/>
            </a:ln>
            <a:effectLst/>
          </p:spPr>
          <p:txBody>
            <a:bodyPr wrap="none"/>
            <a:lstStyle/>
            <a:p>
              <a:endParaRPr lang="zh-CN" altLang="en-US"/>
            </a:p>
          </p:txBody>
        </p:sp>
      </p:grpSp>
      <p:grpSp>
        <p:nvGrpSpPr>
          <p:cNvPr id="6" name="Group 14"/>
          <p:cNvGrpSpPr>
            <a:grpSpLocks/>
          </p:cNvGrpSpPr>
          <p:nvPr/>
        </p:nvGrpSpPr>
        <p:grpSpPr bwMode="auto">
          <a:xfrm>
            <a:off x="3883025" y="2636838"/>
            <a:ext cx="606425" cy="639762"/>
            <a:chOff x="2446" y="1661"/>
            <a:chExt cx="382" cy="403"/>
          </a:xfrm>
        </p:grpSpPr>
        <p:grpSp>
          <p:nvGrpSpPr>
            <p:cNvPr id="7" name="Group 15"/>
            <p:cNvGrpSpPr>
              <a:grpSpLocks/>
            </p:cNvGrpSpPr>
            <p:nvPr/>
          </p:nvGrpSpPr>
          <p:grpSpPr bwMode="auto">
            <a:xfrm>
              <a:off x="2525" y="1776"/>
              <a:ext cx="303" cy="288"/>
              <a:chOff x="1485" y="2073"/>
              <a:chExt cx="303" cy="288"/>
            </a:xfrm>
          </p:grpSpPr>
          <p:sp>
            <p:nvSpPr>
              <p:cNvPr id="64528" name="Oval 16"/>
              <p:cNvSpPr>
                <a:spLocks noChangeArrowheads="1"/>
              </p:cNvSpPr>
              <p:nvPr/>
            </p:nvSpPr>
            <p:spPr bwMode="auto">
              <a:xfrm>
                <a:off x="148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29" name="Text Box 17"/>
              <p:cNvSpPr txBox="1">
                <a:spLocks noChangeArrowheads="1"/>
              </p:cNvSpPr>
              <p:nvPr/>
            </p:nvSpPr>
            <p:spPr bwMode="auto">
              <a:xfrm>
                <a:off x="1533" y="2073"/>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C</a:t>
                </a:r>
                <a:endParaRPr lang="en-US" altLang="zh-CN" sz="3200">
                  <a:solidFill>
                    <a:schemeClr val="bg1"/>
                  </a:solidFill>
                </a:endParaRPr>
              </a:p>
            </p:txBody>
          </p:sp>
        </p:grpSp>
        <p:sp>
          <p:nvSpPr>
            <p:cNvPr id="64530" name="Line 18"/>
            <p:cNvSpPr>
              <a:spLocks noChangeShapeType="1"/>
            </p:cNvSpPr>
            <p:nvPr/>
          </p:nvSpPr>
          <p:spPr bwMode="auto">
            <a:xfrm>
              <a:off x="2446" y="1661"/>
              <a:ext cx="150" cy="149"/>
            </a:xfrm>
            <a:prstGeom prst="line">
              <a:avLst/>
            </a:prstGeom>
            <a:noFill/>
            <a:ln w="28575">
              <a:solidFill>
                <a:schemeClr val="tx1"/>
              </a:solidFill>
              <a:round/>
              <a:headEnd/>
              <a:tailEnd/>
            </a:ln>
            <a:effectLst/>
          </p:spPr>
          <p:txBody>
            <a:bodyPr wrap="none"/>
            <a:lstStyle/>
            <a:p>
              <a:endParaRPr lang="zh-CN" altLang="en-US"/>
            </a:p>
          </p:txBody>
        </p:sp>
      </p:grpSp>
      <p:grpSp>
        <p:nvGrpSpPr>
          <p:cNvPr id="8" name="Group 19"/>
          <p:cNvGrpSpPr>
            <a:grpSpLocks/>
          </p:cNvGrpSpPr>
          <p:nvPr/>
        </p:nvGrpSpPr>
        <p:grpSpPr bwMode="auto">
          <a:xfrm>
            <a:off x="3551238" y="3254375"/>
            <a:ext cx="581025" cy="681038"/>
            <a:chOff x="2237" y="2050"/>
            <a:chExt cx="366" cy="429"/>
          </a:xfrm>
        </p:grpSpPr>
        <p:grpSp>
          <p:nvGrpSpPr>
            <p:cNvPr id="9" name="Group 20"/>
            <p:cNvGrpSpPr>
              <a:grpSpLocks/>
            </p:cNvGrpSpPr>
            <p:nvPr/>
          </p:nvGrpSpPr>
          <p:grpSpPr bwMode="auto">
            <a:xfrm>
              <a:off x="2237" y="2191"/>
              <a:ext cx="295" cy="288"/>
              <a:chOff x="1965" y="2697"/>
              <a:chExt cx="295" cy="288"/>
            </a:xfrm>
          </p:grpSpPr>
          <p:sp>
            <p:nvSpPr>
              <p:cNvPr id="64533" name="Oval 21"/>
              <p:cNvSpPr>
                <a:spLocks noChangeArrowheads="1"/>
              </p:cNvSpPr>
              <p:nvPr/>
            </p:nvSpPr>
            <p:spPr bwMode="auto">
              <a:xfrm>
                <a:off x="1965"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34" name="Text Box 22"/>
              <p:cNvSpPr txBox="1">
                <a:spLocks noChangeArrowheads="1"/>
              </p:cNvSpPr>
              <p:nvPr/>
            </p:nvSpPr>
            <p:spPr bwMode="auto">
              <a:xfrm>
                <a:off x="2005"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D</a:t>
                </a:r>
                <a:endParaRPr lang="en-US" altLang="zh-CN" sz="3200">
                  <a:solidFill>
                    <a:schemeClr val="bg1"/>
                  </a:solidFill>
                </a:endParaRPr>
              </a:p>
            </p:txBody>
          </p:sp>
        </p:grpSp>
        <p:sp>
          <p:nvSpPr>
            <p:cNvPr id="64535" name="Line 23"/>
            <p:cNvSpPr>
              <a:spLocks noChangeShapeType="1"/>
            </p:cNvSpPr>
            <p:nvPr/>
          </p:nvSpPr>
          <p:spPr bwMode="auto">
            <a:xfrm flipH="1">
              <a:off x="2439" y="2050"/>
              <a:ext cx="164" cy="164"/>
            </a:xfrm>
            <a:prstGeom prst="line">
              <a:avLst/>
            </a:prstGeom>
            <a:noFill/>
            <a:ln w="28575">
              <a:solidFill>
                <a:schemeClr val="tx1"/>
              </a:solidFill>
              <a:round/>
              <a:headEnd/>
              <a:tailEnd/>
            </a:ln>
            <a:effectLst/>
          </p:spPr>
          <p:txBody>
            <a:bodyPr wrap="none"/>
            <a:lstStyle/>
            <a:p>
              <a:endParaRPr lang="zh-CN" altLang="en-US"/>
            </a:p>
          </p:txBody>
        </p:sp>
      </p:grpSp>
      <p:grpSp>
        <p:nvGrpSpPr>
          <p:cNvPr id="10" name="Group 24"/>
          <p:cNvGrpSpPr>
            <a:grpSpLocks/>
          </p:cNvGrpSpPr>
          <p:nvPr/>
        </p:nvGrpSpPr>
        <p:grpSpPr bwMode="auto">
          <a:xfrm>
            <a:off x="4333875" y="3194050"/>
            <a:ext cx="606425" cy="741363"/>
            <a:chOff x="2730" y="2012"/>
            <a:chExt cx="382" cy="467"/>
          </a:xfrm>
        </p:grpSpPr>
        <p:grpSp>
          <p:nvGrpSpPr>
            <p:cNvPr id="11" name="Group 25"/>
            <p:cNvGrpSpPr>
              <a:grpSpLocks/>
            </p:cNvGrpSpPr>
            <p:nvPr/>
          </p:nvGrpSpPr>
          <p:grpSpPr bwMode="auto">
            <a:xfrm>
              <a:off x="2820" y="2191"/>
              <a:ext cx="292" cy="288"/>
              <a:chOff x="1293" y="2697"/>
              <a:chExt cx="292" cy="288"/>
            </a:xfrm>
          </p:grpSpPr>
          <p:sp>
            <p:nvSpPr>
              <p:cNvPr id="64538" name="Oval 26"/>
              <p:cNvSpPr>
                <a:spLocks noChangeArrowheads="1"/>
              </p:cNvSpPr>
              <p:nvPr/>
            </p:nvSpPr>
            <p:spPr bwMode="auto">
              <a:xfrm>
                <a:off x="1293"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39" name="Text Box 27"/>
              <p:cNvSpPr txBox="1">
                <a:spLocks noChangeArrowheads="1"/>
              </p:cNvSpPr>
              <p:nvPr/>
            </p:nvSpPr>
            <p:spPr bwMode="auto">
              <a:xfrm>
                <a:off x="1341" y="2697"/>
                <a:ext cx="244"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E</a:t>
                </a:r>
                <a:endParaRPr lang="en-US" altLang="zh-CN" sz="3200">
                  <a:solidFill>
                    <a:schemeClr val="bg1"/>
                  </a:solidFill>
                </a:endParaRPr>
              </a:p>
            </p:txBody>
          </p:sp>
        </p:grpSp>
        <p:sp>
          <p:nvSpPr>
            <p:cNvPr id="64540" name="Line 28"/>
            <p:cNvSpPr>
              <a:spLocks noChangeShapeType="1"/>
            </p:cNvSpPr>
            <p:nvPr/>
          </p:nvSpPr>
          <p:spPr bwMode="auto">
            <a:xfrm>
              <a:off x="2730" y="2012"/>
              <a:ext cx="210" cy="210"/>
            </a:xfrm>
            <a:prstGeom prst="line">
              <a:avLst/>
            </a:prstGeom>
            <a:noFill/>
            <a:ln w="28575">
              <a:solidFill>
                <a:schemeClr val="tx1"/>
              </a:solidFill>
              <a:round/>
              <a:headEnd/>
              <a:tailEnd/>
            </a:ln>
            <a:effectLst/>
          </p:spPr>
          <p:txBody>
            <a:bodyPr wrap="none"/>
            <a:lstStyle/>
            <a:p>
              <a:endParaRPr lang="zh-CN" altLang="en-US"/>
            </a:p>
          </p:txBody>
        </p:sp>
      </p:grpSp>
      <p:grpSp>
        <p:nvGrpSpPr>
          <p:cNvPr id="12" name="Group 29"/>
          <p:cNvGrpSpPr>
            <a:grpSpLocks/>
          </p:cNvGrpSpPr>
          <p:nvPr/>
        </p:nvGrpSpPr>
        <p:grpSpPr bwMode="auto">
          <a:xfrm>
            <a:off x="4643438" y="1958975"/>
            <a:ext cx="731837" cy="717550"/>
            <a:chOff x="2925" y="1234"/>
            <a:chExt cx="461" cy="452"/>
          </a:xfrm>
        </p:grpSpPr>
        <p:grpSp>
          <p:nvGrpSpPr>
            <p:cNvPr id="13" name="Group 30"/>
            <p:cNvGrpSpPr>
              <a:grpSpLocks/>
            </p:cNvGrpSpPr>
            <p:nvPr/>
          </p:nvGrpSpPr>
          <p:grpSpPr bwMode="auto">
            <a:xfrm>
              <a:off x="3098" y="1398"/>
              <a:ext cx="288" cy="288"/>
              <a:chOff x="1629" y="2697"/>
              <a:chExt cx="288" cy="288"/>
            </a:xfrm>
          </p:grpSpPr>
          <p:sp>
            <p:nvSpPr>
              <p:cNvPr id="64543" name="Oval 31"/>
              <p:cNvSpPr>
                <a:spLocks noChangeArrowheads="1"/>
              </p:cNvSpPr>
              <p:nvPr/>
            </p:nvSpPr>
            <p:spPr bwMode="auto">
              <a:xfrm>
                <a:off x="1629"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44" name="Text Box 32"/>
              <p:cNvSpPr txBox="1">
                <a:spLocks noChangeArrowheads="1"/>
              </p:cNvSpPr>
              <p:nvPr/>
            </p:nvSpPr>
            <p:spPr bwMode="auto">
              <a:xfrm>
                <a:off x="1669" y="2697"/>
                <a:ext cx="23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F</a:t>
                </a:r>
                <a:endParaRPr lang="en-US" altLang="zh-CN" sz="3200">
                  <a:solidFill>
                    <a:schemeClr val="bg1"/>
                  </a:solidFill>
                </a:endParaRPr>
              </a:p>
            </p:txBody>
          </p:sp>
        </p:grpSp>
        <p:sp>
          <p:nvSpPr>
            <p:cNvPr id="64545" name="Line 33"/>
            <p:cNvSpPr>
              <a:spLocks noChangeShapeType="1"/>
            </p:cNvSpPr>
            <p:nvPr/>
          </p:nvSpPr>
          <p:spPr bwMode="auto">
            <a:xfrm>
              <a:off x="2925" y="1234"/>
              <a:ext cx="239" cy="240"/>
            </a:xfrm>
            <a:prstGeom prst="line">
              <a:avLst/>
            </a:prstGeom>
            <a:noFill/>
            <a:ln w="28575">
              <a:solidFill>
                <a:schemeClr val="tx1"/>
              </a:solidFill>
              <a:round/>
              <a:headEnd/>
              <a:tailEnd/>
            </a:ln>
            <a:effectLst/>
          </p:spPr>
          <p:txBody>
            <a:bodyPr wrap="none"/>
            <a:lstStyle/>
            <a:p>
              <a:endParaRPr lang="zh-CN" altLang="en-US"/>
            </a:p>
          </p:txBody>
        </p:sp>
      </p:grpSp>
      <p:grpSp>
        <p:nvGrpSpPr>
          <p:cNvPr id="14" name="Group 34"/>
          <p:cNvGrpSpPr>
            <a:grpSpLocks/>
          </p:cNvGrpSpPr>
          <p:nvPr/>
        </p:nvGrpSpPr>
        <p:grpSpPr bwMode="auto">
          <a:xfrm>
            <a:off x="5308600" y="2552700"/>
            <a:ext cx="746125" cy="723900"/>
            <a:chOff x="3344" y="1608"/>
            <a:chExt cx="470" cy="456"/>
          </a:xfrm>
        </p:grpSpPr>
        <p:grpSp>
          <p:nvGrpSpPr>
            <p:cNvPr id="15" name="Group 35"/>
            <p:cNvGrpSpPr>
              <a:grpSpLocks/>
            </p:cNvGrpSpPr>
            <p:nvPr/>
          </p:nvGrpSpPr>
          <p:grpSpPr bwMode="auto">
            <a:xfrm>
              <a:off x="3509" y="1776"/>
              <a:ext cx="305" cy="288"/>
              <a:chOff x="3405" y="2073"/>
              <a:chExt cx="305" cy="288"/>
            </a:xfrm>
          </p:grpSpPr>
          <p:sp>
            <p:nvSpPr>
              <p:cNvPr id="64548" name="Oval 36"/>
              <p:cNvSpPr>
                <a:spLocks noChangeArrowheads="1"/>
              </p:cNvSpPr>
              <p:nvPr/>
            </p:nvSpPr>
            <p:spPr bwMode="auto">
              <a:xfrm>
                <a:off x="3405" y="20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49" name="Text Box 37"/>
              <p:cNvSpPr txBox="1">
                <a:spLocks noChangeArrowheads="1"/>
              </p:cNvSpPr>
              <p:nvPr/>
            </p:nvSpPr>
            <p:spPr bwMode="auto">
              <a:xfrm>
                <a:off x="3445" y="2073"/>
                <a:ext cx="26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G</a:t>
                </a:r>
                <a:endParaRPr lang="en-US" altLang="zh-CN" sz="3200">
                  <a:solidFill>
                    <a:schemeClr val="bg1"/>
                  </a:solidFill>
                </a:endParaRPr>
              </a:p>
            </p:txBody>
          </p:sp>
        </p:grpSp>
        <p:sp>
          <p:nvSpPr>
            <p:cNvPr id="64550" name="Line 38"/>
            <p:cNvSpPr>
              <a:spLocks noChangeShapeType="1"/>
            </p:cNvSpPr>
            <p:nvPr/>
          </p:nvSpPr>
          <p:spPr bwMode="auto">
            <a:xfrm>
              <a:off x="3344" y="1608"/>
              <a:ext cx="223" cy="225"/>
            </a:xfrm>
            <a:prstGeom prst="line">
              <a:avLst/>
            </a:prstGeom>
            <a:noFill/>
            <a:ln w="28575">
              <a:solidFill>
                <a:schemeClr val="tx1"/>
              </a:solidFill>
              <a:round/>
              <a:headEnd/>
              <a:tailEnd/>
            </a:ln>
            <a:effectLst/>
          </p:spPr>
          <p:txBody>
            <a:bodyPr wrap="none"/>
            <a:lstStyle/>
            <a:p>
              <a:endParaRPr lang="zh-CN" altLang="en-US"/>
            </a:p>
          </p:txBody>
        </p:sp>
      </p:grpSp>
      <p:grpSp>
        <p:nvGrpSpPr>
          <p:cNvPr id="16" name="Group 39"/>
          <p:cNvGrpSpPr>
            <a:grpSpLocks/>
          </p:cNvGrpSpPr>
          <p:nvPr/>
        </p:nvGrpSpPr>
        <p:grpSpPr bwMode="auto">
          <a:xfrm>
            <a:off x="5019675" y="3254375"/>
            <a:ext cx="668338" cy="681038"/>
            <a:chOff x="3162" y="2050"/>
            <a:chExt cx="421" cy="429"/>
          </a:xfrm>
        </p:grpSpPr>
        <p:grpSp>
          <p:nvGrpSpPr>
            <p:cNvPr id="17" name="Group 40"/>
            <p:cNvGrpSpPr>
              <a:grpSpLocks/>
            </p:cNvGrpSpPr>
            <p:nvPr/>
          </p:nvGrpSpPr>
          <p:grpSpPr bwMode="auto">
            <a:xfrm>
              <a:off x="3162" y="2191"/>
              <a:ext cx="303" cy="288"/>
              <a:chOff x="2301" y="2697"/>
              <a:chExt cx="303" cy="288"/>
            </a:xfrm>
          </p:grpSpPr>
          <p:sp>
            <p:nvSpPr>
              <p:cNvPr id="64553" name="Oval 41"/>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54" name="Text Box 42"/>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H</a:t>
                </a:r>
                <a:endParaRPr lang="en-US" altLang="zh-CN" sz="3200">
                  <a:solidFill>
                    <a:schemeClr val="bg1"/>
                  </a:solidFill>
                </a:endParaRPr>
              </a:p>
            </p:txBody>
          </p:sp>
        </p:grpSp>
        <p:sp>
          <p:nvSpPr>
            <p:cNvPr id="64555" name="Line 43"/>
            <p:cNvSpPr>
              <a:spLocks noChangeShapeType="1"/>
            </p:cNvSpPr>
            <p:nvPr/>
          </p:nvSpPr>
          <p:spPr bwMode="auto">
            <a:xfrm flipH="1">
              <a:off x="3396" y="2050"/>
              <a:ext cx="187" cy="187"/>
            </a:xfrm>
            <a:prstGeom prst="line">
              <a:avLst/>
            </a:prstGeom>
            <a:noFill/>
            <a:ln w="28575">
              <a:solidFill>
                <a:schemeClr val="tx1"/>
              </a:solidFill>
              <a:round/>
              <a:headEnd/>
              <a:tailEnd/>
            </a:ln>
            <a:effectLst/>
          </p:spPr>
          <p:txBody>
            <a:bodyPr wrap="none"/>
            <a:lstStyle/>
            <a:p>
              <a:endParaRPr lang="zh-CN" altLang="en-US"/>
            </a:p>
          </p:txBody>
        </p:sp>
      </p:grpSp>
      <p:grpSp>
        <p:nvGrpSpPr>
          <p:cNvPr id="18" name="Group 44"/>
          <p:cNvGrpSpPr>
            <a:grpSpLocks/>
          </p:cNvGrpSpPr>
          <p:nvPr/>
        </p:nvGrpSpPr>
        <p:grpSpPr bwMode="auto">
          <a:xfrm>
            <a:off x="5926138" y="3170238"/>
            <a:ext cx="679450" cy="765175"/>
            <a:chOff x="3733" y="1997"/>
            <a:chExt cx="428" cy="482"/>
          </a:xfrm>
        </p:grpSpPr>
        <p:grpSp>
          <p:nvGrpSpPr>
            <p:cNvPr id="19" name="Group 45"/>
            <p:cNvGrpSpPr>
              <a:grpSpLocks/>
            </p:cNvGrpSpPr>
            <p:nvPr/>
          </p:nvGrpSpPr>
          <p:grpSpPr bwMode="auto">
            <a:xfrm>
              <a:off x="3858" y="2191"/>
              <a:ext cx="303" cy="288"/>
              <a:chOff x="2301" y="2697"/>
              <a:chExt cx="303" cy="288"/>
            </a:xfrm>
          </p:grpSpPr>
          <p:sp>
            <p:nvSpPr>
              <p:cNvPr id="64558" name="Oval 46"/>
              <p:cNvSpPr>
                <a:spLocks noChangeArrowheads="1"/>
              </p:cNvSpPr>
              <p:nvPr/>
            </p:nvSpPr>
            <p:spPr bwMode="auto">
              <a:xfrm>
                <a:off x="2301" y="269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4559" name="Text Box 47"/>
              <p:cNvSpPr txBox="1">
                <a:spLocks noChangeArrowheads="1"/>
              </p:cNvSpPr>
              <p:nvPr/>
            </p:nvSpPr>
            <p:spPr bwMode="auto">
              <a:xfrm>
                <a:off x="2349" y="2697"/>
                <a:ext cx="255"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R</a:t>
                </a:r>
                <a:endParaRPr lang="en-US" altLang="zh-CN" sz="3200">
                  <a:solidFill>
                    <a:schemeClr val="bg1"/>
                  </a:solidFill>
                </a:endParaRPr>
              </a:p>
            </p:txBody>
          </p:sp>
        </p:grpSp>
        <p:sp>
          <p:nvSpPr>
            <p:cNvPr id="64560" name="Line 48"/>
            <p:cNvSpPr>
              <a:spLocks noChangeShapeType="1"/>
            </p:cNvSpPr>
            <p:nvPr/>
          </p:nvSpPr>
          <p:spPr bwMode="auto">
            <a:xfrm>
              <a:off x="3733" y="1997"/>
              <a:ext cx="217" cy="217"/>
            </a:xfrm>
            <a:prstGeom prst="line">
              <a:avLst/>
            </a:prstGeom>
            <a:noFill/>
            <a:ln w="28575">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500"/>
                                        <p:tgtEl>
                                          <p:spTgt spid="8"/>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out)">
                                      <p:cBhvr>
                                        <p:cTn id="32" dur="500"/>
                                        <p:tgtEl>
                                          <p:spTgt spid="10"/>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ox(out)">
                                      <p:cBhvr>
                                        <p:cTn id="37" dur="500"/>
                                        <p:tgtEl>
                                          <p:spTgt spid="12"/>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ox(out)">
                                      <p:cBhvr>
                                        <p:cTn id="42" dur="500"/>
                                        <p:tgtEl>
                                          <p:spTgt spid="14"/>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builtIn="1"/>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out)">
                                      <p:cBhvr>
                                        <p:cTn id="47" dur="500"/>
                                        <p:tgtEl>
                                          <p:spTgt spid="16"/>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out)">
                                      <p:cBhvr>
                                        <p:cTn id="52" dur="500"/>
                                        <p:tgtEl>
                                          <p:spTgt spid="18"/>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2">
            <a:hlinkClick r:id="rId4" action="ppaction://program" highlightClick="1"/>
          </p:cNvPr>
          <p:cNvSpPr>
            <a:spLocks noChangeArrowheads="1"/>
          </p:cNvSpPr>
          <p:nvPr/>
        </p:nvSpPr>
        <p:spPr bwMode="auto">
          <a:xfrm>
            <a:off x="533400" y="5857875"/>
            <a:ext cx="533400" cy="685800"/>
          </a:xfrm>
          <a:prstGeom prst="actionButtonDocument">
            <a:avLst/>
          </a:prstGeom>
          <a:noFill/>
          <a:ln w="9525">
            <a:solidFill>
              <a:schemeClr val="tx1"/>
            </a:solidFill>
            <a:miter lim="800000"/>
            <a:headEnd/>
            <a:tailEnd/>
          </a:ln>
          <a:effectLst/>
        </p:spPr>
        <p:txBody>
          <a:bodyPr wrap="none" anchor="ctr"/>
          <a:lstStyle/>
          <a:p>
            <a:endParaRPr lang="zh-CN" altLang="en-US"/>
          </a:p>
        </p:txBody>
      </p:sp>
      <p:sp>
        <p:nvSpPr>
          <p:cNvPr id="65539" name="Text Box 3"/>
          <p:cNvSpPr txBox="1">
            <a:spLocks noChangeArrowheads="1"/>
          </p:cNvSpPr>
          <p:nvPr/>
        </p:nvSpPr>
        <p:spPr bwMode="auto">
          <a:xfrm>
            <a:off x="533400" y="219075"/>
            <a:ext cx="7100888" cy="396875"/>
          </a:xfrm>
          <a:prstGeom prst="rect">
            <a:avLst/>
          </a:prstGeom>
          <a:noFill/>
          <a:ln w="9525">
            <a:noFill/>
            <a:miter lim="800000"/>
            <a:headEnd/>
            <a:tailEnd/>
          </a:ln>
          <a:effectLst/>
        </p:spPr>
        <p:txBody>
          <a:bodyPr wrap="none">
            <a:spAutoFit/>
          </a:bodyPr>
          <a:lstStyle/>
          <a:p>
            <a:r>
              <a:rPr lang="en-US" altLang="zh-CN"/>
              <a:t>4.10 .</a:t>
            </a:r>
            <a:r>
              <a:rPr lang="zh-CN" altLang="zh-CN"/>
              <a:t>请编写一个算法，</a:t>
            </a:r>
            <a:r>
              <a:rPr lang="zh-CN" altLang="en-US"/>
              <a:t>交换</a:t>
            </a:r>
            <a:r>
              <a:rPr lang="zh-CN" altLang="zh-CN"/>
              <a:t>二叉树中每一个结点的左、右孩子</a:t>
            </a:r>
            <a:endParaRPr lang="zh-CN" altLang="en-US"/>
          </a:p>
        </p:txBody>
      </p:sp>
      <p:sp>
        <p:nvSpPr>
          <p:cNvPr id="65540" name="AutoShape 4">
            <a:hlinkClick r:id="rId4" action="ppaction://program" highlightClick="1"/>
          </p:cNvPr>
          <p:cNvSpPr>
            <a:spLocks noChangeArrowheads="1"/>
          </p:cNvSpPr>
          <p:nvPr/>
        </p:nvSpPr>
        <p:spPr bwMode="auto">
          <a:xfrm>
            <a:off x="533400" y="5857875"/>
            <a:ext cx="533400" cy="685800"/>
          </a:xfrm>
          <a:prstGeom prst="actionButtonDocument">
            <a:avLst/>
          </a:prstGeom>
          <a:noFill/>
          <a:ln w="9525">
            <a:solidFill>
              <a:schemeClr val="tx1"/>
            </a:solidFill>
            <a:miter lim="800000"/>
            <a:headEnd/>
            <a:tailEnd/>
          </a:ln>
          <a:effectLst/>
        </p:spPr>
        <p:txBody>
          <a:bodyPr wrap="none" anchor="ctr"/>
          <a:lstStyle/>
          <a:p>
            <a:endParaRPr lang="zh-CN" altLang="en-US"/>
          </a:p>
        </p:txBody>
      </p:sp>
      <p:sp>
        <p:nvSpPr>
          <p:cNvPr id="65541" name="Text Box 5"/>
          <p:cNvSpPr txBox="1">
            <a:spLocks noChangeArrowheads="1"/>
          </p:cNvSpPr>
          <p:nvPr/>
        </p:nvSpPr>
        <p:spPr bwMode="auto">
          <a:xfrm>
            <a:off x="1981200" y="1241425"/>
            <a:ext cx="5946775" cy="3781425"/>
          </a:xfrm>
          <a:prstGeom prst="rect">
            <a:avLst/>
          </a:prstGeom>
          <a:solidFill>
            <a:schemeClr val="bg1"/>
          </a:solidFill>
          <a:ln w="38100">
            <a:solidFill>
              <a:schemeClr val="accent2"/>
            </a:solidFill>
            <a:miter lim="800000"/>
            <a:headEnd/>
            <a:tailEnd/>
          </a:ln>
          <a:effectLst/>
        </p:spPr>
        <p:txBody>
          <a:bodyPr>
            <a:spAutoFit/>
          </a:bodyPr>
          <a:lstStyle/>
          <a:p>
            <a:r>
              <a:rPr lang="en-US" altLang="zh-CN" sz="2400"/>
              <a:t>void exchangeLR(JD *bt)</a:t>
            </a:r>
          </a:p>
          <a:p>
            <a:r>
              <a:rPr lang="en-US" altLang="zh-CN" sz="2400"/>
              <a:t>{   JD  *q;</a:t>
            </a:r>
          </a:p>
          <a:p>
            <a:r>
              <a:rPr lang="en-US" altLang="zh-CN" sz="2400"/>
              <a:t>     if(bt!=NULL)</a:t>
            </a:r>
          </a:p>
          <a:p>
            <a:r>
              <a:rPr lang="en-US" altLang="zh-CN" sz="2400"/>
              <a:t>    {	q=bt-&gt;lchild;</a:t>
            </a:r>
          </a:p>
          <a:p>
            <a:r>
              <a:rPr lang="en-US" altLang="zh-CN" sz="2400"/>
              <a:t>	bt-&gt;lchild=bt-&gt;rchild;</a:t>
            </a:r>
          </a:p>
          <a:p>
            <a:r>
              <a:rPr lang="en-US" altLang="zh-CN" sz="2400"/>
              <a:t>	bt-&gt;rchild=q;</a:t>
            </a:r>
          </a:p>
          <a:p>
            <a:r>
              <a:rPr lang="en-US" altLang="zh-CN" sz="2400"/>
              <a:t>	exchangeLR(bt-&gt;lchild);</a:t>
            </a:r>
          </a:p>
          <a:p>
            <a:r>
              <a:rPr lang="en-US" altLang="zh-CN" sz="2400"/>
              <a:t>	exchangeLR(bt-&gt;rchild);</a:t>
            </a:r>
          </a:p>
          <a:p>
            <a:r>
              <a:rPr lang="en-US" altLang="zh-CN" sz="2400"/>
              <a:t>     }</a:t>
            </a:r>
          </a:p>
          <a:p>
            <a:r>
              <a:rPr lang="en-US" altLang="zh-CN" sz="2400"/>
              <a:t>}</a:t>
            </a:r>
          </a:p>
        </p:txBody>
      </p:sp>
      <p:graphicFrame>
        <p:nvGraphicFramePr>
          <p:cNvPr id="65542" name="Object 6"/>
          <p:cNvGraphicFramePr>
            <a:graphicFrameLocks noChangeAspect="1"/>
          </p:cNvGraphicFramePr>
          <p:nvPr/>
        </p:nvGraphicFramePr>
        <p:xfrm>
          <a:off x="565150" y="942975"/>
          <a:ext cx="1127125" cy="742950"/>
        </p:xfrm>
        <a:graphic>
          <a:graphicData uri="http://schemas.openxmlformats.org/presentationml/2006/ole">
            <p:oleObj spid="_x0000_s143362" name="包" showAsIcon="1" r:id="rId5" imgW="914400" imgH="457200" progId="Package">
              <p:embed/>
            </p:oleObj>
          </a:graphicData>
        </a:graphic>
      </p:graphicFrame>
      <p:sp>
        <p:nvSpPr>
          <p:cNvPr id="65543" name="Text Box 7"/>
          <p:cNvSpPr txBox="1">
            <a:spLocks noChangeArrowheads="1"/>
          </p:cNvSpPr>
          <p:nvPr/>
        </p:nvSpPr>
        <p:spPr bwMode="auto">
          <a:xfrm>
            <a:off x="536575" y="1692275"/>
            <a:ext cx="1208088" cy="396875"/>
          </a:xfrm>
          <a:prstGeom prst="rect">
            <a:avLst/>
          </a:prstGeom>
          <a:noFill/>
          <a:ln w="28575">
            <a:noFill/>
            <a:miter lim="800000"/>
            <a:headEnd/>
            <a:tailEnd/>
          </a:ln>
          <a:effectLst/>
        </p:spPr>
        <p:txBody>
          <a:bodyPr wrap="none">
            <a:spAutoFit/>
          </a:bodyPr>
          <a:lstStyle/>
          <a:p>
            <a:r>
              <a:rPr lang="en-US" altLang="zh-CN"/>
              <a:t>LX4_10.c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5541"/>
                                        </p:tgtEl>
                                        <p:attrNameLst>
                                          <p:attrName>style.visibility</p:attrName>
                                        </p:attrNameLst>
                                      </p:cBhvr>
                                      <p:to>
                                        <p:strVal val="visible"/>
                                      </p:to>
                                    </p:set>
                                    <p:animEffect transition="in" filter="box(out)">
                                      <p:cBhvr>
                                        <p:cTn id="7" dur="500"/>
                                        <p:tgtEl>
                                          <p:spTgt spid="6554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684213" y="0"/>
            <a:ext cx="7772400" cy="1143000"/>
          </a:xfrm>
        </p:spPr>
        <p:txBody>
          <a:bodyPr/>
          <a:lstStyle/>
          <a:p>
            <a:r>
              <a:rPr lang="zh-CN" smtClean="0"/>
              <a:t>大</a:t>
            </a:r>
            <a:r>
              <a:rPr altLang="zh-CN" smtClean="0"/>
              <a:t>O</a:t>
            </a:r>
            <a:r>
              <a:rPr lang="zh-CN" smtClean="0"/>
              <a:t>阶的数学定义</a:t>
            </a:r>
          </a:p>
        </p:txBody>
      </p:sp>
      <p:sp>
        <p:nvSpPr>
          <p:cNvPr id="22532" name="Text Box 4"/>
          <p:cNvSpPr txBox="1">
            <a:spLocks noChangeArrowheads="1"/>
          </p:cNvSpPr>
          <p:nvPr/>
        </p:nvSpPr>
        <p:spPr bwMode="auto">
          <a:xfrm>
            <a:off x="357188" y="1428750"/>
            <a:ext cx="8534400" cy="3281363"/>
          </a:xfrm>
          <a:prstGeom prst="rect">
            <a:avLst/>
          </a:prstGeom>
          <a:noFill/>
          <a:ln w="9525">
            <a:noFill/>
            <a:miter lim="800000"/>
            <a:headEnd/>
            <a:tailEnd/>
          </a:ln>
        </p:spPr>
        <p:txBody>
          <a:bodyPr>
            <a:spAutoFit/>
          </a:bodyPr>
          <a:lstStyle/>
          <a:p>
            <a:pPr algn="just" eaLnBrk="0" hangingPunct="0"/>
            <a:r>
              <a:rPr lang="en-US" altLang="zh-CN" sz="2700">
                <a:solidFill>
                  <a:srgbClr val="FFFFFF"/>
                </a:solidFill>
                <a:ea typeface="楷体_GB2312" pitchFamily="49" charset="-122"/>
                <a:cs typeface="Arial" pitchFamily="34" charset="0"/>
              </a:rPr>
              <a:t> </a:t>
            </a:r>
          </a:p>
          <a:p>
            <a:pPr algn="just" eaLnBrk="0" hangingPunct="0"/>
            <a:r>
              <a:rPr lang="en-US" altLang="zh-CN" sz="2600">
                <a:ea typeface="楷体_GB2312" pitchFamily="49" charset="-122"/>
                <a:cs typeface="Arial" pitchFamily="34" charset="0"/>
              </a:rPr>
              <a:t>         </a:t>
            </a:r>
            <a:r>
              <a:rPr lang="zh-CN" altLang="en-US" sz="2600" b="1">
                <a:latin typeface="Courier New" pitchFamily="49" charset="0"/>
                <a:ea typeface="新宋体" pitchFamily="49" charset="-122"/>
                <a:cs typeface="Arial" pitchFamily="34" charset="0"/>
              </a:rPr>
              <a:t>当</a:t>
            </a:r>
            <a:r>
              <a:rPr lang="en-US" altLang="zh-CN" sz="2600" b="1">
                <a:latin typeface="Courier New" pitchFamily="49" charset="0"/>
                <a:ea typeface="新宋体" pitchFamily="49" charset="-122"/>
                <a:cs typeface="Arial" pitchFamily="34" charset="0"/>
              </a:rPr>
              <a:t>n→∞</a:t>
            </a:r>
            <a:r>
              <a:rPr lang="zh-CN" altLang="en-US" sz="2600" b="1">
                <a:latin typeface="Courier New" pitchFamily="49" charset="0"/>
                <a:ea typeface="新宋体" pitchFamily="49" charset="-122"/>
                <a:cs typeface="Arial" pitchFamily="34" charset="0"/>
              </a:rPr>
              <a:t>时，有</a:t>
            </a:r>
            <a:r>
              <a:rPr lang="en-US" altLang="zh-CN" sz="2600" b="1">
                <a:latin typeface="Courier New" pitchFamily="49" charset="0"/>
                <a:ea typeface="新宋体" pitchFamily="49" charset="-122"/>
                <a:cs typeface="Arial" pitchFamily="34" charset="0"/>
              </a:rPr>
              <a:t>f(n)/g(n)=</a:t>
            </a:r>
            <a:r>
              <a:rPr lang="zh-CN" altLang="en-US" sz="2600" b="1">
                <a:latin typeface="Courier New" pitchFamily="49" charset="0"/>
                <a:ea typeface="新宋体" pitchFamily="49" charset="-122"/>
                <a:cs typeface="Arial" pitchFamily="34" charset="0"/>
              </a:rPr>
              <a:t>常数≠</a:t>
            </a:r>
            <a:r>
              <a:rPr lang="en-US" altLang="zh-CN" sz="2600" b="1">
                <a:latin typeface="Courier New" pitchFamily="49" charset="0"/>
                <a:ea typeface="新宋体" pitchFamily="49" charset="-122"/>
                <a:cs typeface="Arial" pitchFamily="34" charset="0"/>
              </a:rPr>
              <a:t>0</a:t>
            </a:r>
            <a:r>
              <a:rPr lang="zh-CN" altLang="en-US" sz="2600" b="1">
                <a:latin typeface="Courier New" pitchFamily="49" charset="0"/>
                <a:ea typeface="新宋体" pitchFamily="49" charset="-122"/>
                <a:cs typeface="Arial" pitchFamily="34" charset="0"/>
              </a:rPr>
              <a:t>，则称函数</a:t>
            </a:r>
            <a:r>
              <a:rPr lang="en-US" altLang="zh-CN" sz="2600" b="1">
                <a:latin typeface="Courier New" pitchFamily="49" charset="0"/>
                <a:ea typeface="新宋体" pitchFamily="49" charset="-122"/>
                <a:cs typeface="Arial" pitchFamily="34" charset="0"/>
              </a:rPr>
              <a:t>f(n)</a:t>
            </a:r>
            <a:r>
              <a:rPr lang="zh-CN" altLang="en-US" sz="2600" b="1">
                <a:latin typeface="Courier New" pitchFamily="49" charset="0"/>
                <a:ea typeface="新宋体" pitchFamily="49" charset="-122"/>
                <a:cs typeface="Arial" pitchFamily="34" charset="0"/>
              </a:rPr>
              <a:t>与</a:t>
            </a:r>
            <a:r>
              <a:rPr lang="en-US" altLang="zh-CN" sz="2600" b="1">
                <a:latin typeface="Courier New" pitchFamily="49" charset="0"/>
                <a:ea typeface="新宋体" pitchFamily="49" charset="-122"/>
                <a:cs typeface="Arial" pitchFamily="34" charset="0"/>
              </a:rPr>
              <a:t>g(n)</a:t>
            </a:r>
            <a:r>
              <a:rPr lang="zh-CN" altLang="en-US" sz="2600" b="1">
                <a:latin typeface="Courier New" pitchFamily="49" charset="0"/>
                <a:ea typeface="新宋体" pitchFamily="49" charset="-122"/>
                <a:cs typeface="Arial" pitchFamily="34" charset="0"/>
              </a:rPr>
              <a:t>同阶</a:t>
            </a:r>
            <a:r>
              <a:rPr lang="en-US" altLang="zh-CN" sz="2600" b="1">
                <a:latin typeface="Courier New" pitchFamily="49" charset="0"/>
                <a:ea typeface="新宋体" pitchFamily="49" charset="-122"/>
                <a:cs typeface="Arial" pitchFamily="34" charset="0"/>
              </a:rPr>
              <a:t>,</a:t>
            </a:r>
            <a:r>
              <a:rPr lang="zh-CN" altLang="en-US" sz="2600" b="1">
                <a:latin typeface="Courier New" pitchFamily="49" charset="0"/>
                <a:ea typeface="新宋体" pitchFamily="49" charset="-122"/>
                <a:cs typeface="Arial" pitchFamily="34" charset="0"/>
              </a:rPr>
              <a:t>或者说，</a:t>
            </a:r>
            <a:r>
              <a:rPr lang="en-US" altLang="zh-CN" sz="2600" b="1">
                <a:latin typeface="Courier New" pitchFamily="49" charset="0"/>
                <a:ea typeface="新宋体" pitchFamily="49" charset="-122"/>
                <a:cs typeface="Arial" pitchFamily="34" charset="0"/>
              </a:rPr>
              <a:t>f(n)</a:t>
            </a:r>
            <a:r>
              <a:rPr lang="zh-CN" altLang="en-US" sz="2600" b="1">
                <a:latin typeface="Courier New" pitchFamily="49" charset="0"/>
                <a:ea typeface="新宋体" pitchFamily="49" charset="-122"/>
                <a:cs typeface="Arial" pitchFamily="34" charset="0"/>
              </a:rPr>
              <a:t>与</a:t>
            </a:r>
            <a:r>
              <a:rPr lang="en-US" altLang="zh-CN" sz="2600" b="1">
                <a:latin typeface="Courier New" pitchFamily="49" charset="0"/>
                <a:ea typeface="新宋体" pitchFamily="49" charset="-122"/>
                <a:cs typeface="Arial" pitchFamily="34" charset="0"/>
              </a:rPr>
              <a:t>g(n)</a:t>
            </a:r>
            <a:r>
              <a:rPr lang="zh-CN" altLang="en-US" sz="2600" b="1">
                <a:latin typeface="Courier New" pitchFamily="49" charset="0"/>
                <a:ea typeface="新宋体" pitchFamily="49" charset="-122"/>
                <a:cs typeface="Arial" pitchFamily="34" charset="0"/>
              </a:rPr>
              <a:t>同一个数量级，记作</a:t>
            </a:r>
            <a:endParaRPr lang="en-US" altLang="zh-CN" sz="2600" b="1">
              <a:latin typeface="Courier New" pitchFamily="49" charset="0"/>
              <a:ea typeface="新宋体" pitchFamily="49" charset="-122"/>
              <a:cs typeface="Arial" pitchFamily="34" charset="0"/>
            </a:endParaRPr>
          </a:p>
          <a:p>
            <a:pPr algn="just" eaLnBrk="0" hangingPunct="0"/>
            <a:r>
              <a:rPr lang="zh-CN" altLang="en-US" sz="2600" b="1">
                <a:latin typeface="Courier New" pitchFamily="49" charset="0"/>
                <a:ea typeface="新宋体" pitchFamily="49" charset="-122"/>
                <a:cs typeface="Arial" pitchFamily="34" charset="0"/>
              </a:rPr>
              <a:t>             </a:t>
            </a:r>
            <a:r>
              <a:rPr lang="en-US" altLang="zh-CN" sz="2600" b="1">
                <a:latin typeface="Courier New" pitchFamily="49" charset="0"/>
                <a:ea typeface="新宋体" pitchFamily="49" charset="-122"/>
                <a:cs typeface="Arial" pitchFamily="34" charset="0"/>
              </a:rPr>
              <a:t>f(n)=O(g(n))</a:t>
            </a:r>
          </a:p>
          <a:p>
            <a:pPr algn="just" eaLnBrk="0" hangingPunct="0"/>
            <a:endParaRPr lang="en-US" altLang="zh-CN" sz="2600" b="1">
              <a:latin typeface="Courier New" pitchFamily="49" charset="0"/>
              <a:ea typeface="新宋体" pitchFamily="49" charset="-122"/>
              <a:cs typeface="Arial" pitchFamily="34" charset="0"/>
            </a:endParaRPr>
          </a:p>
          <a:p>
            <a:pPr algn="just" eaLnBrk="0" hangingPunct="0"/>
            <a:r>
              <a:rPr lang="en-US" altLang="zh-CN" sz="2600" b="1">
                <a:latin typeface="Courier New" pitchFamily="49" charset="0"/>
                <a:ea typeface="新宋体" pitchFamily="49" charset="-122"/>
                <a:cs typeface="Arial" pitchFamily="34" charset="0"/>
              </a:rPr>
              <a:t>  </a:t>
            </a:r>
            <a:r>
              <a:rPr lang="zh-CN" altLang="en-US" sz="2600" b="1">
                <a:latin typeface="Courier New" pitchFamily="49" charset="0"/>
                <a:ea typeface="新宋体" pitchFamily="49" charset="-122"/>
                <a:cs typeface="Arial" pitchFamily="34" charset="0"/>
              </a:rPr>
              <a:t>称上式为算法的时间复杂度</a:t>
            </a:r>
            <a:r>
              <a:rPr lang="en-US" altLang="zh-CN" sz="2600" b="1">
                <a:latin typeface="Courier New" pitchFamily="49" charset="0"/>
                <a:ea typeface="新宋体" pitchFamily="49" charset="-122"/>
                <a:cs typeface="Arial" pitchFamily="34" charset="0"/>
              </a:rPr>
              <a:t>,</a:t>
            </a:r>
            <a:r>
              <a:rPr lang="zh-CN" altLang="en-US" sz="2600" b="1">
                <a:latin typeface="Courier New" pitchFamily="49" charset="0"/>
                <a:ea typeface="新宋体" pitchFamily="49" charset="-122"/>
                <a:cs typeface="Arial" pitchFamily="34" charset="0"/>
              </a:rPr>
              <a:t>或称该算法的时间复杂</a:t>
            </a:r>
          </a:p>
          <a:p>
            <a:pPr algn="just" eaLnBrk="0" hangingPunct="0"/>
            <a:r>
              <a:rPr lang="zh-CN" altLang="en-US" sz="2600" b="1">
                <a:latin typeface="Courier New" pitchFamily="49" charset="0"/>
                <a:ea typeface="新宋体" pitchFamily="49" charset="-122"/>
                <a:cs typeface="Arial" pitchFamily="34" charset="0"/>
              </a:rPr>
              <a:t>度为</a:t>
            </a:r>
            <a:r>
              <a:rPr lang="en-US" altLang="zh-CN" sz="2600" b="1">
                <a:latin typeface="Courier New" pitchFamily="49" charset="0"/>
                <a:ea typeface="新宋体" pitchFamily="49" charset="-122"/>
                <a:cs typeface="Arial" pitchFamily="34" charset="0"/>
              </a:rPr>
              <a:t>O(g(n)) </a:t>
            </a:r>
            <a:r>
              <a:rPr lang="zh-CN" altLang="en-US" sz="2600" b="1">
                <a:latin typeface="Courier New" pitchFamily="49" charset="0"/>
                <a:ea typeface="新宋体" pitchFamily="49" charset="-122"/>
                <a:cs typeface="Arial" pitchFamily="34" charset="0"/>
              </a:rPr>
              <a:t>。</a:t>
            </a:r>
            <a:r>
              <a:rPr lang="zh-CN" altLang="zh-CN" sz="2600" b="1">
                <a:latin typeface="Courier New" pitchFamily="49" charset="0"/>
                <a:ea typeface="新宋体" pitchFamily="49" charset="-122"/>
                <a:cs typeface="Arial" pitchFamily="34" charset="0"/>
              </a:rPr>
              <a:t>其中,</a:t>
            </a:r>
            <a:r>
              <a:rPr lang="en-US" altLang="zh-CN" sz="2600" b="1">
                <a:latin typeface="Courier New" pitchFamily="49" charset="0"/>
                <a:ea typeface="新宋体" pitchFamily="49" charset="-122"/>
                <a:cs typeface="Arial" pitchFamily="34" charset="0"/>
              </a:rPr>
              <a:t> n</a:t>
            </a:r>
            <a:r>
              <a:rPr lang="zh-CN" altLang="en-US" sz="2600" b="1">
                <a:latin typeface="Courier New" pitchFamily="49" charset="0"/>
                <a:ea typeface="新宋体" pitchFamily="49" charset="-122"/>
                <a:cs typeface="Arial" pitchFamily="34" charset="0"/>
              </a:rPr>
              <a:t>为问题的规模</a:t>
            </a:r>
            <a:r>
              <a:rPr lang="en-US" altLang="zh-CN" sz="2600" b="1">
                <a:latin typeface="Courier New" pitchFamily="49" charset="0"/>
                <a:ea typeface="新宋体" pitchFamily="49" charset="-122"/>
                <a:cs typeface="Arial" pitchFamily="34" charset="0"/>
              </a:rPr>
              <a:t>(</a:t>
            </a:r>
            <a:r>
              <a:rPr lang="zh-CN" altLang="en-US" sz="2600" b="1">
                <a:latin typeface="Courier New" pitchFamily="49" charset="0"/>
                <a:ea typeface="新宋体" pitchFamily="49" charset="-122"/>
                <a:cs typeface="Arial" pitchFamily="34" charset="0"/>
              </a:rPr>
              <a:t>大小</a:t>
            </a:r>
            <a:r>
              <a:rPr lang="en-US" altLang="zh-CN" sz="2600" b="1">
                <a:latin typeface="Courier New" pitchFamily="49" charset="0"/>
                <a:ea typeface="新宋体" pitchFamily="49" charset="-122"/>
                <a:cs typeface="Arial" pitchFamily="34" charset="0"/>
              </a:rPr>
              <a:t>)</a:t>
            </a:r>
            <a:r>
              <a:rPr lang="zh-CN" altLang="en-US" sz="2600" b="1">
                <a:latin typeface="Courier New" pitchFamily="49" charset="0"/>
                <a:ea typeface="新宋体" pitchFamily="49" charset="-122"/>
                <a:cs typeface="Arial" pitchFamily="34" charset="0"/>
              </a:rPr>
              <a:t>的量度。</a:t>
            </a:r>
            <a:endParaRPr lang="zh-CN" altLang="en-US" sz="2700">
              <a:solidFill>
                <a:srgbClr val="FFFFFF"/>
              </a:solidFill>
              <a:ea typeface="楷体_GB2312" pitchFamily="49" charset="-122"/>
              <a:cs typeface="Arial" pitchFamily="34" charset="0"/>
            </a:endParaRPr>
          </a:p>
        </p:txBody>
      </p:sp>
      <p:grpSp>
        <p:nvGrpSpPr>
          <p:cNvPr id="2" name="Group 6"/>
          <p:cNvGrpSpPr>
            <a:grpSpLocks/>
          </p:cNvGrpSpPr>
          <p:nvPr/>
        </p:nvGrpSpPr>
        <p:grpSpPr bwMode="auto">
          <a:xfrm>
            <a:off x="800100" y="5084763"/>
            <a:ext cx="7810500" cy="655637"/>
            <a:chOff x="816" y="3280"/>
            <a:chExt cx="4920" cy="413"/>
          </a:xfrm>
        </p:grpSpPr>
        <p:sp>
          <p:nvSpPr>
            <p:cNvPr id="22536" name="Rectangle 7"/>
            <p:cNvSpPr>
              <a:spLocks noChangeArrowheads="1"/>
            </p:cNvSpPr>
            <p:nvPr/>
          </p:nvSpPr>
          <p:spPr bwMode="auto">
            <a:xfrm>
              <a:off x="816" y="3280"/>
              <a:ext cx="4920" cy="310"/>
            </a:xfrm>
            <a:prstGeom prst="rect">
              <a:avLst/>
            </a:prstGeom>
            <a:noFill/>
            <a:ln w="12700" cap="sq">
              <a:noFill/>
              <a:miter lim="800000"/>
              <a:headEnd type="none" w="sm" len="sm"/>
              <a:tailEnd type="none" w="sm" len="sm"/>
            </a:ln>
          </p:spPr>
          <p:txBody>
            <a:bodyPr wrap="none">
              <a:spAutoFit/>
            </a:bodyPr>
            <a:lstStyle/>
            <a:p>
              <a:pPr eaLnBrk="0" hangingPunct="0"/>
              <a:r>
                <a:rPr lang="zh-CN" altLang="en-US" sz="2600">
                  <a:latin typeface="微软雅黑" pitchFamily="34" charset="-122"/>
                  <a:ea typeface="微软雅黑" pitchFamily="34" charset="-122"/>
                </a:rPr>
                <a:t>若</a:t>
              </a:r>
              <a:r>
                <a:rPr lang="en-US" altLang="zh-CN" sz="2600">
                  <a:latin typeface="微软雅黑" pitchFamily="34" charset="-122"/>
                  <a:ea typeface="微软雅黑" pitchFamily="34" charset="-122"/>
                </a:rPr>
                <a:t>lim(f(n)/g(n)) =lim((2n</a:t>
              </a:r>
              <a:r>
                <a:rPr lang="en-US" altLang="zh-CN" sz="2600" baseline="30000">
                  <a:latin typeface="微软雅黑" pitchFamily="34" charset="-122"/>
                  <a:ea typeface="微软雅黑" pitchFamily="34" charset="-122"/>
                </a:rPr>
                <a:t>3</a:t>
              </a:r>
              <a:r>
                <a:rPr lang="en-US" altLang="zh-CN" sz="2600">
                  <a:latin typeface="微软雅黑" pitchFamily="34" charset="-122"/>
                  <a:ea typeface="微软雅黑" pitchFamily="34" charset="-122"/>
                </a:rPr>
                <a:t> + 3n</a:t>
              </a:r>
              <a:r>
                <a:rPr lang="en-US" altLang="zh-CN" sz="2600" baseline="30000">
                  <a:latin typeface="微软雅黑" pitchFamily="34" charset="-122"/>
                  <a:ea typeface="微软雅黑" pitchFamily="34" charset="-122"/>
                </a:rPr>
                <a:t>2</a:t>
              </a:r>
              <a:r>
                <a:rPr lang="en-US" altLang="zh-CN" sz="2600">
                  <a:latin typeface="微软雅黑" pitchFamily="34" charset="-122"/>
                  <a:ea typeface="微软雅黑" pitchFamily="34" charset="-122"/>
                </a:rPr>
                <a:t> + 2n + 1)/n</a:t>
              </a:r>
              <a:r>
                <a:rPr lang="en-US" altLang="zh-CN" sz="2600" baseline="30000">
                  <a:latin typeface="微软雅黑" pitchFamily="34" charset="-122"/>
                  <a:ea typeface="微软雅黑" pitchFamily="34" charset="-122"/>
                </a:rPr>
                <a:t>3</a:t>
              </a:r>
              <a:r>
                <a:rPr lang="en-US" altLang="zh-CN" sz="2600">
                  <a:latin typeface="微软雅黑" pitchFamily="34" charset="-122"/>
                  <a:ea typeface="微软雅黑" pitchFamily="34" charset="-122"/>
                </a:rPr>
                <a:t>)</a:t>
              </a:r>
              <a:r>
                <a:rPr lang="en-US" altLang="zh-CN" sz="2600" baseline="30000">
                  <a:latin typeface="微软雅黑" pitchFamily="34" charset="-122"/>
                  <a:ea typeface="微软雅黑" pitchFamily="34" charset="-122"/>
                </a:rPr>
                <a:t> </a:t>
              </a:r>
              <a:r>
                <a:rPr lang="en-US" altLang="zh-CN" sz="2600">
                  <a:latin typeface="微软雅黑" pitchFamily="34" charset="-122"/>
                  <a:ea typeface="微软雅黑" pitchFamily="34" charset="-122"/>
                </a:rPr>
                <a:t>=2</a:t>
              </a:r>
              <a:endParaRPr lang="en-US" altLang="zh-CN" sz="2700">
                <a:latin typeface="微软雅黑" pitchFamily="34" charset="-122"/>
                <a:ea typeface="微软雅黑" pitchFamily="34" charset="-122"/>
              </a:endParaRPr>
            </a:p>
          </p:txBody>
        </p:sp>
        <p:sp>
          <p:nvSpPr>
            <p:cNvPr id="22537" name="Text Box 8"/>
            <p:cNvSpPr txBox="1">
              <a:spLocks noChangeArrowheads="1"/>
            </p:cNvSpPr>
            <p:nvPr/>
          </p:nvSpPr>
          <p:spPr bwMode="auto">
            <a:xfrm>
              <a:off x="1015" y="3461"/>
              <a:ext cx="486" cy="231"/>
            </a:xfrm>
            <a:prstGeom prst="rect">
              <a:avLst/>
            </a:prstGeom>
            <a:noFill/>
            <a:ln w="12700" cap="sq">
              <a:noFill/>
              <a:miter lim="800000"/>
              <a:headEnd type="none" w="sm" len="sm"/>
              <a:tailEnd type="none" w="sm" len="sm"/>
            </a:ln>
          </p:spPr>
          <p:txBody>
            <a:bodyPr wrap="none">
              <a:spAutoFit/>
            </a:bodyPr>
            <a:lstStyle/>
            <a:p>
              <a:pPr eaLnBrk="0" hangingPunct="0"/>
              <a:r>
                <a:rPr lang="en-US" altLang="zh-CN">
                  <a:ea typeface="楷体_GB2312" pitchFamily="49" charset="-122"/>
                </a:rPr>
                <a:t>n</a:t>
              </a:r>
              <a:r>
                <a:rPr lang="en-US" altLang="zh-CN">
                  <a:latin typeface="宋体" pitchFamily="2" charset="-122"/>
                  <a:ea typeface="楷体_GB2312" pitchFamily="49" charset="-122"/>
                </a:rPr>
                <a:t>→∞</a:t>
              </a:r>
            </a:p>
          </p:txBody>
        </p:sp>
        <p:sp>
          <p:nvSpPr>
            <p:cNvPr id="22538" name="Rectangle 9"/>
            <p:cNvSpPr>
              <a:spLocks noChangeArrowheads="1"/>
            </p:cNvSpPr>
            <p:nvPr/>
          </p:nvSpPr>
          <p:spPr bwMode="auto">
            <a:xfrm>
              <a:off x="2479" y="3462"/>
              <a:ext cx="486" cy="231"/>
            </a:xfrm>
            <a:prstGeom prst="rect">
              <a:avLst/>
            </a:prstGeom>
            <a:noFill/>
            <a:ln w="12700" cap="sq">
              <a:noFill/>
              <a:miter lim="800000"/>
              <a:headEnd type="none" w="sm" len="sm"/>
              <a:tailEnd type="none" w="sm" len="sm"/>
            </a:ln>
          </p:spPr>
          <p:txBody>
            <a:bodyPr wrap="none">
              <a:spAutoFit/>
            </a:bodyPr>
            <a:lstStyle/>
            <a:p>
              <a:pPr eaLnBrk="0" hangingPunct="0"/>
              <a:r>
                <a:rPr lang="en-US" altLang="zh-CN">
                  <a:ea typeface="楷体_GB2312" pitchFamily="49" charset="-122"/>
                </a:rPr>
                <a:t>n</a:t>
              </a:r>
              <a:r>
                <a:rPr lang="en-US" altLang="zh-CN">
                  <a:latin typeface="宋体" pitchFamily="2" charset="-122"/>
                  <a:ea typeface="楷体_GB2312" pitchFamily="49" charset="-122"/>
                </a:rPr>
                <a:t>→∞</a:t>
              </a:r>
            </a:p>
          </p:txBody>
        </p:sp>
      </p:grpSp>
      <p:sp>
        <p:nvSpPr>
          <p:cNvPr id="97290" name="Rectangle 10"/>
          <p:cNvSpPr>
            <a:spLocks noChangeArrowheads="1"/>
          </p:cNvSpPr>
          <p:nvPr/>
        </p:nvSpPr>
        <p:spPr bwMode="auto">
          <a:xfrm>
            <a:off x="2411413" y="5805488"/>
            <a:ext cx="4724400" cy="488950"/>
          </a:xfrm>
          <a:prstGeom prst="rect">
            <a:avLst/>
          </a:prstGeom>
          <a:noFill/>
          <a:ln w="12700" cap="sq">
            <a:noFill/>
            <a:miter lim="800000"/>
            <a:headEnd type="none" w="sm" len="sm"/>
            <a:tailEnd type="none" w="sm" len="sm"/>
          </a:ln>
        </p:spPr>
        <p:txBody>
          <a:bodyPr>
            <a:spAutoFit/>
          </a:bodyPr>
          <a:lstStyle/>
          <a:p>
            <a:pPr eaLnBrk="0" hangingPunct="0"/>
            <a:r>
              <a:rPr lang="zh-CN" altLang="en-US" sz="2600">
                <a:latin typeface="微软雅黑" pitchFamily="34" charset="-122"/>
                <a:ea typeface="微软雅黑" pitchFamily="34" charset="-122"/>
              </a:rPr>
              <a:t>则算法的时间复杂度为</a:t>
            </a:r>
            <a:r>
              <a:rPr lang="en-US" altLang="zh-CN" sz="2600">
                <a:latin typeface="微软雅黑" pitchFamily="34" charset="-122"/>
                <a:ea typeface="微软雅黑" pitchFamily="34" charset="-122"/>
              </a:rPr>
              <a:t>O(n</a:t>
            </a:r>
            <a:r>
              <a:rPr lang="en-US" altLang="zh-CN" sz="2600" baseline="30000">
                <a:latin typeface="微软雅黑" pitchFamily="34" charset="-122"/>
                <a:ea typeface="微软雅黑" pitchFamily="34" charset="-122"/>
              </a:rPr>
              <a:t>3</a:t>
            </a:r>
            <a:r>
              <a:rPr lang="en-US" altLang="zh-CN" sz="2600">
                <a:latin typeface="微软雅黑" pitchFamily="34" charset="-122"/>
                <a:ea typeface="微软雅黑" pitchFamily="34" charset="-122"/>
              </a:rPr>
              <a:t>)</a:t>
            </a:r>
            <a:endParaRPr lang="en-US" altLang="zh-CN" sz="2700">
              <a:latin typeface="微软雅黑" pitchFamily="34" charset="-122"/>
              <a:ea typeface="微软雅黑" pitchFamily="34" charset="-122"/>
            </a:endParaRPr>
          </a:p>
        </p:txBody>
      </p:sp>
      <p:sp>
        <p:nvSpPr>
          <p:cNvPr id="10" name="矩形 9"/>
          <p:cNvSpPr/>
          <p:nvPr/>
        </p:nvSpPr>
        <p:spPr>
          <a:xfrm>
            <a:off x="714375" y="5072063"/>
            <a:ext cx="8105775" cy="1285875"/>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90"/>
                                        </p:tgtEl>
                                        <p:attrNameLst>
                                          <p:attrName>style.visibility</p:attrName>
                                        </p:attrNameLst>
                                      </p:cBhvr>
                                      <p:to>
                                        <p:strVal val="visible"/>
                                      </p:to>
                                    </p:set>
                                    <p:animEffect transition="in" filter="wipe(left)">
                                      <p:cBhvr>
                                        <p:cTn id="12" dur="500"/>
                                        <p:tgtEl>
                                          <p:spTgt spid="97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9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a:xfrm>
            <a:off x="642938" y="444500"/>
            <a:ext cx="8501062" cy="1511300"/>
          </a:xfrm>
        </p:spPr>
        <p:txBody>
          <a:bodyPr/>
          <a:lstStyle/>
          <a:p>
            <a:pPr>
              <a:lnSpc>
                <a:spcPct val="90000"/>
              </a:lnSpc>
            </a:pPr>
            <a:r>
              <a:rPr lang="en-US" altLang="zh-CN"/>
              <a:t>2.4 </a:t>
            </a:r>
            <a:r>
              <a:rPr lang="zh-CN" altLang="en-US"/>
              <a:t>线性表的应用举例</a:t>
            </a:r>
          </a:p>
          <a:p>
            <a:pPr lvl="1">
              <a:lnSpc>
                <a:spcPct val="90000"/>
              </a:lnSpc>
              <a:buFontTx/>
              <a:buNone/>
            </a:pPr>
            <a:r>
              <a:rPr lang="zh-CN" altLang="en-US"/>
              <a:t>      一元多项式的表示及相加</a:t>
            </a:r>
          </a:p>
          <a:p>
            <a:pPr lvl="1">
              <a:lnSpc>
                <a:spcPct val="90000"/>
              </a:lnSpc>
            </a:pPr>
            <a:r>
              <a:rPr lang="zh-CN" altLang="en-US"/>
              <a:t>一元多项式的表示：</a:t>
            </a:r>
          </a:p>
        </p:txBody>
      </p:sp>
      <p:graphicFrame>
        <p:nvGraphicFramePr>
          <p:cNvPr id="121859" name="Object 3"/>
          <p:cNvGraphicFramePr>
            <a:graphicFrameLocks noChangeAspect="1"/>
          </p:cNvGraphicFramePr>
          <p:nvPr/>
        </p:nvGraphicFramePr>
        <p:xfrm>
          <a:off x="2020888" y="1889125"/>
          <a:ext cx="5186362" cy="504825"/>
        </p:xfrm>
        <a:graphic>
          <a:graphicData uri="http://schemas.openxmlformats.org/presentationml/2006/ole">
            <p:oleObj spid="_x0000_s108546" name="公式" r:id="rId3" imgW="2311200" imgH="241200" progId="Equation.3">
              <p:embed/>
            </p:oleObj>
          </a:graphicData>
        </a:graphic>
      </p:graphicFrame>
      <p:grpSp>
        <p:nvGrpSpPr>
          <p:cNvPr id="2" name="Group 4"/>
          <p:cNvGrpSpPr>
            <a:grpSpLocks/>
          </p:cNvGrpSpPr>
          <p:nvPr/>
        </p:nvGrpSpPr>
        <p:grpSpPr bwMode="auto">
          <a:xfrm>
            <a:off x="1112838" y="2455863"/>
            <a:ext cx="6788150" cy="481012"/>
            <a:chOff x="1042" y="1475"/>
            <a:chExt cx="3465" cy="303"/>
          </a:xfrm>
        </p:grpSpPr>
        <p:graphicFrame>
          <p:nvGraphicFramePr>
            <p:cNvPr id="121861" name="Object 5"/>
            <p:cNvGraphicFramePr>
              <a:graphicFrameLocks noChangeAspect="1"/>
            </p:cNvGraphicFramePr>
            <p:nvPr/>
          </p:nvGraphicFramePr>
          <p:xfrm>
            <a:off x="2389" y="1475"/>
            <a:ext cx="2118" cy="303"/>
          </p:xfrm>
          <a:graphic>
            <a:graphicData uri="http://schemas.openxmlformats.org/presentationml/2006/ole">
              <p:oleObj spid="_x0000_s108551" name="公式" r:id="rId4" imgW="1498320" imgH="228600" progId="Equation.3">
                <p:embed/>
              </p:oleObj>
            </a:graphicData>
          </a:graphic>
        </p:graphicFrame>
        <p:sp>
          <p:nvSpPr>
            <p:cNvPr id="121862" name="Text Box 6"/>
            <p:cNvSpPr txBox="1">
              <a:spLocks noChangeArrowheads="1"/>
            </p:cNvSpPr>
            <p:nvPr/>
          </p:nvSpPr>
          <p:spPr bwMode="auto">
            <a:xfrm>
              <a:off x="1042" y="1478"/>
              <a:ext cx="1261" cy="288"/>
            </a:xfrm>
            <a:prstGeom prst="rect">
              <a:avLst/>
            </a:prstGeom>
            <a:noFill/>
            <a:ln w="9525">
              <a:noFill/>
              <a:miter lim="800000"/>
              <a:headEnd/>
              <a:tailEnd/>
            </a:ln>
            <a:effectLst/>
          </p:spPr>
          <p:txBody>
            <a:bodyPr wrap="none" anchor="ctr">
              <a:spAutoFit/>
            </a:bodyPr>
            <a:lstStyle/>
            <a:p>
              <a:r>
                <a:rPr lang="zh-CN" altLang="en-US" sz="2400">
                  <a:latin typeface="隶书" pitchFamily="49" charset="-122"/>
                  <a:ea typeface="隶书" pitchFamily="49" charset="-122"/>
                </a:rPr>
                <a:t>可用线性表</a:t>
              </a:r>
              <a:r>
                <a:rPr lang="en-US" altLang="zh-CN" sz="2400">
                  <a:latin typeface="隶书" pitchFamily="49" charset="-122"/>
                  <a:ea typeface="隶书" pitchFamily="49" charset="-122"/>
                </a:rPr>
                <a:t>P</a:t>
              </a:r>
              <a:r>
                <a:rPr lang="zh-CN" altLang="zh-CN" sz="2400">
                  <a:latin typeface="隶书" pitchFamily="49" charset="-122"/>
                  <a:ea typeface="隶书" pitchFamily="49" charset="-122"/>
                </a:rPr>
                <a:t>表示</a:t>
              </a:r>
              <a:endParaRPr lang="zh-CN" altLang="en-US" sz="2400"/>
            </a:p>
          </p:txBody>
        </p:sp>
      </p:grpSp>
      <p:grpSp>
        <p:nvGrpSpPr>
          <p:cNvPr id="3" name="Group 7"/>
          <p:cNvGrpSpPr>
            <a:grpSpLocks/>
          </p:cNvGrpSpPr>
          <p:nvPr/>
        </p:nvGrpSpPr>
        <p:grpSpPr bwMode="auto">
          <a:xfrm>
            <a:off x="0" y="2927350"/>
            <a:ext cx="9144000" cy="481013"/>
            <a:chOff x="1028" y="1796"/>
            <a:chExt cx="4557" cy="303"/>
          </a:xfrm>
        </p:grpSpPr>
        <p:graphicFrame>
          <p:nvGraphicFramePr>
            <p:cNvPr id="121864" name="Object 8"/>
            <p:cNvGraphicFramePr>
              <a:graphicFrameLocks noChangeAspect="1"/>
            </p:cNvGraphicFramePr>
            <p:nvPr/>
          </p:nvGraphicFramePr>
          <p:xfrm>
            <a:off x="3377" y="1796"/>
            <a:ext cx="2208" cy="303"/>
          </p:xfrm>
          <a:graphic>
            <a:graphicData uri="http://schemas.openxmlformats.org/presentationml/2006/ole">
              <p:oleObj spid="_x0000_s108550" name="公式" r:id="rId5" imgW="1562040" imgH="228600" progId="Equation.3">
                <p:embed/>
              </p:oleObj>
            </a:graphicData>
          </a:graphic>
        </p:graphicFrame>
        <p:sp>
          <p:nvSpPr>
            <p:cNvPr id="121865" name="Text Box 9"/>
            <p:cNvSpPr txBox="1">
              <a:spLocks noChangeArrowheads="1"/>
            </p:cNvSpPr>
            <p:nvPr/>
          </p:nvSpPr>
          <p:spPr bwMode="auto">
            <a:xfrm>
              <a:off x="1028" y="1807"/>
              <a:ext cx="2218" cy="288"/>
            </a:xfrm>
            <a:prstGeom prst="rect">
              <a:avLst/>
            </a:prstGeom>
            <a:noFill/>
            <a:ln w="9525">
              <a:noFill/>
              <a:miter lim="800000"/>
              <a:headEnd/>
              <a:tailEnd/>
            </a:ln>
            <a:effectLst/>
          </p:spPr>
          <p:txBody>
            <a:bodyPr wrap="none" anchor="ctr">
              <a:spAutoFit/>
            </a:bodyPr>
            <a:lstStyle/>
            <a:p>
              <a:r>
                <a:rPr lang="zh-CN" altLang="en-US" sz="2400">
                  <a:latin typeface="隶书" pitchFamily="49" charset="-122"/>
                  <a:ea typeface="隶书" pitchFamily="49" charset="-122"/>
                </a:rPr>
                <a:t>但对</a:t>
              </a:r>
              <a:r>
                <a:rPr lang="en-US" altLang="zh-CN" sz="2400">
                  <a:latin typeface="隶书" pitchFamily="49" charset="-122"/>
                  <a:ea typeface="隶书" pitchFamily="49" charset="-122"/>
                </a:rPr>
                <a:t>S(x)</a:t>
              </a:r>
              <a:r>
                <a:rPr lang="zh-CN" altLang="zh-CN" sz="2400">
                  <a:latin typeface="隶书" pitchFamily="49" charset="-122"/>
                  <a:ea typeface="隶书" pitchFamily="49" charset="-122"/>
                </a:rPr>
                <a:t>这样的多项式浪费空间</a:t>
              </a:r>
              <a:endParaRPr lang="zh-CN" altLang="en-US" sz="2400"/>
            </a:p>
          </p:txBody>
        </p:sp>
      </p:grpSp>
      <p:grpSp>
        <p:nvGrpSpPr>
          <p:cNvPr id="4" name="Group 10"/>
          <p:cNvGrpSpPr>
            <a:grpSpLocks/>
          </p:cNvGrpSpPr>
          <p:nvPr/>
        </p:nvGrpSpPr>
        <p:grpSpPr bwMode="auto">
          <a:xfrm>
            <a:off x="1546225" y="3530600"/>
            <a:ext cx="6192838" cy="1047750"/>
            <a:chOff x="1046" y="2092"/>
            <a:chExt cx="3901" cy="660"/>
          </a:xfrm>
        </p:grpSpPr>
        <p:grpSp>
          <p:nvGrpSpPr>
            <p:cNvPr id="5" name="Group 11"/>
            <p:cNvGrpSpPr>
              <a:grpSpLocks/>
            </p:cNvGrpSpPr>
            <p:nvPr/>
          </p:nvGrpSpPr>
          <p:grpSpPr bwMode="auto">
            <a:xfrm>
              <a:off x="1046" y="2092"/>
              <a:ext cx="3655" cy="327"/>
              <a:chOff x="1046" y="2092"/>
              <a:chExt cx="3655" cy="327"/>
            </a:xfrm>
          </p:grpSpPr>
          <p:sp>
            <p:nvSpPr>
              <p:cNvPr id="121868" name="Text Box 12"/>
              <p:cNvSpPr txBox="1">
                <a:spLocks noChangeArrowheads="1"/>
              </p:cNvSpPr>
              <p:nvPr/>
            </p:nvSpPr>
            <p:spPr bwMode="auto">
              <a:xfrm>
                <a:off x="1046" y="2092"/>
                <a:ext cx="500" cy="288"/>
              </a:xfrm>
              <a:prstGeom prst="rect">
                <a:avLst/>
              </a:prstGeom>
              <a:noFill/>
              <a:ln w="9525">
                <a:noFill/>
                <a:miter lim="800000"/>
                <a:headEnd/>
                <a:tailEnd/>
              </a:ln>
              <a:effectLst/>
            </p:spPr>
            <p:txBody>
              <a:bodyPr wrap="none" anchor="ctr">
                <a:spAutoFit/>
              </a:bodyPr>
              <a:lstStyle/>
              <a:p>
                <a:r>
                  <a:rPr lang="zh-CN" altLang="en-US" sz="2400">
                    <a:ea typeface="隶书" pitchFamily="49" charset="-122"/>
                  </a:rPr>
                  <a:t>一般</a:t>
                </a:r>
                <a:endParaRPr lang="zh-CN" altLang="en-US" sz="2400"/>
              </a:p>
            </p:txBody>
          </p:sp>
          <p:graphicFrame>
            <p:nvGraphicFramePr>
              <p:cNvPr id="121869" name="Object 13"/>
              <p:cNvGraphicFramePr>
                <a:graphicFrameLocks noChangeAspect="1"/>
              </p:cNvGraphicFramePr>
              <p:nvPr/>
            </p:nvGraphicFramePr>
            <p:xfrm>
              <a:off x="1505" y="2101"/>
              <a:ext cx="3196" cy="318"/>
            </p:xfrm>
            <a:graphic>
              <a:graphicData uri="http://schemas.openxmlformats.org/presentationml/2006/ole">
                <p:oleObj spid="_x0000_s108549" name="公式" r:id="rId6" imgW="2260440" imgH="241200" progId="Equation.3">
                  <p:embed/>
                </p:oleObj>
              </a:graphicData>
            </a:graphic>
          </p:graphicFrame>
        </p:grpSp>
        <p:sp>
          <p:nvSpPr>
            <p:cNvPr id="121870" name="Text Box 14"/>
            <p:cNvSpPr txBox="1">
              <a:spLocks noChangeArrowheads="1"/>
            </p:cNvSpPr>
            <p:nvPr/>
          </p:nvSpPr>
          <p:spPr bwMode="auto">
            <a:xfrm>
              <a:off x="1053" y="2433"/>
              <a:ext cx="500" cy="288"/>
            </a:xfrm>
            <a:prstGeom prst="rect">
              <a:avLst/>
            </a:prstGeom>
            <a:noFill/>
            <a:ln w="9525">
              <a:noFill/>
              <a:miter lim="800000"/>
              <a:headEnd/>
              <a:tailEnd/>
            </a:ln>
            <a:effectLst/>
          </p:spPr>
          <p:txBody>
            <a:bodyPr wrap="none" anchor="ctr">
              <a:spAutoFit/>
            </a:bodyPr>
            <a:lstStyle/>
            <a:p>
              <a:r>
                <a:rPr lang="zh-CN" altLang="zh-CN" sz="2400">
                  <a:ea typeface="隶书" pitchFamily="49" charset="-122"/>
                </a:rPr>
                <a:t>其中</a:t>
              </a:r>
              <a:endParaRPr lang="zh-CN" altLang="en-US" sz="2400"/>
            </a:p>
          </p:txBody>
        </p:sp>
        <p:graphicFrame>
          <p:nvGraphicFramePr>
            <p:cNvPr id="121871" name="Object 15"/>
            <p:cNvGraphicFramePr>
              <a:graphicFrameLocks noChangeAspect="1"/>
            </p:cNvGraphicFramePr>
            <p:nvPr/>
          </p:nvGraphicFramePr>
          <p:xfrm>
            <a:off x="1517" y="2449"/>
            <a:ext cx="3430" cy="303"/>
          </p:xfrm>
          <a:graphic>
            <a:graphicData uri="http://schemas.openxmlformats.org/presentationml/2006/ole">
              <p:oleObj spid="_x0000_s108548" name="公式" r:id="rId7" imgW="2425680" imgH="228600" progId="Equation.3">
                <p:embed/>
              </p:oleObj>
            </a:graphicData>
          </a:graphic>
        </p:graphicFrame>
      </p:grpSp>
      <p:grpSp>
        <p:nvGrpSpPr>
          <p:cNvPr id="6" name="Group 16"/>
          <p:cNvGrpSpPr>
            <a:grpSpLocks/>
          </p:cNvGrpSpPr>
          <p:nvPr/>
        </p:nvGrpSpPr>
        <p:grpSpPr bwMode="auto">
          <a:xfrm>
            <a:off x="1666875" y="4652963"/>
            <a:ext cx="5060950" cy="971550"/>
            <a:chOff x="1050" y="2751"/>
            <a:chExt cx="3188" cy="612"/>
          </a:xfrm>
        </p:grpSpPr>
        <p:sp>
          <p:nvSpPr>
            <p:cNvPr id="121873" name="Text Box 17"/>
            <p:cNvSpPr txBox="1">
              <a:spLocks noChangeArrowheads="1"/>
            </p:cNvSpPr>
            <p:nvPr/>
          </p:nvSpPr>
          <p:spPr bwMode="auto">
            <a:xfrm>
              <a:off x="1050" y="2751"/>
              <a:ext cx="3188" cy="288"/>
            </a:xfrm>
            <a:prstGeom prst="rect">
              <a:avLst/>
            </a:prstGeom>
            <a:noFill/>
            <a:ln w="9525">
              <a:noFill/>
              <a:miter lim="800000"/>
              <a:headEnd/>
              <a:tailEnd/>
            </a:ln>
            <a:effectLst/>
          </p:spPr>
          <p:txBody>
            <a:bodyPr wrap="none" anchor="ctr">
              <a:spAutoFit/>
            </a:bodyPr>
            <a:lstStyle/>
            <a:p>
              <a:r>
                <a:rPr lang="zh-CN" altLang="en-US" sz="2400">
                  <a:ea typeface="隶书" pitchFamily="49" charset="-122"/>
                </a:rPr>
                <a:t>用数据域含两个数据项的线性表表示</a:t>
              </a:r>
              <a:endParaRPr lang="zh-CN" altLang="en-US" sz="2400"/>
            </a:p>
          </p:txBody>
        </p:sp>
        <p:graphicFrame>
          <p:nvGraphicFramePr>
            <p:cNvPr id="121874" name="Object 18"/>
            <p:cNvGraphicFramePr>
              <a:graphicFrameLocks noChangeAspect="1"/>
            </p:cNvGraphicFramePr>
            <p:nvPr/>
          </p:nvGraphicFramePr>
          <p:xfrm>
            <a:off x="1069" y="3060"/>
            <a:ext cx="2907" cy="303"/>
          </p:xfrm>
          <a:graphic>
            <a:graphicData uri="http://schemas.openxmlformats.org/presentationml/2006/ole">
              <p:oleObj spid="_x0000_s108547" name="公式" r:id="rId8" imgW="2057400" imgH="228600" progId="Equation.3">
                <p:embed/>
              </p:oleObj>
            </a:graphicData>
          </a:graphic>
        </p:graphicFrame>
      </p:grpSp>
      <p:sp>
        <p:nvSpPr>
          <p:cNvPr id="121875" name="Text Box 19"/>
          <p:cNvSpPr txBox="1">
            <a:spLocks noChangeArrowheads="1"/>
          </p:cNvSpPr>
          <p:nvPr/>
        </p:nvSpPr>
        <p:spPr bwMode="auto">
          <a:xfrm>
            <a:off x="1371600" y="5802313"/>
            <a:ext cx="6889750" cy="457200"/>
          </a:xfrm>
          <a:prstGeom prst="rect">
            <a:avLst/>
          </a:prstGeom>
          <a:noFill/>
          <a:ln w="9525">
            <a:noFill/>
            <a:miter lim="800000"/>
            <a:headEnd/>
            <a:tailEnd/>
          </a:ln>
          <a:effectLst/>
        </p:spPr>
        <p:txBody>
          <a:bodyPr wrap="none" anchor="ctr">
            <a:spAutoFit/>
          </a:bodyPr>
          <a:lstStyle/>
          <a:p>
            <a:r>
              <a:rPr lang="zh-CN" altLang="en-US" sz="2400">
                <a:ea typeface="隶书" pitchFamily="49" charset="-122"/>
              </a:rPr>
              <a:t>其存储结构可以用顺序存储结构，也可以用单链表</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 calcmode="lin" valueType="num">
                                      <p:cBhvr additive="base">
                                        <p:cTn id="7" dur="500" fill="hold"/>
                                        <p:tgtEl>
                                          <p:spTgt spid="1218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1858">
                                            <p:txEl>
                                              <p:pRg st="1" end="1"/>
                                            </p:txEl>
                                          </p:spTgt>
                                        </p:tgtEl>
                                        <p:attrNameLst>
                                          <p:attrName>style.visibility</p:attrName>
                                        </p:attrNameLst>
                                      </p:cBhvr>
                                      <p:to>
                                        <p:strVal val="visible"/>
                                      </p:to>
                                    </p:set>
                                    <p:anim calcmode="lin" valueType="num">
                                      <p:cBhvr additive="base">
                                        <p:cTn id="13" dur="500" fill="hold"/>
                                        <p:tgtEl>
                                          <p:spTgt spid="1218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18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1858">
                                            <p:txEl>
                                              <p:pRg st="2" end="2"/>
                                            </p:txEl>
                                          </p:spTgt>
                                        </p:tgtEl>
                                        <p:attrNameLst>
                                          <p:attrName>style.visibility</p:attrName>
                                        </p:attrNameLst>
                                      </p:cBhvr>
                                      <p:to>
                                        <p:strVal val="visible"/>
                                      </p:to>
                                    </p:set>
                                    <p:anim calcmode="lin" valueType="num">
                                      <p:cBhvr additive="base">
                                        <p:cTn id="19" dur="500" fill="hold"/>
                                        <p:tgtEl>
                                          <p:spTgt spid="1218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18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1859"/>
                                        </p:tgtEl>
                                        <p:attrNameLst>
                                          <p:attrName>style.visibility</p:attrName>
                                        </p:attrNameLst>
                                      </p:cBhvr>
                                      <p:to>
                                        <p:strVal val="visible"/>
                                      </p:to>
                                    </p:set>
                                    <p:anim calcmode="lin" valueType="num">
                                      <p:cBhvr additive="base">
                                        <p:cTn id="25" dur="500" fill="hold"/>
                                        <p:tgtEl>
                                          <p:spTgt spid="121859"/>
                                        </p:tgtEl>
                                        <p:attrNameLst>
                                          <p:attrName>ppt_x</p:attrName>
                                        </p:attrNameLst>
                                      </p:cBhvr>
                                      <p:tavLst>
                                        <p:tav tm="0">
                                          <p:val>
                                            <p:strVal val="0-#ppt_w/2"/>
                                          </p:val>
                                        </p:tav>
                                        <p:tav tm="100000">
                                          <p:val>
                                            <p:strVal val="#ppt_x"/>
                                          </p:val>
                                        </p:tav>
                                      </p:tavLst>
                                    </p:anim>
                                    <p:anim calcmode="lin" valueType="num">
                                      <p:cBhvr additive="base">
                                        <p:cTn id="26" dur="500" fill="hold"/>
                                        <p:tgtEl>
                                          <p:spTgt spid="12185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0-#ppt_w/2"/>
                                          </p:val>
                                        </p:tav>
                                        <p:tav tm="100000">
                                          <p:val>
                                            <p:strVal val="#ppt_x"/>
                                          </p:val>
                                        </p:tav>
                                      </p:tavLst>
                                    </p:anim>
                                    <p:anim calcmode="lin" valueType="num">
                                      <p:cBhvr additive="base">
                                        <p:cTn id="4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0-#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1875"/>
                                        </p:tgtEl>
                                        <p:attrNameLst>
                                          <p:attrName>style.visibility</p:attrName>
                                        </p:attrNameLst>
                                      </p:cBhvr>
                                      <p:to>
                                        <p:strVal val="visible"/>
                                      </p:to>
                                    </p:set>
                                    <p:anim calcmode="lin" valueType="num">
                                      <p:cBhvr additive="base">
                                        <p:cTn id="55" dur="500" fill="hold"/>
                                        <p:tgtEl>
                                          <p:spTgt spid="121875"/>
                                        </p:tgtEl>
                                        <p:attrNameLst>
                                          <p:attrName>ppt_x</p:attrName>
                                        </p:attrNameLst>
                                      </p:cBhvr>
                                      <p:tavLst>
                                        <p:tav tm="0">
                                          <p:val>
                                            <p:strVal val="0-#ppt_w/2"/>
                                          </p:val>
                                        </p:tav>
                                        <p:tav tm="100000">
                                          <p:val>
                                            <p:strVal val="#ppt_x"/>
                                          </p:val>
                                        </p:tav>
                                      </p:tavLst>
                                    </p:anim>
                                    <p:anim calcmode="lin" valueType="num">
                                      <p:cBhvr additive="base">
                                        <p:cTn id="56" dur="500" fill="hold"/>
                                        <p:tgtEl>
                                          <p:spTgt spid="1218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bldLvl="5" autoUpdateAnimBg="0"/>
      <p:bldP spid="121875" grpId="0" autoUpdateAnimBg="0"/>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533400" y="219075"/>
            <a:ext cx="8185150" cy="701675"/>
          </a:xfrm>
          <a:prstGeom prst="rect">
            <a:avLst/>
          </a:prstGeom>
          <a:noFill/>
          <a:ln w="9525">
            <a:noFill/>
            <a:miter lim="800000"/>
            <a:headEnd/>
            <a:tailEnd/>
          </a:ln>
          <a:effectLst/>
        </p:spPr>
        <p:txBody>
          <a:bodyPr wrap="none">
            <a:spAutoFit/>
          </a:bodyPr>
          <a:lstStyle/>
          <a:p>
            <a:r>
              <a:rPr lang="en-US" altLang="zh-CN"/>
              <a:t>4.16 .</a:t>
            </a:r>
            <a:r>
              <a:rPr lang="zh-CN" altLang="zh-CN"/>
              <a:t>对于给定的一组权</a:t>
            </a:r>
            <a:r>
              <a:rPr lang="en-US" altLang="zh-CN"/>
              <a:t>w={1,4,9,16,25,36,49,64,81},</a:t>
            </a:r>
            <a:r>
              <a:rPr lang="zh-CN" altLang="en-US"/>
              <a:t>请构造一棵哈夫曼树</a:t>
            </a:r>
            <a:r>
              <a:rPr lang="en-US" altLang="zh-CN"/>
              <a:t>,</a:t>
            </a:r>
          </a:p>
          <a:p>
            <a:r>
              <a:rPr lang="en-US" altLang="zh-CN"/>
              <a:t>               </a:t>
            </a:r>
            <a:r>
              <a:rPr lang="zh-CN" altLang="en-US"/>
              <a:t>并求它的带权路径长度</a:t>
            </a:r>
            <a:r>
              <a:rPr lang="en-US" altLang="zh-CN"/>
              <a:t>.</a:t>
            </a:r>
          </a:p>
        </p:txBody>
      </p:sp>
      <p:grpSp>
        <p:nvGrpSpPr>
          <p:cNvPr id="2" name="Group 3"/>
          <p:cNvGrpSpPr>
            <a:grpSpLocks/>
          </p:cNvGrpSpPr>
          <p:nvPr/>
        </p:nvGrpSpPr>
        <p:grpSpPr bwMode="auto">
          <a:xfrm>
            <a:off x="1238250" y="1112838"/>
            <a:ext cx="5759450" cy="468312"/>
            <a:chOff x="780" y="701"/>
            <a:chExt cx="3628" cy="295"/>
          </a:xfrm>
        </p:grpSpPr>
        <p:sp>
          <p:nvSpPr>
            <p:cNvPr id="66564" name="Oval 4"/>
            <p:cNvSpPr>
              <a:spLocks noChangeArrowheads="1"/>
            </p:cNvSpPr>
            <p:nvPr/>
          </p:nvSpPr>
          <p:spPr bwMode="auto">
            <a:xfrm>
              <a:off x="780"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65" name="Text Box 5"/>
            <p:cNvSpPr txBox="1">
              <a:spLocks noChangeArrowheads="1"/>
            </p:cNvSpPr>
            <p:nvPr/>
          </p:nvSpPr>
          <p:spPr bwMode="auto">
            <a:xfrm>
              <a:off x="820" y="70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566" name="Oval 6"/>
            <p:cNvSpPr>
              <a:spLocks noChangeArrowheads="1"/>
            </p:cNvSpPr>
            <p:nvPr/>
          </p:nvSpPr>
          <p:spPr bwMode="auto">
            <a:xfrm>
              <a:off x="1166"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67" name="Text Box 7"/>
            <p:cNvSpPr txBox="1">
              <a:spLocks noChangeArrowheads="1"/>
            </p:cNvSpPr>
            <p:nvPr/>
          </p:nvSpPr>
          <p:spPr bwMode="auto">
            <a:xfrm>
              <a:off x="1206" y="70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568" name="Oval 8"/>
            <p:cNvSpPr>
              <a:spLocks noChangeArrowheads="1"/>
            </p:cNvSpPr>
            <p:nvPr/>
          </p:nvSpPr>
          <p:spPr bwMode="auto">
            <a:xfrm>
              <a:off x="1965"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69" name="Text Box 9"/>
            <p:cNvSpPr txBox="1">
              <a:spLocks noChangeArrowheads="1"/>
            </p:cNvSpPr>
            <p:nvPr/>
          </p:nvSpPr>
          <p:spPr bwMode="auto">
            <a:xfrm>
              <a:off x="1938"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570" name="Oval 10"/>
            <p:cNvSpPr>
              <a:spLocks noChangeArrowheads="1"/>
            </p:cNvSpPr>
            <p:nvPr/>
          </p:nvSpPr>
          <p:spPr bwMode="auto">
            <a:xfrm>
              <a:off x="1552"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1" name="Text Box 11"/>
            <p:cNvSpPr txBox="1">
              <a:spLocks noChangeArrowheads="1"/>
            </p:cNvSpPr>
            <p:nvPr/>
          </p:nvSpPr>
          <p:spPr bwMode="auto">
            <a:xfrm>
              <a:off x="1592" y="70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572" name="Oval 12"/>
            <p:cNvSpPr>
              <a:spLocks noChangeArrowheads="1"/>
            </p:cNvSpPr>
            <p:nvPr/>
          </p:nvSpPr>
          <p:spPr bwMode="auto">
            <a:xfrm>
              <a:off x="2393"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3" name="Text Box 13"/>
            <p:cNvSpPr txBox="1">
              <a:spLocks noChangeArrowheads="1"/>
            </p:cNvSpPr>
            <p:nvPr/>
          </p:nvSpPr>
          <p:spPr bwMode="auto">
            <a:xfrm>
              <a:off x="2366"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574" name="Oval 14"/>
            <p:cNvSpPr>
              <a:spLocks noChangeArrowheads="1"/>
            </p:cNvSpPr>
            <p:nvPr/>
          </p:nvSpPr>
          <p:spPr bwMode="auto">
            <a:xfrm>
              <a:off x="2821"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5" name="Text Box 15"/>
            <p:cNvSpPr txBox="1">
              <a:spLocks noChangeArrowheads="1"/>
            </p:cNvSpPr>
            <p:nvPr/>
          </p:nvSpPr>
          <p:spPr bwMode="auto">
            <a:xfrm>
              <a:off x="2794"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576" name="Oval 16"/>
            <p:cNvSpPr>
              <a:spLocks noChangeArrowheads="1"/>
            </p:cNvSpPr>
            <p:nvPr/>
          </p:nvSpPr>
          <p:spPr bwMode="auto">
            <a:xfrm>
              <a:off x="3249"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7" name="Text Box 17"/>
            <p:cNvSpPr txBox="1">
              <a:spLocks noChangeArrowheads="1"/>
            </p:cNvSpPr>
            <p:nvPr/>
          </p:nvSpPr>
          <p:spPr bwMode="auto">
            <a:xfrm>
              <a:off x="3222"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578" name="Oval 18"/>
            <p:cNvSpPr>
              <a:spLocks noChangeArrowheads="1"/>
            </p:cNvSpPr>
            <p:nvPr/>
          </p:nvSpPr>
          <p:spPr bwMode="auto">
            <a:xfrm>
              <a:off x="3677"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79" name="Text Box 19"/>
            <p:cNvSpPr txBox="1">
              <a:spLocks noChangeArrowheads="1"/>
            </p:cNvSpPr>
            <p:nvPr/>
          </p:nvSpPr>
          <p:spPr bwMode="auto">
            <a:xfrm>
              <a:off x="3650"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580" name="Oval 20"/>
            <p:cNvSpPr>
              <a:spLocks noChangeArrowheads="1"/>
            </p:cNvSpPr>
            <p:nvPr/>
          </p:nvSpPr>
          <p:spPr bwMode="auto">
            <a:xfrm>
              <a:off x="4105" y="70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81" name="Text Box 21"/>
            <p:cNvSpPr txBox="1">
              <a:spLocks noChangeArrowheads="1"/>
            </p:cNvSpPr>
            <p:nvPr/>
          </p:nvSpPr>
          <p:spPr bwMode="auto">
            <a:xfrm>
              <a:off x="4078" y="70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grpSp>
      <p:grpSp>
        <p:nvGrpSpPr>
          <p:cNvPr id="3" name="Group 22"/>
          <p:cNvGrpSpPr>
            <a:grpSpLocks/>
          </p:cNvGrpSpPr>
          <p:nvPr/>
        </p:nvGrpSpPr>
        <p:grpSpPr bwMode="auto">
          <a:xfrm>
            <a:off x="941388" y="1658938"/>
            <a:ext cx="5557837" cy="1062037"/>
            <a:chOff x="593" y="1045"/>
            <a:chExt cx="3501" cy="669"/>
          </a:xfrm>
        </p:grpSpPr>
        <p:sp>
          <p:nvSpPr>
            <p:cNvPr id="66583" name="Oval 23"/>
            <p:cNvSpPr>
              <a:spLocks noChangeArrowheads="1"/>
            </p:cNvSpPr>
            <p:nvPr/>
          </p:nvSpPr>
          <p:spPr bwMode="auto">
            <a:xfrm>
              <a:off x="593" y="142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84" name="Text Box 24"/>
            <p:cNvSpPr txBox="1">
              <a:spLocks noChangeArrowheads="1"/>
            </p:cNvSpPr>
            <p:nvPr/>
          </p:nvSpPr>
          <p:spPr bwMode="auto">
            <a:xfrm>
              <a:off x="633" y="142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585" name="Oval 25"/>
            <p:cNvSpPr>
              <a:spLocks noChangeArrowheads="1"/>
            </p:cNvSpPr>
            <p:nvPr/>
          </p:nvSpPr>
          <p:spPr bwMode="auto">
            <a:xfrm>
              <a:off x="979" y="142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86" name="Text Box 26"/>
            <p:cNvSpPr txBox="1">
              <a:spLocks noChangeArrowheads="1"/>
            </p:cNvSpPr>
            <p:nvPr/>
          </p:nvSpPr>
          <p:spPr bwMode="auto">
            <a:xfrm>
              <a:off x="1019" y="142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587" name="Oval 27"/>
            <p:cNvSpPr>
              <a:spLocks noChangeArrowheads="1"/>
            </p:cNvSpPr>
            <p:nvPr/>
          </p:nvSpPr>
          <p:spPr bwMode="auto">
            <a:xfrm>
              <a:off x="792" y="1045"/>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588" name="Text Box 28"/>
            <p:cNvSpPr txBox="1">
              <a:spLocks noChangeArrowheads="1"/>
            </p:cNvSpPr>
            <p:nvPr/>
          </p:nvSpPr>
          <p:spPr bwMode="auto">
            <a:xfrm>
              <a:off x="832" y="104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6589" name="Line 29"/>
            <p:cNvSpPr>
              <a:spLocks noChangeShapeType="1"/>
            </p:cNvSpPr>
            <p:nvPr/>
          </p:nvSpPr>
          <p:spPr bwMode="auto">
            <a:xfrm flipH="1">
              <a:off x="780" y="1279"/>
              <a:ext cx="81" cy="157"/>
            </a:xfrm>
            <a:prstGeom prst="line">
              <a:avLst/>
            </a:prstGeom>
            <a:noFill/>
            <a:ln w="38100">
              <a:solidFill>
                <a:schemeClr val="tx1"/>
              </a:solidFill>
              <a:round/>
              <a:headEnd/>
              <a:tailEnd/>
            </a:ln>
            <a:effectLst/>
          </p:spPr>
          <p:txBody>
            <a:bodyPr wrap="none"/>
            <a:lstStyle/>
            <a:p>
              <a:endParaRPr lang="zh-CN" altLang="en-US"/>
            </a:p>
          </p:txBody>
        </p:sp>
        <p:sp>
          <p:nvSpPr>
            <p:cNvPr id="66590" name="Line 30"/>
            <p:cNvSpPr>
              <a:spLocks noChangeShapeType="1"/>
            </p:cNvSpPr>
            <p:nvPr/>
          </p:nvSpPr>
          <p:spPr bwMode="auto">
            <a:xfrm>
              <a:off x="1002" y="1287"/>
              <a:ext cx="97" cy="196"/>
            </a:xfrm>
            <a:prstGeom prst="line">
              <a:avLst/>
            </a:prstGeom>
            <a:noFill/>
            <a:ln w="38100">
              <a:solidFill>
                <a:schemeClr val="tx1"/>
              </a:solidFill>
              <a:round/>
              <a:headEnd/>
              <a:tailEnd/>
            </a:ln>
            <a:effectLst/>
          </p:spPr>
          <p:txBody>
            <a:bodyPr wrap="none"/>
            <a:lstStyle/>
            <a:p>
              <a:endParaRPr lang="zh-CN" altLang="en-US"/>
            </a:p>
          </p:txBody>
        </p:sp>
        <p:sp>
          <p:nvSpPr>
            <p:cNvPr id="66591" name="Oval 31"/>
            <p:cNvSpPr>
              <a:spLocks noChangeArrowheads="1"/>
            </p:cNvSpPr>
            <p:nvPr/>
          </p:nvSpPr>
          <p:spPr bwMode="auto">
            <a:xfrm>
              <a:off x="1651"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2" name="Text Box 32"/>
            <p:cNvSpPr txBox="1">
              <a:spLocks noChangeArrowheads="1"/>
            </p:cNvSpPr>
            <p:nvPr/>
          </p:nvSpPr>
          <p:spPr bwMode="auto">
            <a:xfrm>
              <a:off x="1624"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593" name="Oval 33"/>
            <p:cNvSpPr>
              <a:spLocks noChangeArrowheads="1"/>
            </p:cNvSpPr>
            <p:nvPr/>
          </p:nvSpPr>
          <p:spPr bwMode="auto">
            <a:xfrm>
              <a:off x="1238"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4" name="Text Box 34"/>
            <p:cNvSpPr txBox="1">
              <a:spLocks noChangeArrowheads="1"/>
            </p:cNvSpPr>
            <p:nvPr/>
          </p:nvSpPr>
          <p:spPr bwMode="auto">
            <a:xfrm>
              <a:off x="1278" y="1053"/>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595" name="Oval 35"/>
            <p:cNvSpPr>
              <a:spLocks noChangeArrowheads="1"/>
            </p:cNvSpPr>
            <p:nvPr/>
          </p:nvSpPr>
          <p:spPr bwMode="auto">
            <a:xfrm>
              <a:off x="2079"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6" name="Text Box 36"/>
            <p:cNvSpPr txBox="1">
              <a:spLocks noChangeArrowheads="1"/>
            </p:cNvSpPr>
            <p:nvPr/>
          </p:nvSpPr>
          <p:spPr bwMode="auto">
            <a:xfrm>
              <a:off x="2052"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597" name="Oval 37"/>
            <p:cNvSpPr>
              <a:spLocks noChangeArrowheads="1"/>
            </p:cNvSpPr>
            <p:nvPr/>
          </p:nvSpPr>
          <p:spPr bwMode="auto">
            <a:xfrm>
              <a:off x="2507"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598" name="Text Box 38"/>
            <p:cNvSpPr txBox="1">
              <a:spLocks noChangeArrowheads="1"/>
            </p:cNvSpPr>
            <p:nvPr/>
          </p:nvSpPr>
          <p:spPr bwMode="auto">
            <a:xfrm>
              <a:off x="2480"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599" name="Oval 39"/>
            <p:cNvSpPr>
              <a:spLocks noChangeArrowheads="1"/>
            </p:cNvSpPr>
            <p:nvPr/>
          </p:nvSpPr>
          <p:spPr bwMode="auto">
            <a:xfrm>
              <a:off x="2935"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0" name="Text Box 40"/>
            <p:cNvSpPr txBox="1">
              <a:spLocks noChangeArrowheads="1"/>
            </p:cNvSpPr>
            <p:nvPr/>
          </p:nvSpPr>
          <p:spPr bwMode="auto">
            <a:xfrm>
              <a:off x="2908"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601" name="Oval 41"/>
            <p:cNvSpPr>
              <a:spLocks noChangeArrowheads="1"/>
            </p:cNvSpPr>
            <p:nvPr/>
          </p:nvSpPr>
          <p:spPr bwMode="auto">
            <a:xfrm>
              <a:off x="3363"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2" name="Text Box 42"/>
            <p:cNvSpPr txBox="1">
              <a:spLocks noChangeArrowheads="1"/>
            </p:cNvSpPr>
            <p:nvPr/>
          </p:nvSpPr>
          <p:spPr bwMode="auto">
            <a:xfrm>
              <a:off x="3336"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603" name="Oval 43"/>
            <p:cNvSpPr>
              <a:spLocks noChangeArrowheads="1"/>
            </p:cNvSpPr>
            <p:nvPr/>
          </p:nvSpPr>
          <p:spPr bwMode="auto">
            <a:xfrm>
              <a:off x="3791" y="105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4" name="Text Box 44"/>
            <p:cNvSpPr txBox="1">
              <a:spLocks noChangeArrowheads="1"/>
            </p:cNvSpPr>
            <p:nvPr/>
          </p:nvSpPr>
          <p:spPr bwMode="auto">
            <a:xfrm>
              <a:off x="3764" y="106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grpSp>
      <p:grpSp>
        <p:nvGrpSpPr>
          <p:cNvPr id="4" name="Group 45"/>
          <p:cNvGrpSpPr>
            <a:grpSpLocks/>
          </p:cNvGrpSpPr>
          <p:nvPr/>
        </p:nvGrpSpPr>
        <p:grpSpPr bwMode="auto">
          <a:xfrm>
            <a:off x="336550" y="2787650"/>
            <a:ext cx="5427663" cy="1714500"/>
            <a:chOff x="212" y="1756"/>
            <a:chExt cx="3419" cy="1080"/>
          </a:xfrm>
        </p:grpSpPr>
        <p:sp>
          <p:nvSpPr>
            <p:cNvPr id="66606" name="Oval 46"/>
            <p:cNvSpPr>
              <a:spLocks noChangeArrowheads="1"/>
            </p:cNvSpPr>
            <p:nvPr/>
          </p:nvSpPr>
          <p:spPr bwMode="auto">
            <a:xfrm>
              <a:off x="212" y="254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07" name="Oval 47"/>
            <p:cNvSpPr>
              <a:spLocks noChangeArrowheads="1"/>
            </p:cNvSpPr>
            <p:nvPr/>
          </p:nvSpPr>
          <p:spPr bwMode="auto">
            <a:xfrm>
              <a:off x="598" y="254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grpSp>
          <p:nvGrpSpPr>
            <p:cNvPr id="5" name="Group 48"/>
            <p:cNvGrpSpPr>
              <a:grpSpLocks/>
            </p:cNvGrpSpPr>
            <p:nvPr/>
          </p:nvGrpSpPr>
          <p:grpSpPr bwMode="auto">
            <a:xfrm>
              <a:off x="252" y="1756"/>
              <a:ext cx="3379" cy="1080"/>
              <a:chOff x="252" y="1756"/>
              <a:chExt cx="3379" cy="1080"/>
            </a:xfrm>
          </p:grpSpPr>
          <p:sp>
            <p:nvSpPr>
              <p:cNvPr id="66609" name="Text Box 49"/>
              <p:cNvSpPr txBox="1">
                <a:spLocks noChangeArrowheads="1"/>
              </p:cNvSpPr>
              <p:nvPr/>
            </p:nvSpPr>
            <p:spPr bwMode="auto">
              <a:xfrm>
                <a:off x="252" y="254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610" name="Text Box 50"/>
              <p:cNvSpPr txBox="1">
                <a:spLocks noChangeArrowheads="1"/>
              </p:cNvSpPr>
              <p:nvPr/>
            </p:nvSpPr>
            <p:spPr bwMode="auto">
              <a:xfrm>
                <a:off x="638" y="254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611" name="Oval 51"/>
              <p:cNvSpPr>
                <a:spLocks noChangeArrowheads="1"/>
              </p:cNvSpPr>
              <p:nvPr/>
            </p:nvSpPr>
            <p:spPr bwMode="auto">
              <a:xfrm>
                <a:off x="411" y="216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12" name="Text Box 52"/>
              <p:cNvSpPr txBox="1">
                <a:spLocks noChangeArrowheads="1"/>
              </p:cNvSpPr>
              <p:nvPr/>
            </p:nvSpPr>
            <p:spPr bwMode="auto">
              <a:xfrm>
                <a:off x="451" y="216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6613" name="Line 53"/>
              <p:cNvSpPr>
                <a:spLocks noChangeShapeType="1"/>
              </p:cNvSpPr>
              <p:nvPr/>
            </p:nvSpPr>
            <p:spPr bwMode="auto">
              <a:xfrm flipH="1">
                <a:off x="399" y="2401"/>
                <a:ext cx="81" cy="157"/>
              </a:xfrm>
              <a:prstGeom prst="line">
                <a:avLst/>
              </a:prstGeom>
              <a:noFill/>
              <a:ln w="38100">
                <a:solidFill>
                  <a:schemeClr val="tx1"/>
                </a:solidFill>
                <a:round/>
                <a:headEnd/>
                <a:tailEnd/>
              </a:ln>
              <a:effectLst/>
            </p:spPr>
            <p:txBody>
              <a:bodyPr wrap="none"/>
              <a:lstStyle/>
              <a:p>
                <a:endParaRPr lang="zh-CN" altLang="en-US"/>
              </a:p>
            </p:txBody>
          </p:sp>
          <p:sp>
            <p:nvSpPr>
              <p:cNvPr id="66614" name="Line 54"/>
              <p:cNvSpPr>
                <a:spLocks noChangeShapeType="1"/>
              </p:cNvSpPr>
              <p:nvPr/>
            </p:nvSpPr>
            <p:spPr bwMode="auto">
              <a:xfrm>
                <a:off x="621" y="2409"/>
                <a:ext cx="97" cy="196"/>
              </a:xfrm>
              <a:prstGeom prst="line">
                <a:avLst/>
              </a:prstGeom>
              <a:noFill/>
              <a:ln w="38100">
                <a:solidFill>
                  <a:schemeClr val="tx1"/>
                </a:solidFill>
                <a:round/>
                <a:headEnd/>
                <a:tailEnd/>
              </a:ln>
              <a:effectLst/>
            </p:spPr>
            <p:txBody>
              <a:bodyPr wrap="none"/>
              <a:lstStyle/>
              <a:p>
                <a:endParaRPr lang="zh-CN" altLang="en-US"/>
              </a:p>
            </p:txBody>
          </p:sp>
          <p:sp>
            <p:nvSpPr>
              <p:cNvPr id="66615" name="Oval 55"/>
              <p:cNvSpPr>
                <a:spLocks noChangeArrowheads="1"/>
              </p:cNvSpPr>
              <p:nvPr/>
            </p:nvSpPr>
            <p:spPr bwMode="auto">
              <a:xfrm>
                <a:off x="1188"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16" name="Text Box 56"/>
              <p:cNvSpPr txBox="1">
                <a:spLocks noChangeArrowheads="1"/>
              </p:cNvSpPr>
              <p:nvPr/>
            </p:nvSpPr>
            <p:spPr bwMode="auto">
              <a:xfrm>
                <a:off x="1161"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617" name="Oval 57"/>
              <p:cNvSpPr>
                <a:spLocks noChangeArrowheads="1"/>
              </p:cNvSpPr>
              <p:nvPr/>
            </p:nvSpPr>
            <p:spPr bwMode="auto">
              <a:xfrm>
                <a:off x="857" y="217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18" name="Text Box 58"/>
              <p:cNvSpPr txBox="1">
                <a:spLocks noChangeArrowheads="1"/>
              </p:cNvSpPr>
              <p:nvPr/>
            </p:nvSpPr>
            <p:spPr bwMode="auto">
              <a:xfrm>
                <a:off x="897" y="217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619" name="Oval 59"/>
              <p:cNvSpPr>
                <a:spLocks noChangeArrowheads="1"/>
              </p:cNvSpPr>
              <p:nvPr/>
            </p:nvSpPr>
            <p:spPr bwMode="auto">
              <a:xfrm>
                <a:off x="1616"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0" name="Text Box 60"/>
              <p:cNvSpPr txBox="1">
                <a:spLocks noChangeArrowheads="1"/>
              </p:cNvSpPr>
              <p:nvPr/>
            </p:nvSpPr>
            <p:spPr bwMode="auto">
              <a:xfrm>
                <a:off x="1589"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621" name="Oval 61"/>
              <p:cNvSpPr>
                <a:spLocks noChangeArrowheads="1"/>
              </p:cNvSpPr>
              <p:nvPr/>
            </p:nvSpPr>
            <p:spPr bwMode="auto">
              <a:xfrm>
                <a:off x="2044"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2" name="Text Box 62"/>
              <p:cNvSpPr txBox="1">
                <a:spLocks noChangeArrowheads="1"/>
              </p:cNvSpPr>
              <p:nvPr/>
            </p:nvSpPr>
            <p:spPr bwMode="auto">
              <a:xfrm>
                <a:off x="2017"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623" name="Oval 63"/>
              <p:cNvSpPr>
                <a:spLocks noChangeArrowheads="1"/>
              </p:cNvSpPr>
              <p:nvPr/>
            </p:nvSpPr>
            <p:spPr bwMode="auto">
              <a:xfrm>
                <a:off x="2472"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4" name="Text Box 64"/>
              <p:cNvSpPr txBox="1">
                <a:spLocks noChangeArrowheads="1"/>
              </p:cNvSpPr>
              <p:nvPr/>
            </p:nvSpPr>
            <p:spPr bwMode="auto">
              <a:xfrm>
                <a:off x="2445"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625" name="Oval 65"/>
              <p:cNvSpPr>
                <a:spLocks noChangeArrowheads="1"/>
              </p:cNvSpPr>
              <p:nvPr/>
            </p:nvSpPr>
            <p:spPr bwMode="auto">
              <a:xfrm>
                <a:off x="2900"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6" name="Text Box 66"/>
              <p:cNvSpPr txBox="1">
                <a:spLocks noChangeArrowheads="1"/>
              </p:cNvSpPr>
              <p:nvPr/>
            </p:nvSpPr>
            <p:spPr bwMode="auto">
              <a:xfrm>
                <a:off x="2873"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627" name="Oval 67"/>
              <p:cNvSpPr>
                <a:spLocks noChangeArrowheads="1"/>
              </p:cNvSpPr>
              <p:nvPr/>
            </p:nvSpPr>
            <p:spPr bwMode="auto">
              <a:xfrm>
                <a:off x="3328" y="175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28" name="Text Box 68"/>
              <p:cNvSpPr txBox="1">
                <a:spLocks noChangeArrowheads="1"/>
              </p:cNvSpPr>
              <p:nvPr/>
            </p:nvSpPr>
            <p:spPr bwMode="auto">
              <a:xfrm>
                <a:off x="3301" y="176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6629" name="Oval 69"/>
              <p:cNvSpPr>
                <a:spLocks noChangeArrowheads="1"/>
              </p:cNvSpPr>
              <p:nvPr/>
            </p:nvSpPr>
            <p:spPr bwMode="auto">
              <a:xfrm>
                <a:off x="686" y="177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30" name="Text Box 70"/>
              <p:cNvSpPr txBox="1">
                <a:spLocks noChangeArrowheads="1"/>
              </p:cNvSpPr>
              <p:nvPr/>
            </p:nvSpPr>
            <p:spPr bwMode="auto">
              <a:xfrm>
                <a:off x="659" y="178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6631" name="Line 71"/>
              <p:cNvSpPr>
                <a:spLocks noChangeShapeType="1"/>
              </p:cNvSpPr>
              <p:nvPr/>
            </p:nvSpPr>
            <p:spPr bwMode="auto">
              <a:xfrm flipH="1">
                <a:off x="613" y="2004"/>
                <a:ext cx="120" cy="187"/>
              </a:xfrm>
              <a:prstGeom prst="line">
                <a:avLst/>
              </a:prstGeom>
              <a:noFill/>
              <a:ln w="38100">
                <a:solidFill>
                  <a:schemeClr val="tx1"/>
                </a:solidFill>
                <a:round/>
                <a:headEnd/>
                <a:tailEnd/>
              </a:ln>
              <a:effectLst/>
            </p:spPr>
            <p:txBody>
              <a:bodyPr wrap="none"/>
              <a:lstStyle/>
              <a:p>
                <a:endParaRPr lang="zh-CN" altLang="en-US"/>
              </a:p>
            </p:txBody>
          </p:sp>
          <p:sp>
            <p:nvSpPr>
              <p:cNvPr id="66632" name="Line 72"/>
              <p:cNvSpPr>
                <a:spLocks noChangeShapeType="1"/>
              </p:cNvSpPr>
              <p:nvPr/>
            </p:nvSpPr>
            <p:spPr bwMode="auto">
              <a:xfrm>
                <a:off x="883" y="2041"/>
                <a:ext cx="89" cy="157"/>
              </a:xfrm>
              <a:prstGeom prst="line">
                <a:avLst/>
              </a:prstGeom>
              <a:noFill/>
              <a:ln w="38100">
                <a:solidFill>
                  <a:schemeClr val="tx1"/>
                </a:solidFill>
                <a:round/>
                <a:headEnd/>
                <a:tailEnd/>
              </a:ln>
              <a:effectLst/>
            </p:spPr>
            <p:txBody>
              <a:bodyPr wrap="none"/>
              <a:lstStyle/>
              <a:p>
                <a:endParaRPr lang="zh-CN" altLang="en-US"/>
              </a:p>
            </p:txBody>
          </p:sp>
        </p:grpSp>
      </p:grpSp>
      <p:grpSp>
        <p:nvGrpSpPr>
          <p:cNvPr id="6" name="Group 73"/>
          <p:cNvGrpSpPr>
            <a:grpSpLocks/>
          </p:cNvGrpSpPr>
          <p:nvPr/>
        </p:nvGrpSpPr>
        <p:grpSpPr bwMode="auto">
          <a:xfrm>
            <a:off x="1547813" y="3932238"/>
            <a:ext cx="5226050" cy="2366962"/>
            <a:chOff x="975" y="2477"/>
            <a:chExt cx="3292" cy="1491"/>
          </a:xfrm>
        </p:grpSpPr>
        <p:sp>
          <p:nvSpPr>
            <p:cNvPr id="66634" name="Oval 74"/>
            <p:cNvSpPr>
              <a:spLocks noChangeArrowheads="1"/>
            </p:cNvSpPr>
            <p:nvPr/>
          </p:nvSpPr>
          <p:spPr bwMode="auto">
            <a:xfrm>
              <a:off x="975" y="368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35" name="Text Box 75"/>
            <p:cNvSpPr txBox="1">
              <a:spLocks noChangeArrowheads="1"/>
            </p:cNvSpPr>
            <p:nvPr/>
          </p:nvSpPr>
          <p:spPr bwMode="auto">
            <a:xfrm>
              <a:off x="1015" y="368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6636" name="Oval 76"/>
            <p:cNvSpPr>
              <a:spLocks noChangeArrowheads="1"/>
            </p:cNvSpPr>
            <p:nvPr/>
          </p:nvSpPr>
          <p:spPr bwMode="auto">
            <a:xfrm>
              <a:off x="1361" y="368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37" name="Text Box 77"/>
            <p:cNvSpPr txBox="1">
              <a:spLocks noChangeArrowheads="1"/>
            </p:cNvSpPr>
            <p:nvPr/>
          </p:nvSpPr>
          <p:spPr bwMode="auto">
            <a:xfrm>
              <a:off x="1401" y="368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6638" name="Oval 78"/>
            <p:cNvSpPr>
              <a:spLocks noChangeArrowheads="1"/>
            </p:cNvSpPr>
            <p:nvPr/>
          </p:nvSpPr>
          <p:spPr bwMode="auto">
            <a:xfrm>
              <a:off x="1174" y="329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39" name="Text Box 79"/>
            <p:cNvSpPr txBox="1">
              <a:spLocks noChangeArrowheads="1"/>
            </p:cNvSpPr>
            <p:nvPr/>
          </p:nvSpPr>
          <p:spPr bwMode="auto">
            <a:xfrm>
              <a:off x="1214" y="3299"/>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6640" name="Line 80"/>
            <p:cNvSpPr>
              <a:spLocks noChangeShapeType="1"/>
            </p:cNvSpPr>
            <p:nvPr/>
          </p:nvSpPr>
          <p:spPr bwMode="auto">
            <a:xfrm flipH="1">
              <a:off x="1162" y="3533"/>
              <a:ext cx="81" cy="157"/>
            </a:xfrm>
            <a:prstGeom prst="line">
              <a:avLst/>
            </a:prstGeom>
            <a:noFill/>
            <a:ln w="38100">
              <a:solidFill>
                <a:schemeClr val="tx1"/>
              </a:solidFill>
              <a:round/>
              <a:headEnd/>
              <a:tailEnd/>
            </a:ln>
            <a:effectLst/>
          </p:spPr>
          <p:txBody>
            <a:bodyPr wrap="none"/>
            <a:lstStyle/>
            <a:p>
              <a:endParaRPr lang="zh-CN" altLang="en-US"/>
            </a:p>
          </p:txBody>
        </p:sp>
        <p:sp>
          <p:nvSpPr>
            <p:cNvPr id="66641" name="Line 81"/>
            <p:cNvSpPr>
              <a:spLocks noChangeShapeType="1"/>
            </p:cNvSpPr>
            <p:nvPr/>
          </p:nvSpPr>
          <p:spPr bwMode="auto">
            <a:xfrm>
              <a:off x="1384" y="3541"/>
              <a:ext cx="97" cy="196"/>
            </a:xfrm>
            <a:prstGeom prst="line">
              <a:avLst/>
            </a:prstGeom>
            <a:noFill/>
            <a:ln w="38100">
              <a:solidFill>
                <a:schemeClr val="tx1"/>
              </a:solidFill>
              <a:round/>
              <a:headEnd/>
              <a:tailEnd/>
            </a:ln>
            <a:effectLst/>
          </p:spPr>
          <p:txBody>
            <a:bodyPr wrap="none"/>
            <a:lstStyle/>
            <a:p>
              <a:endParaRPr lang="zh-CN" altLang="en-US"/>
            </a:p>
          </p:txBody>
        </p:sp>
        <p:sp>
          <p:nvSpPr>
            <p:cNvPr id="66642" name="Oval 82"/>
            <p:cNvSpPr>
              <a:spLocks noChangeArrowheads="1"/>
            </p:cNvSpPr>
            <p:nvPr/>
          </p:nvSpPr>
          <p:spPr bwMode="auto">
            <a:xfrm>
              <a:off x="1951" y="288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3" name="Text Box 83"/>
            <p:cNvSpPr txBox="1">
              <a:spLocks noChangeArrowheads="1"/>
            </p:cNvSpPr>
            <p:nvPr/>
          </p:nvSpPr>
          <p:spPr bwMode="auto">
            <a:xfrm>
              <a:off x="1924" y="2895"/>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6644" name="Oval 84"/>
            <p:cNvSpPr>
              <a:spLocks noChangeArrowheads="1"/>
            </p:cNvSpPr>
            <p:nvPr/>
          </p:nvSpPr>
          <p:spPr bwMode="auto">
            <a:xfrm>
              <a:off x="1620" y="330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5" name="Text Box 85"/>
            <p:cNvSpPr txBox="1">
              <a:spLocks noChangeArrowheads="1"/>
            </p:cNvSpPr>
            <p:nvPr/>
          </p:nvSpPr>
          <p:spPr bwMode="auto">
            <a:xfrm>
              <a:off x="1660" y="330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6646" name="Oval 86"/>
            <p:cNvSpPr>
              <a:spLocks noChangeArrowheads="1"/>
            </p:cNvSpPr>
            <p:nvPr/>
          </p:nvSpPr>
          <p:spPr bwMode="auto">
            <a:xfrm>
              <a:off x="2252"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7" name="Text Box 87"/>
            <p:cNvSpPr txBox="1">
              <a:spLocks noChangeArrowheads="1"/>
            </p:cNvSpPr>
            <p:nvPr/>
          </p:nvSpPr>
          <p:spPr bwMode="auto">
            <a:xfrm>
              <a:off x="2225"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6648" name="Oval 88"/>
            <p:cNvSpPr>
              <a:spLocks noChangeArrowheads="1"/>
            </p:cNvSpPr>
            <p:nvPr/>
          </p:nvSpPr>
          <p:spPr bwMode="auto">
            <a:xfrm>
              <a:off x="2680"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49" name="Text Box 89"/>
            <p:cNvSpPr txBox="1">
              <a:spLocks noChangeArrowheads="1"/>
            </p:cNvSpPr>
            <p:nvPr/>
          </p:nvSpPr>
          <p:spPr bwMode="auto">
            <a:xfrm>
              <a:off x="2653"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6650" name="Oval 90"/>
            <p:cNvSpPr>
              <a:spLocks noChangeArrowheads="1"/>
            </p:cNvSpPr>
            <p:nvPr/>
          </p:nvSpPr>
          <p:spPr bwMode="auto">
            <a:xfrm>
              <a:off x="3108"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51" name="Text Box 91"/>
            <p:cNvSpPr txBox="1">
              <a:spLocks noChangeArrowheads="1"/>
            </p:cNvSpPr>
            <p:nvPr/>
          </p:nvSpPr>
          <p:spPr bwMode="auto">
            <a:xfrm>
              <a:off x="3081"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6652" name="Oval 92"/>
            <p:cNvSpPr>
              <a:spLocks noChangeArrowheads="1"/>
            </p:cNvSpPr>
            <p:nvPr/>
          </p:nvSpPr>
          <p:spPr bwMode="auto">
            <a:xfrm>
              <a:off x="3536"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53" name="Text Box 93"/>
            <p:cNvSpPr txBox="1">
              <a:spLocks noChangeArrowheads="1"/>
            </p:cNvSpPr>
            <p:nvPr/>
          </p:nvSpPr>
          <p:spPr bwMode="auto">
            <a:xfrm>
              <a:off x="3509"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6654" name="Oval 94"/>
            <p:cNvSpPr>
              <a:spLocks noChangeArrowheads="1"/>
            </p:cNvSpPr>
            <p:nvPr/>
          </p:nvSpPr>
          <p:spPr bwMode="auto">
            <a:xfrm>
              <a:off x="3964" y="2477"/>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6655" name="Text Box 95"/>
            <p:cNvSpPr txBox="1">
              <a:spLocks noChangeArrowheads="1"/>
            </p:cNvSpPr>
            <p:nvPr/>
          </p:nvSpPr>
          <p:spPr bwMode="auto">
            <a:xfrm>
              <a:off x="3937" y="24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6656" name="Oval 96"/>
            <p:cNvSpPr>
              <a:spLocks noChangeArrowheads="1"/>
            </p:cNvSpPr>
            <p:nvPr/>
          </p:nvSpPr>
          <p:spPr bwMode="auto">
            <a:xfrm>
              <a:off x="1449" y="2911"/>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57" name="Text Box 97"/>
            <p:cNvSpPr txBox="1">
              <a:spLocks noChangeArrowheads="1"/>
            </p:cNvSpPr>
            <p:nvPr/>
          </p:nvSpPr>
          <p:spPr bwMode="auto">
            <a:xfrm>
              <a:off x="1422" y="291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6658" name="Line 98"/>
            <p:cNvSpPr>
              <a:spLocks noChangeShapeType="1"/>
            </p:cNvSpPr>
            <p:nvPr/>
          </p:nvSpPr>
          <p:spPr bwMode="auto">
            <a:xfrm flipH="1">
              <a:off x="1376" y="3136"/>
              <a:ext cx="120" cy="187"/>
            </a:xfrm>
            <a:prstGeom prst="line">
              <a:avLst/>
            </a:prstGeom>
            <a:noFill/>
            <a:ln w="38100">
              <a:solidFill>
                <a:schemeClr val="tx1"/>
              </a:solidFill>
              <a:round/>
              <a:headEnd/>
              <a:tailEnd/>
            </a:ln>
            <a:effectLst/>
          </p:spPr>
          <p:txBody>
            <a:bodyPr wrap="none"/>
            <a:lstStyle/>
            <a:p>
              <a:endParaRPr lang="zh-CN" altLang="en-US"/>
            </a:p>
          </p:txBody>
        </p:sp>
        <p:sp>
          <p:nvSpPr>
            <p:cNvPr id="66659" name="Line 99"/>
            <p:cNvSpPr>
              <a:spLocks noChangeShapeType="1"/>
            </p:cNvSpPr>
            <p:nvPr/>
          </p:nvSpPr>
          <p:spPr bwMode="auto">
            <a:xfrm>
              <a:off x="1646" y="3173"/>
              <a:ext cx="89" cy="157"/>
            </a:xfrm>
            <a:prstGeom prst="line">
              <a:avLst/>
            </a:prstGeom>
            <a:noFill/>
            <a:ln w="38100">
              <a:solidFill>
                <a:schemeClr val="tx1"/>
              </a:solidFill>
              <a:round/>
              <a:headEnd/>
              <a:tailEnd/>
            </a:ln>
            <a:effectLst/>
          </p:spPr>
          <p:txBody>
            <a:bodyPr wrap="none"/>
            <a:lstStyle/>
            <a:p>
              <a:endParaRPr lang="zh-CN" altLang="en-US"/>
            </a:p>
          </p:txBody>
        </p:sp>
        <p:sp>
          <p:nvSpPr>
            <p:cNvPr id="66660" name="Oval 100"/>
            <p:cNvSpPr>
              <a:spLocks noChangeArrowheads="1"/>
            </p:cNvSpPr>
            <p:nvPr/>
          </p:nvSpPr>
          <p:spPr bwMode="auto">
            <a:xfrm>
              <a:off x="1741" y="2506"/>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6661" name="Text Box 101"/>
            <p:cNvSpPr txBox="1">
              <a:spLocks noChangeArrowheads="1"/>
            </p:cNvSpPr>
            <p:nvPr/>
          </p:nvSpPr>
          <p:spPr bwMode="auto">
            <a:xfrm>
              <a:off x="1714" y="251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6662" name="Line 102"/>
            <p:cNvSpPr>
              <a:spLocks noChangeShapeType="1"/>
            </p:cNvSpPr>
            <p:nvPr/>
          </p:nvSpPr>
          <p:spPr bwMode="auto">
            <a:xfrm flipH="1">
              <a:off x="1660" y="2752"/>
              <a:ext cx="128" cy="180"/>
            </a:xfrm>
            <a:prstGeom prst="line">
              <a:avLst/>
            </a:prstGeom>
            <a:noFill/>
            <a:ln w="38100">
              <a:solidFill>
                <a:schemeClr val="tx1"/>
              </a:solidFill>
              <a:round/>
              <a:headEnd/>
              <a:tailEnd/>
            </a:ln>
            <a:effectLst/>
          </p:spPr>
          <p:txBody>
            <a:bodyPr wrap="none"/>
            <a:lstStyle/>
            <a:p>
              <a:endParaRPr lang="zh-CN" altLang="en-US"/>
            </a:p>
          </p:txBody>
        </p:sp>
        <p:sp>
          <p:nvSpPr>
            <p:cNvPr id="66663" name="Line 103"/>
            <p:cNvSpPr>
              <a:spLocks noChangeShapeType="1"/>
            </p:cNvSpPr>
            <p:nvPr/>
          </p:nvSpPr>
          <p:spPr bwMode="auto">
            <a:xfrm>
              <a:off x="1945" y="2767"/>
              <a:ext cx="97" cy="150"/>
            </a:xfrm>
            <a:prstGeom prst="line">
              <a:avLst/>
            </a:prstGeom>
            <a:noFill/>
            <a:ln w="38100">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out)">
                                      <p:cBhvr>
                                        <p:cTn id="22" dur="500"/>
                                        <p:tgtEl>
                                          <p:spTgt spid="6"/>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1650" y="368300"/>
            <a:ext cx="4419600" cy="3019425"/>
            <a:chOff x="316" y="232"/>
            <a:chExt cx="2784" cy="1902"/>
          </a:xfrm>
        </p:grpSpPr>
        <p:sp>
          <p:nvSpPr>
            <p:cNvPr id="67587" name="Oval 3"/>
            <p:cNvSpPr>
              <a:spLocks noChangeArrowheads="1"/>
            </p:cNvSpPr>
            <p:nvPr/>
          </p:nvSpPr>
          <p:spPr bwMode="auto">
            <a:xfrm>
              <a:off x="316" y="184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88" name="Text Box 4"/>
            <p:cNvSpPr txBox="1">
              <a:spLocks noChangeArrowheads="1"/>
            </p:cNvSpPr>
            <p:nvPr/>
          </p:nvSpPr>
          <p:spPr bwMode="auto">
            <a:xfrm>
              <a:off x="356" y="184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7589" name="Oval 5"/>
            <p:cNvSpPr>
              <a:spLocks noChangeArrowheads="1"/>
            </p:cNvSpPr>
            <p:nvPr/>
          </p:nvSpPr>
          <p:spPr bwMode="auto">
            <a:xfrm>
              <a:off x="702" y="184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90" name="Text Box 6"/>
            <p:cNvSpPr txBox="1">
              <a:spLocks noChangeArrowheads="1"/>
            </p:cNvSpPr>
            <p:nvPr/>
          </p:nvSpPr>
          <p:spPr bwMode="auto">
            <a:xfrm>
              <a:off x="742" y="1846"/>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7591" name="Oval 7"/>
            <p:cNvSpPr>
              <a:spLocks noChangeArrowheads="1"/>
            </p:cNvSpPr>
            <p:nvPr/>
          </p:nvSpPr>
          <p:spPr bwMode="auto">
            <a:xfrm>
              <a:off x="515" y="1465"/>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592" name="Text Box 8"/>
            <p:cNvSpPr txBox="1">
              <a:spLocks noChangeArrowheads="1"/>
            </p:cNvSpPr>
            <p:nvPr/>
          </p:nvSpPr>
          <p:spPr bwMode="auto">
            <a:xfrm>
              <a:off x="555" y="146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7593" name="Line 9"/>
            <p:cNvSpPr>
              <a:spLocks noChangeShapeType="1"/>
            </p:cNvSpPr>
            <p:nvPr/>
          </p:nvSpPr>
          <p:spPr bwMode="auto">
            <a:xfrm flipH="1">
              <a:off x="503" y="1699"/>
              <a:ext cx="81" cy="157"/>
            </a:xfrm>
            <a:prstGeom prst="line">
              <a:avLst/>
            </a:prstGeom>
            <a:noFill/>
            <a:ln w="38100">
              <a:solidFill>
                <a:schemeClr val="tx1"/>
              </a:solidFill>
              <a:round/>
              <a:headEnd/>
              <a:tailEnd/>
            </a:ln>
            <a:effectLst/>
          </p:spPr>
          <p:txBody>
            <a:bodyPr wrap="none"/>
            <a:lstStyle/>
            <a:p>
              <a:endParaRPr lang="zh-CN" altLang="en-US"/>
            </a:p>
          </p:txBody>
        </p:sp>
        <p:sp>
          <p:nvSpPr>
            <p:cNvPr id="67594" name="Line 10"/>
            <p:cNvSpPr>
              <a:spLocks noChangeShapeType="1"/>
            </p:cNvSpPr>
            <p:nvPr/>
          </p:nvSpPr>
          <p:spPr bwMode="auto">
            <a:xfrm>
              <a:off x="725" y="1707"/>
              <a:ext cx="97" cy="196"/>
            </a:xfrm>
            <a:prstGeom prst="line">
              <a:avLst/>
            </a:prstGeom>
            <a:noFill/>
            <a:ln w="38100">
              <a:solidFill>
                <a:schemeClr val="tx1"/>
              </a:solidFill>
              <a:round/>
              <a:headEnd/>
              <a:tailEnd/>
            </a:ln>
            <a:effectLst/>
          </p:spPr>
          <p:txBody>
            <a:bodyPr wrap="none"/>
            <a:lstStyle/>
            <a:p>
              <a:endParaRPr lang="zh-CN" altLang="en-US"/>
            </a:p>
          </p:txBody>
        </p:sp>
        <p:sp>
          <p:nvSpPr>
            <p:cNvPr id="67595" name="Oval 11"/>
            <p:cNvSpPr>
              <a:spLocks noChangeArrowheads="1"/>
            </p:cNvSpPr>
            <p:nvPr/>
          </p:nvSpPr>
          <p:spPr bwMode="auto">
            <a:xfrm>
              <a:off x="1292" y="105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96" name="Text Box 12"/>
            <p:cNvSpPr txBox="1">
              <a:spLocks noChangeArrowheads="1"/>
            </p:cNvSpPr>
            <p:nvPr/>
          </p:nvSpPr>
          <p:spPr bwMode="auto">
            <a:xfrm>
              <a:off x="1265" y="106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7597" name="Oval 13"/>
            <p:cNvSpPr>
              <a:spLocks noChangeArrowheads="1"/>
            </p:cNvSpPr>
            <p:nvPr/>
          </p:nvSpPr>
          <p:spPr bwMode="auto">
            <a:xfrm>
              <a:off x="961" y="147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598" name="Text Box 14"/>
            <p:cNvSpPr txBox="1">
              <a:spLocks noChangeArrowheads="1"/>
            </p:cNvSpPr>
            <p:nvPr/>
          </p:nvSpPr>
          <p:spPr bwMode="auto">
            <a:xfrm>
              <a:off x="1001" y="1473"/>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7599" name="Oval 15"/>
            <p:cNvSpPr>
              <a:spLocks noChangeArrowheads="1"/>
            </p:cNvSpPr>
            <p:nvPr/>
          </p:nvSpPr>
          <p:spPr bwMode="auto">
            <a:xfrm>
              <a:off x="583" y="65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0" name="Text Box 16"/>
            <p:cNvSpPr txBox="1">
              <a:spLocks noChangeArrowheads="1"/>
            </p:cNvSpPr>
            <p:nvPr/>
          </p:nvSpPr>
          <p:spPr bwMode="auto">
            <a:xfrm>
              <a:off x="556" y="657"/>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7601" name="Oval 17"/>
            <p:cNvSpPr>
              <a:spLocks noChangeArrowheads="1"/>
            </p:cNvSpPr>
            <p:nvPr/>
          </p:nvSpPr>
          <p:spPr bwMode="auto">
            <a:xfrm>
              <a:off x="1513"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2" name="Text Box 18"/>
            <p:cNvSpPr txBox="1">
              <a:spLocks noChangeArrowheads="1"/>
            </p:cNvSpPr>
            <p:nvPr/>
          </p:nvSpPr>
          <p:spPr bwMode="auto">
            <a:xfrm>
              <a:off x="1486"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7603" name="Oval 19"/>
            <p:cNvSpPr>
              <a:spLocks noChangeArrowheads="1"/>
            </p:cNvSpPr>
            <p:nvPr/>
          </p:nvSpPr>
          <p:spPr bwMode="auto">
            <a:xfrm>
              <a:off x="1941"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4" name="Text Box 20"/>
            <p:cNvSpPr txBox="1">
              <a:spLocks noChangeArrowheads="1"/>
            </p:cNvSpPr>
            <p:nvPr/>
          </p:nvSpPr>
          <p:spPr bwMode="auto">
            <a:xfrm>
              <a:off x="1914"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7605" name="Oval 21"/>
            <p:cNvSpPr>
              <a:spLocks noChangeArrowheads="1"/>
            </p:cNvSpPr>
            <p:nvPr/>
          </p:nvSpPr>
          <p:spPr bwMode="auto">
            <a:xfrm>
              <a:off x="2369"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6" name="Text Box 22"/>
            <p:cNvSpPr txBox="1">
              <a:spLocks noChangeArrowheads="1"/>
            </p:cNvSpPr>
            <p:nvPr/>
          </p:nvSpPr>
          <p:spPr bwMode="auto">
            <a:xfrm>
              <a:off x="2342"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7607" name="Oval 23"/>
            <p:cNvSpPr>
              <a:spLocks noChangeArrowheads="1"/>
            </p:cNvSpPr>
            <p:nvPr/>
          </p:nvSpPr>
          <p:spPr bwMode="auto">
            <a:xfrm>
              <a:off x="2797" y="23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08" name="Text Box 24"/>
            <p:cNvSpPr txBox="1">
              <a:spLocks noChangeArrowheads="1"/>
            </p:cNvSpPr>
            <p:nvPr/>
          </p:nvSpPr>
          <p:spPr bwMode="auto">
            <a:xfrm>
              <a:off x="2770" y="23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7609" name="Oval 25"/>
            <p:cNvSpPr>
              <a:spLocks noChangeArrowheads="1"/>
            </p:cNvSpPr>
            <p:nvPr/>
          </p:nvSpPr>
          <p:spPr bwMode="auto">
            <a:xfrm>
              <a:off x="790" y="107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10" name="Text Box 26"/>
            <p:cNvSpPr txBox="1">
              <a:spLocks noChangeArrowheads="1"/>
            </p:cNvSpPr>
            <p:nvPr/>
          </p:nvSpPr>
          <p:spPr bwMode="auto">
            <a:xfrm>
              <a:off x="763" y="108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7611" name="Line 27"/>
            <p:cNvSpPr>
              <a:spLocks noChangeShapeType="1"/>
            </p:cNvSpPr>
            <p:nvPr/>
          </p:nvSpPr>
          <p:spPr bwMode="auto">
            <a:xfrm flipH="1">
              <a:off x="717" y="1302"/>
              <a:ext cx="120" cy="187"/>
            </a:xfrm>
            <a:prstGeom prst="line">
              <a:avLst/>
            </a:prstGeom>
            <a:noFill/>
            <a:ln w="38100">
              <a:solidFill>
                <a:schemeClr val="tx1"/>
              </a:solidFill>
              <a:round/>
              <a:headEnd/>
              <a:tailEnd/>
            </a:ln>
            <a:effectLst/>
          </p:spPr>
          <p:txBody>
            <a:bodyPr wrap="none"/>
            <a:lstStyle/>
            <a:p>
              <a:endParaRPr lang="zh-CN" altLang="en-US"/>
            </a:p>
          </p:txBody>
        </p:sp>
        <p:sp>
          <p:nvSpPr>
            <p:cNvPr id="67612" name="Line 28"/>
            <p:cNvSpPr>
              <a:spLocks noChangeShapeType="1"/>
            </p:cNvSpPr>
            <p:nvPr/>
          </p:nvSpPr>
          <p:spPr bwMode="auto">
            <a:xfrm>
              <a:off x="987" y="1339"/>
              <a:ext cx="89" cy="157"/>
            </a:xfrm>
            <a:prstGeom prst="line">
              <a:avLst/>
            </a:prstGeom>
            <a:noFill/>
            <a:ln w="38100">
              <a:solidFill>
                <a:schemeClr val="tx1"/>
              </a:solidFill>
              <a:round/>
              <a:headEnd/>
              <a:tailEnd/>
            </a:ln>
            <a:effectLst/>
          </p:spPr>
          <p:txBody>
            <a:bodyPr wrap="none"/>
            <a:lstStyle/>
            <a:p>
              <a:endParaRPr lang="zh-CN" altLang="en-US"/>
            </a:p>
          </p:txBody>
        </p:sp>
        <p:sp>
          <p:nvSpPr>
            <p:cNvPr id="67613" name="Oval 29"/>
            <p:cNvSpPr>
              <a:spLocks noChangeArrowheads="1"/>
            </p:cNvSpPr>
            <p:nvPr/>
          </p:nvSpPr>
          <p:spPr bwMode="auto">
            <a:xfrm>
              <a:off x="1082" y="67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14" name="Text Box 30"/>
            <p:cNvSpPr txBox="1">
              <a:spLocks noChangeArrowheads="1"/>
            </p:cNvSpPr>
            <p:nvPr/>
          </p:nvSpPr>
          <p:spPr bwMode="auto">
            <a:xfrm>
              <a:off x="1055" y="67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7615" name="Line 31"/>
            <p:cNvSpPr>
              <a:spLocks noChangeShapeType="1"/>
            </p:cNvSpPr>
            <p:nvPr/>
          </p:nvSpPr>
          <p:spPr bwMode="auto">
            <a:xfrm flipH="1">
              <a:off x="1001" y="918"/>
              <a:ext cx="128" cy="180"/>
            </a:xfrm>
            <a:prstGeom prst="line">
              <a:avLst/>
            </a:prstGeom>
            <a:noFill/>
            <a:ln w="38100">
              <a:solidFill>
                <a:schemeClr val="tx1"/>
              </a:solidFill>
              <a:round/>
              <a:headEnd/>
              <a:tailEnd/>
            </a:ln>
            <a:effectLst/>
          </p:spPr>
          <p:txBody>
            <a:bodyPr wrap="none"/>
            <a:lstStyle/>
            <a:p>
              <a:endParaRPr lang="zh-CN" altLang="en-US"/>
            </a:p>
          </p:txBody>
        </p:sp>
        <p:sp>
          <p:nvSpPr>
            <p:cNvPr id="67616" name="Line 32"/>
            <p:cNvSpPr>
              <a:spLocks noChangeShapeType="1"/>
            </p:cNvSpPr>
            <p:nvPr/>
          </p:nvSpPr>
          <p:spPr bwMode="auto">
            <a:xfrm>
              <a:off x="1286" y="933"/>
              <a:ext cx="97" cy="150"/>
            </a:xfrm>
            <a:prstGeom prst="line">
              <a:avLst/>
            </a:prstGeom>
            <a:noFill/>
            <a:ln w="38100">
              <a:solidFill>
                <a:schemeClr val="tx1"/>
              </a:solidFill>
              <a:round/>
              <a:headEnd/>
              <a:tailEnd/>
            </a:ln>
            <a:effectLst/>
          </p:spPr>
          <p:txBody>
            <a:bodyPr wrap="none"/>
            <a:lstStyle/>
            <a:p>
              <a:endParaRPr lang="zh-CN" altLang="en-US"/>
            </a:p>
          </p:txBody>
        </p:sp>
        <p:sp>
          <p:nvSpPr>
            <p:cNvPr id="67617" name="Oval 33"/>
            <p:cNvSpPr>
              <a:spLocks noChangeArrowheads="1"/>
            </p:cNvSpPr>
            <p:nvPr/>
          </p:nvSpPr>
          <p:spPr bwMode="auto">
            <a:xfrm>
              <a:off x="862" y="254"/>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18" name="Text Box 34"/>
            <p:cNvSpPr txBox="1">
              <a:spLocks noChangeArrowheads="1"/>
            </p:cNvSpPr>
            <p:nvPr/>
          </p:nvSpPr>
          <p:spPr bwMode="auto">
            <a:xfrm>
              <a:off x="835" y="26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7619" name="Line 35"/>
            <p:cNvSpPr>
              <a:spLocks noChangeShapeType="1"/>
            </p:cNvSpPr>
            <p:nvPr/>
          </p:nvSpPr>
          <p:spPr bwMode="auto">
            <a:xfrm flipH="1">
              <a:off x="800" y="501"/>
              <a:ext cx="119" cy="187"/>
            </a:xfrm>
            <a:prstGeom prst="line">
              <a:avLst/>
            </a:prstGeom>
            <a:noFill/>
            <a:ln w="38100">
              <a:solidFill>
                <a:schemeClr val="tx1"/>
              </a:solidFill>
              <a:round/>
              <a:headEnd/>
              <a:tailEnd/>
            </a:ln>
            <a:effectLst/>
          </p:spPr>
          <p:txBody>
            <a:bodyPr wrap="none"/>
            <a:lstStyle/>
            <a:p>
              <a:endParaRPr lang="zh-CN" altLang="en-US"/>
            </a:p>
          </p:txBody>
        </p:sp>
        <p:sp>
          <p:nvSpPr>
            <p:cNvPr id="67620" name="Line 36"/>
            <p:cNvSpPr>
              <a:spLocks noChangeShapeType="1"/>
            </p:cNvSpPr>
            <p:nvPr/>
          </p:nvSpPr>
          <p:spPr bwMode="auto">
            <a:xfrm>
              <a:off x="1076" y="508"/>
              <a:ext cx="113" cy="187"/>
            </a:xfrm>
            <a:prstGeom prst="line">
              <a:avLst/>
            </a:prstGeom>
            <a:noFill/>
            <a:ln w="38100">
              <a:solidFill>
                <a:schemeClr val="tx1"/>
              </a:solidFill>
              <a:round/>
              <a:headEnd/>
              <a:tailEnd/>
            </a:ln>
            <a:effectLst/>
          </p:spPr>
          <p:txBody>
            <a:bodyPr wrap="none"/>
            <a:lstStyle/>
            <a:p>
              <a:endParaRPr lang="zh-CN" altLang="en-US"/>
            </a:p>
          </p:txBody>
        </p:sp>
      </p:grpSp>
      <p:grpSp>
        <p:nvGrpSpPr>
          <p:cNvPr id="3" name="Group 37"/>
          <p:cNvGrpSpPr>
            <a:grpSpLocks/>
          </p:cNvGrpSpPr>
          <p:nvPr/>
        </p:nvGrpSpPr>
        <p:grpSpPr bwMode="auto">
          <a:xfrm>
            <a:off x="180975" y="3657600"/>
            <a:ext cx="4419600" cy="3019425"/>
            <a:chOff x="114" y="2304"/>
            <a:chExt cx="2784" cy="1902"/>
          </a:xfrm>
        </p:grpSpPr>
        <p:sp>
          <p:nvSpPr>
            <p:cNvPr id="67622" name="Oval 38"/>
            <p:cNvSpPr>
              <a:spLocks noChangeArrowheads="1"/>
            </p:cNvSpPr>
            <p:nvPr/>
          </p:nvSpPr>
          <p:spPr bwMode="auto">
            <a:xfrm>
              <a:off x="114" y="391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23" name="Text Box 39"/>
            <p:cNvSpPr txBox="1">
              <a:spLocks noChangeArrowheads="1"/>
            </p:cNvSpPr>
            <p:nvPr/>
          </p:nvSpPr>
          <p:spPr bwMode="auto">
            <a:xfrm>
              <a:off x="154" y="391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7624" name="Oval 40"/>
            <p:cNvSpPr>
              <a:spLocks noChangeArrowheads="1"/>
            </p:cNvSpPr>
            <p:nvPr/>
          </p:nvSpPr>
          <p:spPr bwMode="auto">
            <a:xfrm>
              <a:off x="500" y="391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25" name="Text Box 41"/>
            <p:cNvSpPr txBox="1">
              <a:spLocks noChangeArrowheads="1"/>
            </p:cNvSpPr>
            <p:nvPr/>
          </p:nvSpPr>
          <p:spPr bwMode="auto">
            <a:xfrm>
              <a:off x="540" y="391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7626" name="Oval 42"/>
            <p:cNvSpPr>
              <a:spLocks noChangeArrowheads="1"/>
            </p:cNvSpPr>
            <p:nvPr/>
          </p:nvSpPr>
          <p:spPr bwMode="auto">
            <a:xfrm>
              <a:off x="313" y="353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27" name="Text Box 43"/>
            <p:cNvSpPr txBox="1">
              <a:spLocks noChangeArrowheads="1"/>
            </p:cNvSpPr>
            <p:nvPr/>
          </p:nvSpPr>
          <p:spPr bwMode="auto">
            <a:xfrm>
              <a:off x="353" y="3537"/>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7628" name="Line 44"/>
            <p:cNvSpPr>
              <a:spLocks noChangeShapeType="1"/>
            </p:cNvSpPr>
            <p:nvPr/>
          </p:nvSpPr>
          <p:spPr bwMode="auto">
            <a:xfrm flipH="1">
              <a:off x="301" y="3771"/>
              <a:ext cx="81" cy="157"/>
            </a:xfrm>
            <a:prstGeom prst="line">
              <a:avLst/>
            </a:prstGeom>
            <a:noFill/>
            <a:ln w="38100">
              <a:solidFill>
                <a:schemeClr val="tx1"/>
              </a:solidFill>
              <a:round/>
              <a:headEnd/>
              <a:tailEnd/>
            </a:ln>
            <a:effectLst/>
          </p:spPr>
          <p:txBody>
            <a:bodyPr wrap="none"/>
            <a:lstStyle/>
            <a:p>
              <a:endParaRPr lang="zh-CN" altLang="en-US"/>
            </a:p>
          </p:txBody>
        </p:sp>
        <p:sp>
          <p:nvSpPr>
            <p:cNvPr id="67629" name="Line 45"/>
            <p:cNvSpPr>
              <a:spLocks noChangeShapeType="1"/>
            </p:cNvSpPr>
            <p:nvPr/>
          </p:nvSpPr>
          <p:spPr bwMode="auto">
            <a:xfrm>
              <a:off x="523" y="3779"/>
              <a:ext cx="97" cy="196"/>
            </a:xfrm>
            <a:prstGeom prst="line">
              <a:avLst/>
            </a:prstGeom>
            <a:noFill/>
            <a:ln w="38100">
              <a:solidFill>
                <a:schemeClr val="tx1"/>
              </a:solidFill>
              <a:round/>
              <a:headEnd/>
              <a:tailEnd/>
            </a:ln>
            <a:effectLst/>
          </p:spPr>
          <p:txBody>
            <a:bodyPr wrap="none"/>
            <a:lstStyle/>
            <a:p>
              <a:endParaRPr lang="zh-CN" altLang="en-US"/>
            </a:p>
          </p:txBody>
        </p:sp>
        <p:sp>
          <p:nvSpPr>
            <p:cNvPr id="67630" name="Oval 46"/>
            <p:cNvSpPr>
              <a:spLocks noChangeArrowheads="1"/>
            </p:cNvSpPr>
            <p:nvPr/>
          </p:nvSpPr>
          <p:spPr bwMode="auto">
            <a:xfrm>
              <a:off x="1090" y="312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1" name="Text Box 47"/>
            <p:cNvSpPr txBox="1">
              <a:spLocks noChangeArrowheads="1"/>
            </p:cNvSpPr>
            <p:nvPr/>
          </p:nvSpPr>
          <p:spPr bwMode="auto">
            <a:xfrm>
              <a:off x="1063" y="313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7632" name="Oval 48"/>
            <p:cNvSpPr>
              <a:spLocks noChangeArrowheads="1"/>
            </p:cNvSpPr>
            <p:nvPr/>
          </p:nvSpPr>
          <p:spPr bwMode="auto">
            <a:xfrm>
              <a:off x="759" y="354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3" name="Text Box 49"/>
            <p:cNvSpPr txBox="1">
              <a:spLocks noChangeArrowheads="1"/>
            </p:cNvSpPr>
            <p:nvPr/>
          </p:nvSpPr>
          <p:spPr bwMode="auto">
            <a:xfrm>
              <a:off x="799" y="3545"/>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7634" name="Oval 50"/>
            <p:cNvSpPr>
              <a:spLocks noChangeArrowheads="1"/>
            </p:cNvSpPr>
            <p:nvPr/>
          </p:nvSpPr>
          <p:spPr bwMode="auto">
            <a:xfrm>
              <a:off x="381" y="272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5" name="Text Box 51"/>
            <p:cNvSpPr txBox="1">
              <a:spLocks noChangeArrowheads="1"/>
            </p:cNvSpPr>
            <p:nvPr/>
          </p:nvSpPr>
          <p:spPr bwMode="auto">
            <a:xfrm>
              <a:off x="354" y="272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7636" name="Oval 52"/>
            <p:cNvSpPr>
              <a:spLocks noChangeArrowheads="1"/>
            </p:cNvSpPr>
            <p:nvPr/>
          </p:nvSpPr>
          <p:spPr bwMode="auto">
            <a:xfrm>
              <a:off x="1311" y="269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7" name="Text Box 53"/>
            <p:cNvSpPr txBox="1">
              <a:spLocks noChangeArrowheads="1"/>
            </p:cNvSpPr>
            <p:nvPr/>
          </p:nvSpPr>
          <p:spPr bwMode="auto">
            <a:xfrm>
              <a:off x="1284" y="270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7638" name="Oval 54"/>
            <p:cNvSpPr>
              <a:spLocks noChangeArrowheads="1"/>
            </p:cNvSpPr>
            <p:nvPr/>
          </p:nvSpPr>
          <p:spPr bwMode="auto">
            <a:xfrm>
              <a:off x="1739" y="2693"/>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39" name="Text Box 55"/>
            <p:cNvSpPr txBox="1">
              <a:spLocks noChangeArrowheads="1"/>
            </p:cNvSpPr>
            <p:nvPr/>
          </p:nvSpPr>
          <p:spPr bwMode="auto">
            <a:xfrm>
              <a:off x="1712" y="270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7640" name="Oval 56"/>
            <p:cNvSpPr>
              <a:spLocks noChangeArrowheads="1"/>
            </p:cNvSpPr>
            <p:nvPr/>
          </p:nvSpPr>
          <p:spPr bwMode="auto">
            <a:xfrm>
              <a:off x="2167" y="230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41" name="Text Box 57"/>
            <p:cNvSpPr txBox="1">
              <a:spLocks noChangeArrowheads="1"/>
            </p:cNvSpPr>
            <p:nvPr/>
          </p:nvSpPr>
          <p:spPr bwMode="auto">
            <a:xfrm>
              <a:off x="2140" y="231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7642" name="Oval 58"/>
            <p:cNvSpPr>
              <a:spLocks noChangeArrowheads="1"/>
            </p:cNvSpPr>
            <p:nvPr/>
          </p:nvSpPr>
          <p:spPr bwMode="auto">
            <a:xfrm>
              <a:off x="2595" y="230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43" name="Text Box 59"/>
            <p:cNvSpPr txBox="1">
              <a:spLocks noChangeArrowheads="1"/>
            </p:cNvSpPr>
            <p:nvPr/>
          </p:nvSpPr>
          <p:spPr bwMode="auto">
            <a:xfrm>
              <a:off x="2568" y="231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7644" name="Oval 60"/>
            <p:cNvSpPr>
              <a:spLocks noChangeArrowheads="1"/>
            </p:cNvSpPr>
            <p:nvPr/>
          </p:nvSpPr>
          <p:spPr bwMode="auto">
            <a:xfrm>
              <a:off x="588" y="314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45" name="Text Box 61"/>
            <p:cNvSpPr txBox="1">
              <a:spLocks noChangeArrowheads="1"/>
            </p:cNvSpPr>
            <p:nvPr/>
          </p:nvSpPr>
          <p:spPr bwMode="auto">
            <a:xfrm>
              <a:off x="561" y="315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7646" name="Line 62"/>
            <p:cNvSpPr>
              <a:spLocks noChangeShapeType="1"/>
            </p:cNvSpPr>
            <p:nvPr/>
          </p:nvSpPr>
          <p:spPr bwMode="auto">
            <a:xfrm flipH="1">
              <a:off x="515" y="3374"/>
              <a:ext cx="120" cy="187"/>
            </a:xfrm>
            <a:prstGeom prst="line">
              <a:avLst/>
            </a:prstGeom>
            <a:noFill/>
            <a:ln w="38100">
              <a:solidFill>
                <a:schemeClr val="tx1"/>
              </a:solidFill>
              <a:round/>
              <a:headEnd/>
              <a:tailEnd/>
            </a:ln>
            <a:effectLst/>
          </p:spPr>
          <p:txBody>
            <a:bodyPr wrap="none"/>
            <a:lstStyle/>
            <a:p>
              <a:endParaRPr lang="zh-CN" altLang="en-US"/>
            </a:p>
          </p:txBody>
        </p:sp>
        <p:sp>
          <p:nvSpPr>
            <p:cNvPr id="67647" name="Line 63"/>
            <p:cNvSpPr>
              <a:spLocks noChangeShapeType="1"/>
            </p:cNvSpPr>
            <p:nvPr/>
          </p:nvSpPr>
          <p:spPr bwMode="auto">
            <a:xfrm>
              <a:off x="785" y="3411"/>
              <a:ext cx="89" cy="157"/>
            </a:xfrm>
            <a:prstGeom prst="line">
              <a:avLst/>
            </a:prstGeom>
            <a:noFill/>
            <a:ln w="38100">
              <a:solidFill>
                <a:schemeClr val="tx1"/>
              </a:solidFill>
              <a:round/>
              <a:headEnd/>
              <a:tailEnd/>
            </a:ln>
            <a:effectLst/>
          </p:spPr>
          <p:txBody>
            <a:bodyPr wrap="none"/>
            <a:lstStyle/>
            <a:p>
              <a:endParaRPr lang="zh-CN" altLang="en-US"/>
            </a:p>
          </p:txBody>
        </p:sp>
        <p:sp>
          <p:nvSpPr>
            <p:cNvPr id="67648" name="Oval 64"/>
            <p:cNvSpPr>
              <a:spLocks noChangeArrowheads="1"/>
            </p:cNvSpPr>
            <p:nvPr/>
          </p:nvSpPr>
          <p:spPr bwMode="auto">
            <a:xfrm>
              <a:off x="880" y="2744"/>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49" name="Text Box 65"/>
            <p:cNvSpPr txBox="1">
              <a:spLocks noChangeArrowheads="1"/>
            </p:cNvSpPr>
            <p:nvPr/>
          </p:nvSpPr>
          <p:spPr bwMode="auto">
            <a:xfrm>
              <a:off x="853" y="275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7650" name="Line 66"/>
            <p:cNvSpPr>
              <a:spLocks noChangeShapeType="1"/>
            </p:cNvSpPr>
            <p:nvPr/>
          </p:nvSpPr>
          <p:spPr bwMode="auto">
            <a:xfrm flipH="1">
              <a:off x="799" y="2990"/>
              <a:ext cx="128" cy="180"/>
            </a:xfrm>
            <a:prstGeom prst="line">
              <a:avLst/>
            </a:prstGeom>
            <a:noFill/>
            <a:ln w="38100">
              <a:solidFill>
                <a:schemeClr val="tx1"/>
              </a:solidFill>
              <a:round/>
              <a:headEnd/>
              <a:tailEnd/>
            </a:ln>
            <a:effectLst/>
          </p:spPr>
          <p:txBody>
            <a:bodyPr wrap="none"/>
            <a:lstStyle/>
            <a:p>
              <a:endParaRPr lang="zh-CN" altLang="en-US"/>
            </a:p>
          </p:txBody>
        </p:sp>
        <p:sp>
          <p:nvSpPr>
            <p:cNvPr id="67651" name="Line 67"/>
            <p:cNvSpPr>
              <a:spLocks noChangeShapeType="1"/>
            </p:cNvSpPr>
            <p:nvPr/>
          </p:nvSpPr>
          <p:spPr bwMode="auto">
            <a:xfrm>
              <a:off x="1084" y="3005"/>
              <a:ext cx="97" cy="150"/>
            </a:xfrm>
            <a:prstGeom prst="line">
              <a:avLst/>
            </a:prstGeom>
            <a:noFill/>
            <a:ln w="38100">
              <a:solidFill>
                <a:schemeClr val="tx1"/>
              </a:solidFill>
              <a:round/>
              <a:headEnd/>
              <a:tailEnd/>
            </a:ln>
            <a:effectLst/>
          </p:spPr>
          <p:txBody>
            <a:bodyPr wrap="none"/>
            <a:lstStyle/>
            <a:p>
              <a:endParaRPr lang="zh-CN" altLang="en-US"/>
            </a:p>
          </p:txBody>
        </p:sp>
        <p:sp>
          <p:nvSpPr>
            <p:cNvPr id="67652" name="Oval 68"/>
            <p:cNvSpPr>
              <a:spLocks noChangeArrowheads="1"/>
            </p:cNvSpPr>
            <p:nvPr/>
          </p:nvSpPr>
          <p:spPr bwMode="auto">
            <a:xfrm>
              <a:off x="660" y="2326"/>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53" name="Text Box 69"/>
            <p:cNvSpPr txBox="1">
              <a:spLocks noChangeArrowheads="1"/>
            </p:cNvSpPr>
            <p:nvPr/>
          </p:nvSpPr>
          <p:spPr bwMode="auto">
            <a:xfrm>
              <a:off x="633" y="233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7654" name="Line 70"/>
            <p:cNvSpPr>
              <a:spLocks noChangeShapeType="1"/>
            </p:cNvSpPr>
            <p:nvPr/>
          </p:nvSpPr>
          <p:spPr bwMode="auto">
            <a:xfrm flipH="1">
              <a:off x="598" y="2573"/>
              <a:ext cx="119" cy="187"/>
            </a:xfrm>
            <a:prstGeom prst="line">
              <a:avLst/>
            </a:prstGeom>
            <a:noFill/>
            <a:ln w="38100">
              <a:solidFill>
                <a:schemeClr val="tx1"/>
              </a:solidFill>
              <a:round/>
              <a:headEnd/>
              <a:tailEnd/>
            </a:ln>
            <a:effectLst/>
          </p:spPr>
          <p:txBody>
            <a:bodyPr wrap="none"/>
            <a:lstStyle/>
            <a:p>
              <a:endParaRPr lang="zh-CN" altLang="en-US"/>
            </a:p>
          </p:txBody>
        </p:sp>
        <p:sp>
          <p:nvSpPr>
            <p:cNvPr id="67655" name="Line 71"/>
            <p:cNvSpPr>
              <a:spLocks noChangeShapeType="1"/>
            </p:cNvSpPr>
            <p:nvPr/>
          </p:nvSpPr>
          <p:spPr bwMode="auto">
            <a:xfrm>
              <a:off x="874" y="2580"/>
              <a:ext cx="113" cy="187"/>
            </a:xfrm>
            <a:prstGeom prst="line">
              <a:avLst/>
            </a:prstGeom>
            <a:noFill/>
            <a:ln w="38100">
              <a:solidFill>
                <a:schemeClr val="tx1"/>
              </a:solidFill>
              <a:round/>
              <a:headEnd/>
              <a:tailEnd/>
            </a:ln>
            <a:effectLst/>
          </p:spPr>
          <p:txBody>
            <a:bodyPr wrap="none"/>
            <a:lstStyle/>
            <a:p>
              <a:endParaRPr lang="zh-CN" altLang="en-US"/>
            </a:p>
          </p:txBody>
        </p:sp>
        <p:sp>
          <p:nvSpPr>
            <p:cNvPr id="67656" name="Oval 72"/>
            <p:cNvSpPr>
              <a:spLocks noChangeArrowheads="1"/>
            </p:cNvSpPr>
            <p:nvPr/>
          </p:nvSpPr>
          <p:spPr bwMode="auto">
            <a:xfrm>
              <a:off x="1560" y="2311"/>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57" name="Text Box 73"/>
            <p:cNvSpPr txBox="1">
              <a:spLocks noChangeArrowheads="1"/>
            </p:cNvSpPr>
            <p:nvPr/>
          </p:nvSpPr>
          <p:spPr bwMode="auto">
            <a:xfrm>
              <a:off x="1533" y="231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7658" name="Line 74"/>
            <p:cNvSpPr>
              <a:spLocks noChangeShapeType="1"/>
            </p:cNvSpPr>
            <p:nvPr/>
          </p:nvSpPr>
          <p:spPr bwMode="auto">
            <a:xfrm flipH="1">
              <a:off x="1489" y="2565"/>
              <a:ext cx="150" cy="150"/>
            </a:xfrm>
            <a:prstGeom prst="line">
              <a:avLst/>
            </a:prstGeom>
            <a:noFill/>
            <a:ln w="38100">
              <a:solidFill>
                <a:schemeClr val="tx1"/>
              </a:solidFill>
              <a:round/>
              <a:headEnd/>
              <a:tailEnd/>
            </a:ln>
            <a:effectLst/>
          </p:spPr>
          <p:txBody>
            <a:bodyPr wrap="none"/>
            <a:lstStyle/>
            <a:p>
              <a:endParaRPr lang="zh-CN" altLang="en-US"/>
            </a:p>
          </p:txBody>
        </p:sp>
        <p:sp>
          <p:nvSpPr>
            <p:cNvPr id="67659" name="Line 75"/>
            <p:cNvSpPr>
              <a:spLocks noChangeShapeType="1"/>
            </p:cNvSpPr>
            <p:nvPr/>
          </p:nvSpPr>
          <p:spPr bwMode="auto">
            <a:xfrm>
              <a:off x="1796" y="2550"/>
              <a:ext cx="112" cy="165"/>
            </a:xfrm>
            <a:prstGeom prst="line">
              <a:avLst/>
            </a:prstGeom>
            <a:noFill/>
            <a:ln w="38100">
              <a:solidFill>
                <a:schemeClr val="tx1"/>
              </a:solidFill>
              <a:round/>
              <a:headEnd/>
              <a:tailEnd/>
            </a:ln>
            <a:effectLst/>
          </p:spPr>
          <p:txBody>
            <a:bodyPr wrap="none"/>
            <a:lstStyle/>
            <a:p>
              <a:endParaRPr lang="zh-CN" altLang="en-US"/>
            </a:p>
          </p:txBody>
        </p:sp>
      </p:grpSp>
      <p:grpSp>
        <p:nvGrpSpPr>
          <p:cNvPr id="4" name="Group 76"/>
          <p:cNvGrpSpPr>
            <a:grpSpLocks/>
          </p:cNvGrpSpPr>
          <p:nvPr/>
        </p:nvGrpSpPr>
        <p:grpSpPr bwMode="auto">
          <a:xfrm>
            <a:off x="4741863" y="1246188"/>
            <a:ext cx="4205287" cy="3625850"/>
            <a:chOff x="2987" y="785"/>
            <a:chExt cx="2649" cy="2284"/>
          </a:xfrm>
        </p:grpSpPr>
        <p:sp>
          <p:nvSpPr>
            <p:cNvPr id="67661" name="Oval 77"/>
            <p:cNvSpPr>
              <a:spLocks noChangeArrowheads="1"/>
            </p:cNvSpPr>
            <p:nvPr/>
          </p:nvSpPr>
          <p:spPr bwMode="auto">
            <a:xfrm>
              <a:off x="2987" y="278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62" name="Text Box 78"/>
            <p:cNvSpPr txBox="1">
              <a:spLocks noChangeArrowheads="1"/>
            </p:cNvSpPr>
            <p:nvPr/>
          </p:nvSpPr>
          <p:spPr bwMode="auto">
            <a:xfrm>
              <a:off x="3027" y="278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7663" name="Oval 79"/>
            <p:cNvSpPr>
              <a:spLocks noChangeArrowheads="1"/>
            </p:cNvSpPr>
            <p:nvPr/>
          </p:nvSpPr>
          <p:spPr bwMode="auto">
            <a:xfrm>
              <a:off x="3373" y="278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64" name="Text Box 80"/>
            <p:cNvSpPr txBox="1">
              <a:spLocks noChangeArrowheads="1"/>
            </p:cNvSpPr>
            <p:nvPr/>
          </p:nvSpPr>
          <p:spPr bwMode="auto">
            <a:xfrm>
              <a:off x="3413" y="278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7665" name="Oval 81"/>
            <p:cNvSpPr>
              <a:spLocks noChangeArrowheads="1"/>
            </p:cNvSpPr>
            <p:nvPr/>
          </p:nvSpPr>
          <p:spPr bwMode="auto">
            <a:xfrm>
              <a:off x="3186" y="240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66" name="Text Box 82"/>
            <p:cNvSpPr txBox="1">
              <a:spLocks noChangeArrowheads="1"/>
            </p:cNvSpPr>
            <p:nvPr/>
          </p:nvSpPr>
          <p:spPr bwMode="auto">
            <a:xfrm>
              <a:off x="3226" y="240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7667" name="Line 83"/>
            <p:cNvSpPr>
              <a:spLocks noChangeShapeType="1"/>
            </p:cNvSpPr>
            <p:nvPr/>
          </p:nvSpPr>
          <p:spPr bwMode="auto">
            <a:xfrm flipH="1">
              <a:off x="3174" y="2634"/>
              <a:ext cx="81" cy="157"/>
            </a:xfrm>
            <a:prstGeom prst="line">
              <a:avLst/>
            </a:prstGeom>
            <a:noFill/>
            <a:ln w="38100">
              <a:solidFill>
                <a:schemeClr val="tx1"/>
              </a:solidFill>
              <a:round/>
              <a:headEnd/>
              <a:tailEnd/>
            </a:ln>
            <a:effectLst/>
          </p:spPr>
          <p:txBody>
            <a:bodyPr wrap="none"/>
            <a:lstStyle/>
            <a:p>
              <a:endParaRPr lang="zh-CN" altLang="en-US"/>
            </a:p>
          </p:txBody>
        </p:sp>
        <p:sp>
          <p:nvSpPr>
            <p:cNvPr id="67668" name="Line 84"/>
            <p:cNvSpPr>
              <a:spLocks noChangeShapeType="1"/>
            </p:cNvSpPr>
            <p:nvPr/>
          </p:nvSpPr>
          <p:spPr bwMode="auto">
            <a:xfrm>
              <a:off x="3396" y="2642"/>
              <a:ext cx="97" cy="196"/>
            </a:xfrm>
            <a:prstGeom prst="line">
              <a:avLst/>
            </a:prstGeom>
            <a:noFill/>
            <a:ln w="38100">
              <a:solidFill>
                <a:schemeClr val="tx1"/>
              </a:solidFill>
              <a:round/>
              <a:headEnd/>
              <a:tailEnd/>
            </a:ln>
            <a:effectLst/>
          </p:spPr>
          <p:txBody>
            <a:bodyPr wrap="none"/>
            <a:lstStyle/>
            <a:p>
              <a:endParaRPr lang="zh-CN" altLang="en-US"/>
            </a:p>
          </p:txBody>
        </p:sp>
        <p:sp>
          <p:nvSpPr>
            <p:cNvPr id="67669" name="Oval 85"/>
            <p:cNvSpPr>
              <a:spLocks noChangeArrowheads="1"/>
            </p:cNvSpPr>
            <p:nvPr/>
          </p:nvSpPr>
          <p:spPr bwMode="auto">
            <a:xfrm>
              <a:off x="3963" y="198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0" name="Text Box 86"/>
            <p:cNvSpPr txBox="1">
              <a:spLocks noChangeArrowheads="1"/>
            </p:cNvSpPr>
            <p:nvPr/>
          </p:nvSpPr>
          <p:spPr bwMode="auto">
            <a:xfrm>
              <a:off x="3936" y="199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7671" name="Oval 87"/>
            <p:cNvSpPr>
              <a:spLocks noChangeArrowheads="1"/>
            </p:cNvSpPr>
            <p:nvPr/>
          </p:nvSpPr>
          <p:spPr bwMode="auto">
            <a:xfrm>
              <a:off x="3632" y="240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2" name="Text Box 88"/>
            <p:cNvSpPr txBox="1">
              <a:spLocks noChangeArrowheads="1"/>
            </p:cNvSpPr>
            <p:nvPr/>
          </p:nvSpPr>
          <p:spPr bwMode="auto">
            <a:xfrm>
              <a:off x="3672" y="240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7673" name="Oval 89"/>
            <p:cNvSpPr>
              <a:spLocks noChangeArrowheads="1"/>
            </p:cNvSpPr>
            <p:nvPr/>
          </p:nvSpPr>
          <p:spPr bwMode="auto">
            <a:xfrm>
              <a:off x="3254" y="158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4" name="Text Box 90"/>
            <p:cNvSpPr txBox="1">
              <a:spLocks noChangeArrowheads="1"/>
            </p:cNvSpPr>
            <p:nvPr/>
          </p:nvSpPr>
          <p:spPr bwMode="auto">
            <a:xfrm>
              <a:off x="3227" y="159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7675" name="Oval 91"/>
            <p:cNvSpPr>
              <a:spLocks noChangeArrowheads="1"/>
            </p:cNvSpPr>
            <p:nvPr/>
          </p:nvSpPr>
          <p:spPr bwMode="auto">
            <a:xfrm>
              <a:off x="4083" y="118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6" name="Text Box 92"/>
            <p:cNvSpPr txBox="1">
              <a:spLocks noChangeArrowheads="1"/>
            </p:cNvSpPr>
            <p:nvPr/>
          </p:nvSpPr>
          <p:spPr bwMode="auto">
            <a:xfrm>
              <a:off x="4056" y="118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7677" name="Oval 93"/>
            <p:cNvSpPr>
              <a:spLocks noChangeArrowheads="1"/>
            </p:cNvSpPr>
            <p:nvPr/>
          </p:nvSpPr>
          <p:spPr bwMode="auto">
            <a:xfrm>
              <a:off x="5333" y="78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78" name="Text Box 94"/>
            <p:cNvSpPr txBox="1">
              <a:spLocks noChangeArrowheads="1"/>
            </p:cNvSpPr>
            <p:nvPr/>
          </p:nvSpPr>
          <p:spPr bwMode="auto">
            <a:xfrm>
              <a:off x="5306" y="79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7679" name="Oval 95"/>
            <p:cNvSpPr>
              <a:spLocks noChangeArrowheads="1"/>
            </p:cNvSpPr>
            <p:nvPr/>
          </p:nvSpPr>
          <p:spPr bwMode="auto">
            <a:xfrm>
              <a:off x="3461" y="201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80" name="Text Box 96"/>
            <p:cNvSpPr txBox="1">
              <a:spLocks noChangeArrowheads="1"/>
            </p:cNvSpPr>
            <p:nvPr/>
          </p:nvSpPr>
          <p:spPr bwMode="auto">
            <a:xfrm>
              <a:off x="3434" y="201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7681" name="Line 97"/>
            <p:cNvSpPr>
              <a:spLocks noChangeShapeType="1"/>
            </p:cNvSpPr>
            <p:nvPr/>
          </p:nvSpPr>
          <p:spPr bwMode="auto">
            <a:xfrm flipH="1">
              <a:off x="3388" y="2237"/>
              <a:ext cx="120" cy="187"/>
            </a:xfrm>
            <a:prstGeom prst="line">
              <a:avLst/>
            </a:prstGeom>
            <a:noFill/>
            <a:ln w="38100">
              <a:solidFill>
                <a:schemeClr val="tx1"/>
              </a:solidFill>
              <a:round/>
              <a:headEnd/>
              <a:tailEnd/>
            </a:ln>
            <a:effectLst/>
          </p:spPr>
          <p:txBody>
            <a:bodyPr wrap="none"/>
            <a:lstStyle/>
            <a:p>
              <a:endParaRPr lang="zh-CN" altLang="en-US"/>
            </a:p>
          </p:txBody>
        </p:sp>
        <p:sp>
          <p:nvSpPr>
            <p:cNvPr id="67682" name="Line 98"/>
            <p:cNvSpPr>
              <a:spLocks noChangeShapeType="1"/>
            </p:cNvSpPr>
            <p:nvPr/>
          </p:nvSpPr>
          <p:spPr bwMode="auto">
            <a:xfrm>
              <a:off x="3658" y="2274"/>
              <a:ext cx="89" cy="157"/>
            </a:xfrm>
            <a:prstGeom prst="line">
              <a:avLst/>
            </a:prstGeom>
            <a:noFill/>
            <a:ln w="38100">
              <a:solidFill>
                <a:schemeClr val="tx1"/>
              </a:solidFill>
              <a:round/>
              <a:headEnd/>
              <a:tailEnd/>
            </a:ln>
            <a:effectLst/>
          </p:spPr>
          <p:txBody>
            <a:bodyPr wrap="none"/>
            <a:lstStyle/>
            <a:p>
              <a:endParaRPr lang="zh-CN" altLang="en-US"/>
            </a:p>
          </p:txBody>
        </p:sp>
        <p:sp>
          <p:nvSpPr>
            <p:cNvPr id="67683" name="Oval 99"/>
            <p:cNvSpPr>
              <a:spLocks noChangeArrowheads="1"/>
            </p:cNvSpPr>
            <p:nvPr/>
          </p:nvSpPr>
          <p:spPr bwMode="auto">
            <a:xfrm>
              <a:off x="3753" y="160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84" name="Text Box 100"/>
            <p:cNvSpPr txBox="1">
              <a:spLocks noChangeArrowheads="1"/>
            </p:cNvSpPr>
            <p:nvPr/>
          </p:nvSpPr>
          <p:spPr bwMode="auto">
            <a:xfrm>
              <a:off x="3726" y="161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7685" name="Line 101"/>
            <p:cNvSpPr>
              <a:spLocks noChangeShapeType="1"/>
            </p:cNvSpPr>
            <p:nvPr/>
          </p:nvSpPr>
          <p:spPr bwMode="auto">
            <a:xfrm flipH="1">
              <a:off x="3672" y="1853"/>
              <a:ext cx="128" cy="180"/>
            </a:xfrm>
            <a:prstGeom prst="line">
              <a:avLst/>
            </a:prstGeom>
            <a:noFill/>
            <a:ln w="38100">
              <a:solidFill>
                <a:schemeClr val="tx1"/>
              </a:solidFill>
              <a:round/>
              <a:headEnd/>
              <a:tailEnd/>
            </a:ln>
            <a:effectLst/>
          </p:spPr>
          <p:txBody>
            <a:bodyPr wrap="none"/>
            <a:lstStyle/>
            <a:p>
              <a:endParaRPr lang="zh-CN" altLang="en-US"/>
            </a:p>
          </p:txBody>
        </p:sp>
        <p:sp>
          <p:nvSpPr>
            <p:cNvPr id="67686" name="Line 102"/>
            <p:cNvSpPr>
              <a:spLocks noChangeShapeType="1"/>
            </p:cNvSpPr>
            <p:nvPr/>
          </p:nvSpPr>
          <p:spPr bwMode="auto">
            <a:xfrm>
              <a:off x="3957" y="1868"/>
              <a:ext cx="97" cy="150"/>
            </a:xfrm>
            <a:prstGeom prst="line">
              <a:avLst/>
            </a:prstGeom>
            <a:noFill/>
            <a:ln w="38100">
              <a:solidFill>
                <a:schemeClr val="tx1"/>
              </a:solidFill>
              <a:round/>
              <a:headEnd/>
              <a:tailEnd/>
            </a:ln>
            <a:effectLst/>
          </p:spPr>
          <p:txBody>
            <a:bodyPr wrap="none"/>
            <a:lstStyle/>
            <a:p>
              <a:endParaRPr lang="zh-CN" altLang="en-US"/>
            </a:p>
          </p:txBody>
        </p:sp>
        <p:sp>
          <p:nvSpPr>
            <p:cNvPr id="67687" name="Oval 103"/>
            <p:cNvSpPr>
              <a:spLocks noChangeArrowheads="1"/>
            </p:cNvSpPr>
            <p:nvPr/>
          </p:nvSpPr>
          <p:spPr bwMode="auto">
            <a:xfrm>
              <a:off x="3533" y="118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88" name="Text Box 104"/>
            <p:cNvSpPr txBox="1">
              <a:spLocks noChangeArrowheads="1"/>
            </p:cNvSpPr>
            <p:nvPr/>
          </p:nvSpPr>
          <p:spPr bwMode="auto">
            <a:xfrm>
              <a:off x="3506" y="119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7689" name="Line 105"/>
            <p:cNvSpPr>
              <a:spLocks noChangeShapeType="1"/>
            </p:cNvSpPr>
            <p:nvPr/>
          </p:nvSpPr>
          <p:spPr bwMode="auto">
            <a:xfrm flipH="1">
              <a:off x="3471" y="1436"/>
              <a:ext cx="119" cy="187"/>
            </a:xfrm>
            <a:prstGeom prst="line">
              <a:avLst/>
            </a:prstGeom>
            <a:noFill/>
            <a:ln w="38100">
              <a:solidFill>
                <a:schemeClr val="tx1"/>
              </a:solidFill>
              <a:round/>
              <a:headEnd/>
              <a:tailEnd/>
            </a:ln>
            <a:effectLst/>
          </p:spPr>
          <p:txBody>
            <a:bodyPr wrap="none"/>
            <a:lstStyle/>
            <a:p>
              <a:endParaRPr lang="zh-CN" altLang="en-US"/>
            </a:p>
          </p:txBody>
        </p:sp>
        <p:sp>
          <p:nvSpPr>
            <p:cNvPr id="67690" name="Line 106"/>
            <p:cNvSpPr>
              <a:spLocks noChangeShapeType="1"/>
            </p:cNvSpPr>
            <p:nvPr/>
          </p:nvSpPr>
          <p:spPr bwMode="auto">
            <a:xfrm>
              <a:off x="3747" y="1443"/>
              <a:ext cx="113" cy="187"/>
            </a:xfrm>
            <a:prstGeom prst="line">
              <a:avLst/>
            </a:prstGeom>
            <a:noFill/>
            <a:ln w="38100">
              <a:solidFill>
                <a:schemeClr val="tx1"/>
              </a:solidFill>
              <a:round/>
              <a:headEnd/>
              <a:tailEnd/>
            </a:ln>
            <a:effectLst/>
          </p:spPr>
          <p:txBody>
            <a:bodyPr wrap="none"/>
            <a:lstStyle/>
            <a:p>
              <a:endParaRPr lang="zh-CN" altLang="en-US"/>
            </a:p>
          </p:txBody>
        </p:sp>
        <p:grpSp>
          <p:nvGrpSpPr>
            <p:cNvPr id="5" name="Group 107"/>
            <p:cNvGrpSpPr>
              <a:grpSpLocks/>
            </p:cNvGrpSpPr>
            <p:nvPr/>
          </p:nvGrpSpPr>
          <p:grpSpPr bwMode="auto">
            <a:xfrm>
              <a:off x="4426" y="1175"/>
              <a:ext cx="330" cy="295"/>
              <a:chOff x="1991" y="1599"/>
              <a:chExt cx="330" cy="295"/>
            </a:xfrm>
          </p:grpSpPr>
          <p:sp>
            <p:nvSpPr>
              <p:cNvPr id="67692" name="Oval 108"/>
              <p:cNvSpPr>
                <a:spLocks noChangeArrowheads="1"/>
              </p:cNvSpPr>
              <p:nvPr/>
            </p:nvSpPr>
            <p:spPr bwMode="auto">
              <a:xfrm>
                <a:off x="2018" y="159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93" name="Text Box 109"/>
              <p:cNvSpPr txBox="1">
                <a:spLocks noChangeArrowheads="1"/>
              </p:cNvSpPr>
              <p:nvPr/>
            </p:nvSpPr>
            <p:spPr bwMode="auto">
              <a:xfrm>
                <a:off x="1991" y="160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grpSp>
        <p:grpSp>
          <p:nvGrpSpPr>
            <p:cNvPr id="6" name="Group 110"/>
            <p:cNvGrpSpPr>
              <a:grpSpLocks/>
            </p:cNvGrpSpPr>
            <p:nvPr/>
          </p:nvGrpSpPr>
          <p:grpSpPr bwMode="auto">
            <a:xfrm>
              <a:off x="4854" y="1175"/>
              <a:ext cx="330" cy="295"/>
              <a:chOff x="1991" y="1599"/>
              <a:chExt cx="330" cy="295"/>
            </a:xfrm>
          </p:grpSpPr>
          <p:sp>
            <p:nvSpPr>
              <p:cNvPr id="67695" name="Oval 111"/>
              <p:cNvSpPr>
                <a:spLocks noChangeArrowheads="1"/>
              </p:cNvSpPr>
              <p:nvPr/>
            </p:nvSpPr>
            <p:spPr bwMode="auto">
              <a:xfrm>
                <a:off x="2018" y="159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7696" name="Text Box 112"/>
              <p:cNvSpPr txBox="1">
                <a:spLocks noChangeArrowheads="1"/>
              </p:cNvSpPr>
              <p:nvPr/>
            </p:nvSpPr>
            <p:spPr bwMode="auto">
              <a:xfrm>
                <a:off x="1991" y="160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grpSp>
        <p:sp>
          <p:nvSpPr>
            <p:cNvPr id="67697" name="Oval 113"/>
            <p:cNvSpPr>
              <a:spLocks noChangeArrowheads="1"/>
            </p:cNvSpPr>
            <p:nvPr/>
          </p:nvSpPr>
          <p:spPr bwMode="auto">
            <a:xfrm>
              <a:off x="4702" y="793"/>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698" name="Text Box 114"/>
            <p:cNvSpPr txBox="1">
              <a:spLocks noChangeArrowheads="1"/>
            </p:cNvSpPr>
            <p:nvPr/>
          </p:nvSpPr>
          <p:spPr bwMode="auto">
            <a:xfrm>
              <a:off x="4675" y="800"/>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7699" name="Line 115"/>
            <p:cNvSpPr>
              <a:spLocks noChangeShapeType="1"/>
            </p:cNvSpPr>
            <p:nvPr/>
          </p:nvSpPr>
          <p:spPr bwMode="auto">
            <a:xfrm flipH="1">
              <a:off x="4631" y="1047"/>
              <a:ext cx="150" cy="150"/>
            </a:xfrm>
            <a:prstGeom prst="line">
              <a:avLst/>
            </a:prstGeom>
            <a:noFill/>
            <a:ln w="38100">
              <a:solidFill>
                <a:schemeClr val="tx1"/>
              </a:solidFill>
              <a:round/>
              <a:headEnd/>
              <a:tailEnd/>
            </a:ln>
            <a:effectLst/>
          </p:spPr>
          <p:txBody>
            <a:bodyPr wrap="none"/>
            <a:lstStyle/>
            <a:p>
              <a:endParaRPr lang="zh-CN" altLang="en-US"/>
            </a:p>
          </p:txBody>
        </p:sp>
        <p:sp>
          <p:nvSpPr>
            <p:cNvPr id="67700" name="Line 116"/>
            <p:cNvSpPr>
              <a:spLocks noChangeShapeType="1"/>
            </p:cNvSpPr>
            <p:nvPr/>
          </p:nvSpPr>
          <p:spPr bwMode="auto">
            <a:xfrm>
              <a:off x="4938" y="1032"/>
              <a:ext cx="112" cy="165"/>
            </a:xfrm>
            <a:prstGeom prst="line">
              <a:avLst/>
            </a:prstGeom>
            <a:noFill/>
            <a:ln w="38100">
              <a:solidFill>
                <a:schemeClr val="tx1"/>
              </a:solidFill>
              <a:round/>
              <a:headEnd/>
              <a:tailEnd/>
            </a:ln>
            <a:effectLst/>
          </p:spPr>
          <p:txBody>
            <a:bodyPr wrap="none"/>
            <a:lstStyle/>
            <a:p>
              <a:endParaRPr lang="zh-CN" altLang="en-US"/>
            </a:p>
          </p:txBody>
        </p:sp>
        <p:sp>
          <p:nvSpPr>
            <p:cNvPr id="67701" name="Oval 117"/>
            <p:cNvSpPr>
              <a:spLocks noChangeArrowheads="1"/>
            </p:cNvSpPr>
            <p:nvPr/>
          </p:nvSpPr>
          <p:spPr bwMode="auto">
            <a:xfrm>
              <a:off x="3829" y="80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7702" name="Text Box 118"/>
            <p:cNvSpPr txBox="1">
              <a:spLocks noChangeArrowheads="1"/>
            </p:cNvSpPr>
            <p:nvPr/>
          </p:nvSpPr>
          <p:spPr bwMode="auto">
            <a:xfrm>
              <a:off x="3802" y="837"/>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119</a:t>
              </a:r>
              <a:endParaRPr lang="en-US" altLang="zh-CN">
                <a:solidFill>
                  <a:schemeClr val="bg1"/>
                </a:solidFill>
              </a:endParaRPr>
            </a:p>
          </p:txBody>
        </p:sp>
        <p:sp>
          <p:nvSpPr>
            <p:cNvPr id="67703" name="Line 119"/>
            <p:cNvSpPr>
              <a:spLocks noChangeShapeType="1"/>
            </p:cNvSpPr>
            <p:nvPr/>
          </p:nvSpPr>
          <p:spPr bwMode="auto">
            <a:xfrm flipH="1">
              <a:off x="3718" y="1025"/>
              <a:ext cx="150" cy="209"/>
            </a:xfrm>
            <a:prstGeom prst="line">
              <a:avLst/>
            </a:prstGeom>
            <a:noFill/>
            <a:ln w="38100">
              <a:solidFill>
                <a:schemeClr val="tx1"/>
              </a:solidFill>
              <a:round/>
              <a:headEnd/>
              <a:tailEnd/>
            </a:ln>
            <a:effectLst/>
          </p:spPr>
          <p:txBody>
            <a:bodyPr wrap="none"/>
            <a:lstStyle/>
            <a:p>
              <a:endParaRPr lang="zh-CN" altLang="en-US"/>
            </a:p>
          </p:txBody>
        </p:sp>
        <p:sp>
          <p:nvSpPr>
            <p:cNvPr id="67704" name="Line 120"/>
            <p:cNvSpPr>
              <a:spLocks noChangeShapeType="1"/>
            </p:cNvSpPr>
            <p:nvPr/>
          </p:nvSpPr>
          <p:spPr bwMode="auto">
            <a:xfrm>
              <a:off x="4055" y="1032"/>
              <a:ext cx="172" cy="195"/>
            </a:xfrm>
            <a:prstGeom prst="line">
              <a:avLst/>
            </a:prstGeom>
            <a:noFill/>
            <a:ln w="38100">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850900" y="5637213"/>
            <a:ext cx="7639050" cy="457200"/>
          </a:xfrm>
          <a:prstGeom prst="rect">
            <a:avLst/>
          </a:prstGeom>
          <a:noFill/>
          <a:ln w="38100">
            <a:noFill/>
            <a:miter lim="800000"/>
            <a:headEnd/>
            <a:tailEnd/>
          </a:ln>
          <a:effectLst/>
        </p:spPr>
        <p:txBody>
          <a:bodyPr wrap="none">
            <a:spAutoFit/>
          </a:bodyPr>
          <a:lstStyle/>
          <a:p>
            <a:r>
              <a:rPr lang="en-US" altLang="zh-CN" sz="2400"/>
              <a:t>wpl=(1+4)*6+9*5+16*4+25*3+64*2+(36+49)*3+81*2=759</a:t>
            </a:r>
          </a:p>
        </p:txBody>
      </p:sp>
      <p:grpSp>
        <p:nvGrpSpPr>
          <p:cNvPr id="2" name="Group 3"/>
          <p:cNvGrpSpPr>
            <a:grpSpLocks/>
          </p:cNvGrpSpPr>
          <p:nvPr/>
        </p:nvGrpSpPr>
        <p:grpSpPr bwMode="auto">
          <a:xfrm>
            <a:off x="333375" y="889000"/>
            <a:ext cx="4083050" cy="3638550"/>
            <a:chOff x="210" y="560"/>
            <a:chExt cx="2572" cy="2292"/>
          </a:xfrm>
        </p:grpSpPr>
        <p:sp>
          <p:nvSpPr>
            <p:cNvPr id="68612" name="Oval 4"/>
            <p:cNvSpPr>
              <a:spLocks noChangeArrowheads="1"/>
            </p:cNvSpPr>
            <p:nvPr/>
          </p:nvSpPr>
          <p:spPr bwMode="auto">
            <a:xfrm>
              <a:off x="210" y="256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13" name="Text Box 5"/>
            <p:cNvSpPr txBox="1">
              <a:spLocks noChangeArrowheads="1"/>
            </p:cNvSpPr>
            <p:nvPr/>
          </p:nvSpPr>
          <p:spPr bwMode="auto">
            <a:xfrm>
              <a:off x="250" y="2564"/>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8614" name="Oval 6"/>
            <p:cNvSpPr>
              <a:spLocks noChangeArrowheads="1"/>
            </p:cNvSpPr>
            <p:nvPr/>
          </p:nvSpPr>
          <p:spPr bwMode="auto">
            <a:xfrm>
              <a:off x="596" y="256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15" name="Text Box 7"/>
            <p:cNvSpPr txBox="1">
              <a:spLocks noChangeArrowheads="1"/>
            </p:cNvSpPr>
            <p:nvPr/>
          </p:nvSpPr>
          <p:spPr bwMode="auto">
            <a:xfrm>
              <a:off x="636" y="2564"/>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8616" name="Oval 8"/>
            <p:cNvSpPr>
              <a:spLocks noChangeArrowheads="1"/>
            </p:cNvSpPr>
            <p:nvPr/>
          </p:nvSpPr>
          <p:spPr bwMode="auto">
            <a:xfrm>
              <a:off x="409" y="2183"/>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17" name="Text Box 9"/>
            <p:cNvSpPr txBox="1">
              <a:spLocks noChangeArrowheads="1"/>
            </p:cNvSpPr>
            <p:nvPr/>
          </p:nvSpPr>
          <p:spPr bwMode="auto">
            <a:xfrm>
              <a:off x="449" y="2183"/>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8618" name="Line 10"/>
            <p:cNvSpPr>
              <a:spLocks noChangeShapeType="1"/>
            </p:cNvSpPr>
            <p:nvPr/>
          </p:nvSpPr>
          <p:spPr bwMode="auto">
            <a:xfrm flipH="1">
              <a:off x="397" y="2417"/>
              <a:ext cx="81" cy="157"/>
            </a:xfrm>
            <a:prstGeom prst="line">
              <a:avLst/>
            </a:prstGeom>
            <a:noFill/>
            <a:ln w="38100">
              <a:solidFill>
                <a:schemeClr val="tx1"/>
              </a:solidFill>
              <a:round/>
              <a:headEnd/>
              <a:tailEnd/>
            </a:ln>
            <a:effectLst/>
          </p:spPr>
          <p:txBody>
            <a:bodyPr wrap="none"/>
            <a:lstStyle/>
            <a:p>
              <a:endParaRPr lang="zh-CN" altLang="en-US"/>
            </a:p>
          </p:txBody>
        </p:sp>
        <p:sp>
          <p:nvSpPr>
            <p:cNvPr id="68619" name="Line 11"/>
            <p:cNvSpPr>
              <a:spLocks noChangeShapeType="1"/>
            </p:cNvSpPr>
            <p:nvPr/>
          </p:nvSpPr>
          <p:spPr bwMode="auto">
            <a:xfrm>
              <a:off x="619" y="2425"/>
              <a:ext cx="97" cy="196"/>
            </a:xfrm>
            <a:prstGeom prst="line">
              <a:avLst/>
            </a:prstGeom>
            <a:noFill/>
            <a:ln w="38100">
              <a:solidFill>
                <a:schemeClr val="tx1"/>
              </a:solidFill>
              <a:round/>
              <a:headEnd/>
              <a:tailEnd/>
            </a:ln>
            <a:effectLst/>
          </p:spPr>
          <p:txBody>
            <a:bodyPr wrap="none"/>
            <a:lstStyle/>
            <a:p>
              <a:endParaRPr lang="zh-CN" altLang="en-US"/>
            </a:p>
          </p:txBody>
        </p:sp>
        <p:sp>
          <p:nvSpPr>
            <p:cNvPr id="68620" name="Oval 12"/>
            <p:cNvSpPr>
              <a:spLocks noChangeArrowheads="1"/>
            </p:cNvSpPr>
            <p:nvPr/>
          </p:nvSpPr>
          <p:spPr bwMode="auto">
            <a:xfrm>
              <a:off x="1186" y="177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1" name="Text Box 13"/>
            <p:cNvSpPr txBox="1">
              <a:spLocks noChangeArrowheads="1"/>
            </p:cNvSpPr>
            <p:nvPr/>
          </p:nvSpPr>
          <p:spPr bwMode="auto">
            <a:xfrm>
              <a:off x="1159" y="177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8622" name="Oval 14"/>
            <p:cNvSpPr>
              <a:spLocks noChangeArrowheads="1"/>
            </p:cNvSpPr>
            <p:nvPr/>
          </p:nvSpPr>
          <p:spPr bwMode="auto">
            <a:xfrm>
              <a:off x="855" y="219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3" name="Text Box 15"/>
            <p:cNvSpPr txBox="1">
              <a:spLocks noChangeArrowheads="1"/>
            </p:cNvSpPr>
            <p:nvPr/>
          </p:nvSpPr>
          <p:spPr bwMode="auto">
            <a:xfrm>
              <a:off x="895" y="219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8624" name="Oval 16"/>
            <p:cNvSpPr>
              <a:spLocks noChangeArrowheads="1"/>
            </p:cNvSpPr>
            <p:nvPr/>
          </p:nvSpPr>
          <p:spPr bwMode="auto">
            <a:xfrm>
              <a:off x="477" y="136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5" name="Text Box 17"/>
            <p:cNvSpPr txBox="1">
              <a:spLocks noChangeArrowheads="1"/>
            </p:cNvSpPr>
            <p:nvPr/>
          </p:nvSpPr>
          <p:spPr bwMode="auto">
            <a:xfrm>
              <a:off x="450" y="1375"/>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8626" name="Oval 18"/>
            <p:cNvSpPr>
              <a:spLocks noChangeArrowheads="1"/>
            </p:cNvSpPr>
            <p:nvPr/>
          </p:nvSpPr>
          <p:spPr bwMode="auto">
            <a:xfrm>
              <a:off x="1306" y="96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27" name="Text Box 19"/>
            <p:cNvSpPr txBox="1">
              <a:spLocks noChangeArrowheads="1"/>
            </p:cNvSpPr>
            <p:nvPr/>
          </p:nvSpPr>
          <p:spPr bwMode="auto">
            <a:xfrm>
              <a:off x="1279" y="97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8628" name="Oval 20"/>
            <p:cNvSpPr>
              <a:spLocks noChangeArrowheads="1"/>
            </p:cNvSpPr>
            <p:nvPr/>
          </p:nvSpPr>
          <p:spPr bwMode="auto">
            <a:xfrm>
              <a:off x="684" y="1795"/>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29" name="Text Box 21"/>
            <p:cNvSpPr txBox="1">
              <a:spLocks noChangeArrowheads="1"/>
            </p:cNvSpPr>
            <p:nvPr/>
          </p:nvSpPr>
          <p:spPr bwMode="auto">
            <a:xfrm>
              <a:off x="657" y="180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8630" name="Line 22"/>
            <p:cNvSpPr>
              <a:spLocks noChangeShapeType="1"/>
            </p:cNvSpPr>
            <p:nvPr/>
          </p:nvSpPr>
          <p:spPr bwMode="auto">
            <a:xfrm flipH="1">
              <a:off x="611" y="2020"/>
              <a:ext cx="120" cy="187"/>
            </a:xfrm>
            <a:prstGeom prst="line">
              <a:avLst/>
            </a:prstGeom>
            <a:noFill/>
            <a:ln w="38100">
              <a:solidFill>
                <a:schemeClr val="tx1"/>
              </a:solidFill>
              <a:round/>
              <a:headEnd/>
              <a:tailEnd/>
            </a:ln>
            <a:effectLst/>
          </p:spPr>
          <p:txBody>
            <a:bodyPr wrap="none"/>
            <a:lstStyle/>
            <a:p>
              <a:endParaRPr lang="zh-CN" altLang="en-US"/>
            </a:p>
          </p:txBody>
        </p:sp>
        <p:sp>
          <p:nvSpPr>
            <p:cNvPr id="68631" name="Line 23"/>
            <p:cNvSpPr>
              <a:spLocks noChangeShapeType="1"/>
            </p:cNvSpPr>
            <p:nvPr/>
          </p:nvSpPr>
          <p:spPr bwMode="auto">
            <a:xfrm>
              <a:off x="881" y="2057"/>
              <a:ext cx="89" cy="157"/>
            </a:xfrm>
            <a:prstGeom prst="line">
              <a:avLst/>
            </a:prstGeom>
            <a:noFill/>
            <a:ln w="38100">
              <a:solidFill>
                <a:schemeClr val="tx1"/>
              </a:solidFill>
              <a:round/>
              <a:headEnd/>
              <a:tailEnd/>
            </a:ln>
            <a:effectLst/>
          </p:spPr>
          <p:txBody>
            <a:bodyPr wrap="none"/>
            <a:lstStyle/>
            <a:p>
              <a:endParaRPr lang="zh-CN" altLang="en-US"/>
            </a:p>
          </p:txBody>
        </p:sp>
        <p:sp>
          <p:nvSpPr>
            <p:cNvPr id="68632" name="Oval 24"/>
            <p:cNvSpPr>
              <a:spLocks noChangeArrowheads="1"/>
            </p:cNvSpPr>
            <p:nvPr/>
          </p:nvSpPr>
          <p:spPr bwMode="auto">
            <a:xfrm>
              <a:off x="976" y="139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33" name="Text Box 25"/>
            <p:cNvSpPr txBox="1">
              <a:spLocks noChangeArrowheads="1"/>
            </p:cNvSpPr>
            <p:nvPr/>
          </p:nvSpPr>
          <p:spPr bwMode="auto">
            <a:xfrm>
              <a:off x="949" y="1397"/>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8634" name="Line 26"/>
            <p:cNvSpPr>
              <a:spLocks noChangeShapeType="1"/>
            </p:cNvSpPr>
            <p:nvPr/>
          </p:nvSpPr>
          <p:spPr bwMode="auto">
            <a:xfrm flipH="1">
              <a:off x="895" y="1657"/>
              <a:ext cx="113" cy="159"/>
            </a:xfrm>
            <a:prstGeom prst="line">
              <a:avLst/>
            </a:prstGeom>
            <a:noFill/>
            <a:ln w="38100">
              <a:solidFill>
                <a:schemeClr val="tx1"/>
              </a:solidFill>
              <a:round/>
              <a:headEnd/>
              <a:tailEnd/>
            </a:ln>
            <a:effectLst/>
          </p:spPr>
          <p:txBody>
            <a:bodyPr wrap="none"/>
            <a:lstStyle/>
            <a:p>
              <a:endParaRPr lang="zh-CN" altLang="en-US"/>
            </a:p>
          </p:txBody>
        </p:sp>
        <p:sp>
          <p:nvSpPr>
            <p:cNvPr id="68635" name="Line 27"/>
            <p:cNvSpPr>
              <a:spLocks noChangeShapeType="1"/>
            </p:cNvSpPr>
            <p:nvPr/>
          </p:nvSpPr>
          <p:spPr bwMode="auto">
            <a:xfrm>
              <a:off x="1180" y="1651"/>
              <a:ext cx="97" cy="150"/>
            </a:xfrm>
            <a:prstGeom prst="line">
              <a:avLst/>
            </a:prstGeom>
            <a:noFill/>
            <a:ln w="38100">
              <a:solidFill>
                <a:schemeClr val="tx1"/>
              </a:solidFill>
              <a:round/>
              <a:headEnd/>
              <a:tailEnd/>
            </a:ln>
            <a:effectLst/>
          </p:spPr>
          <p:txBody>
            <a:bodyPr wrap="none"/>
            <a:lstStyle/>
            <a:p>
              <a:endParaRPr lang="zh-CN" altLang="en-US"/>
            </a:p>
          </p:txBody>
        </p:sp>
        <p:sp>
          <p:nvSpPr>
            <p:cNvPr id="68636" name="Oval 28"/>
            <p:cNvSpPr>
              <a:spLocks noChangeArrowheads="1"/>
            </p:cNvSpPr>
            <p:nvPr/>
          </p:nvSpPr>
          <p:spPr bwMode="auto">
            <a:xfrm>
              <a:off x="756" y="97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37" name="Text Box 29"/>
            <p:cNvSpPr txBox="1">
              <a:spLocks noChangeArrowheads="1"/>
            </p:cNvSpPr>
            <p:nvPr/>
          </p:nvSpPr>
          <p:spPr bwMode="auto">
            <a:xfrm>
              <a:off x="729" y="97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8638" name="Line 30"/>
            <p:cNvSpPr>
              <a:spLocks noChangeShapeType="1"/>
            </p:cNvSpPr>
            <p:nvPr/>
          </p:nvSpPr>
          <p:spPr bwMode="auto">
            <a:xfrm flipH="1">
              <a:off x="694" y="1219"/>
              <a:ext cx="119" cy="187"/>
            </a:xfrm>
            <a:prstGeom prst="line">
              <a:avLst/>
            </a:prstGeom>
            <a:noFill/>
            <a:ln w="38100">
              <a:solidFill>
                <a:schemeClr val="tx1"/>
              </a:solidFill>
              <a:round/>
              <a:headEnd/>
              <a:tailEnd/>
            </a:ln>
            <a:effectLst/>
          </p:spPr>
          <p:txBody>
            <a:bodyPr wrap="none"/>
            <a:lstStyle/>
            <a:p>
              <a:endParaRPr lang="zh-CN" altLang="en-US"/>
            </a:p>
          </p:txBody>
        </p:sp>
        <p:sp>
          <p:nvSpPr>
            <p:cNvPr id="68639" name="Line 31"/>
            <p:cNvSpPr>
              <a:spLocks noChangeShapeType="1"/>
            </p:cNvSpPr>
            <p:nvPr/>
          </p:nvSpPr>
          <p:spPr bwMode="auto">
            <a:xfrm>
              <a:off x="970" y="1226"/>
              <a:ext cx="113" cy="187"/>
            </a:xfrm>
            <a:prstGeom prst="line">
              <a:avLst/>
            </a:prstGeom>
            <a:noFill/>
            <a:ln w="38100">
              <a:solidFill>
                <a:schemeClr val="tx1"/>
              </a:solidFill>
              <a:round/>
              <a:headEnd/>
              <a:tailEnd/>
            </a:ln>
            <a:effectLst/>
          </p:spPr>
          <p:txBody>
            <a:bodyPr wrap="none"/>
            <a:lstStyle/>
            <a:p>
              <a:endParaRPr lang="zh-CN" altLang="en-US"/>
            </a:p>
          </p:txBody>
        </p:sp>
        <p:sp>
          <p:nvSpPr>
            <p:cNvPr id="68640" name="Oval 32"/>
            <p:cNvSpPr>
              <a:spLocks noChangeArrowheads="1"/>
            </p:cNvSpPr>
            <p:nvPr/>
          </p:nvSpPr>
          <p:spPr bwMode="auto">
            <a:xfrm>
              <a:off x="1052" y="583"/>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41" name="Text Box 33"/>
            <p:cNvSpPr txBox="1">
              <a:spLocks noChangeArrowheads="1"/>
            </p:cNvSpPr>
            <p:nvPr/>
          </p:nvSpPr>
          <p:spPr bwMode="auto">
            <a:xfrm>
              <a:off x="1025" y="620"/>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119</a:t>
              </a:r>
              <a:endParaRPr lang="en-US" altLang="zh-CN">
                <a:solidFill>
                  <a:schemeClr val="bg1"/>
                </a:solidFill>
              </a:endParaRPr>
            </a:p>
          </p:txBody>
        </p:sp>
        <p:sp>
          <p:nvSpPr>
            <p:cNvPr id="68642" name="Line 34"/>
            <p:cNvSpPr>
              <a:spLocks noChangeShapeType="1"/>
            </p:cNvSpPr>
            <p:nvPr/>
          </p:nvSpPr>
          <p:spPr bwMode="auto">
            <a:xfrm flipH="1">
              <a:off x="941" y="808"/>
              <a:ext cx="150" cy="209"/>
            </a:xfrm>
            <a:prstGeom prst="line">
              <a:avLst/>
            </a:prstGeom>
            <a:noFill/>
            <a:ln w="38100">
              <a:solidFill>
                <a:schemeClr val="tx1"/>
              </a:solidFill>
              <a:round/>
              <a:headEnd/>
              <a:tailEnd/>
            </a:ln>
            <a:effectLst/>
          </p:spPr>
          <p:txBody>
            <a:bodyPr wrap="none"/>
            <a:lstStyle/>
            <a:p>
              <a:endParaRPr lang="zh-CN" altLang="en-US"/>
            </a:p>
          </p:txBody>
        </p:sp>
        <p:sp>
          <p:nvSpPr>
            <p:cNvPr id="68643" name="Line 35"/>
            <p:cNvSpPr>
              <a:spLocks noChangeShapeType="1"/>
            </p:cNvSpPr>
            <p:nvPr/>
          </p:nvSpPr>
          <p:spPr bwMode="auto">
            <a:xfrm>
              <a:off x="1278" y="815"/>
              <a:ext cx="172" cy="195"/>
            </a:xfrm>
            <a:prstGeom prst="line">
              <a:avLst/>
            </a:prstGeom>
            <a:noFill/>
            <a:ln w="38100">
              <a:solidFill>
                <a:schemeClr val="tx1"/>
              </a:solidFill>
              <a:round/>
              <a:headEnd/>
              <a:tailEnd/>
            </a:ln>
            <a:effectLst/>
          </p:spPr>
          <p:txBody>
            <a:bodyPr wrap="none"/>
            <a:lstStyle/>
            <a:p>
              <a:endParaRPr lang="zh-CN" altLang="en-US"/>
            </a:p>
          </p:txBody>
        </p:sp>
        <p:sp>
          <p:nvSpPr>
            <p:cNvPr id="68644" name="Oval 36"/>
            <p:cNvSpPr>
              <a:spLocks noChangeArrowheads="1"/>
            </p:cNvSpPr>
            <p:nvPr/>
          </p:nvSpPr>
          <p:spPr bwMode="auto">
            <a:xfrm>
              <a:off x="1778" y="994"/>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45" name="Text Box 37"/>
            <p:cNvSpPr txBox="1">
              <a:spLocks noChangeArrowheads="1"/>
            </p:cNvSpPr>
            <p:nvPr/>
          </p:nvSpPr>
          <p:spPr bwMode="auto">
            <a:xfrm>
              <a:off x="1751" y="1001"/>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8646" name="Oval 38"/>
            <p:cNvSpPr>
              <a:spLocks noChangeArrowheads="1"/>
            </p:cNvSpPr>
            <p:nvPr/>
          </p:nvSpPr>
          <p:spPr bwMode="auto">
            <a:xfrm>
              <a:off x="2051" y="136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47" name="Text Box 39"/>
            <p:cNvSpPr txBox="1">
              <a:spLocks noChangeArrowheads="1"/>
            </p:cNvSpPr>
            <p:nvPr/>
          </p:nvSpPr>
          <p:spPr bwMode="auto">
            <a:xfrm>
              <a:off x="2024" y="137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8648" name="Oval 40"/>
            <p:cNvSpPr>
              <a:spLocks noChangeArrowheads="1"/>
            </p:cNvSpPr>
            <p:nvPr/>
          </p:nvSpPr>
          <p:spPr bwMode="auto">
            <a:xfrm>
              <a:off x="2479" y="136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49" name="Text Box 41"/>
            <p:cNvSpPr txBox="1">
              <a:spLocks noChangeArrowheads="1"/>
            </p:cNvSpPr>
            <p:nvPr/>
          </p:nvSpPr>
          <p:spPr bwMode="auto">
            <a:xfrm>
              <a:off x="2452" y="137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8650" name="Oval 42"/>
            <p:cNvSpPr>
              <a:spLocks noChangeArrowheads="1"/>
            </p:cNvSpPr>
            <p:nvPr/>
          </p:nvSpPr>
          <p:spPr bwMode="auto">
            <a:xfrm>
              <a:off x="2300" y="98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51" name="Text Box 43"/>
            <p:cNvSpPr txBox="1">
              <a:spLocks noChangeArrowheads="1"/>
            </p:cNvSpPr>
            <p:nvPr/>
          </p:nvSpPr>
          <p:spPr bwMode="auto">
            <a:xfrm>
              <a:off x="2273" y="99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8652" name="Line 44"/>
            <p:cNvSpPr>
              <a:spLocks noChangeShapeType="1"/>
            </p:cNvSpPr>
            <p:nvPr/>
          </p:nvSpPr>
          <p:spPr bwMode="auto">
            <a:xfrm flipH="1">
              <a:off x="2229" y="1241"/>
              <a:ext cx="150" cy="150"/>
            </a:xfrm>
            <a:prstGeom prst="line">
              <a:avLst/>
            </a:prstGeom>
            <a:noFill/>
            <a:ln w="38100">
              <a:solidFill>
                <a:schemeClr val="tx1"/>
              </a:solidFill>
              <a:round/>
              <a:headEnd/>
              <a:tailEnd/>
            </a:ln>
            <a:effectLst/>
          </p:spPr>
          <p:txBody>
            <a:bodyPr wrap="none"/>
            <a:lstStyle/>
            <a:p>
              <a:endParaRPr lang="zh-CN" altLang="en-US"/>
            </a:p>
          </p:txBody>
        </p:sp>
        <p:sp>
          <p:nvSpPr>
            <p:cNvPr id="68653" name="Line 45"/>
            <p:cNvSpPr>
              <a:spLocks noChangeShapeType="1"/>
            </p:cNvSpPr>
            <p:nvPr/>
          </p:nvSpPr>
          <p:spPr bwMode="auto">
            <a:xfrm>
              <a:off x="2536" y="1226"/>
              <a:ext cx="112" cy="165"/>
            </a:xfrm>
            <a:prstGeom prst="line">
              <a:avLst/>
            </a:prstGeom>
            <a:noFill/>
            <a:ln w="38100">
              <a:solidFill>
                <a:schemeClr val="tx1"/>
              </a:solidFill>
              <a:round/>
              <a:headEnd/>
              <a:tailEnd/>
            </a:ln>
            <a:effectLst/>
          </p:spPr>
          <p:txBody>
            <a:bodyPr wrap="none"/>
            <a:lstStyle/>
            <a:p>
              <a:endParaRPr lang="zh-CN" altLang="en-US"/>
            </a:p>
          </p:txBody>
        </p:sp>
        <p:sp>
          <p:nvSpPr>
            <p:cNvPr id="68654" name="Oval 46"/>
            <p:cNvSpPr>
              <a:spLocks noChangeArrowheads="1"/>
            </p:cNvSpPr>
            <p:nvPr/>
          </p:nvSpPr>
          <p:spPr bwMode="auto">
            <a:xfrm>
              <a:off x="2062" y="56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55" name="Text Box 47"/>
            <p:cNvSpPr txBox="1">
              <a:spLocks noChangeArrowheads="1"/>
            </p:cNvSpPr>
            <p:nvPr/>
          </p:nvSpPr>
          <p:spPr bwMode="auto">
            <a:xfrm>
              <a:off x="2035" y="597"/>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166</a:t>
              </a:r>
              <a:endParaRPr lang="en-US" altLang="zh-CN">
                <a:solidFill>
                  <a:schemeClr val="bg1"/>
                </a:solidFill>
              </a:endParaRPr>
            </a:p>
          </p:txBody>
        </p:sp>
        <p:sp>
          <p:nvSpPr>
            <p:cNvPr id="68656" name="Line 48"/>
            <p:cNvSpPr>
              <a:spLocks noChangeShapeType="1"/>
            </p:cNvSpPr>
            <p:nvPr/>
          </p:nvSpPr>
          <p:spPr bwMode="auto">
            <a:xfrm flipH="1">
              <a:off x="1982" y="815"/>
              <a:ext cx="157" cy="209"/>
            </a:xfrm>
            <a:prstGeom prst="line">
              <a:avLst/>
            </a:prstGeom>
            <a:noFill/>
            <a:ln w="38100">
              <a:solidFill>
                <a:schemeClr val="tx1"/>
              </a:solidFill>
              <a:round/>
              <a:headEnd/>
              <a:tailEnd/>
            </a:ln>
            <a:effectLst/>
          </p:spPr>
          <p:txBody>
            <a:bodyPr wrap="none"/>
            <a:lstStyle/>
            <a:p>
              <a:endParaRPr lang="zh-CN" altLang="en-US"/>
            </a:p>
          </p:txBody>
        </p:sp>
        <p:sp>
          <p:nvSpPr>
            <p:cNvPr id="68657" name="Line 49"/>
            <p:cNvSpPr>
              <a:spLocks noChangeShapeType="1"/>
            </p:cNvSpPr>
            <p:nvPr/>
          </p:nvSpPr>
          <p:spPr bwMode="auto">
            <a:xfrm>
              <a:off x="2274" y="807"/>
              <a:ext cx="127" cy="217"/>
            </a:xfrm>
            <a:prstGeom prst="line">
              <a:avLst/>
            </a:prstGeom>
            <a:noFill/>
            <a:ln w="38100">
              <a:solidFill>
                <a:schemeClr val="tx1"/>
              </a:solidFill>
              <a:round/>
              <a:headEnd/>
              <a:tailEnd/>
            </a:ln>
            <a:effectLst/>
          </p:spPr>
          <p:txBody>
            <a:bodyPr wrap="none"/>
            <a:lstStyle/>
            <a:p>
              <a:endParaRPr lang="zh-CN" altLang="en-US"/>
            </a:p>
          </p:txBody>
        </p:sp>
      </p:grpSp>
      <p:grpSp>
        <p:nvGrpSpPr>
          <p:cNvPr id="3" name="Group 50"/>
          <p:cNvGrpSpPr>
            <a:grpSpLocks/>
          </p:cNvGrpSpPr>
          <p:nvPr/>
        </p:nvGrpSpPr>
        <p:grpSpPr bwMode="auto">
          <a:xfrm>
            <a:off x="4227513" y="522288"/>
            <a:ext cx="4083050" cy="4397375"/>
            <a:chOff x="2663" y="329"/>
            <a:chExt cx="2572" cy="2770"/>
          </a:xfrm>
        </p:grpSpPr>
        <p:sp>
          <p:nvSpPr>
            <p:cNvPr id="68659" name="Oval 51"/>
            <p:cNvSpPr>
              <a:spLocks noChangeArrowheads="1"/>
            </p:cNvSpPr>
            <p:nvPr/>
          </p:nvSpPr>
          <p:spPr bwMode="auto">
            <a:xfrm>
              <a:off x="2663" y="281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60" name="Text Box 52"/>
            <p:cNvSpPr txBox="1">
              <a:spLocks noChangeArrowheads="1"/>
            </p:cNvSpPr>
            <p:nvPr/>
          </p:nvSpPr>
          <p:spPr bwMode="auto">
            <a:xfrm>
              <a:off x="2703" y="281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sp>
          <p:nvSpPr>
            <p:cNvPr id="68661" name="Oval 53"/>
            <p:cNvSpPr>
              <a:spLocks noChangeArrowheads="1"/>
            </p:cNvSpPr>
            <p:nvPr/>
          </p:nvSpPr>
          <p:spPr bwMode="auto">
            <a:xfrm>
              <a:off x="3049" y="281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62" name="Text Box 54"/>
            <p:cNvSpPr txBox="1">
              <a:spLocks noChangeArrowheads="1"/>
            </p:cNvSpPr>
            <p:nvPr/>
          </p:nvSpPr>
          <p:spPr bwMode="auto">
            <a:xfrm>
              <a:off x="3089" y="2811"/>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sp>
          <p:nvSpPr>
            <p:cNvPr id="68663" name="Oval 55"/>
            <p:cNvSpPr>
              <a:spLocks noChangeArrowheads="1"/>
            </p:cNvSpPr>
            <p:nvPr/>
          </p:nvSpPr>
          <p:spPr bwMode="auto">
            <a:xfrm>
              <a:off x="2862" y="243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64" name="Text Box 56"/>
            <p:cNvSpPr txBox="1">
              <a:spLocks noChangeArrowheads="1"/>
            </p:cNvSpPr>
            <p:nvPr/>
          </p:nvSpPr>
          <p:spPr bwMode="auto">
            <a:xfrm>
              <a:off x="2902" y="24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sp>
          <p:nvSpPr>
            <p:cNvPr id="68665" name="Line 57"/>
            <p:cNvSpPr>
              <a:spLocks noChangeShapeType="1"/>
            </p:cNvSpPr>
            <p:nvPr/>
          </p:nvSpPr>
          <p:spPr bwMode="auto">
            <a:xfrm flipH="1">
              <a:off x="2850" y="2664"/>
              <a:ext cx="81" cy="157"/>
            </a:xfrm>
            <a:prstGeom prst="line">
              <a:avLst/>
            </a:prstGeom>
            <a:noFill/>
            <a:ln w="38100">
              <a:solidFill>
                <a:schemeClr val="tx1"/>
              </a:solidFill>
              <a:round/>
              <a:headEnd/>
              <a:tailEnd/>
            </a:ln>
            <a:effectLst/>
          </p:spPr>
          <p:txBody>
            <a:bodyPr wrap="none"/>
            <a:lstStyle/>
            <a:p>
              <a:endParaRPr lang="zh-CN" altLang="en-US"/>
            </a:p>
          </p:txBody>
        </p:sp>
        <p:sp>
          <p:nvSpPr>
            <p:cNvPr id="68666" name="Line 58"/>
            <p:cNvSpPr>
              <a:spLocks noChangeShapeType="1"/>
            </p:cNvSpPr>
            <p:nvPr/>
          </p:nvSpPr>
          <p:spPr bwMode="auto">
            <a:xfrm>
              <a:off x="3072" y="2672"/>
              <a:ext cx="97" cy="196"/>
            </a:xfrm>
            <a:prstGeom prst="line">
              <a:avLst/>
            </a:prstGeom>
            <a:noFill/>
            <a:ln w="38100">
              <a:solidFill>
                <a:schemeClr val="tx1"/>
              </a:solidFill>
              <a:round/>
              <a:headEnd/>
              <a:tailEnd/>
            </a:ln>
            <a:effectLst/>
          </p:spPr>
          <p:txBody>
            <a:bodyPr wrap="none"/>
            <a:lstStyle/>
            <a:p>
              <a:endParaRPr lang="zh-CN" altLang="en-US"/>
            </a:p>
          </p:txBody>
        </p:sp>
        <p:sp>
          <p:nvSpPr>
            <p:cNvPr id="68667" name="Oval 59"/>
            <p:cNvSpPr>
              <a:spLocks noChangeArrowheads="1"/>
            </p:cNvSpPr>
            <p:nvPr/>
          </p:nvSpPr>
          <p:spPr bwMode="auto">
            <a:xfrm>
              <a:off x="3639" y="2019"/>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68" name="Text Box 60"/>
            <p:cNvSpPr txBox="1">
              <a:spLocks noChangeArrowheads="1"/>
            </p:cNvSpPr>
            <p:nvPr/>
          </p:nvSpPr>
          <p:spPr bwMode="auto">
            <a:xfrm>
              <a:off x="3612" y="202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16</a:t>
              </a:r>
              <a:endParaRPr lang="en-US" altLang="zh-CN" sz="3200">
                <a:solidFill>
                  <a:schemeClr val="bg1"/>
                </a:solidFill>
              </a:endParaRPr>
            </a:p>
          </p:txBody>
        </p:sp>
        <p:sp>
          <p:nvSpPr>
            <p:cNvPr id="68669" name="Oval 61"/>
            <p:cNvSpPr>
              <a:spLocks noChangeArrowheads="1"/>
            </p:cNvSpPr>
            <p:nvPr/>
          </p:nvSpPr>
          <p:spPr bwMode="auto">
            <a:xfrm>
              <a:off x="3308" y="2438"/>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70" name="Text Box 62"/>
            <p:cNvSpPr txBox="1">
              <a:spLocks noChangeArrowheads="1"/>
            </p:cNvSpPr>
            <p:nvPr/>
          </p:nvSpPr>
          <p:spPr bwMode="auto">
            <a:xfrm>
              <a:off x="3348" y="2438"/>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9</a:t>
              </a:r>
              <a:endParaRPr lang="en-US" altLang="zh-CN" sz="3200">
                <a:solidFill>
                  <a:schemeClr val="bg1"/>
                </a:solidFill>
              </a:endParaRPr>
            </a:p>
          </p:txBody>
        </p:sp>
        <p:sp>
          <p:nvSpPr>
            <p:cNvPr id="68671" name="Oval 63"/>
            <p:cNvSpPr>
              <a:spLocks noChangeArrowheads="1"/>
            </p:cNvSpPr>
            <p:nvPr/>
          </p:nvSpPr>
          <p:spPr bwMode="auto">
            <a:xfrm>
              <a:off x="2930" y="1615"/>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72" name="Text Box 64"/>
            <p:cNvSpPr txBox="1">
              <a:spLocks noChangeArrowheads="1"/>
            </p:cNvSpPr>
            <p:nvPr/>
          </p:nvSpPr>
          <p:spPr bwMode="auto">
            <a:xfrm>
              <a:off x="2903" y="1622"/>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25</a:t>
              </a:r>
              <a:endParaRPr lang="en-US" altLang="zh-CN" sz="3200">
                <a:solidFill>
                  <a:schemeClr val="bg1"/>
                </a:solidFill>
              </a:endParaRPr>
            </a:p>
          </p:txBody>
        </p:sp>
        <p:sp>
          <p:nvSpPr>
            <p:cNvPr id="68673" name="Oval 65"/>
            <p:cNvSpPr>
              <a:spLocks noChangeArrowheads="1"/>
            </p:cNvSpPr>
            <p:nvPr/>
          </p:nvSpPr>
          <p:spPr bwMode="auto">
            <a:xfrm>
              <a:off x="3759" y="1212"/>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74" name="Text Box 66"/>
            <p:cNvSpPr txBox="1">
              <a:spLocks noChangeArrowheads="1"/>
            </p:cNvSpPr>
            <p:nvPr/>
          </p:nvSpPr>
          <p:spPr bwMode="auto">
            <a:xfrm>
              <a:off x="3732" y="121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64</a:t>
              </a:r>
              <a:endParaRPr lang="en-US" altLang="zh-CN" sz="3200">
                <a:solidFill>
                  <a:schemeClr val="bg1"/>
                </a:solidFill>
              </a:endParaRPr>
            </a:p>
          </p:txBody>
        </p:sp>
        <p:sp>
          <p:nvSpPr>
            <p:cNvPr id="68675" name="Oval 67"/>
            <p:cNvSpPr>
              <a:spLocks noChangeArrowheads="1"/>
            </p:cNvSpPr>
            <p:nvPr/>
          </p:nvSpPr>
          <p:spPr bwMode="auto">
            <a:xfrm>
              <a:off x="3137" y="2042"/>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76" name="Text Box 68"/>
            <p:cNvSpPr txBox="1">
              <a:spLocks noChangeArrowheads="1"/>
            </p:cNvSpPr>
            <p:nvPr/>
          </p:nvSpPr>
          <p:spPr bwMode="auto">
            <a:xfrm>
              <a:off x="3110" y="204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14</a:t>
              </a:r>
              <a:endParaRPr lang="en-US" altLang="zh-CN" sz="3200">
                <a:solidFill>
                  <a:schemeClr val="bg1"/>
                </a:solidFill>
              </a:endParaRPr>
            </a:p>
          </p:txBody>
        </p:sp>
        <p:sp>
          <p:nvSpPr>
            <p:cNvPr id="68677" name="Line 69"/>
            <p:cNvSpPr>
              <a:spLocks noChangeShapeType="1"/>
            </p:cNvSpPr>
            <p:nvPr/>
          </p:nvSpPr>
          <p:spPr bwMode="auto">
            <a:xfrm flipH="1">
              <a:off x="3064" y="2267"/>
              <a:ext cx="120" cy="187"/>
            </a:xfrm>
            <a:prstGeom prst="line">
              <a:avLst/>
            </a:prstGeom>
            <a:noFill/>
            <a:ln w="38100">
              <a:solidFill>
                <a:schemeClr val="tx1"/>
              </a:solidFill>
              <a:round/>
              <a:headEnd/>
              <a:tailEnd/>
            </a:ln>
            <a:effectLst/>
          </p:spPr>
          <p:txBody>
            <a:bodyPr wrap="none"/>
            <a:lstStyle/>
            <a:p>
              <a:endParaRPr lang="zh-CN" altLang="en-US"/>
            </a:p>
          </p:txBody>
        </p:sp>
        <p:sp>
          <p:nvSpPr>
            <p:cNvPr id="68678" name="Line 70"/>
            <p:cNvSpPr>
              <a:spLocks noChangeShapeType="1"/>
            </p:cNvSpPr>
            <p:nvPr/>
          </p:nvSpPr>
          <p:spPr bwMode="auto">
            <a:xfrm>
              <a:off x="3334" y="2304"/>
              <a:ext cx="89" cy="157"/>
            </a:xfrm>
            <a:prstGeom prst="line">
              <a:avLst/>
            </a:prstGeom>
            <a:noFill/>
            <a:ln w="38100">
              <a:solidFill>
                <a:schemeClr val="tx1"/>
              </a:solidFill>
              <a:round/>
              <a:headEnd/>
              <a:tailEnd/>
            </a:ln>
            <a:effectLst/>
          </p:spPr>
          <p:txBody>
            <a:bodyPr wrap="none"/>
            <a:lstStyle/>
            <a:p>
              <a:endParaRPr lang="zh-CN" altLang="en-US"/>
            </a:p>
          </p:txBody>
        </p:sp>
        <p:sp>
          <p:nvSpPr>
            <p:cNvPr id="68679" name="Oval 71"/>
            <p:cNvSpPr>
              <a:spLocks noChangeArrowheads="1"/>
            </p:cNvSpPr>
            <p:nvPr/>
          </p:nvSpPr>
          <p:spPr bwMode="auto">
            <a:xfrm>
              <a:off x="3429" y="163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80" name="Text Box 72"/>
            <p:cNvSpPr txBox="1">
              <a:spLocks noChangeArrowheads="1"/>
            </p:cNvSpPr>
            <p:nvPr/>
          </p:nvSpPr>
          <p:spPr bwMode="auto">
            <a:xfrm>
              <a:off x="3402" y="1644"/>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30</a:t>
              </a:r>
              <a:endParaRPr lang="en-US" altLang="zh-CN" sz="3200">
                <a:solidFill>
                  <a:schemeClr val="bg1"/>
                </a:solidFill>
              </a:endParaRPr>
            </a:p>
          </p:txBody>
        </p:sp>
        <p:sp>
          <p:nvSpPr>
            <p:cNvPr id="68681" name="Line 73"/>
            <p:cNvSpPr>
              <a:spLocks noChangeShapeType="1"/>
            </p:cNvSpPr>
            <p:nvPr/>
          </p:nvSpPr>
          <p:spPr bwMode="auto">
            <a:xfrm flipH="1">
              <a:off x="3348" y="1883"/>
              <a:ext cx="128" cy="180"/>
            </a:xfrm>
            <a:prstGeom prst="line">
              <a:avLst/>
            </a:prstGeom>
            <a:noFill/>
            <a:ln w="38100">
              <a:solidFill>
                <a:schemeClr val="tx1"/>
              </a:solidFill>
              <a:round/>
              <a:headEnd/>
              <a:tailEnd/>
            </a:ln>
            <a:effectLst/>
          </p:spPr>
          <p:txBody>
            <a:bodyPr wrap="none"/>
            <a:lstStyle/>
            <a:p>
              <a:endParaRPr lang="zh-CN" altLang="en-US"/>
            </a:p>
          </p:txBody>
        </p:sp>
        <p:sp>
          <p:nvSpPr>
            <p:cNvPr id="68682" name="Line 74"/>
            <p:cNvSpPr>
              <a:spLocks noChangeShapeType="1"/>
            </p:cNvSpPr>
            <p:nvPr/>
          </p:nvSpPr>
          <p:spPr bwMode="auto">
            <a:xfrm>
              <a:off x="3633" y="1898"/>
              <a:ext cx="97" cy="150"/>
            </a:xfrm>
            <a:prstGeom prst="line">
              <a:avLst/>
            </a:prstGeom>
            <a:noFill/>
            <a:ln w="38100">
              <a:solidFill>
                <a:schemeClr val="tx1"/>
              </a:solidFill>
              <a:round/>
              <a:headEnd/>
              <a:tailEnd/>
            </a:ln>
            <a:effectLst/>
          </p:spPr>
          <p:txBody>
            <a:bodyPr wrap="none"/>
            <a:lstStyle/>
            <a:p>
              <a:endParaRPr lang="zh-CN" altLang="en-US"/>
            </a:p>
          </p:txBody>
        </p:sp>
        <p:sp>
          <p:nvSpPr>
            <p:cNvPr id="68683" name="Oval 75"/>
            <p:cNvSpPr>
              <a:spLocks noChangeArrowheads="1"/>
            </p:cNvSpPr>
            <p:nvPr/>
          </p:nvSpPr>
          <p:spPr bwMode="auto">
            <a:xfrm>
              <a:off x="3209" y="121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84" name="Text Box 76"/>
            <p:cNvSpPr txBox="1">
              <a:spLocks noChangeArrowheads="1"/>
            </p:cNvSpPr>
            <p:nvPr/>
          </p:nvSpPr>
          <p:spPr bwMode="auto">
            <a:xfrm>
              <a:off x="3182" y="1226"/>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55</a:t>
              </a:r>
              <a:endParaRPr lang="en-US" altLang="zh-CN" sz="3200">
                <a:solidFill>
                  <a:schemeClr val="bg1"/>
                </a:solidFill>
              </a:endParaRPr>
            </a:p>
          </p:txBody>
        </p:sp>
        <p:sp>
          <p:nvSpPr>
            <p:cNvPr id="68685" name="Line 77"/>
            <p:cNvSpPr>
              <a:spLocks noChangeShapeType="1"/>
            </p:cNvSpPr>
            <p:nvPr/>
          </p:nvSpPr>
          <p:spPr bwMode="auto">
            <a:xfrm flipH="1">
              <a:off x="3147" y="1466"/>
              <a:ext cx="119" cy="187"/>
            </a:xfrm>
            <a:prstGeom prst="line">
              <a:avLst/>
            </a:prstGeom>
            <a:noFill/>
            <a:ln w="38100">
              <a:solidFill>
                <a:schemeClr val="tx1"/>
              </a:solidFill>
              <a:round/>
              <a:headEnd/>
              <a:tailEnd/>
            </a:ln>
            <a:effectLst/>
          </p:spPr>
          <p:txBody>
            <a:bodyPr wrap="none"/>
            <a:lstStyle/>
            <a:p>
              <a:endParaRPr lang="zh-CN" altLang="en-US"/>
            </a:p>
          </p:txBody>
        </p:sp>
        <p:sp>
          <p:nvSpPr>
            <p:cNvPr id="68686" name="Line 78"/>
            <p:cNvSpPr>
              <a:spLocks noChangeShapeType="1"/>
            </p:cNvSpPr>
            <p:nvPr/>
          </p:nvSpPr>
          <p:spPr bwMode="auto">
            <a:xfrm>
              <a:off x="3423" y="1473"/>
              <a:ext cx="113" cy="187"/>
            </a:xfrm>
            <a:prstGeom prst="line">
              <a:avLst/>
            </a:prstGeom>
            <a:noFill/>
            <a:ln w="38100">
              <a:solidFill>
                <a:schemeClr val="tx1"/>
              </a:solidFill>
              <a:round/>
              <a:headEnd/>
              <a:tailEnd/>
            </a:ln>
            <a:effectLst/>
          </p:spPr>
          <p:txBody>
            <a:bodyPr wrap="none"/>
            <a:lstStyle/>
            <a:p>
              <a:endParaRPr lang="zh-CN" altLang="en-US"/>
            </a:p>
          </p:txBody>
        </p:sp>
        <p:sp>
          <p:nvSpPr>
            <p:cNvPr id="68687" name="Oval 79"/>
            <p:cNvSpPr>
              <a:spLocks noChangeArrowheads="1"/>
            </p:cNvSpPr>
            <p:nvPr/>
          </p:nvSpPr>
          <p:spPr bwMode="auto">
            <a:xfrm>
              <a:off x="3505" y="830"/>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88" name="Text Box 80"/>
            <p:cNvSpPr txBox="1">
              <a:spLocks noChangeArrowheads="1"/>
            </p:cNvSpPr>
            <p:nvPr/>
          </p:nvSpPr>
          <p:spPr bwMode="auto">
            <a:xfrm>
              <a:off x="3478" y="867"/>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119</a:t>
              </a:r>
              <a:endParaRPr lang="en-US" altLang="zh-CN">
                <a:solidFill>
                  <a:schemeClr val="bg1"/>
                </a:solidFill>
              </a:endParaRPr>
            </a:p>
          </p:txBody>
        </p:sp>
        <p:sp>
          <p:nvSpPr>
            <p:cNvPr id="68689" name="Line 81"/>
            <p:cNvSpPr>
              <a:spLocks noChangeShapeType="1"/>
            </p:cNvSpPr>
            <p:nvPr/>
          </p:nvSpPr>
          <p:spPr bwMode="auto">
            <a:xfrm flipH="1">
              <a:off x="3394" y="1055"/>
              <a:ext cx="150" cy="209"/>
            </a:xfrm>
            <a:prstGeom prst="line">
              <a:avLst/>
            </a:prstGeom>
            <a:noFill/>
            <a:ln w="38100">
              <a:solidFill>
                <a:schemeClr val="tx1"/>
              </a:solidFill>
              <a:round/>
              <a:headEnd/>
              <a:tailEnd/>
            </a:ln>
            <a:effectLst/>
          </p:spPr>
          <p:txBody>
            <a:bodyPr wrap="none"/>
            <a:lstStyle/>
            <a:p>
              <a:endParaRPr lang="zh-CN" altLang="en-US"/>
            </a:p>
          </p:txBody>
        </p:sp>
        <p:sp>
          <p:nvSpPr>
            <p:cNvPr id="68690" name="Line 82"/>
            <p:cNvSpPr>
              <a:spLocks noChangeShapeType="1"/>
            </p:cNvSpPr>
            <p:nvPr/>
          </p:nvSpPr>
          <p:spPr bwMode="auto">
            <a:xfrm>
              <a:off x="3731" y="1062"/>
              <a:ext cx="172" cy="195"/>
            </a:xfrm>
            <a:prstGeom prst="line">
              <a:avLst/>
            </a:prstGeom>
            <a:noFill/>
            <a:ln w="38100">
              <a:solidFill>
                <a:schemeClr val="tx1"/>
              </a:solidFill>
              <a:round/>
              <a:headEnd/>
              <a:tailEnd/>
            </a:ln>
            <a:effectLst/>
          </p:spPr>
          <p:txBody>
            <a:bodyPr wrap="none"/>
            <a:lstStyle/>
            <a:p>
              <a:endParaRPr lang="zh-CN" altLang="en-US"/>
            </a:p>
          </p:txBody>
        </p:sp>
        <p:sp>
          <p:nvSpPr>
            <p:cNvPr id="68691" name="Oval 83"/>
            <p:cNvSpPr>
              <a:spLocks noChangeArrowheads="1"/>
            </p:cNvSpPr>
            <p:nvPr/>
          </p:nvSpPr>
          <p:spPr bwMode="auto">
            <a:xfrm>
              <a:off x="4231" y="1241"/>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92" name="Text Box 84"/>
            <p:cNvSpPr txBox="1">
              <a:spLocks noChangeArrowheads="1"/>
            </p:cNvSpPr>
            <p:nvPr/>
          </p:nvSpPr>
          <p:spPr bwMode="auto">
            <a:xfrm>
              <a:off x="4204" y="1248"/>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81</a:t>
              </a:r>
              <a:endParaRPr lang="en-US" altLang="zh-CN" sz="3200">
                <a:solidFill>
                  <a:schemeClr val="bg1"/>
                </a:solidFill>
              </a:endParaRPr>
            </a:p>
          </p:txBody>
        </p:sp>
        <p:sp>
          <p:nvSpPr>
            <p:cNvPr id="68693" name="Oval 85"/>
            <p:cNvSpPr>
              <a:spLocks noChangeArrowheads="1"/>
            </p:cNvSpPr>
            <p:nvPr/>
          </p:nvSpPr>
          <p:spPr bwMode="auto">
            <a:xfrm>
              <a:off x="4504" y="161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94" name="Text Box 86"/>
            <p:cNvSpPr txBox="1">
              <a:spLocks noChangeArrowheads="1"/>
            </p:cNvSpPr>
            <p:nvPr/>
          </p:nvSpPr>
          <p:spPr bwMode="auto">
            <a:xfrm>
              <a:off x="4477" y="162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36</a:t>
              </a:r>
              <a:endParaRPr lang="en-US" altLang="zh-CN" sz="3200">
                <a:solidFill>
                  <a:schemeClr val="bg1"/>
                </a:solidFill>
              </a:endParaRPr>
            </a:p>
          </p:txBody>
        </p:sp>
        <p:sp>
          <p:nvSpPr>
            <p:cNvPr id="68695" name="Oval 87"/>
            <p:cNvSpPr>
              <a:spLocks noChangeArrowheads="1"/>
            </p:cNvSpPr>
            <p:nvPr/>
          </p:nvSpPr>
          <p:spPr bwMode="auto">
            <a:xfrm>
              <a:off x="4932" y="1616"/>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8696" name="Text Box 88"/>
            <p:cNvSpPr txBox="1">
              <a:spLocks noChangeArrowheads="1"/>
            </p:cNvSpPr>
            <p:nvPr/>
          </p:nvSpPr>
          <p:spPr bwMode="auto">
            <a:xfrm>
              <a:off x="4905" y="1623"/>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49</a:t>
              </a:r>
              <a:endParaRPr lang="en-US" altLang="zh-CN" sz="3200">
                <a:solidFill>
                  <a:schemeClr val="bg1"/>
                </a:solidFill>
              </a:endParaRPr>
            </a:p>
          </p:txBody>
        </p:sp>
        <p:sp>
          <p:nvSpPr>
            <p:cNvPr id="68697" name="Oval 89"/>
            <p:cNvSpPr>
              <a:spLocks noChangeArrowheads="1"/>
            </p:cNvSpPr>
            <p:nvPr/>
          </p:nvSpPr>
          <p:spPr bwMode="auto">
            <a:xfrm>
              <a:off x="4753" y="1234"/>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698" name="Text Box 90"/>
            <p:cNvSpPr txBox="1">
              <a:spLocks noChangeArrowheads="1"/>
            </p:cNvSpPr>
            <p:nvPr/>
          </p:nvSpPr>
          <p:spPr bwMode="auto">
            <a:xfrm>
              <a:off x="4740" y="1219"/>
              <a:ext cx="330"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85</a:t>
              </a:r>
              <a:endParaRPr lang="en-US" altLang="zh-CN" sz="3200">
                <a:solidFill>
                  <a:schemeClr val="bg1"/>
                </a:solidFill>
              </a:endParaRPr>
            </a:p>
          </p:txBody>
        </p:sp>
        <p:sp>
          <p:nvSpPr>
            <p:cNvPr id="68699" name="Line 91"/>
            <p:cNvSpPr>
              <a:spLocks noChangeShapeType="1"/>
            </p:cNvSpPr>
            <p:nvPr/>
          </p:nvSpPr>
          <p:spPr bwMode="auto">
            <a:xfrm flipH="1">
              <a:off x="4682" y="1488"/>
              <a:ext cx="150" cy="150"/>
            </a:xfrm>
            <a:prstGeom prst="line">
              <a:avLst/>
            </a:prstGeom>
            <a:noFill/>
            <a:ln w="38100">
              <a:solidFill>
                <a:schemeClr val="tx1"/>
              </a:solidFill>
              <a:round/>
              <a:headEnd/>
              <a:tailEnd/>
            </a:ln>
            <a:effectLst/>
          </p:spPr>
          <p:txBody>
            <a:bodyPr wrap="none"/>
            <a:lstStyle/>
            <a:p>
              <a:endParaRPr lang="zh-CN" altLang="en-US"/>
            </a:p>
          </p:txBody>
        </p:sp>
        <p:sp>
          <p:nvSpPr>
            <p:cNvPr id="68700" name="Line 92"/>
            <p:cNvSpPr>
              <a:spLocks noChangeShapeType="1"/>
            </p:cNvSpPr>
            <p:nvPr/>
          </p:nvSpPr>
          <p:spPr bwMode="auto">
            <a:xfrm>
              <a:off x="4989" y="1473"/>
              <a:ext cx="112" cy="165"/>
            </a:xfrm>
            <a:prstGeom prst="line">
              <a:avLst/>
            </a:prstGeom>
            <a:noFill/>
            <a:ln w="38100">
              <a:solidFill>
                <a:schemeClr val="tx1"/>
              </a:solidFill>
              <a:round/>
              <a:headEnd/>
              <a:tailEnd/>
            </a:ln>
            <a:effectLst/>
          </p:spPr>
          <p:txBody>
            <a:bodyPr wrap="none"/>
            <a:lstStyle/>
            <a:p>
              <a:endParaRPr lang="zh-CN" altLang="en-US"/>
            </a:p>
          </p:txBody>
        </p:sp>
        <p:sp>
          <p:nvSpPr>
            <p:cNvPr id="68701" name="Oval 93"/>
            <p:cNvSpPr>
              <a:spLocks noChangeArrowheads="1"/>
            </p:cNvSpPr>
            <p:nvPr/>
          </p:nvSpPr>
          <p:spPr bwMode="auto">
            <a:xfrm>
              <a:off x="4515" y="807"/>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702" name="Text Box 94"/>
            <p:cNvSpPr txBox="1">
              <a:spLocks noChangeArrowheads="1"/>
            </p:cNvSpPr>
            <p:nvPr/>
          </p:nvSpPr>
          <p:spPr bwMode="auto">
            <a:xfrm>
              <a:off x="4488" y="844"/>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166</a:t>
              </a:r>
              <a:endParaRPr lang="en-US" altLang="zh-CN">
                <a:solidFill>
                  <a:schemeClr val="bg1"/>
                </a:solidFill>
              </a:endParaRPr>
            </a:p>
          </p:txBody>
        </p:sp>
        <p:sp>
          <p:nvSpPr>
            <p:cNvPr id="68703" name="Line 95"/>
            <p:cNvSpPr>
              <a:spLocks noChangeShapeType="1"/>
            </p:cNvSpPr>
            <p:nvPr/>
          </p:nvSpPr>
          <p:spPr bwMode="auto">
            <a:xfrm flipH="1">
              <a:off x="4435" y="1062"/>
              <a:ext cx="157" cy="209"/>
            </a:xfrm>
            <a:prstGeom prst="line">
              <a:avLst/>
            </a:prstGeom>
            <a:noFill/>
            <a:ln w="38100">
              <a:solidFill>
                <a:schemeClr val="tx1"/>
              </a:solidFill>
              <a:round/>
              <a:headEnd/>
              <a:tailEnd/>
            </a:ln>
            <a:effectLst/>
          </p:spPr>
          <p:txBody>
            <a:bodyPr wrap="none"/>
            <a:lstStyle/>
            <a:p>
              <a:endParaRPr lang="zh-CN" altLang="en-US"/>
            </a:p>
          </p:txBody>
        </p:sp>
        <p:sp>
          <p:nvSpPr>
            <p:cNvPr id="68704" name="Line 96"/>
            <p:cNvSpPr>
              <a:spLocks noChangeShapeType="1"/>
            </p:cNvSpPr>
            <p:nvPr/>
          </p:nvSpPr>
          <p:spPr bwMode="auto">
            <a:xfrm>
              <a:off x="4727" y="1054"/>
              <a:ext cx="127" cy="217"/>
            </a:xfrm>
            <a:prstGeom prst="line">
              <a:avLst/>
            </a:prstGeom>
            <a:noFill/>
            <a:ln w="38100">
              <a:solidFill>
                <a:schemeClr val="tx1"/>
              </a:solidFill>
              <a:round/>
              <a:headEnd/>
              <a:tailEnd/>
            </a:ln>
            <a:effectLst/>
          </p:spPr>
          <p:txBody>
            <a:bodyPr wrap="none"/>
            <a:lstStyle/>
            <a:p>
              <a:endParaRPr lang="zh-CN" altLang="en-US"/>
            </a:p>
          </p:txBody>
        </p:sp>
        <p:sp>
          <p:nvSpPr>
            <p:cNvPr id="68705" name="Oval 97"/>
            <p:cNvSpPr>
              <a:spLocks noChangeArrowheads="1"/>
            </p:cNvSpPr>
            <p:nvPr/>
          </p:nvSpPr>
          <p:spPr bwMode="auto">
            <a:xfrm>
              <a:off x="3992" y="329"/>
              <a:ext cx="288" cy="288"/>
            </a:xfrm>
            <a:prstGeom prst="ellipse">
              <a:avLst/>
            </a:prstGeom>
            <a:solidFill>
              <a:srgbClr val="3333FF"/>
            </a:solidFill>
            <a:ln w="9525">
              <a:solidFill>
                <a:schemeClr val="bg1"/>
              </a:solidFill>
              <a:round/>
              <a:headEnd/>
              <a:tailEnd/>
            </a:ln>
            <a:effectLst/>
          </p:spPr>
          <p:txBody>
            <a:bodyPr wrap="none" anchor="ctr"/>
            <a:lstStyle/>
            <a:p>
              <a:endParaRPr lang="zh-CN" altLang="en-US"/>
            </a:p>
          </p:txBody>
        </p:sp>
        <p:sp>
          <p:nvSpPr>
            <p:cNvPr id="68706" name="Text Box 98"/>
            <p:cNvSpPr txBox="1">
              <a:spLocks noChangeArrowheads="1"/>
            </p:cNvSpPr>
            <p:nvPr/>
          </p:nvSpPr>
          <p:spPr bwMode="auto">
            <a:xfrm>
              <a:off x="3965" y="366"/>
              <a:ext cx="383" cy="250"/>
            </a:xfrm>
            <a:prstGeom prst="rect">
              <a:avLst/>
            </a:prstGeom>
            <a:noFill/>
            <a:ln w="9525">
              <a:noFill/>
              <a:miter lim="800000"/>
              <a:headEnd/>
              <a:tailEnd/>
            </a:ln>
            <a:effectLst/>
          </p:spPr>
          <p:txBody>
            <a:bodyPr wrap="none">
              <a:spAutoFit/>
            </a:bodyPr>
            <a:lstStyle/>
            <a:p>
              <a:r>
                <a:rPr lang="en-US" altLang="zh-CN" b="1">
                  <a:solidFill>
                    <a:schemeClr val="bg1"/>
                  </a:solidFill>
                  <a:latin typeface="Arial" pitchFamily="34" charset="0"/>
                </a:rPr>
                <a:t>285</a:t>
              </a:r>
              <a:endParaRPr lang="en-US" altLang="zh-CN">
                <a:solidFill>
                  <a:schemeClr val="bg1"/>
                </a:solidFill>
              </a:endParaRPr>
            </a:p>
          </p:txBody>
        </p:sp>
        <p:sp>
          <p:nvSpPr>
            <p:cNvPr id="68707" name="Line 99"/>
            <p:cNvSpPr>
              <a:spLocks noChangeShapeType="1"/>
            </p:cNvSpPr>
            <p:nvPr/>
          </p:nvSpPr>
          <p:spPr bwMode="auto">
            <a:xfrm flipH="1">
              <a:off x="3710" y="561"/>
              <a:ext cx="337" cy="337"/>
            </a:xfrm>
            <a:prstGeom prst="line">
              <a:avLst/>
            </a:prstGeom>
            <a:noFill/>
            <a:ln w="38100">
              <a:solidFill>
                <a:schemeClr val="tx1"/>
              </a:solidFill>
              <a:round/>
              <a:headEnd/>
              <a:tailEnd/>
            </a:ln>
            <a:effectLst/>
          </p:spPr>
          <p:txBody>
            <a:bodyPr wrap="none"/>
            <a:lstStyle/>
            <a:p>
              <a:endParaRPr lang="zh-CN" altLang="en-US"/>
            </a:p>
          </p:txBody>
        </p:sp>
        <p:sp>
          <p:nvSpPr>
            <p:cNvPr id="68708" name="Line 100"/>
            <p:cNvSpPr>
              <a:spLocks noChangeShapeType="1"/>
            </p:cNvSpPr>
            <p:nvPr/>
          </p:nvSpPr>
          <p:spPr bwMode="auto">
            <a:xfrm>
              <a:off x="4234" y="554"/>
              <a:ext cx="337" cy="336"/>
            </a:xfrm>
            <a:prstGeom prst="line">
              <a:avLst/>
            </a:prstGeom>
            <a:noFill/>
            <a:ln w="38100">
              <a:solidFill>
                <a:schemeClr val="tx1"/>
              </a:solidFill>
              <a:round/>
              <a:headEnd/>
              <a:tailEn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8610">
                                            <p:txEl>
                                              <p:pRg st="0" end="0"/>
                                            </p:txEl>
                                          </p:spTgt>
                                        </p:tgtEl>
                                        <p:attrNameLst>
                                          <p:attrName>style.visibility</p:attrName>
                                        </p:attrNameLst>
                                      </p:cBhvr>
                                      <p:to>
                                        <p:strVal val="visible"/>
                                      </p:to>
                                    </p:set>
                                    <p:animEffect transition="in" filter="box(out)">
                                      <p:cBhvr>
                                        <p:cTn id="17" dur="500"/>
                                        <p:tgtEl>
                                          <p:spTgt spid="6861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autoUpdateAnimBg="0"/>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33400" y="219075"/>
            <a:ext cx="5645150" cy="701675"/>
          </a:xfrm>
          <a:prstGeom prst="rect">
            <a:avLst/>
          </a:prstGeom>
          <a:noFill/>
          <a:ln w="9525">
            <a:noFill/>
            <a:miter lim="800000"/>
            <a:headEnd/>
            <a:tailEnd/>
          </a:ln>
          <a:effectLst/>
        </p:spPr>
        <p:txBody>
          <a:bodyPr wrap="none">
            <a:spAutoFit/>
          </a:bodyPr>
          <a:lstStyle/>
          <a:p>
            <a:pPr marL="457200" indent="-457200"/>
            <a:r>
              <a:rPr lang="en-US" altLang="zh-CN"/>
              <a:t>5.1 </a:t>
            </a:r>
            <a:r>
              <a:rPr lang="zh-CN" altLang="en-US"/>
              <a:t>对有向图写出每个顶点入度与出度；邻接矩阵</a:t>
            </a:r>
          </a:p>
          <a:p>
            <a:pPr marL="457200" indent="-457200"/>
            <a:r>
              <a:rPr lang="zh-CN" altLang="en-US"/>
              <a:t>      邻接表，逆邻接表，十字链表</a:t>
            </a:r>
          </a:p>
        </p:txBody>
      </p:sp>
      <p:grpSp>
        <p:nvGrpSpPr>
          <p:cNvPr id="2" name="Group 3"/>
          <p:cNvGrpSpPr>
            <a:grpSpLocks/>
          </p:cNvGrpSpPr>
          <p:nvPr/>
        </p:nvGrpSpPr>
        <p:grpSpPr bwMode="auto">
          <a:xfrm>
            <a:off x="1149350" y="1427163"/>
            <a:ext cx="2936875" cy="1735137"/>
            <a:chOff x="1112" y="1482"/>
            <a:chExt cx="1850" cy="1093"/>
          </a:xfrm>
        </p:grpSpPr>
        <p:grpSp>
          <p:nvGrpSpPr>
            <p:cNvPr id="3" name="Group 4"/>
            <p:cNvGrpSpPr>
              <a:grpSpLocks/>
            </p:cNvGrpSpPr>
            <p:nvPr/>
          </p:nvGrpSpPr>
          <p:grpSpPr bwMode="auto">
            <a:xfrm>
              <a:off x="1687" y="1482"/>
              <a:ext cx="288" cy="288"/>
              <a:chOff x="1743" y="1530"/>
              <a:chExt cx="288" cy="288"/>
            </a:xfrm>
          </p:grpSpPr>
          <p:sp>
            <p:nvSpPr>
              <p:cNvPr id="69637" name="Oval 5"/>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9638" name="Text Box 6"/>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grpSp>
        <p:grpSp>
          <p:nvGrpSpPr>
            <p:cNvPr id="4" name="Group 7"/>
            <p:cNvGrpSpPr>
              <a:grpSpLocks/>
            </p:cNvGrpSpPr>
            <p:nvPr/>
          </p:nvGrpSpPr>
          <p:grpSpPr bwMode="auto">
            <a:xfrm>
              <a:off x="1112" y="1932"/>
              <a:ext cx="288" cy="288"/>
              <a:chOff x="1743" y="1530"/>
              <a:chExt cx="288" cy="288"/>
            </a:xfrm>
          </p:grpSpPr>
          <p:sp>
            <p:nvSpPr>
              <p:cNvPr id="69640" name="Oval 8"/>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9641" name="Text Box 9"/>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a:t>
                </a:r>
                <a:endParaRPr lang="en-US" altLang="zh-CN" sz="3200">
                  <a:solidFill>
                    <a:schemeClr val="bg1"/>
                  </a:solidFill>
                </a:endParaRPr>
              </a:p>
            </p:txBody>
          </p:sp>
        </p:grpSp>
        <p:grpSp>
          <p:nvGrpSpPr>
            <p:cNvPr id="5" name="Group 10"/>
            <p:cNvGrpSpPr>
              <a:grpSpLocks/>
            </p:cNvGrpSpPr>
            <p:nvPr/>
          </p:nvGrpSpPr>
          <p:grpSpPr bwMode="auto">
            <a:xfrm>
              <a:off x="1681" y="2287"/>
              <a:ext cx="288" cy="288"/>
              <a:chOff x="1743" y="1530"/>
              <a:chExt cx="288" cy="288"/>
            </a:xfrm>
          </p:grpSpPr>
          <p:sp>
            <p:nvSpPr>
              <p:cNvPr id="69643" name="Oval 11"/>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9644" name="Text Box 12"/>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a:t>
                </a:r>
                <a:endParaRPr lang="en-US" altLang="zh-CN" sz="3200">
                  <a:solidFill>
                    <a:schemeClr val="bg1"/>
                  </a:solidFill>
                </a:endParaRPr>
              </a:p>
            </p:txBody>
          </p:sp>
        </p:grpSp>
        <p:grpSp>
          <p:nvGrpSpPr>
            <p:cNvPr id="6" name="Group 13"/>
            <p:cNvGrpSpPr>
              <a:grpSpLocks/>
            </p:cNvGrpSpPr>
            <p:nvPr/>
          </p:nvGrpSpPr>
          <p:grpSpPr bwMode="auto">
            <a:xfrm>
              <a:off x="2146" y="1932"/>
              <a:ext cx="288" cy="288"/>
              <a:chOff x="1743" y="1530"/>
              <a:chExt cx="288" cy="288"/>
            </a:xfrm>
          </p:grpSpPr>
          <p:sp>
            <p:nvSpPr>
              <p:cNvPr id="69646" name="Oval 14"/>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9647" name="Text Box 15"/>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a:t>
                </a:r>
                <a:endParaRPr lang="en-US" altLang="zh-CN" sz="3200">
                  <a:solidFill>
                    <a:schemeClr val="bg1"/>
                  </a:solidFill>
                </a:endParaRPr>
              </a:p>
            </p:txBody>
          </p:sp>
        </p:grpSp>
        <p:grpSp>
          <p:nvGrpSpPr>
            <p:cNvPr id="7" name="Group 16"/>
            <p:cNvGrpSpPr>
              <a:grpSpLocks/>
            </p:cNvGrpSpPr>
            <p:nvPr/>
          </p:nvGrpSpPr>
          <p:grpSpPr bwMode="auto">
            <a:xfrm>
              <a:off x="2674" y="1482"/>
              <a:ext cx="288" cy="288"/>
              <a:chOff x="1743" y="1530"/>
              <a:chExt cx="288" cy="288"/>
            </a:xfrm>
          </p:grpSpPr>
          <p:sp>
            <p:nvSpPr>
              <p:cNvPr id="69649" name="Oval 17"/>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9650" name="Text Box 18"/>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grpSp>
        <p:grpSp>
          <p:nvGrpSpPr>
            <p:cNvPr id="8" name="Group 19"/>
            <p:cNvGrpSpPr>
              <a:grpSpLocks/>
            </p:cNvGrpSpPr>
            <p:nvPr/>
          </p:nvGrpSpPr>
          <p:grpSpPr bwMode="auto">
            <a:xfrm>
              <a:off x="2674" y="2287"/>
              <a:ext cx="288" cy="288"/>
              <a:chOff x="1743" y="1530"/>
              <a:chExt cx="288" cy="288"/>
            </a:xfrm>
          </p:grpSpPr>
          <p:sp>
            <p:nvSpPr>
              <p:cNvPr id="69652" name="Oval 20"/>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69653" name="Text Box 21"/>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grpSp>
        <p:sp>
          <p:nvSpPr>
            <p:cNvPr id="69654" name="Line 22"/>
            <p:cNvSpPr>
              <a:spLocks noChangeShapeType="1"/>
            </p:cNvSpPr>
            <p:nvPr/>
          </p:nvSpPr>
          <p:spPr bwMode="auto">
            <a:xfrm flipV="1">
              <a:off x="1349" y="1665"/>
              <a:ext cx="363" cy="362"/>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655" name="Line 23"/>
            <p:cNvSpPr>
              <a:spLocks noChangeShapeType="1"/>
            </p:cNvSpPr>
            <p:nvPr/>
          </p:nvSpPr>
          <p:spPr bwMode="auto">
            <a:xfrm flipH="1" flipV="1">
              <a:off x="1341" y="2154"/>
              <a:ext cx="403" cy="276"/>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656" name="Line 24"/>
            <p:cNvSpPr>
              <a:spLocks noChangeShapeType="1"/>
            </p:cNvSpPr>
            <p:nvPr/>
          </p:nvSpPr>
          <p:spPr bwMode="auto">
            <a:xfrm flipH="1">
              <a:off x="1917" y="2454"/>
              <a:ext cx="782" cy="0"/>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657" name="Line 25"/>
            <p:cNvSpPr>
              <a:spLocks noChangeShapeType="1"/>
            </p:cNvSpPr>
            <p:nvPr/>
          </p:nvSpPr>
          <p:spPr bwMode="auto">
            <a:xfrm>
              <a:off x="1941" y="1633"/>
              <a:ext cx="750" cy="0"/>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658" name="Line 26"/>
            <p:cNvSpPr>
              <a:spLocks noChangeShapeType="1"/>
            </p:cNvSpPr>
            <p:nvPr/>
          </p:nvSpPr>
          <p:spPr bwMode="auto">
            <a:xfrm flipV="1">
              <a:off x="2801" y="1752"/>
              <a:ext cx="0" cy="552"/>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659" name="Line 27"/>
            <p:cNvSpPr>
              <a:spLocks noChangeShapeType="1"/>
            </p:cNvSpPr>
            <p:nvPr/>
          </p:nvSpPr>
          <p:spPr bwMode="auto">
            <a:xfrm flipH="1">
              <a:off x="1310" y="2067"/>
              <a:ext cx="828" cy="0"/>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660" name="Line 28"/>
            <p:cNvSpPr>
              <a:spLocks noChangeShapeType="1"/>
            </p:cNvSpPr>
            <p:nvPr/>
          </p:nvSpPr>
          <p:spPr bwMode="auto">
            <a:xfrm flipV="1">
              <a:off x="1909" y="2162"/>
              <a:ext cx="292" cy="221"/>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69661" name="Line 29"/>
            <p:cNvSpPr>
              <a:spLocks noChangeShapeType="1"/>
            </p:cNvSpPr>
            <p:nvPr/>
          </p:nvSpPr>
          <p:spPr bwMode="auto">
            <a:xfrm flipV="1">
              <a:off x="2399" y="1704"/>
              <a:ext cx="307" cy="308"/>
            </a:xfrm>
            <a:prstGeom prst="line">
              <a:avLst/>
            </a:prstGeom>
            <a:noFill/>
            <a:ln w="38100">
              <a:solidFill>
                <a:schemeClr val="tx1"/>
              </a:solidFill>
              <a:round/>
              <a:headEnd/>
              <a:tailEnd type="triangle" w="med" len="med"/>
            </a:ln>
            <a:effectLst/>
          </p:spPr>
          <p:txBody>
            <a:bodyPr wrap="none"/>
            <a:lstStyle/>
            <a:p>
              <a:endParaRPr lang="zh-CN" altLang="en-US"/>
            </a:p>
          </p:txBody>
        </p:sp>
      </p:grpSp>
      <p:grpSp>
        <p:nvGrpSpPr>
          <p:cNvPr id="9" name="Group 37"/>
          <p:cNvGrpSpPr>
            <a:grpSpLocks/>
          </p:cNvGrpSpPr>
          <p:nvPr/>
        </p:nvGrpSpPr>
        <p:grpSpPr bwMode="auto">
          <a:xfrm>
            <a:off x="6750050" y="0"/>
            <a:ext cx="2006600" cy="2489200"/>
            <a:chOff x="370" y="1802"/>
            <a:chExt cx="1264" cy="1568"/>
          </a:xfrm>
        </p:grpSpPr>
        <p:sp>
          <p:nvSpPr>
            <p:cNvPr id="69670" name="Text Box 38"/>
            <p:cNvSpPr txBox="1">
              <a:spLocks noChangeArrowheads="1"/>
            </p:cNvSpPr>
            <p:nvPr/>
          </p:nvSpPr>
          <p:spPr bwMode="auto">
            <a:xfrm>
              <a:off x="384" y="1802"/>
              <a:ext cx="760" cy="250"/>
            </a:xfrm>
            <a:prstGeom prst="rect">
              <a:avLst/>
            </a:prstGeom>
            <a:noFill/>
            <a:ln w="38100">
              <a:noFill/>
              <a:miter lim="800000"/>
              <a:headEnd/>
              <a:tailEnd/>
            </a:ln>
            <a:effectLst/>
          </p:spPr>
          <p:txBody>
            <a:bodyPr wrap="none">
              <a:spAutoFit/>
            </a:bodyPr>
            <a:lstStyle/>
            <a:p>
              <a:r>
                <a:rPr lang="zh-CN" altLang="en-US" b="1"/>
                <a:t>邻接矩阵</a:t>
              </a:r>
            </a:p>
          </p:txBody>
        </p:sp>
        <p:grpSp>
          <p:nvGrpSpPr>
            <p:cNvPr id="10" name="Group 39"/>
            <p:cNvGrpSpPr>
              <a:grpSpLocks/>
            </p:cNvGrpSpPr>
            <p:nvPr/>
          </p:nvGrpSpPr>
          <p:grpSpPr bwMode="auto">
            <a:xfrm>
              <a:off x="370" y="2073"/>
              <a:ext cx="1264" cy="1297"/>
              <a:chOff x="1025" y="2389"/>
              <a:chExt cx="1264" cy="1297"/>
            </a:xfrm>
          </p:grpSpPr>
          <p:grpSp>
            <p:nvGrpSpPr>
              <p:cNvPr id="11" name="Group 40"/>
              <p:cNvGrpSpPr>
                <a:grpSpLocks/>
              </p:cNvGrpSpPr>
              <p:nvPr/>
            </p:nvGrpSpPr>
            <p:grpSpPr bwMode="auto">
              <a:xfrm>
                <a:off x="1086" y="2389"/>
                <a:ext cx="1172" cy="1297"/>
                <a:chOff x="1086" y="2389"/>
                <a:chExt cx="1172" cy="1297"/>
              </a:xfrm>
            </p:grpSpPr>
            <p:sp>
              <p:nvSpPr>
                <p:cNvPr id="69673" name="Text Box 41"/>
                <p:cNvSpPr txBox="1">
                  <a:spLocks noChangeArrowheads="1"/>
                </p:cNvSpPr>
                <p:nvPr/>
              </p:nvSpPr>
              <p:spPr bwMode="auto">
                <a:xfrm>
                  <a:off x="1086" y="2389"/>
                  <a:ext cx="1172" cy="288"/>
                </a:xfrm>
                <a:prstGeom prst="rect">
                  <a:avLst/>
                </a:prstGeom>
                <a:noFill/>
                <a:ln w="38100">
                  <a:noFill/>
                  <a:miter lim="800000"/>
                  <a:headEnd/>
                  <a:tailEnd/>
                </a:ln>
                <a:effectLst/>
              </p:spPr>
              <p:txBody>
                <a:bodyPr wrap="none">
                  <a:spAutoFit/>
                </a:bodyPr>
                <a:lstStyle/>
                <a:p>
                  <a:r>
                    <a:rPr lang="en-US" altLang="zh-CN" sz="2400" b="1"/>
                    <a:t>0  0  0  0  1  0</a:t>
                  </a:r>
                </a:p>
              </p:txBody>
            </p:sp>
            <p:sp>
              <p:nvSpPr>
                <p:cNvPr id="69674" name="Text Box 42"/>
                <p:cNvSpPr txBox="1">
                  <a:spLocks noChangeArrowheads="1"/>
                </p:cNvSpPr>
                <p:nvPr/>
              </p:nvSpPr>
              <p:spPr bwMode="auto">
                <a:xfrm>
                  <a:off x="1086" y="2591"/>
                  <a:ext cx="1172" cy="288"/>
                </a:xfrm>
                <a:prstGeom prst="rect">
                  <a:avLst/>
                </a:prstGeom>
                <a:noFill/>
                <a:ln w="38100">
                  <a:noFill/>
                  <a:miter lim="800000"/>
                  <a:headEnd/>
                  <a:tailEnd/>
                </a:ln>
                <a:effectLst/>
              </p:spPr>
              <p:txBody>
                <a:bodyPr wrap="none">
                  <a:spAutoFit/>
                </a:bodyPr>
                <a:lstStyle/>
                <a:p>
                  <a:r>
                    <a:rPr lang="en-US" altLang="zh-CN" sz="2400" b="1"/>
                    <a:t>1  0  0  0  0  0</a:t>
                  </a:r>
                </a:p>
              </p:txBody>
            </p:sp>
            <p:sp>
              <p:nvSpPr>
                <p:cNvPr id="69675" name="Text Box 43"/>
                <p:cNvSpPr txBox="1">
                  <a:spLocks noChangeArrowheads="1"/>
                </p:cNvSpPr>
                <p:nvPr/>
              </p:nvSpPr>
              <p:spPr bwMode="auto">
                <a:xfrm>
                  <a:off x="1086" y="2793"/>
                  <a:ext cx="1172" cy="288"/>
                </a:xfrm>
                <a:prstGeom prst="rect">
                  <a:avLst/>
                </a:prstGeom>
                <a:noFill/>
                <a:ln w="38100">
                  <a:noFill/>
                  <a:miter lim="800000"/>
                  <a:headEnd/>
                  <a:tailEnd/>
                </a:ln>
                <a:effectLst/>
              </p:spPr>
              <p:txBody>
                <a:bodyPr wrap="none">
                  <a:spAutoFit/>
                </a:bodyPr>
                <a:lstStyle/>
                <a:p>
                  <a:r>
                    <a:rPr lang="en-US" altLang="zh-CN" sz="2400" b="1"/>
                    <a:t>0  1  0  0  0  1</a:t>
                  </a:r>
                </a:p>
              </p:txBody>
            </p:sp>
            <p:sp>
              <p:nvSpPr>
                <p:cNvPr id="69676" name="Text Box 44"/>
                <p:cNvSpPr txBox="1">
                  <a:spLocks noChangeArrowheads="1"/>
                </p:cNvSpPr>
                <p:nvPr/>
              </p:nvSpPr>
              <p:spPr bwMode="auto">
                <a:xfrm>
                  <a:off x="1086" y="2995"/>
                  <a:ext cx="1172" cy="288"/>
                </a:xfrm>
                <a:prstGeom prst="rect">
                  <a:avLst/>
                </a:prstGeom>
                <a:noFill/>
                <a:ln w="38100">
                  <a:noFill/>
                  <a:miter lim="800000"/>
                  <a:headEnd/>
                  <a:tailEnd/>
                </a:ln>
                <a:effectLst/>
              </p:spPr>
              <p:txBody>
                <a:bodyPr wrap="none">
                  <a:spAutoFit/>
                </a:bodyPr>
                <a:lstStyle/>
                <a:p>
                  <a:r>
                    <a:rPr lang="en-US" altLang="zh-CN" sz="2400" b="1"/>
                    <a:t>0  0  1  0  1  0</a:t>
                  </a:r>
                </a:p>
              </p:txBody>
            </p:sp>
            <p:sp>
              <p:nvSpPr>
                <p:cNvPr id="69677" name="Text Box 45"/>
                <p:cNvSpPr txBox="1">
                  <a:spLocks noChangeArrowheads="1"/>
                </p:cNvSpPr>
                <p:nvPr/>
              </p:nvSpPr>
              <p:spPr bwMode="auto">
                <a:xfrm>
                  <a:off x="1086" y="3197"/>
                  <a:ext cx="1172" cy="288"/>
                </a:xfrm>
                <a:prstGeom prst="rect">
                  <a:avLst/>
                </a:prstGeom>
                <a:noFill/>
                <a:ln w="38100">
                  <a:noFill/>
                  <a:miter lim="800000"/>
                  <a:headEnd/>
                  <a:tailEnd/>
                </a:ln>
                <a:effectLst/>
              </p:spPr>
              <p:txBody>
                <a:bodyPr wrap="none">
                  <a:spAutoFit/>
                </a:bodyPr>
                <a:lstStyle/>
                <a:p>
                  <a:r>
                    <a:rPr lang="en-US" altLang="zh-CN" sz="2400" b="1"/>
                    <a:t>0  0  0  0  0  0</a:t>
                  </a:r>
                </a:p>
              </p:txBody>
            </p:sp>
            <p:sp>
              <p:nvSpPr>
                <p:cNvPr id="69678" name="Text Box 46"/>
                <p:cNvSpPr txBox="1">
                  <a:spLocks noChangeArrowheads="1"/>
                </p:cNvSpPr>
                <p:nvPr/>
              </p:nvSpPr>
              <p:spPr bwMode="auto">
                <a:xfrm>
                  <a:off x="1086" y="3398"/>
                  <a:ext cx="1172" cy="288"/>
                </a:xfrm>
                <a:prstGeom prst="rect">
                  <a:avLst/>
                </a:prstGeom>
                <a:noFill/>
                <a:ln w="38100">
                  <a:noFill/>
                  <a:miter lim="800000"/>
                  <a:headEnd/>
                  <a:tailEnd/>
                </a:ln>
                <a:effectLst/>
              </p:spPr>
              <p:txBody>
                <a:bodyPr wrap="none">
                  <a:spAutoFit/>
                </a:bodyPr>
                <a:lstStyle/>
                <a:p>
                  <a:r>
                    <a:rPr lang="en-US" altLang="zh-CN" sz="2400" b="1"/>
                    <a:t>0  1  0  0  1  0</a:t>
                  </a:r>
                </a:p>
              </p:txBody>
            </p:sp>
          </p:grpSp>
          <p:sp>
            <p:nvSpPr>
              <p:cNvPr id="69679" name="AutoShape 47"/>
              <p:cNvSpPr>
                <a:spLocks/>
              </p:cNvSpPr>
              <p:nvPr/>
            </p:nvSpPr>
            <p:spPr bwMode="auto">
              <a:xfrm>
                <a:off x="1025" y="2470"/>
                <a:ext cx="56" cy="1089"/>
              </a:xfrm>
              <a:prstGeom prst="leftBracket">
                <a:avLst>
                  <a:gd name="adj" fmla="val 162054"/>
                </a:avLst>
              </a:prstGeom>
              <a:noFill/>
              <a:ln w="38100">
                <a:solidFill>
                  <a:schemeClr val="tx1"/>
                </a:solidFill>
                <a:round/>
                <a:headEnd/>
                <a:tailEnd/>
              </a:ln>
              <a:effectLst/>
            </p:spPr>
            <p:txBody>
              <a:bodyPr wrap="none" anchor="ctr"/>
              <a:lstStyle/>
              <a:p>
                <a:endParaRPr lang="zh-CN" altLang="en-US"/>
              </a:p>
            </p:txBody>
          </p:sp>
          <p:sp>
            <p:nvSpPr>
              <p:cNvPr id="69680" name="AutoShape 48"/>
              <p:cNvSpPr>
                <a:spLocks/>
              </p:cNvSpPr>
              <p:nvPr/>
            </p:nvSpPr>
            <p:spPr bwMode="auto">
              <a:xfrm>
                <a:off x="2233" y="2502"/>
                <a:ext cx="56" cy="1120"/>
              </a:xfrm>
              <a:prstGeom prst="rightBracket">
                <a:avLst>
                  <a:gd name="adj" fmla="val 166667"/>
                </a:avLst>
              </a:prstGeom>
              <a:noFill/>
              <a:ln w="38100">
                <a:solidFill>
                  <a:schemeClr val="tx1"/>
                </a:solidFill>
                <a:round/>
                <a:headEnd/>
                <a:tailEnd/>
              </a:ln>
              <a:effectLst/>
            </p:spPr>
            <p:txBody>
              <a:bodyPr wrap="none" anchor="ctr"/>
              <a:lstStyle/>
              <a:p>
                <a:endParaRPr lang="zh-CN" altLang="en-US"/>
              </a:p>
            </p:txBody>
          </p:sp>
        </p:grpSp>
      </p:grpSp>
      <p:grpSp>
        <p:nvGrpSpPr>
          <p:cNvPr id="12" name="Group 49"/>
          <p:cNvGrpSpPr>
            <a:grpSpLocks/>
          </p:cNvGrpSpPr>
          <p:nvPr/>
        </p:nvGrpSpPr>
        <p:grpSpPr bwMode="auto">
          <a:xfrm>
            <a:off x="4827588" y="2060575"/>
            <a:ext cx="4316412" cy="3328988"/>
            <a:chOff x="1908" y="1850"/>
            <a:chExt cx="2719" cy="2097"/>
          </a:xfrm>
        </p:grpSpPr>
        <p:sp>
          <p:nvSpPr>
            <p:cNvPr id="69682" name="Text Box 50"/>
            <p:cNvSpPr txBox="1">
              <a:spLocks noChangeArrowheads="1"/>
            </p:cNvSpPr>
            <p:nvPr/>
          </p:nvSpPr>
          <p:spPr bwMode="auto">
            <a:xfrm>
              <a:off x="2041" y="1850"/>
              <a:ext cx="599" cy="250"/>
            </a:xfrm>
            <a:prstGeom prst="rect">
              <a:avLst/>
            </a:prstGeom>
            <a:noFill/>
            <a:ln w="38100">
              <a:noFill/>
              <a:miter lim="800000"/>
              <a:headEnd/>
              <a:tailEnd/>
            </a:ln>
            <a:effectLst/>
          </p:spPr>
          <p:txBody>
            <a:bodyPr wrap="none">
              <a:spAutoFit/>
            </a:bodyPr>
            <a:lstStyle/>
            <a:p>
              <a:r>
                <a:rPr lang="zh-CN" altLang="en-US" b="1"/>
                <a:t>邻接表</a:t>
              </a:r>
            </a:p>
          </p:txBody>
        </p:sp>
        <p:sp>
          <p:nvSpPr>
            <p:cNvPr id="69683" name="Rectangle 51"/>
            <p:cNvSpPr>
              <a:spLocks noChangeArrowheads="1"/>
            </p:cNvSpPr>
            <p:nvPr/>
          </p:nvSpPr>
          <p:spPr bwMode="auto">
            <a:xfrm>
              <a:off x="3144" y="2263"/>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5</a:t>
              </a:r>
            </a:p>
          </p:txBody>
        </p:sp>
        <p:sp>
          <p:nvSpPr>
            <p:cNvPr id="69684" name="Line 52"/>
            <p:cNvSpPr>
              <a:spLocks noChangeShapeType="1"/>
            </p:cNvSpPr>
            <p:nvPr/>
          </p:nvSpPr>
          <p:spPr bwMode="auto">
            <a:xfrm>
              <a:off x="3466" y="2276"/>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685" name="Line 53"/>
            <p:cNvSpPr>
              <a:spLocks noChangeShapeType="1"/>
            </p:cNvSpPr>
            <p:nvPr/>
          </p:nvSpPr>
          <p:spPr bwMode="auto">
            <a:xfrm>
              <a:off x="2785" y="2410"/>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686" name="Text Box 54"/>
            <p:cNvSpPr txBox="1">
              <a:spLocks noChangeArrowheads="1"/>
            </p:cNvSpPr>
            <p:nvPr/>
          </p:nvSpPr>
          <p:spPr bwMode="auto">
            <a:xfrm>
              <a:off x="3109" y="2045"/>
              <a:ext cx="542"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adjvex</a:t>
              </a:r>
            </a:p>
          </p:txBody>
        </p:sp>
        <p:sp>
          <p:nvSpPr>
            <p:cNvPr id="69687" name="Text Box 55"/>
            <p:cNvSpPr txBox="1">
              <a:spLocks noChangeArrowheads="1"/>
            </p:cNvSpPr>
            <p:nvPr/>
          </p:nvSpPr>
          <p:spPr bwMode="auto">
            <a:xfrm>
              <a:off x="3606" y="2048"/>
              <a:ext cx="3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next</a:t>
              </a:r>
            </a:p>
          </p:txBody>
        </p:sp>
        <p:sp>
          <p:nvSpPr>
            <p:cNvPr id="69688" name="Rectangle 56"/>
            <p:cNvSpPr>
              <a:spLocks noChangeArrowheads="1"/>
            </p:cNvSpPr>
            <p:nvPr/>
          </p:nvSpPr>
          <p:spPr bwMode="auto">
            <a:xfrm>
              <a:off x="2158" y="2275"/>
              <a:ext cx="815" cy="1672"/>
            </a:xfrm>
            <a:prstGeom prst="rect">
              <a:avLst/>
            </a:prstGeom>
            <a:noFill/>
            <a:ln w="28575">
              <a:solidFill>
                <a:schemeClr val="tx1"/>
              </a:solidFill>
              <a:miter lim="800000"/>
              <a:headEnd/>
              <a:tailEnd/>
            </a:ln>
            <a:effectLst/>
          </p:spPr>
          <p:txBody>
            <a:bodyPr anchor="ctr">
              <a:spAutoFit/>
            </a:bodyPr>
            <a:lstStyle/>
            <a:p>
              <a:endParaRPr lang="zh-CN" altLang="en-US"/>
            </a:p>
          </p:txBody>
        </p:sp>
        <p:sp>
          <p:nvSpPr>
            <p:cNvPr id="69689" name="Line 57"/>
            <p:cNvSpPr>
              <a:spLocks noChangeShapeType="1"/>
            </p:cNvSpPr>
            <p:nvPr/>
          </p:nvSpPr>
          <p:spPr bwMode="auto">
            <a:xfrm>
              <a:off x="2151" y="2553"/>
              <a:ext cx="815" cy="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690" name="Line 58"/>
            <p:cNvSpPr>
              <a:spLocks noChangeShapeType="1"/>
            </p:cNvSpPr>
            <p:nvPr/>
          </p:nvSpPr>
          <p:spPr bwMode="auto">
            <a:xfrm>
              <a:off x="2151" y="2830"/>
              <a:ext cx="815" cy="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691" name="Line 59"/>
            <p:cNvSpPr>
              <a:spLocks noChangeShapeType="1"/>
            </p:cNvSpPr>
            <p:nvPr/>
          </p:nvSpPr>
          <p:spPr bwMode="auto">
            <a:xfrm>
              <a:off x="2151" y="3108"/>
              <a:ext cx="815" cy="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692" name="Line 60"/>
            <p:cNvSpPr>
              <a:spLocks noChangeShapeType="1"/>
            </p:cNvSpPr>
            <p:nvPr/>
          </p:nvSpPr>
          <p:spPr bwMode="auto">
            <a:xfrm>
              <a:off x="2580" y="2275"/>
              <a:ext cx="0" cy="1671"/>
            </a:xfrm>
            <a:prstGeom prst="line">
              <a:avLst/>
            </a:prstGeom>
            <a:noFill/>
            <a:ln w="28575">
              <a:solidFill>
                <a:schemeClr val="tx1"/>
              </a:solidFill>
              <a:round/>
              <a:headEnd/>
              <a:tailEnd/>
            </a:ln>
            <a:effectLst/>
          </p:spPr>
          <p:txBody>
            <a:bodyPr anchor="ctr">
              <a:spAutoFit/>
            </a:bodyPr>
            <a:lstStyle/>
            <a:p>
              <a:endParaRPr lang="zh-CN" altLang="en-US"/>
            </a:p>
          </p:txBody>
        </p:sp>
        <p:sp>
          <p:nvSpPr>
            <p:cNvPr id="69693" name="Line 61"/>
            <p:cNvSpPr>
              <a:spLocks noChangeShapeType="1"/>
            </p:cNvSpPr>
            <p:nvPr/>
          </p:nvSpPr>
          <p:spPr bwMode="auto">
            <a:xfrm>
              <a:off x="2168" y="3401"/>
              <a:ext cx="822" cy="0"/>
            </a:xfrm>
            <a:prstGeom prst="line">
              <a:avLst/>
            </a:prstGeom>
            <a:noFill/>
            <a:ln w="28575">
              <a:solidFill>
                <a:schemeClr val="tx1"/>
              </a:solidFill>
              <a:round/>
              <a:headEnd/>
              <a:tailEnd/>
            </a:ln>
            <a:effectLst/>
          </p:spPr>
          <p:txBody>
            <a:bodyPr wrap="none" anchor="ctr"/>
            <a:lstStyle/>
            <a:p>
              <a:endParaRPr lang="zh-CN" altLang="en-US"/>
            </a:p>
          </p:txBody>
        </p:sp>
        <p:sp>
          <p:nvSpPr>
            <p:cNvPr id="69694" name="Text Box 62"/>
            <p:cNvSpPr txBox="1">
              <a:spLocks noChangeArrowheads="1"/>
            </p:cNvSpPr>
            <p:nvPr/>
          </p:nvSpPr>
          <p:spPr bwMode="auto">
            <a:xfrm>
              <a:off x="1908" y="2278"/>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1</a:t>
              </a:r>
            </a:p>
          </p:txBody>
        </p:sp>
        <p:sp>
          <p:nvSpPr>
            <p:cNvPr id="69695" name="Text Box 63"/>
            <p:cNvSpPr txBox="1">
              <a:spLocks noChangeArrowheads="1"/>
            </p:cNvSpPr>
            <p:nvPr/>
          </p:nvSpPr>
          <p:spPr bwMode="auto">
            <a:xfrm>
              <a:off x="1908" y="2551"/>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2</a:t>
              </a:r>
            </a:p>
          </p:txBody>
        </p:sp>
        <p:sp>
          <p:nvSpPr>
            <p:cNvPr id="69696" name="Text Box 64"/>
            <p:cNvSpPr txBox="1">
              <a:spLocks noChangeArrowheads="1"/>
            </p:cNvSpPr>
            <p:nvPr/>
          </p:nvSpPr>
          <p:spPr bwMode="auto">
            <a:xfrm>
              <a:off x="1908" y="2823"/>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3</a:t>
              </a:r>
            </a:p>
          </p:txBody>
        </p:sp>
        <p:sp>
          <p:nvSpPr>
            <p:cNvPr id="69697" name="Text Box 65"/>
            <p:cNvSpPr txBox="1">
              <a:spLocks noChangeArrowheads="1"/>
            </p:cNvSpPr>
            <p:nvPr/>
          </p:nvSpPr>
          <p:spPr bwMode="auto">
            <a:xfrm>
              <a:off x="1908" y="3096"/>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4</a:t>
              </a:r>
            </a:p>
          </p:txBody>
        </p:sp>
        <p:sp>
          <p:nvSpPr>
            <p:cNvPr id="69698" name="Text Box 66"/>
            <p:cNvSpPr txBox="1">
              <a:spLocks noChangeArrowheads="1"/>
            </p:cNvSpPr>
            <p:nvPr/>
          </p:nvSpPr>
          <p:spPr bwMode="auto">
            <a:xfrm>
              <a:off x="2283" y="2295"/>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1</a:t>
              </a:r>
            </a:p>
          </p:txBody>
        </p:sp>
        <p:sp>
          <p:nvSpPr>
            <p:cNvPr id="69699" name="Text Box 67"/>
            <p:cNvSpPr txBox="1">
              <a:spLocks noChangeArrowheads="1"/>
            </p:cNvSpPr>
            <p:nvPr/>
          </p:nvSpPr>
          <p:spPr bwMode="auto">
            <a:xfrm>
              <a:off x="2283" y="2845"/>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3</a:t>
              </a:r>
            </a:p>
          </p:txBody>
        </p:sp>
        <p:sp>
          <p:nvSpPr>
            <p:cNvPr id="69700" name="Text Box 68"/>
            <p:cNvSpPr txBox="1">
              <a:spLocks noChangeArrowheads="1"/>
            </p:cNvSpPr>
            <p:nvPr/>
          </p:nvSpPr>
          <p:spPr bwMode="auto">
            <a:xfrm>
              <a:off x="2287" y="3120"/>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4</a:t>
              </a:r>
            </a:p>
          </p:txBody>
        </p:sp>
        <p:sp>
          <p:nvSpPr>
            <p:cNvPr id="69701" name="Text Box 69"/>
            <p:cNvSpPr txBox="1">
              <a:spLocks noChangeArrowheads="1"/>
            </p:cNvSpPr>
            <p:nvPr/>
          </p:nvSpPr>
          <p:spPr bwMode="auto">
            <a:xfrm>
              <a:off x="2287" y="2547"/>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2</a:t>
              </a:r>
            </a:p>
          </p:txBody>
        </p:sp>
        <p:sp>
          <p:nvSpPr>
            <p:cNvPr id="69702" name="Text Box 70"/>
            <p:cNvSpPr txBox="1">
              <a:spLocks noChangeArrowheads="1"/>
            </p:cNvSpPr>
            <p:nvPr/>
          </p:nvSpPr>
          <p:spPr bwMode="auto">
            <a:xfrm>
              <a:off x="2046" y="2039"/>
              <a:ext cx="613"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vexdata</a:t>
              </a:r>
            </a:p>
          </p:txBody>
        </p:sp>
        <p:sp>
          <p:nvSpPr>
            <p:cNvPr id="69703" name="Text Box 71"/>
            <p:cNvSpPr txBox="1">
              <a:spLocks noChangeArrowheads="1"/>
            </p:cNvSpPr>
            <p:nvPr/>
          </p:nvSpPr>
          <p:spPr bwMode="auto">
            <a:xfrm>
              <a:off x="2593" y="2050"/>
              <a:ext cx="567"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firstarc</a:t>
              </a:r>
            </a:p>
          </p:txBody>
        </p:sp>
        <p:sp>
          <p:nvSpPr>
            <p:cNvPr id="69704" name="Text Box 72"/>
            <p:cNvSpPr txBox="1">
              <a:spLocks noChangeArrowheads="1"/>
            </p:cNvSpPr>
            <p:nvPr/>
          </p:nvSpPr>
          <p:spPr bwMode="auto">
            <a:xfrm>
              <a:off x="1915" y="3425"/>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5</a:t>
              </a:r>
            </a:p>
          </p:txBody>
        </p:sp>
        <p:sp>
          <p:nvSpPr>
            <p:cNvPr id="69705" name="Text Box 73"/>
            <p:cNvSpPr txBox="1">
              <a:spLocks noChangeArrowheads="1"/>
            </p:cNvSpPr>
            <p:nvPr/>
          </p:nvSpPr>
          <p:spPr bwMode="auto">
            <a:xfrm>
              <a:off x="2284" y="3427"/>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5</a:t>
              </a:r>
            </a:p>
          </p:txBody>
        </p:sp>
        <p:sp>
          <p:nvSpPr>
            <p:cNvPr id="69706" name="Rectangle 74"/>
            <p:cNvSpPr>
              <a:spLocks noChangeArrowheads="1"/>
            </p:cNvSpPr>
            <p:nvPr/>
          </p:nvSpPr>
          <p:spPr bwMode="auto">
            <a:xfrm>
              <a:off x="3979" y="3673"/>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5</a:t>
              </a:r>
            </a:p>
          </p:txBody>
        </p:sp>
        <p:sp>
          <p:nvSpPr>
            <p:cNvPr id="69707" name="Line 75"/>
            <p:cNvSpPr>
              <a:spLocks noChangeShapeType="1"/>
            </p:cNvSpPr>
            <p:nvPr/>
          </p:nvSpPr>
          <p:spPr bwMode="auto">
            <a:xfrm>
              <a:off x="4301" y="3686"/>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08" name="Line 76"/>
            <p:cNvSpPr>
              <a:spLocks noChangeShapeType="1"/>
            </p:cNvSpPr>
            <p:nvPr/>
          </p:nvSpPr>
          <p:spPr bwMode="auto">
            <a:xfrm>
              <a:off x="3620" y="3820"/>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09" name="Text Box 77"/>
            <p:cNvSpPr txBox="1">
              <a:spLocks noChangeArrowheads="1"/>
            </p:cNvSpPr>
            <p:nvPr/>
          </p:nvSpPr>
          <p:spPr bwMode="auto">
            <a:xfrm>
              <a:off x="4361" y="3675"/>
              <a:ext cx="1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t>
              </a:r>
            </a:p>
          </p:txBody>
        </p:sp>
        <p:sp>
          <p:nvSpPr>
            <p:cNvPr id="69710" name="Rectangle 78"/>
            <p:cNvSpPr>
              <a:spLocks noChangeArrowheads="1"/>
            </p:cNvSpPr>
            <p:nvPr/>
          </p:nvSpPr>
          <p:spPr bwMode="auto">
            <a:xfrm>
              <a:off x="3136" y="2567"/>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1</a:t>
              </a:r>
            </a:p>
          </p:txBody>
        </p:sp>
        <p:sp>
          <p:nvSpPr>
            <p:cNvPr id="69711" name="Line 79"/>
            <p:cNvSpPr>
              <a:spLocks noChangeShapeType="1"/>
            </p:cNvSpPr>
            <p:nvPr/>
          </p:nvSpPr>
          <p:spPr bwMode="auto">
            <a:xfrm>
              <a:off x="3458" y="2580"/>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12" name="Line 80"/>
            <p:cNvSpPr>
              <a:spLocks noChangeShapeType="1"/>
            </p:cNvSpPr>
            <p:nvPr/>
          </p:nvSpPr>
          <p:spPr bwMode="auto">
            <a:xfrm>
              <a:off x="2777" y="2714"/>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13" name="Rectangle 81"/>
            <p:cNvSpPr>
              <a:spLocks noChangeArrowheads="1"/>
            </p:cNvSpPr>
            <p:nvPr/>
          </p:nvSpPr>
          <p:spPr bwMode="auto">
            <a:xfrm>
              <a:off x="3132" y="2859"/>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2</a:t>
              </a:r>
            </a:p>
          </p:txBody>
        </p:sp>
        <p:sp>
          <p:nvSpPr>
            <p:cNvPr id="69714" name="Line 82"/>
            <p:cNvSpPr>
              <a:spLocks noChangeShapeType="1"/>
            </p:cNvSpPr>
            <p:nvPr/>
          </p:nvSpPr>
          <p:spPr bwMode="auto">
            <a:xfrm>
              <a:off x="3454" y="2872"/>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15" name="Line 83"/>
            <p:cNvSpPr>
              <a:spLocks noChangeShapeType="1"/>
            </p:cNvSpPr>
            <p:nvPr/>
          </p:nvSpPr>
          <p:spPr bwMode="auto">
            <a:xfrm>
              <a:off x="2806" y="2975"/>
              <a:ext cx="344"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16" name="Text Box 84"/>
            <p:cNvSpPr txBox="1">
              <a:spLocks noChangeArrowheads="1"/>
            </p:cNvSpPr>
            <p:nvPr/>
          </p:nvSpPr>
          <p:spPr bwMode="auto">
            <a:xfrm>
              <a:off x="4353" y="2882"/>
              <a:ext cx="191"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a:t>
              </a:r>
            </a:p>
          </p:txBody>
        </p:sp>
        <p:sp>
          <p:nvSpPr>
            <p:cNvPr id="69717" name="Rectangle 85"/>
            <p:cNvSpPr>
              <a:spLocks noChangeArrowheads="1"/>
            </p:cNvSpPr>
            <p:nvPr/>
          </p:nvSpPr>
          <p:spPr bwMode="auto">
            <a:xfrm>
              <a:off x="3984" y="2859"/>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6</a:t>
              </a:r>
            </a:p>
          </p:txBody>
        </p:sp>
        <p:sp>
          <p:nvSpPr>
            <p:cNvPr id="69718" name="Line 86"/>
            <p:cNvSpPr>
              <a:spLocks noChangeShapeType="1"/>
            </p:cNvSpPr>
            <p:nvPr/>
          </p:nvSpPr>
          <p:spPr bwMode="auto">
            <a:xfrm>
              <a:off x="4306" y="2872"/>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19" name="Line 87"/>
            <p:cNvSpPr>
              <a:spLocks noChangeShapeType="1"/>
            </p:cNvSpPr>
            <p:nvPr/>
          </p:nvSpPr>
          <p:spPr bwMode="auto">
            <a:xfrm>
              <a:off x="3625" y="3006"/>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20" name="Rectangle 88"/>
            <p:cNvSpPr>
              <a:spLocks noChangeArrowheads="1"/>
            </p:cNvSpPr>
            <p:nvPr/>
          </p:nvSpPr>
          <p:spPr bwMode="auto">
            <a:xfrm>
              <a:off x="3132" y="3153"/>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3</a:t>
              </a:r>
            </a:p>
          </p:txBody>
        </p:sp>
        <p:sp>
          <p:nvSpPr>
            <p:cNvPr id="69721" name="Line 89"/>
            <p:cNvSpPr>
              <a:spLocks noChangeShapeType="1"/>
            </p:cNvSpPr>
            <p:nvPr/>
          </p:nvSpPr>
          <p:spPr bwMode="auto">
            <a:xfrm>
              <a:off x="3454" y="3166"/>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22" name="Line 90"/>
            <p:cNvSpPr>
              <a:spLocks noChangeShapeType="1"/>
            </p:cNvSpPr>
            <p:nvPr/>
          </p:nvSpPr>
          <p:spPr bwMode="auto">
            <a:xfrm>
              <a:off x="2806" y="3308"/>
              <a:ext cx="322"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23" name="Text Box 91"/>
            <p:cNvSpPr txBox="1">
              <a:spLocks noChangeArrowheads="1"/>
            </p:cNvSpPr>
            <p:nvPr/>
          </p:nvSpPr>
          <p:spPr bwMode="auto">
            <a:xfrm>
              <a:off x="4388" y="3174"/>
              <a:ext cx="191"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a:t>
              </a:r>
            </a:p>
          </p:txBody>
        </p:sp>
        <p:sp>
          <p:nvSpPr>
            <p:cNvPr id="69724" name="Rectangle 92"/>
            <p:cNvSpPr>
              <a:spLocks noChangeArrowheads="1"/>
            </p:cNvSpPr>
            <p:nvPr/>
          </p:nvSpPr>
          <p:spPr bwMode="auto">
            <a:xfrm>
              <a:off x="3976" y="3163"/>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5</a:t>
              </a:r>
            </a:p>
          </p:txBody>
        </p:sp>
        <p:sp>
          <p:nvSpPr>
            <p:cNvPr id="69725" name="Line 93"/>
            <p:cNvSpPr>
              <a:spLocks noChangeShapeType="1"/>
            </p:cNvSpPr>
            <p:nvPr/>
          </p:nvSpPr>
          <p:spPr bwMode="auto">
            <a:xfrm>
              <a:off x="4298" y="3176"/>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26" name="Line 94"/>
            <p:cNvSpPr>
              <a:spLocks noChangeShapeType="1"/>
            </p:cNvSpPr>
            <p:nvPr/>
          </p:nvSpPr>
          <p:spPr bwMode="auto">
            <a:xfrm>
              <a:off x="3617" y="3310"/>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27" name="Rectangle 95"/>
            <p:cNvSpPr>
              <a:spLocks noChangeArrowheads="1"/>
            </p:cNvSpPr>
            <p:nvPr/>
          </p:nvSpPr>
          <p:spPr bwMode="auto">
            <a:xfrm>
              <a:off x="3101" y="3676"/>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2</a:t>
              </a:r>
            </a:p>
          </p:txBody>
        </p:sp>
        <p:sp>
          <p:nvSpPr>
            <p:cNvPr id="69728" name="Line 96"/>
            <p:cNvSpPr>
              <a:spLocks noChangeShapeType="1"/>
            </p:cNvSpPr>
            <p:nvPr/>
          </p:nvSpPr>
          <p:spPr bwMode="auto">
            <a:xfrm>
              <a:off x="3430" y="3674"/>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29" name="Line 97"/>
            <p:cNvSpPr>
              <a:spLocks noChangeShapeType="1"/>
            </p:cNvSpPr>
            <p:nvPr/>
          </p:nvSpPr>
          <p:spPr bwMode="auto">
            <a:xfrm>
              <a:off x="2742" y="3823"/>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30" name="Line 98"/>
            <p:cNvSpPr>
              <a:spLocks noChangeShapeType="1"/>
            </p:cNvSpPr>
            <p:nvPr/>
          </p:nvSpPr>
          <p:spPr bwMode="auto">
            <a:xfrm>
              <a:off x="2136" y="3693"/>
              <a:ext cx="822" cy="0"/>
            </a:xfrm>
            <a:prstGeom prst="line">
              <a:avLst/>
            </a:prstGeom>
            <a:noFill/>
            <a:ln w="28575">
              <a:solidFill>
                <a:schemeClr val="tx1"/>
              </a:solidFill>
              <a:round/>
              <a:headEnd/>
              <a:tailEnd/>
            </a:ln>
            <a:effectLst/>
          </p:spPr>
          <p:txBody>
            <a:bodyPr wrap="none" anchor="ctr"/>
            <a:lstStyle/>
            <a:p>
              <a:endParaRPr lang="zh-CN" altLang="en-US"/>
            </a:p>
          </p:txBody>
        </p:sp>
        <p:sp>
          <p:nvSpPr>
            <p:cNvPr id="69731" name="Text Box 99"/>
            <p:cNvSpPr txBox="1">
              <a:spLocks noChangeArrowheads="1"/>
            </p:cNvSpPr>
            <p:nvPr/>
          </p:nvSpPr>
          <p:spPr bwMode="auto">
            <a:xfrm>
              <a:off x="2292" y="3680"/>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6</a:t>
              </a:r>
            </a:p>
          </p:txBody>
        </p:sp>
        <p:sp>
          <p:nvSpPr>
            <p:cNvPr id="69732" name="Text Box 100"/>
            <p:cNvSpPr txBox="1">
              <a:spLocks noChangeArrowheads="1"/>
            </p:cNvSpPr>
            <p:nvPr/>
          </p:nvSpPr>
          <p:spPr bwMode="auto">
            <a:xfrm>
              <a:off x="1915" y="3678"/>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6</a:t>
              </a:r>
            </a:p>
          </p:txBody>
        </p:sp>
        <p:sp>
          <p:nvSpPr>
            <p:cNvPr id="69733" name="Text Box 101"/>
            <p:cNvSpPr txBox="1">
              <a:spLocks noChangeArrowheads="1"/>
            </p:cNvSpPr>
            <p:nvPr/>
          </p:nvSpPr>
          <p:spPr bwMode="auto">
            <a:xfrm>
              <a:off x="3520" y="2264"/>
              <a:ext cx="1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t>
              </a:r>
            </a:p>
          </p:txBody>
        </p:sp>
        <p:sp>
          <p:nvSpPr>
            <p:cNvPr id="69734" name="Text Box 102"/>
            <p:cNvSpPr txBox="1">
              <a:spLocks noChangeArrowheads="1"/>
            </p:cNvSpPr>
            <p:nvPr/>
          </p:nvSpPr>
          <p:spPr bwMode="auto">
            <a:xfrm>
              <a:off x="3525" y="2562"/>
              <a:ext cx="1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t>
              </a:r>
            </a:p>
          </p:txBody>
        </p:sp>
        <p:sp>
          <p:nvSpPr>
            <p:cNvPr id="69735" name="Text Box 103"/>
            <p:cNvSpPr txBox="1">
              <a:spLocks noChangeArrowheads="1"/>
            </p:cNvSpPr>
            <p:nvPr/>
          </p:nvSpPr>
          <p:spPr bwMode="auto">
            <a:xfrm>
              <a:off x="2665" y="3422"/>
              <a:ext cx="1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t>
              </a:r>
            </a:p>
          </p:txBody>
        </p:sp>
      </p:grpSp>
      <p:grpSp>
        <p:nvGrpSpPr>
          <p:cNvPr id="13" name="Group 104"/>
          <p:cNvGrpSpPr>
            <a:grpSpLocks/>
          </p:cNvGrpSpPr>
          <p:nvPr/>
        </p:nvGrpSpPr>
        <p:grpSpPr bwMode="auto">
          <a:xfrm>
            <a:off x="204788" y="3127375"/>
            <a:ext cx="5524500" cy="3405188"/>
            <a:chOff x="1881" y="1914"/>
            <a:chExt cx="3480" cy="2145"/>
          </a:xfrm>
        </p:grpSpPr>
        <p:sp>
          <p:nvSpPr>
            <p:cNvPr id="69737" name="Text Box 105"/>
            <p:cNvSpPr txBox="1">
              <a:spLocks noChangeArrowheads="1"/>
            </p:cNvSpPr>
            <p:nvPr/>
          </p:nvSpPr>
          <p:spPr bwMode="auto">
            <a:xfrm>
              <a:off x="1943" y="1914"/>
              <a:ext cx="760" cy="250"/>
            </a:xfrm>
            <a:prstGeom prst="rect">
              <a:avLst/>
            </a:prstGeom>
            <a:noFill/>
            <a:ln w="38100">
              <a:noFill/>
              <a:miter lim="800000"/>
              <a:headEnd/>
              <a:tailEnd/>
            </a:ln>
            <a:effectLst/>
          </p:spPr>
          <p:txBody>
            <a:bodyPr wrap="none">
              <a:spAutoFit/>
            </a:bodyPr>
            <a:lstStyle/>
            <a:p>
              <a:r>
                <a:rPr lang="zh-CN" altLang="en-US" b="1"/>
                <a:t>逆邻接表</a:t>
              </a:r>
            </a:p>
          </p:txBody>
        </p:sp>
        <p:sp>
          <p:nvSpPr>
            <p:cNvPr id="69738" name="Rectangle 106"/>
            <p:cNvSpPr>
              <a:spLocks noChangeArrowheads="1"/>
            </p:cNvSpPr>
            <p:nvPr/>
          </p:nvSpPr>
          <p:spPr bwMode="auto">
            <a:xfrm>
              <a:off x="3046" y="2327"/>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2</a:t>
              </a:r>
            </a:p>
          </p:txBody>
        </p:sp>
        <p:sp>
          <p:nvSpPr>
            <p:cNvPr id="69739" name="Line 107"/>
            <p:cNvSpPr>
              <a:spLocks noChangeShapeType="1"/>
            </p:cNvSpPr>
            <p:nvPr/>
          </p:nvSpPr>
          <p:spPr bwMode="auto">
            <a:xfrm>
              <a:off x="3368" y="2340"/>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40" name="Line 108"/>
            <p:cNvSpPr>
              <a:spLocks noChangeShapeType="1"/>
            </p:cNvSpPr>
            <p:nvPr/>
          </p:nvSpPr>
          <p:spPr bwMode="auto">
            <a:xfrm>
              <a:off x="2687" y="2474"/>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41" name="Text Box 109"/>
            <p:cNvSpPr txBox="1">
              <a:spLocks noChangeArrowheads="1"/>
            </p:cNvSpPr>
            <p:nvPr/>
          </p:nvSpPr>
          <p:spPr bwMode="auto">
            <a:xfrm>
              <a:off x="3011" y="2109"/>
              <a:ext cx="542"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adjvex</a:t>
              </a:r>
            </a:p>
          </p:txBody>
        </p:sp>
        <p:sp>
          <p:nvSpPr>
            <p:cNvPr id="69742" name="Text Box 110"/>
            <p:cNvSpPr txBox="1">
              <a:spLocks noChangeArrowheads="1"/>
            </p:cNvSpPr>
            <p:nvPr/>
          </p:nvSpPr>
          <p:spPr bwMode="auto">
            <a:xfrm>
              <a:off x="3508" y="2112"/>
              <a:ext cx="3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next</a:t>
              </a:r>
            </a:p>
          </p:txBody>
        </p:sp>
        <p:sp>
          <p:nvSpPr>
            <p:cNvPr id="69743" name="Rectangle 111"/>
            <p:cNvSpPr>
              <a:spLocks noChangeArrowheads="1"/>
            </p:cNvSpPr>
            <p:nvPr/>
          </p:nvSpPr>
          <p:spPr bwMode="auto">
            <a:xfrm>
              <a:off x="2060" y="2339"/>
              <a:ext cx="815" cy="1672"/>
            </a:xfrm>
            <a:prstGeom prst="rect">
              <a:avLst/>
            </a:prstGeom>
            <a:noFill/>
            <a:ln w="28575">
              <a:solidFill>
                <a:schemeClr val="tx1"/>
              </a:solidFill>
              <a:miter lim="800000"/>
              <a:headEnd/>
              <a:tailEnd/>
            </a:ln>
            <a:effectLst/>
          </p:spPr>
          <p:txBody>
            <a:bodyPr anchor="ctr">
              <a:spAutoFit/>
            </a:bodyPr>
            <a:lstStyle/>
            <a:p>
              <a:endParaRPr lang="zh-CN" altLang="en-US"/>
            </a:p>
          </p:txBody>
        </p:sp>
        <p:sp>
          <p:nvSpPr>
            <p:cNvPr id="69744" name="Line 112"/>
            <p:cNvSpPr>
              <a:spLocks noChangeShapeType="1"/>
            </p:cNvSpPr>
            <p:nvPr/>
          </p:nvSpPr>
          <p:spPr bwMode="auto">
            <a:xfrm>
              <a:off x="2053" y="2617"/>
              <a:ext cx="815" cy="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45" name="Line 113"/>
            <p:cNvSpPr>
              <a:spLocks noChangeShapeType="1"/>
            </p:cNvSpPr>
            <p:nvPr/>
          </p:nvSpPr>
          <p:spPr bwMode="auto">
            <a:xfrm>
              <a:off x="2053" y="2894"/>
              <a:ext cx="815" cy="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46" name="Line 114"/>
            <p:cNvSpPr>
              <a:spLocks noChangeShapeType="1"/>
            </p:cNvSpPr>
            <p:nvPr/>
          </p:nvSpPr>
          <p:spPr bwMode="auto">
            <a:xfrm>
              <a:off x="2053" y="3172"/>
              <a:ext cx="815" cy="0"/>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47" name="Line 115"/>
            <p:cNvSpPr>
              <a:spLocks noChangeShapeType="1"/>
            </p:cNvSpPr>
            <p:nvPr/>
          </p:nvSpPr>
          <p:spPr bwMode="auto">
            <a:xfrm>
              <a:off x="2482" y="2339"/>
              <a:ext cx="0" cy="1671"/>
            </a:xfrm>
            <a:prstGeom prst="line">
              <a:avLst/>
            </a:prstGeom>
            <a:noFill/>
            <a:ln w="28575">
              <a:solidFill>
                <a:schemeClr val="tx1"/>
              </a:solidFill>
              <a:round/>
              <a:headEnd/>
              <a:tailEnd/>
            </a:ln>
            <a:effectLst/>
          </p:spPr>
          <p:txBody>
            <a:bodyPr anchor="ctr">
              <a:spAutoFit/>
            </a:bodyPr>
            <a:lstStyle/>
            <a:p>
              <a:endParaRPr lang="zh-CN" altLang="en-US"/>
            </a:p>
          </p:txBody>
        </p:sp>
        <p:sp>
          <p:nvSpPr>
            <p:cNvPr id="69748" name="Line 116"/>
            <p:cNvSpPr>
              <a:spLocks noChangeShapeType="1"/>
            </p:cNvSpPr>
            <p:nvPr/>
          </p:nvSpPr>
          <p:spPr bwMode="auto">
            <a:xfrm>
              <a:off x="2070" y="3465"/>
              <a:ext cx="822" cy="0"/>
            </a:xfrm>
            <a:prstGeom prst="line">
              <a:avLst/>
            </a:prstGeom>
            <a:noFill/>
            <a:ln w="28575">
              <a:solidFill>
                <a:schemeClr val="tx1"/>
              </a:solidFill>
              <a:round/>
              <a:headEnd/>
              <a:tailEnd/>
            </a:ln>
            <a:effectLst/>
          </p:spPr>
          <p:txBody>
            <a:bodyPr wrap="none" anchor="ctr"/>
            <a:lstStyle/>
            <a:p>
              <a:endParaRPr lang="zh-CN" altLang="en-US"/>
            </a:p>
          </p:txBody>
        </p:sp>
        <p:sp>
          <p:nvSpPr>
            <p:cNvPr id="69749" name="Text Box 117"/>
            <p:cNvSpPr txBox="1">
              <a:spLocks noChangeArrowheads="1"/>
            </p:cNvSpPr>
            <p:nvPr/>
          </p:nvSpPr>
          <p:spPr bwMode="auto">
            <a:xfrm>
              <a:off x="2185" y="2359"/>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1</a:t>
              </a:r>
            </a:p>
          </p:txBody>
        </p:sp>
        <p:sp>
          <p:nvSpPr>
            <p:cNvPr id="69750" name="Text Box 118"/>
            <p:cNvSpPr txBox="1">
              <a:spLocks noChangeArrowheads="1"/>
            </p:cNvSpPr>
            <p:nvPr/>
          </p:nvSpPr>
          <p:spPr bwMode="auto">
            <a:xfrm>
              <a:off x="2185" y="2909"/>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3</a:t>
              </a:r>
            </a:p>
          </p:txBody>
        </p:sp>
        <p:sp>
          <p:nvSpPr>
            <p:cNvPr id="69751" name="Text Box 119"/>
            <p:cNvSpPr txBox="1">
              <a:spLocks noChangeArrowheads="1"/>
            </p:cNvSpPr>
            <p:nvPr/>
          </p:nvSpPr>
          <p:spPr bwMode="auto">
            <a:xfrm>
              <a:off x="2189" y="3184"/>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4</a:t>
              </a:r>
            </a:p>
          </p:txBody>
        </p:sp>
        <p:sp>
          <p:nvSpPr>
            <p:cNvPr id="69752" name="Text Box 120"/>
            <p:cNvSpPr txBox="1">
              <a:spLocks noChangeArrowheads="1"/>
            </p:cNvSpPr>
            <p:nvPr/>
          </p:nvSpPr>
          <p:spPr bwMode="auto">
            <a:xfrm>
              <a:off x="2189" y="2611"/>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2</a:t>
              </a:r>
            </a:p>
          </p:txBody>
        </p:sp>
        <p:sp>
          <p:nvSpPr>
            <p:cNvPr id="69753" name="Text Box 121"/>
            <p:cNvSpPr txBox="1">
              <a:spLocks noChangeArrowheads="1"/>
            </p:cNvSpPr>
            <p:nvPr/>
          </p:nvSpPr>
          <p:spPr bwMode="auto">
            <a:xfrm>
              <a:off x="1948" y="2103"/>
              <a:ext cx="613"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vexdata</a:t>
              </a:r>
            </a:p>
          </p:txBody>
        </p:sp>
        <p:sp>
          <p:nvSpPr>
            <p:cNvPr id="69754" name="Text Box 122"/>
            <p:cNvSpPr txBox="1">
              <a:spLocks noChangeArrowheads="1"/>
            </p:cNvSpPr>
            <p:nvPr/>
          </p:nvSpPr>
          <p:spPr bwMode="auto">
            <a:xfrm>
              <a:off x="2495" y="2114"/>
              <a:ext cx="567"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firstarc</a:t>
              </a:r>
            </a:p>
          </p:txBody>
        </p:sp>
        <p:sp>
          <p:nvSpPr>
            <p:cNvPr id="69755" name="Text Box 123"/>
            <p:cNvSpPr txBox="1">
              <a:spLocks noChangeArrowheads="1"/>
            </p:cNvSpPr>
            <p:nvPr/>
          </p:nvSpPr>
          <p:spPr bwMode="auto">
            <a:xfrm>
              <a:off x="2186" y="3491"/>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5</a:t>
              </a:r>
            </a:p>
          </p:txBody>
        </p:sp>
        <p:sp>
          <p:nvSpPr>
            <p:cNvPr id="69756" name="Rectangle 124"/>
            <p:cNvSpPr>
              <a:spLocks noChangeArrowheads="1"/>
            </p:cNvSpPr>
            <p:nvPr/>
          </p:nvSpPr>
          <p:spPr bwMode="auto">
            <a:xfrm>
              <a:off x="4718" y="3461"/>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6</a:t>
              </a:r>
            </a:p>
          </p:txBody>
        </p:sp>
        <p:sp>
          <p:nvSpPr>
            <p:cNvPr id="69757" name="Line 125"/>
            <p:cNvSpPr>
              <a:spLocks noChangeShapeType="1"/>
            </p:cNvSpPr>
            <p:nvPr/>
          </p:nvSpPr>
          <p:spPr bwMode="auto">
            <a:xfrm>
              <a:off x="5040" y="3474"/>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58" name="Line 126"/>
            <p:cNvSpPr>
              <a:spLocks noChangeShapeType="1"/>
            </p:cNvSpPr>
            <p:nvPr/>
          </p:nvSpPr>
          <p:spPr bwMode="auto">
            <a:xfrm>
              <a:off x="4359" y="3608"/>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59" name="Text Box 127"/>
            <p:cNvSpPr txBox="1">
              <a:spLocks noChangeArrowheads="1"/>
            </p:cNvSpPr>
            <p:nvPr/>
          </p:nvSpPr>
          <p:spPr bwMode="auto">
            <a:xfrm>
              <a:off x="3395" y="3809"/>
              <a:ext cx="231" cy="250"/>
            </a:xfrm>
            <a:prstGeom prst="rect">
              <a:avLst/>
            </a:prstGeom>
            <a:noFill/>
            <a:ln w="9525">
              <a:noFill/>
              <a:miter lim="800000"/>
              <a:headEnd/>
              <a:tailEnd/>
            </a:ln>
            <a:effectLst/>
          </p:spPr>
          <p:txBody>
            <a:bodyPr anchor="ctr">
              <a:spAutoFit/>
            </a:bodyPr>
            <a:lstStyle/>
            <a:p>
              <a:pPr algn="ctr"/>
              <a:r>
                <a:rPr lang="en-US" altLang="zh-CN">
                  <a:solidFill>
                    <a:schemeClr val="tx2"/>
                  </a:solidFill>
                </a:rPr>
                <a:t>^</a:t>
              </a:r>
            </a:p>
          </p:txBody>
        </p:sp>
        <p:sp>
          <p:nvSpPr>
            <p:cNvPr id="69760" name="Rectangle 128"/>
            <p:cNvSpPr>
              <a:spLocks noChangeArrowheads="1"/>
            </p:cNvSpPr>
            <p:nvPr/>
          </p:nvSpPr>
          <p:spPr bwMode="auto">
            <a:xfrm>
              <a:off x="3038" y="2631"/>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3</a:t>
              </a:r>
            </a:p>
          </p:txBody>
        </p:sp>
        <p:sp>
          <p:nvSpPr>
            <p:cNvPr id="69761" name="Line 129"/>
            <p:cNvSpPr>
              <a:spLocks noChangeShapeType="1"/>
            </p:cNvSpPr>
            <p:nvPr/>
          </p:nvSpPr>
          <p:spPr bwMode="auto">
            <a:xfrm>
              <a:off x="3360" y="2644"/>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62" name="Line 130"/>
            <p:cNvSpPr>
              <a:spLocks noChangeShapeType="1"/>
            </p:cNvSpPr>
            <p:nvPr/>
          </p:nvSpPr>
          <p:spPr bwMode="auto">
            <a:xfrm>
              <a:off x="2679" y="2778"/>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63" name="Rectangle 131"/>
            <p:cNvSpPr>
              <a:spLocks noChangeArrowheads="1"/>
            </p:cNvSpPr>
            <p:nvPr/>
          </p:nvSpPr>
          <p:spPr bwMode="auto">
            <a:xfrm>
              <a:off x="3034" y="2923"/>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4</a:t>
              </a:r>
            </a:p>
          </p:txBody>
        </p:sp>
        <p:sp>
          <p:nvSpPr>
            <p:cNvPr id="69764" name="Line 132"/>
            <p:cNvSpPr>
              <a:spLocks noChangeShapeType="1"/>
            </p:cNvSpPr>
            <p:nvPr/>
          </p:nvSpPr>
          <p:spPr bwMode="auto">
            <a:xfrm>
              <a:off x="3356" y="2936"/>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65" name="Line 133"/>
            <p:cNvSpPr>
              <a:spLocks noChangeShapeType="1"/>
            </p:cNvSpPr>
            <p:nvPr/>
          </p:nvSpPr>
          <p:spPr bwMode="auto">
            <a:xfrm>
              <a:off x="2708" y="3039"/>
              <a:ext cx="344"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66" name="Text Box 134"/>
            <p:cNvSpPr txBox="1">
              <a:spLocks noChangeArrowheads="1"/>
            </p:cNvSpPr>
            <p:nvPr/>
          </p:nvSpPr>
          <p:spPr bwMode="auto">
            <a:xfrm>
              <a:off x="4255" y="2623"/>
              <a:ext cx="191"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a:t>
              </a:r>
            </a:p>
          </p:txBody>
        </p:sp>
        <p:sp>
          <p:nvSpPr>
            <p:cNvPr id="69767" name="Rectangle 135"/>
            <p:cNvSpPr>
              <a:spLocks noChangeArrowheads="1"/>
            </p:cNvSpPr>
            <p:nvPr/>
          </p:nvSpPr>
          <p:spPr bwMode="auto">
            <a:xfrm>
              <a:off x="3886" y="2600"/>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6</a:t>
              </a:r>
            </a:p>
          </p:txBody>
        </p:sp>
        <p:sp>
          <p:nvSpPr>
            <p:cNvPr id="69768" name="Line 136"/>
            <p:cNvSpPr>
              <a:spLocks noChangeShapeType="1"/>
            </p:cNvSpPr>
            <p:nvPr/>
          </p:nvSpPr>
          <p:spPr bwMode="auto">
            <a:xfrm>
              <a:off x="4208" y="2613"/>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69" name="Line 137"/>
            <p:cNvSpPr>
              <a:spLocks noChangeShapeType="1"/>
            </p:cNvSpPr>
            <p:nvPr/>
          </p:nvSpPr>
          <p:spPr bwMode="auto">
            <a:xfrm>
              <a:off x="3527" y="2747"/>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70" name="Rectangle 138"/>
            <p:cNvSpPr>
              <a:spLocks noChangeArrowheads="1"/>
            </p:cNvSpPr>
            <p:nvPr/>
          </p:nvSpPr>
          <p:spPr bwMode="auto">
            <a:xfrm>
              <a:off x="3042" y="3454"/>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1</a:t>
              </a:r>
            </a:p>
          </p:txBody>
        </p:sp>
        <p:sp>
          <p:nvSpPr>
            <p:cNvPr id="69771" name="Line 139"/>
            <p:cNvSpPr>
              <a:spLocks noChangeShapeType="1"/>
            </p:cNvSpPr>
            <p:nvPr/>
          </p:nvSpPr>
          <p:spPr bwMode="auto">
            <a:xfrm>
              <a:off x="3364" y="3467"/>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72" name="Line 140"/>
            <p:cNvSpPr>
              <a:spLocks noChangeShapeType="1"/>
            </p:cNvSpPr>
            <p:nvPr/>
          </p:nvSpPr>
          <p:spPr bwMode="auto">
            <a:xfrm>
              <a:off x="2716" y="3609"/>
              <a:ext cx="322"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73" name="Text Box 141"/>
            <p:cNvSpPr txBox="1">
              <a:spLocks noChangeArrowheads="1"/>
            </p:cNvSpPr>
            <p:nvPr/>
          </p:nvSpPr>
          <p:spPr bwMode="auto">
            <a:xfrm>
              <a:off x="5126" y="3467"/>
              <a:ext cx="191"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a:t>
              </a:r>
            </a:p>
          </p:txBody>
        </p:sp>
        <p:sp>
          <p:nvSpPr>
            <p:cNvPr id="69774" name="Rectangle 142"/>
            <p:cNvSpPr>
              <a:spLocks noChangeArrowheads="1"/>
            </p:cNvSpPr>
            <p:nvPr/>
          </p:nvSpPr>
          <p:spPr bwMode="auto">
            <a:xfrm>
              <a:off x="3886" y="3464"/>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4</a:t>
              </a:r>
            </a:p>
          </p:txBody>
        </p:sp>
        <p:sp>
          <p:nvSpPr>
            <p:cNvPr id="69775" name="Line 143"/>
            <p:cNvSpPr>
              <a:spLocks noChangeShapeType="1"/>
            </p:cNvSpPr>
            <p:nvPr/>
          </p:nvSpPr>
          <p:spPr bwMode="auto">
            <a:xfrm>
              <a:off x="4208" y="3477"/>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76" name="Line 144"/>
            <p:cNvSpPr>
              <a:spLocks noChangeShapeType="1"/>
            </p:cNvSpPr>
            <p:nvPr/>
          </p:nvSpPr>
          <p:spPr bwMode="auto">
            <a:xfrm>
              <a:off x="3527" y="3611"/>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77" name="Rectangle 145"/>
            <p:cNvSpPr>
              <a:spLocks noChangeArrowheads="1"/>
            </p:cNvSpPr>
            <p:nvPr/>
          </p:nvSpPr>
          <p:spPr bwMode="auto">
            <a:xfrm>
              <a:off x="3035" y="3771"/>
              <a:ext cx="643" cy="268"/>
            </a:xfrm>
            <a:prstGeom prst="rect">
              <a:avLst/>
            </a:prstGeom>
            <a:noFill/>
            <a:ln w="28575">
              <a:solidFill>
                <a:schemeClr val="tx1"/>
              </a:solidFill>
              <a:miter lim="800000"/>
              <a:headEnd/>
              <a:tailEnd/>
            </a:ln>
            <a:effectLst/>
          </p:spPr>
          <p:txBody>
            <a:bodyPr anchor="ctr">
              <a:spAutoFit/>
            </a:bodyPr>
            <a:lstStyle/>
            <a:p>
              <a:r>
                <a:rPr lang="en-US" altLang="zh-CN">
                  <a:solidFill>
                    <a:schemeClr val="tx2"/>
                  </a:solidFill>
                </a:rPr>
                <a:t> 3</a:t>
              </a:r>
            </a:p>
          </p:txBody>
        </p:sp>
        <p:sp>
          <p:nvSpPr>
            <p:cNvPr id="69778" name="Line 146"/>
            <p:cNvSpPr>
              <a:spLocks noChangeShapeType="1"/>
            </p:cNvSpPr>
            <p:nvPr/>
          </p:nvSpPr>
          <p:spPr bwMode="auto">
            <a:xfrm>
              <a:off x="3340" y="3785"/>
              <a:ext cx="0" cy="244"/>
            </a:xfrm>
            <a:prstGeom prst="line">
              <a:avLst/>
            </a:prstGeom>
            <a:noFill/>
            <a:ln w="28575">
              <a:solidFill>
                <a:schemeClr val="tx1"/>
              </a:solidFill>
              <a:round/>
              <a:headEnd/>
              <a:tailEnd/>
            </a:ln>
            <a:effectLst/>
          </p:spPr>
          <p:txBody>
            <a:bodyPr wrap="none" anchor="ctr">
              <a:spAutoFit/>
            </a:bodyPr>
            <a:lstStyle/>
            <a:p>
              <a:endParaRPr lang="zh-CN" altLang="en-US"/>
            </a:p>
          </p:txBody>
        </p:sp>
        <p:sp>
          <p:nvSpPr>
            <p:cNvPr id="69779" name="Line 147"/>
            <p:cNvSpPr>
              <a:spLocks noChangeShapeType="1"/>
            </p:cNvSpPr>
            <p:nvPr/>
          </p:nvSpPr>
          <p:spPr bwMode="auto">
            <a:xfrm>
              <a:off x="2644" y="3887"/>
              <a:ext cx="355" cy="0"/>
            </a:xfrm>
            <a:prstGeom prst="line">
              <a:avLst/>
            </a:prstGeom>
            <a:noFill/>
            <a:ln w="28575">
              <a:solidFill>
                <a:schemeClr val="tx1"/>
              </a:solidFill>
              <a:round/>
              <a:headEnd/>
              <a:tailEnd type="triangle" w="med" len="med"/>
            </a:ln>
            <a:effectLst/>
          </p:spPr>
          <p:txBody>
            <a:bodyPr wrap="none" anchor="ctr">
              <a:spAutoFit/>
            </a:bodyPr>
            <a:lstStyle/>
            <a:p>
              <a:endParaRPr lang="zh-CN" altLang="en-US"/>
            </a:p>
          </p:txBody>
        </p:sp>
        <p:sp>
          <p:nvSpPr>
            <p:cNvPr id="69780" name="Line 148"/>
            <p:cNvSpPr>
              <a:spLocks noChangeShapeType="1"/>
            </p:cNvSpPr>
            <p:nvPr/>
          </p:nvSpPr>
          <p:spPr bwMode="auto">
            <a:xfrm>
              <a:off x="2038" y="3757"/>
              <a:ext cx="822" cy="0"/>
            </a:xfrm>
            <a:prstGeom prst="line">
              <a:avLst/>
            </a:prstGeom>
            <a:noFill/>
            <a:ln w="28575">
              <a:solidFill>
                <a:schemeClr val="tx1"/>
              </a:solidFill>
              <a:round/>
              <a:headEnd/>
              <a:tailEnd/>
            </a:ln>
            <a:effectLst/>
          </p:spPr>
          <p:txBody>
            <a:bodyPr wrap="none" anchor="ctr"/>
            <a:lstStyle/>
            <a:p>
              <a:endParaRPr lang="zh-CN" altLang="en-US"/>
            </a:p>
          </p:txBody>
        </p:sp>
        <p:sp>
          <p:nvSpPr>
            <p:cNvPr id="69781" name="Text Box 149"/>
            <p:cNvSpPr txBox="1">
              <a:spLocks noChangeArrowheads="1"/>
            </p:cNvSpPr>
            <p:nvPr/>
          </p:nvSpPr>
          <p:spPr bwMode="auto">
            <a:xfrm>
              <a:off x="2194" y="3744"/>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6</a:t>
              </a:r>
            </a:p>
          </p:txBody>
        </p:sp>
        <p:grpSp>
          <p:nvGrpSpPr>
            <p:cNvPr id="14" name="Group 150"/>
            <p:cNvGrpSpPr>
              <a:grpSpLocks/>
            </p:cNvGrpSpPr>
            <p:nvPr/>
          </p:nvGrpSpPr>
          <p:grpSpPr bwMode="auto">
            <a:xfrm>
              <a:off x="1881" y="2342"/>
              <a:ext cx="203" cy="1650"/>
              <a:chOff x="3112" y="2373"/>
              <a:chExt cx="203" cy="1650"/>
            </a:xfrm>
          </p:grpSpPr>
          <p:sp>
            <p:nvSpPr>
              <p:cNvPr id="69783" name="Text Box 151"/>
              <p:cNvSpPr txBox="1">
                <a:spLocks noChangeArrowheads="1"/>
              </p:cNvSpPr>
              <p:nvPr/>
            </p:nvSpPr>
            <p:spPr bwMode="auto">
              <a:xfrm>
                <a:off x="3112" y="2373"/>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1</a:t>
                </a:r>
              </a:p>
            </p:txBody>
          </p:sp>
          <p:sp>
            <p:nvSpPr>
              <p:cNvPr id="69784" name="Text Box 152"/>
              <p:cNvSpPr txBox="1">
                <a:spLocks noChangeArrowheads="1"/>
              </p:cNvSpPr>
              <p:nvPr/>
            </p:nvSpPr>
            <p:spPr bwMode="auto">
              <a:xfrm>
                <a:off x="3112" y="2646"/>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2</a:t>
                </a:r>
              </a:p>
            </p:txBody>
          </p:sp>
          <p:sp>
            <p:nvSpPr>
              <p:cNvPr id="69785" name="Text Box 153"/>
              <p:cNvSpPr txBox="1">
                <a:spLocks noChangeArrowheads="1"/>
              </p:cNvSpPr>
              <p:nvPr/>
            </p:nvSpPr>
            <p:spPr bwMode="auto">
              <a:xfrm>
                <a:off x="3112" y="2918"/>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3</a:t>
                </a:r>
              </a:p>
            </p:txBody>
          </p:sp>
          <p:sp>
            <p:nvSpPr>
              <p:cNvPr id="69786" name="Text Box 154"/>
              <p:cNvSpPr txBox="1">
                <a:spLocks noChangeArrowheads="1"/>
              </p:cNvSpPr>
              <p:nvPr/>
            </p:nvSpPr>
            <p:spPr bwMode="auto">
              <a:xfrm>
                <a:off x="3112" y="3191"/>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4</a:t>
                </a:r>
              </a:p>
            </p:txBody>
          </p:sp>
          <p:sp>
            <p:nvSpPr>
              <p:cNvPr id="69787" name="Text Box 155"/>
              <p:cNvSpPr txBox="1">
                <a:spLocks noChangeArrowheads="1"/>
              </p:cNvSpPr>
              <p:nvPr/>
            </p:nvSpPr>
            <p:spPr bwMode="auto">
              <a:xfrm>
                <a:off x="3119" y="3520"/>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5</a:t>
                </a:r>
              </a:p>
            </p:txBody>
          </p:sp>
          <p:sp>
            <p:nvSpPr>
              <p:cNvPr id="69788" name="Text Box 156"/>
              <p:cNvSpPr txBox="1">
                <a:spLocks noChangeArrowheads="1"/>
              </p:cNvSpPr>
              <p:nvPr/>
            </p:nvSpPr>
            <p:spPr bwMode="auto">
              <a:xfrm>
                <a:off x="3119" y="3773"/>
                <a:ext cx="196"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6</a:t>
                </a:r>
              </a:p>
            </p:txBody>
          </p:sp>
        </p:grpSp>
        <p:sp>
          <p:nvSpPr>
            <p:cNvPr id="69789" name="Text Box 157"/>
            <p:cNvSpPr txBox="1">
              <a:spLocks noChangeArrowheads="1"/>
            </p:cNvSpPr>
            <p:nvPr/>
          </p:nvSpPr>
          <p:spPr bwMode="auto">
            <a:xfrm>
              <a:off x="3422" y="2328"/>
              <a:ext cx="1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t>
              </a:r>
            </a:p>
          </p:txBody>
        </p:sp>
        <p:sp>
          <p:nvSpPr>
            <p:cNvPr id="69790" name="Text Box 158"/>
            <p:cNvSpPr txBox="1">
              <a:spLocks noChangeArrowheads="1"/>
            </p:cNvSpPr>
            <p:nvPr/>
          </p:nvSpPr>
          <p:spPr bwMode="auto">
            <a:xfrm>
              <a:off x="3415" y="2951"/>
              <a:ext cx="1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t>
              </a:r>
            </a:p>
          </p:txBody>
        </p:sp>
        <p:sp>
          <p:nvSpPr>
            <p:cNvPr id="69791" name="Text Box 159"/>
            <p:cNvSpPr txBox="1">
              <a:spLocks noChangeArrowheads="1"/>
            </p:cNvSpPr>
            <p:nvPr/>
          </p:nvSpPr>
          <p:spPr bwMode="auto">
            <a:xfrm>
              <a:off x="2559" y="3186"/>
              <a:ext cx="191"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a:t>
              </a:r>
            </a:p>
          </p:txBody>
        </p:sp>
      </p:grpSp>
      <p:grpSp>
        <p:nvGrpSpPr>
          <p:cNvPr id="15" name="Group 162"/>
          <p:cNvGrpSpPr>
            <a:grpSpLocks/>
          </p:cNvGrpSpPr>
          <p:nvPr/>
        </p:nvGrpSpPr>
        <p:grpSpPr bwMode="auto">
          <a:xfrm>
            <a:off x="657225" y="841375"/>
            <a:ext cx="3941763" cy="2659063"/>
            <a:chOff x="414" y="530"/>
            <a:chExt cx="2483" cy="1675"/>
          </a:xfrm>
        </p:grpSpPr>
        <p:grpSp>
          <p:nvGrpSpPr>
            <p:cNvPr id="16" name="Group 30"/>
            <p:cNvGrpSpPr>
              <a:grpSpLocks/>
            </p:cNvGrpSpPr>
            <p:nvPr/>
          </p:nvGrpSpPr>
          <p:grpSpPr bwMode="auto">
            <a:xfrm>
              <a:off x="414" y="631"/>
              <a:ext cx="2483" cy="1574"/>
              <a:chOff x="983" y="125"/>
              <a:chExt cx="2483" cy="1574"/>
            </a:xfrm>
          </p:grpSpPr>
          <p:sp>
            <p:nvSpPr>
              <p:cNvPr id="69663" name="Text Box 31"/>
              <p:cNvSpPr txBox="1">
                <a:spLocks noChangeArrowheads="1"/>
              </p:cNvSpPr>
              <p:nvPr/>
            </p:nvSpPr>
            <p:spPr bwMode="auto">
              <a:xfrm>
                <a:off x="1859" y="125"/>
                <a:ext cx="361" cy="288"/>
              </a:xfrm>
              <a:prstGeom prst="rect">
                <a:avLst/>
              </a:prstGeom>
              <a:noFill/>
              <a:ln w="38100">
                <a:noFill/>
                <a:miter lim="800000"/>
                <a:headEnd/>
                <a:tailEnd/>
              </a:ln>
              <a:effectLst/>
            </p:spPr>
            <p:txBody>
              <a:bodyPr wrap="none">
                <a:spAutoFit/>
              </a:bodyPr>
              <a:lstStyle/>
              <a:p>
                <a:r>
                  <a:rPr lang="en-US" altLang="zh-CN" sz="2400">
                    <a:solidFill>
                      <a:srgbClr val="FF3300"/>
                    </a:solidFill>
                  </a:rPr>
                  <a:t>1</a:t>
                </a:r>
                <a:r>
                  <a:rPr lang="en-US" altLang="zh-CN" sz="2400"/>
                  <a:t>/</a:t>
                </a:r>
                <a:r>
                  <a:rPr lang="en-US" altLang="zh-CN" sz="2400">
                    <a:solidFill>
                      <a:srgbClr val="3333FF"/>
                    </a:solidFill>
                  </a:rPr>
                  <a:t>1</a:t>
                </a:r>
              </a:p>
            </p:txBody>
          </p:sp>
          <p:sp>
            <p:nvSpPr>
              <p:cNvPr id="69664" name="Text Box 32"/>
              <p:cNvSpPr txBox="1">
                <a:spLocks noChangeArrowheads="1"/>
              </p:cNvSpPr>
              <p:nvPr/>
            </p:nvSpPr>
            <p:spPr bwMode="auto">
              <a:xfrm>
                <a:off x="983" y="835"/>
                <a:ext cx="361" cy="288"/>
              </a:xfrm>
              <a:prstGeom prst="rect">
                <a:avLst/>
              </a:prstGeom>
              <a:noFill/>
              <a:ln w="38100">
                <a:noFill/>
                <a:miter lim="800000"/>
                <a:headEnd/>
                <a:tailEnd/>
              </a:ln>
              <a:effectLst/>
            </p:spPr>
            <p:txBody>
              <a:bodyPr wrap="none">
                <a:spAutoFit/>
              </a:bodyPr>
              <a:lstStyle/>
              <a:p>
                <a:r>
                  <a:rPr lang="en-US" altLang="zh-CN" sz="2400">
                    <a:solidFill>
                      <a:srgbClr val="FF3300"/>
                    </a:solidFill>
                  </a:rPr>
                  <a:t>2</a:t>
                </a:r>
                <a:r>
                  <a:rPr lang="en-US" altLang="zh-CN" sz="2400"/>
                  <a:t>/</a:t>
                </a:r>
                <a:r>
                  <a:rPr lang="en-US" altLang="zh-CN" sz="2400">
                    <a:solidFill>
                      <a:srgbClr val="3333FF"/>
                    </a:solidFill>
                  </a:rPr>
                  <a:t>1</a:t>
                </a:r>
              </a:p>
            </p:txBody>
          </p:sp>
          <p:sp>
            <p:nvSpPr>
              <p:cNvPr id="69665" name="Text Box 33"/>
              <p:cNvSpPr txBox="1">
                <a:spLocks noChangeArrowheads="1"/>
              </p:cNvSpPr>
              <p:nvPr/>
            </p:nvSpPr>
            <p:spPr bwMode="auto">
              <a:xfrm>
                <a:off x="1819" y="1411"/>
                <a:ext cx="361" cy="288"/>
              </a:xfrm>
              <a:prstGeom prst="rect">
                <a:avLst/>
              </a:prstGeom>
              <a:noFill/>
              <a:ln w="38100">
                <a:noFill/>
                <a:miter lim="800000"/>
                <a:headEnd/>
                <a:tailEnd/>
              </a:ln>
              <a:effectLst/>
            </p:spPr>
            <p:txBody>
              <a:bodyPr wrap="none">
                <a:spAutoFit/>
              </a:bodyPr>
              <a:lstStyle/>
              <a:p>
                <a:r>
                  <a:rPr lang="en-US" altLang="zh-CN" sz="2400">
                    <a:solidFill>
                      <a:srgbClr val="FF3300"/>
                    </a:solidFill>
                  </a:rPr>
                  <a:t>1</a:t>
                </a:r>
                <a:r>
                  <a:rPr lang="en-US" altLang="zh-CN" sz="2400"/>
                  <a:t>/</a:t>
                </a:r>
                <a:r>
                  <a:rPr lang="en-US" altLang="zh-CN" sz="2400">
                    <a:solidFill>
                      <a:srgbClr val="3333FF"/>
                    </a:solidFill>
                  </a:rPr>
                  <a:t>2</a:t>
                </a:r>
              </a:p>
            </p:txBody>
          </p:sp>
          <p:sp>
            <p:nvSpPr>
              <p:cNvPr id="69666" name="Text Box 34"/>
              <p:cNvSpPr txBox="1">
                <a:spLocks noChangeArrowheads="1"/>
              </p:cNvSpPr>
              <p:nvPr/>
            </p:nvSpPr>
            <p:spPr bwMode="auto">
              <a:xfrm>
                <a:off x="3097" y="1230"/>
                <a:ext cx="361" cy="288"/>
              </a:xfrm>
              <a:prstGeom prst="rect">
                <a:avLst/>
              </a:prstGeom>
              <a:noFill/>
              <a:ln w="38100">
                <a:noFill/>
                <a:miter lim="800000"/>
                <a:headEnd/>
                <a:tailEnd/>
              </a:ln>
              <a:effectLst/>
            </p:spPr>
            <p:txBody>
              <a:bodyPr wrap="none">
                <a:spAutoFit/>
              </a:bodyPr>
              <a:lstStyle/>
              <a:p>
                <a:r>
                  <a:rPr lang="en-US" altLang="zh-CN" sz="2400">
                    <a:solidFill>
                      <a:srgbClr val="FF3300"/>
                    </a:solidFill>
                  </a:rPr>
                  <a:t>0</a:t>
                </a:r>
                <a:r>
                  <a:rPr lang="en-US" altLang="zh-CN" sz="2400"/>
                  <a:t>/</a:t>
                </a:r>
                <a:r>
                  <a:rPr lang="en-US" altLang="zh-CN" sz="2400">
                    <a:solidFill>
                      <a:srgbClr val="3333FF"/>
                    </a:solidFill>
                  </a:rPr>
                  <a:t>2</a:t>
                </a:r>
              </a:p>
            </p:txBody>
          </p:sp>
          <p:sp>
            <p:nvSpPr>
              <p:cNvPr id="69667" name="Text Box 35"/>
              <p:cNvSpPr txBox="1">
                <a:spLocks noChangeArrowheads="1"/>
              </p:cNvSpPr>
              <p:nvPr/>
            </p:nvSpPr>
            <p:spPr bwMode="auto">
              <a:xfrm>
                <a:off x="3105" y="362"/>
                <a:ext cx="361" cy="288"/>
              </a:xfrm>
              <a:prstGeom prst="rect">
                <a:avLst/>
              </a:prstGeom>
              <a:noFill/>
              <a:ln w="38100">
                <a:noFill/>
                <a:miter lim="800000"/>
                <a:headEnd/>
                <a:tailEnd/>
              </a:ln>
              <a:effectLst/>
            </p:spPr>
            <p:txBody>
              <a:bodyPr wrap="none">
                <a:spAutoFit/>
              </a:bodyPr>
              <a:lstStyle/>
              <a:p>
                <a:r>
                  <a:rPr lang="en-US" altLang="zh-CN" sz="2400">
                    <a:solidFill>
                      <a:srgbClr val="FF3300"/>
                    </a:solidFill>
                  </a:rPr>
                  <a:t>3</a:t>
                </a:r>
                <a:r>
                  <a:rPr lang="en-US" altLang="zh-CN" sz="2400"/>
                  <a:t>/</a:t>
                </a:r>
                <a:r>
                  <a:rPr lang="en-US" altLang="zh-CN" sz="2400">
                    <a:solidFill>
                      <a:srgbClr val="3333FF"/>
                    </a:solidFill>
                  </a:rPr>
                  <a:t>0</a:t>
                </a:r>
              </a:p>
            </p:txBody>
          </p:sp>
          <p:sp>
            <p:nvSpPr>
              <p:cNvPr id="69668" name="Text Box 36"/>
              <p:cNvSpPr txBox="1">
                <a:spLocks noChangeArrowheads="1"/>
              </p:cNvSpPr>
              <p:nvPr/>
            </p:nvSpPr>
            <p:spPr bwMode="auto">
              <a:xfrm>
                <a:off x="2545" y="906"/>
                <a:ext cx="361" cy="288"/>
              </a:xfrm>
              <a:prstGeom prst="rect">
                <a:avLst/>
              </a:prstGeom>
              <a:noFill/>
              <a:ln w="38100">
                <a:noFill/>
                <a:miter lim="800000"/>
                <a:headEnd/>
                <a:tailEnd/>
              </a:ln>
              <a:effectLst/>
            </p:spPr>
            <p:txBody>
              <a:bodyPr wrap="none">
                <a:spAutoFit/>
              </a:bodyPr>
              <a:lstStyle/>
              <a:p>
                <a:r>
                  <a:rPr lang="en-US" altLang="zh-CN" sz="2400">
                    <a:solidFill>
                      <a:srgbClr val="FF3300"/>
                    </a:solidFill>
                  </a:rPr>
                  <a:t>1</a:t>
                </a:r>
                <a:r>
                  <a:rPr lang="en-US" altLang="zh-CN" sz="2400"/>
                  <a:t>/</a:t>
                </a:r>
                <a:r>
                  <a:rPr lang="en-US" altLang="zh-CN" sz="2400">
                    <a:solidFill>
                      <a:srgbClr val="3333FF"/>
                    </a:solidFill>
                  </a:rPr>
                  <a:t>2</a:t>
                </a:r>
              </a:p>
            </p:txBody>
          </p:sp>
        </p:grpSp>
        <p:sp>
          <p:nvSpPr>
            <p:cNvPr id="69792" name="AutoShape 160"/>
            <p:cNvSpPr>
              <a:spLocks noChangeArrowheads="1"/>
            </p:cNvSpPr>
            <p:nvPr/>
          </p:nvSpPr>
          <p:spPr bwMode="auto">
            <a:xfrm>
              <a:off x="585" y="582"/>
              <a:ext cx="588" cy="348"/>
            </a:xfrm>
            <a:prstGeom prst="wedgeEllipseCallout">
              <a:avLst>
                <a:gd name="adj1" fmla="val 80954"/>
                <a:gd name="adj2" fmla="val 3449"/>
              </a:avLst>
            </a:prstGeom>
            <a:noFill/>
            <a:ln w="28575">
              <a:solidFill>
                <a:srgbClr val="FF0066"/>
              </a:solidFill>
              <a:miter lim="800000"/>
              <a:headEnd/>
              <a:tailEnd/>
            </a:ln>
            <a:effectLst/>
          </p:spPr>
          <p:txBody>
            <a:bodyPr wrap="none">
              <a:spAutoFit/>
            </a:bodyPr>
            <a:lstStyle/>
            <a:p>
              <a:pPr algn="ctr"/>
              <a:r>
                <a:rPr lang="zh-CN" altLang="en-US"/>
                <a:t>入度</a:t>
              </a:r>
            </a:p>
          </p:txBody>
        </p:sp>
        <p:sp>
          <p:nvSpPr>
            <p:cNvPr id="69793" name="AutoShape 161"/>
            <p:cNvSpPr>
              <a:spLocks noChangeArrowheads="1"/>
            </p:cNvSpPr>
            <p:nvPr/>
          </p:nvSpPr>
          <p:spPr bwMode="auto">
            <a:xfrm>
              <a:off x="1647" y="530"/>
              <a:ext cx="588" cy="348"/>
            </a:xfrm>
            <a:prstGeom prst="wedgeEllipseCallout">
              <a:avLst>
                <a:gd name="adj1" fmla="val -62755"/>
                <a:gd name="adj2" fmla="val 24713"/>
              </a:avLst>
            </a:prstGeom>
            <a:noFill/>
            <a:ln w="28575">
              <a:solidFill>
                <a:srgbClr val="6600FF"/>
              </a:solidFill>
              <a:miter lim="800000"/>
              <a:headEnd/>
              <a:tailEnd/>
            </a:ln>
            <a:effectLst/>
          </p:spPr>
          <p:txBody>
            <a:bodyPr wrap="none">
              <a:spAutoFit/>
            </a:bodyPr>
            <a:lstStyle/>
            <a:p>
              <a:pPr algn="ctr"/>
              <a:r>
                <a:rPr lang="zh-CN" altLang="en-US"/>
                <a:t>出度</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out)">
                                      <p:cBhvr>
                                        <p:cTn id="17" dur="500"/>
                                        <p:tgtEl>
                                          <p:spTgt spid="1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out)">
                                      <p:cBhvr>
                                        <p:cTn id="22" dur="500"/>
                                        <p:tgtEl>
                                          <p:spTgt spid="13"/>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33400" y="219075"/>
            <a:ext cx="628650" cy="396875"/>
          </a:xfrm>
          <a:prstGeom prst="rect">
            <a:avLst/>
          </a:prstGeom>
          <a:noFill/>
          <a:ln w="9525">
            <a:noFill/>
            <a:miter lim="800000"/>
            <a:headEnd/>
            <a:tailEnd/>
          </a:ln>
          <a:effectLst/>
        </p:spPr>
        <p:txBody>
          <a:bodyPr wrap="none">
            <a:spAutoFit/>
          </a:bodyPr>
          <a:lstStyle/>
          <a:p>
            <a:r>
              <a:rPr lang="en-US" altLang="zh-CN"/>
              <a:t>5  .1</a:t>
            </a:r>
          </a:p>
        </p:txBody>
      </p:sp>
      <p:grpSp>
        <p:nvGrpSpPr>
          <p:cNvPr id="2" name="Group 3"/>
          <p:cNvGrpSpPr>
            <a:grpSpLocks/>
          </p:cNvGrpSpPr>
          <p:nvPr/>
        </p:nvGrpSpPr>
        <p:grpSpPr bwMode="auto">
          <a:xfrm>
            <a:off x="1100138" y="161925"/>
            <a:ext cx="2936875" cy="1735138"/>
            <a:chOff x="1112" y="1482"/>
            <a:chExt cx="1850" cy="1093"/>
          </a:xfrm>
        </p:grpSpPr>
        <p:grpSp>
          <p:nvGrpSpPr>
            <p:cNvPr id="3" name="Group 4"/>
            <p:cNvGrpSpPr>
              <a:grpSpLocks/>
            </p:cNvGrpSpPr>
            <p:nvPr/>
          </p:nvGrpSpPr>
          <p:grpSpPr bwMode="auto">
            <a:xfrm>
              <a:off x="1687" y="1482"/>
              <a:ext cx="288" cy="288"/>
              <a:chOff x="1743" y="1530"/>
              <a:chExt cx="288" cy="288"/>
            </a:xfrm>
          </p:grpSpPr>
          <p:sp>
            <p:nvSpPr>
              <p:cNvPr id="70661" name="Oval 5"/>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70662" name="Text Box 6"/>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1</a:t>
                </a:r>
                <a:endParaRPr lang="en-US" altLang="zh-CN" sz="3200">
                  <a:solidFill>
                    <a:schemeClr val="bg1"/>
                  </a:solidFill>
                </a:endParaRPr>
              </a:p>
            </p:txBody>
          </p:sp>
        </p:grpSp>
        <p:grpSp>
          <p:nvGrpSpPr>
            <p:cNvPr id="4" name="Group 7"/>
            <p:cNvGrpSpPr>
              <a:grpSpLocks/>
            </p:cNvGrpSpPr>
            <p:nvPr/>
          </p:nvGrpSpPr>
          <p:grpSpPr bwMode="auto">
            <a:xfrm>
              <a:off x="1112" y="1932"/>
              <a:ext cx="288" cy="288"/>
              <a:chOff x="1743" y="1530"/>
              <a:chExt cx="288" cy="288"/>
            </a:xfrm>
          </p:grpSpPr>
          <p:sp>
            <p:nvSpPr>
              <p:cNvPr id="70664" name="Oval 8"/>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70665" name="Text Box 9"/>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2</a:t>
                </a:r>
                <a:endParaRPr lang="en-US" altLang="zh-CN" sz="3200">
                  <a:solidFill>
                    <a:schemeClr val="bg1"/>
                  </a:solidFill>
                </a:endParaRPr>
              </a:p>
            </p:txBody>
          </p:sp>
        </p:grpSp>
        <p:grpSp>
          <p:nvGrpSpPr>
            <p:cNvPr id="5" name="Group 10"/>
            <p:cNvGrpSpPr>
              <a:grpSpLocks/>
            </p:cNvGrpSpPr>
            <p:nvPr/>
          </p:nvGrpSpPr>
          <p:grpSpPr bwMode="auto">
            <a:xfrm>
              <a:off x="1681" y="2287"/>
              <a:ext cx="288" cy="288"/>
              <a:chOff x="1743" y="1530"/>
              <a:chExt cx="288" cy="288"/>
            </a:xfrm>
          </p:grpSpPr>
          <p:sp>
            <p:nvSpPr>
              <p:cNvPr id="70667" name="Oval 11"/>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70668" name="Text Box 12"/>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3</a:t>
                </a:r>
                <a:endParaRPr lang="en-US" altLang="zh-CN" sz="3200">
                  <a:solidFill>
                    <a:schemeClr val="bg1"/>
                  </a:solidFill>
                </a:endParaRPr>
              </a:p>
            </p:txBody>
          </p:sp>
        </p:grpSp>
        <p:grpSp>
          <p:nvGrpSpPr>
            <p:cNvPr id="6" name="Group 13"/>
            <p:cNvGrpSpPr>
              <a:grpSpLocks/>
            </p:cNvGrpSpPr>
            <p:nvPr/>
          </p:nvGrpSpPr>
          <p:grpSpPr bwMode="auto">
            <a:xfrm>
              <a:off x="2146" y="1932"/>
              <a:ext cx="288" cy="288"/>
              <a:chOff x="1743" y="1530"/>
              <a:chExt cx="288" cy="288"/>
            </a:xfrm>
          </p:grpSpPr>
          <p:sp>
            <p:nvSpPr>
              <p:cNvPr id="70670" name="Oval 14"/>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70671" name="Text Box 15"/>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6</a:t>
                </a:r>
                <a:endParaRPr lang="en-US" altLang="zh-CN" sz="3200">
                  <a:solidFill>
                    <a:schemeClr val="bg1"/>
                  </a:solidFill>
                </a:endParaRPr>
              </a:p>
            </p:txBody>
          </p:sp>
        </p:grpSp>
        <p:grpSp>
          <p:nvGrpSpPr>
            <p:cNvPr id="7" name="Group 16"/>
            <p:cNvGrpSpPr>
              <a:grpSpLocks/>
            </p:cNvGrpSpPr>
            <p:nvPr/>
          </p:nvGrpSpPr>
          <p:grpSpPr bwMode="auto">
            <a:xfrm>
              <a:off x="2674" y="1482"/>
              <a:ext cx="288" cy="288"/>
              <a:chOff x="1743" y="1530"/>
              <a:chExt cx="288" cy="288"/>
            </a:xfrm>
          </p:grpSpPr>
          <p:sp>
            <p:nvSpPr>
              <p:cNvPr id="70673" name="Oval 17"/>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70674" name="Text Box 18"/>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5</a:t>
                </a:r>
                <a:endParaRPr lang="en-US" altLang="zh-CN" sz="3200">
                  <a:solidFill>
                    <a:schemeClr val="bg1"/>
                  </a:solidFill>
                </a:endParaRPr>
              </a:p>
            </p:txBody>
          </p:sp>
        </p:grpSp>
        <p:grpSp>
          <p:nvGrpSpPr>
            <p:cNvPr id="8" name="Group 19"/>
            <p:cNvGrpSpPr>
              <a:grpSpLocks/>
            </p:cNvGrpSpPr>
            <p:nvPr/>
          </p:nvGrpSpPr>
          <p:grpSpPr bwMode="auto">
            <a:xfrm>
              <a:off x="2674" y="2287"/>
              <a:ext cx="288" cy="288"/>
              <a:chOff x="1743" y="1530"/>
              <a:chExt cx="288" cy="288"/>
            </a:xfrm>
          </p:grpSpPr>
          <p:sp>
            <p:nvSpPr>
              <p:cNvPr id="70676" name="Oval 20"/>
              <p:cNvSpPr>
                <a:spLocks noChangeArrowheads="1"/>
              </p:cNvSpPr>
              <p:nvPr/>
            </p:nvSpPr>
            <p:spPr bwMode="auto">
              <a:xfrm>
                <a:off x="1743" y="1530"/>
                <a:ext cx="288" cy="288"/>
              </a:xfrm>
              <a:prstGeom prst="ellipse">
                <a:avLst/>
              </a:prstGeom>
              <a:gradFill rotWithShape="0">
                <a:gsLst>
                  <a:gs pos="0">
                    <a:schemeClr val="accent1"/>
                  </a:gs>
                  <a:gs pos="50000">
                    <a:schemeClr val="accent1">
                      <a:gamma/>
                      <a:shade val="46275"/>
                      <a:invGamma/>
                    </a:schemeClr>
                  </a:gs>
                  <a:gs pos="100000">
                    <a:schemeClr val="accent1"/>
                  </a:gs>
                </a:gsLst>
                <a:lin ang="2700000" scaled="1"/>
              </a:gradFill>
              <a:ln w="9525">
                <a:solidFill>
                  <a:schemeClr val="bg1"/>
                </a:solidFill>
                <a:round/>
                <a:headEnd/>
                <a:tailEnd/>
              </a:ln>
              <a:effectLst/>
            </p:spPr>
            <p:txBody>
              <a:bodyPr wrap="none" anchor="ctr"/>
              <a:lstStyle/>
              <a:p>
                <a:endParaRPr lang="zh-CN" altLang="en-US"/>
              </a:p>
            </p:txBody>
          </p:sp>
          <p:sp>
            <p:nvSpPr>
              <p:cNvPr id="70677" name="Text Box 21"/>
              <p:cNvSpPr txBox="1">
                <a:spLocks noChangeArrowheads="1"/>
              </p:cNvSpPr>
              <p:nvPr/>
            </p:nvSpPr>
            <p:spPr bwMode="auto">
              <a:xfrm>
                <a:off x="1783" y="1530"/>
                <a:ext cx="223" cy="288"/>
              </a:xfrm>
              <a:prstGeom prst="rect">
                <a:avLst/>
              </a:prstGeom>
              <a:noFill/>
              <a:ln w="9525">
                <a:noFill/>
                <a:miter lim="800000"/>
                <a:headEnd/>
                <a:tailEnd/>
              </a:ln>
              <a:effectLst/>
            </p:spPr>
            <p:txBody>
              <a:bodyPr wrap="none">
                <a:spAutoFit/>
              </a:bodyPr>
              <a:lstStyle/>
              <a:p>
                <a:r>
                  <a:rPr lang="en-US" altLang="zh-CN" sz="2400" b="1">
                    <a:solidFill>
                      <a:schemeClr val="bg1"/>
                    </a:solidFill>
                    <a:latin typeface="Arial" pitchFamily="34" charset="0"/>
                  </a:rPr>
                  <a:t>4</a:t>
                </a:r>
                <a:endParaRPr lang="en-US" altLang="zh-CN" sz="3200">
                  <a:solidFill>
                    <a:schemeClr val="bg1"/>
                  </a:solidFill>
                </a:endParaRPr>
              </a:p>
            </p:txBody>
          </p:sp>
        </p:grpSp>
        <p:sp>
          <p:nvSpPr>
            <p:cNvPr id="70678" name="Line 22"/>
            <p:cNvSpPr>
              <a:spLocks noChangeShapeType="1"/>
            </p:cNvSpPr>
            <p:nvPr/>
          </p:nvSpPr>
          <p:spPr bwMode="auto">
            <a:xfrm flipV="1">
              <a:off x="1349" y="1665"/>
              <a:ext cx="363" cy="362"/>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70679" name="Line 23"/>
            <p:cNvSpPr>
              <a:spLocks noChangeShapeType="1"/>
            </p:cNvSpPr>
            <p:nvPr/>
          </p:nvSpPr>
          <p:spPr bwMode="auto">
            <a:xfrm flipH="1" flipV="1">
              <a:off x="1341" y="2154"/>
              <a:ext cx="403" cy="276"/>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70680" name="Line 24"/>
            <p:cNvSpPr>
              <a:spLocks noChangeShapeType="1"/>
            </p:cNvSpPr>
            <p:nvPr/>
          </p:nvSpPr>
          <p:spPr bwMode="auto">
            <a:xfrm flipH="1">
              <a:off x="1917" y="2454"/>
              <a:ext cx="782" cy="0"/>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70681" name="Line 25"/>
            <p:cNvSpPr>
              <a:spLocks noChangeShapeType="1"/>
            </p:cNvSpPr>
            <p:nvPr/>
          </p:nvSpPr>
          <p:spPr bwMode="auto">
            <a:xfrm>
              <a:off x="1941" y="1633"/>
              <a:ext cx="750" cy="0"/>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70682" name="Line 26"/>
            <p:cNvSpPr>
              <a:spLocks noChangeShapeType="1"/>
            </p:cNvSpPr>
            <p:nvPr/>
          </p:nvSpPr>
          <p:spPr bwMode="auto">
            <a:xfrm flipV="1">
              <a:off x="2801" y="1752"/>
              <a:ext cx="0" cy="552"/>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70683" name="Line 27"/>
            <p:cNvSpPr>
              <a:spLocks noChangeShapeType="1"/>
            </p:cNvSpPr>
            <p:nvPr/>
          </p:nvSpPr>
          <p:spPr bwMode="auto">
            <a:xfrm flipH="1">
              <a:off x="1310" y="2067"/>
              <a:ext cx="828" cy="0"/>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70684" name="Line 28"/>
            <p:cNvSpPr>
              <a:spLocks noChangeShapeType="1"/>
            </p:cNvSpPr>
            <p:nvPr/>
          </p:nvSpPr>
          <p:spPr bwMode="auto">
            <a:xfrm flipV="1">
              <a:off x="1909" y="2162"/>
              <a:ext cx="292" cy="221"/>
            </a:xfrm>
            <a:prstGeom prst="line">
              <a:avLst/>
            </a:prstGeom>
            <a:noFill/>
            <a:ln w="38100">
              <a:solidFill>
                <a:schemeClr val="tx1"/>
              </a:solidFill>
              <a:round/>
              <a:headEnd/>
              <a:tailEnd type="triangle" w="med" len="med"/>
            </a:ln>
            <a:effectLst/>
          </p:spPr>
          <p:txBody>
            <a:bodyPr wrap="none"/>
            <a:lstStyle/>
            <a:p>
              <a:endParaRPr lang="zh-CN" altLang="en-US"/>
            </a:p>
          </p:txBody>
        </p:sp>
        <p:sp>
          <p:nvSpPr>
            <p:cNvPr id="70685" name="Line 29"/>
            <p:cNvSpPr>
              <a:spLocks noChangeShapeType="1"/>
            </p:cNvSpPr>
            <p:nvPr/>
          </p:nvSpPr>
          <p:spPr bwMode="auto">
            <a:xfrm flipV="1">
              <a:off x="2399" y="1704"/>
              <a:ext cx="307" cy="308"/>
            </a:xfrm>
            <a:prstGeom prst="line">
              <a:avLst/>
            </a:prstGeom>
            <a:noFill/>
            <a:ln w="38100">
              <a:solidFill>
                <a:schemeClr val="tx1"/>
              </a:solidFill>
              <a:round/>
              <a:headEnd/>
              <a:tailEnd type="triangle" w="med" len="med"/>
            </a:ln>
            <a:effectLst/>
          </p:spPr>
          <p:txBody>
            <a:bodyPr wrap="none"/>
            <a:lstStyle/>
            <a:p>
              <a:endParaRPr lang="zh-CN" altLang="en-US"/>
            </a:p>
          </p:txBody>
        </p:sp>
      </p:grpSp>
      <p:sp>
        <p:nvSpPr>
          <p:cNvPr id="70686" name="Text Box 30"/>
          <p:cNvSpPr txBox="1">
            <a:spLocks noChangeArrowheads="1"/>
          </p:cNvSpPr>
          <p:nvPr/>
        </p:nvSpPr>
        <p:spPr bwMode="auto">
          <a:xfrm>
            <a:off x="3365500" y="3044825"/>
            <a:ext cx="390525" cy="519113"/>
          </a:xfrm>
          <a:prstGeom prst="rect">
            <a:avLst/>
          </a:prstGeom>
          <a:noFill/>
          <a:ln w="9525">
            <a:noFill/>
            <a:miter lim="800000"/>
            <a:headEnd/>
            <a:tailEnd/>
          </a:ln>
          <a:effectLst/>
        </p:spPr>
        <p:txBody>
          <a:bodyPr wrap="none">
            <a:spAutoFit/>
          </a:bodyPr>
          <a:lstStyle/>
          <a:p>
            <a:r>
              <a:rPr lang="en-US" altLang="zh-CN" sz="2800" b="1">
                <a:solidFill>
                  <a:srgbClr val="FF3300"/>
                </a:solidFill>
              </a:rPr>
              <a:t>^</a:t>
            </a:r>
          </a:p>
        </p:txBody>
      </p:sp>
      <p:sp>
        <p:nvSpPr>
          <p:cNvPr id="70687" name="Text Box 31"/>
          <p:cNvSpPr txBox="1">
            <a:spLocks noChangeArrowheads="1"/>
          </p:cNvSpPr>
          <p:nvPr/>
        </p:nvSpPr>
        <p:spPr bwMode="auto">
          <a:xfrm>
            <a:off x="1687513" y="5186363"/>
            <a:ext cx="390525" cy="519112"/>
          </a:xfrm>
          <a:prstGeom prst="rect">
            <a:avLst/>
          </a:prstGeom>
          <a:noFill/>
          <a:ln w="9525">
            <a:noFill/>
            <a:miter lim="800000"/>
            <a:headEnd/>
            <a:tailEnd/>
          </a:ln>
          <a:effectLst/>
        </p:spPr>
        <p:txBody>
          <a:bodyPr wrap="none">
            <a:spAutoFit/>
          </a:bodyPr>
          <a:lstStyle/>
          <a:p>
            <a:r>
              <a:rPr lang="en-US" altLang="zh-CN" sz="2800" b="1">
                <a:solidFill>
                  <a:srgbClr val="FF3300"/>
                </a:solidFill>
              </a:rPr>
              <a:t>^</a:t>
            </a:r>
          </a:p>
        </p:txBody>
      </p:sp>
      <p:sp>
        <p:nvSpPr>
          <p:cNvPr id="70688" name="Text Box 32"/>
          <p:cNvSpPr txBox="1">
            <a:spLocks noChangeArrowheads="1"/>
          </p:cNvSpPr>
          <p:nvPr/>
        </p:nvSpPr>
        <p:spPr bwMode="auto">
          <a:xfrm>
            <a:off x="7275513" y="2217738"/>
            <a:ext cx="390525" cy="519112"/>
          </a:xfrm>
          <a:prstGeom prst="rect">
            <a:avLst/>
          </a:prstGeom>
          <a:noFill/>
          <a:ln w="9525">
            <a:noFill/>
            <a:miter lim="800000"/>
            <a:headEnd/>
            <a:tailEnd/>
          </a:ln>
          <a:effectLst/>
        </p:spPr>
        <p:txBody>
          <a:bodyPr wrap="none">
            <a:spAutoFit/>
          </a:bodyPr>
          <a:lstStyle/>
          <a:p>
            <a:r>
              <a:rPr lang="en-US" altLang="zh-CN" sz="2800" b="1">
                <a:solidFill>
                  <a:srgbClr val="FF3300"/>
                </a:solidFill>
              </a:rPr>
              <a:t>^</a:t>
            </a:r>
          </a:p>
        </p:txBody>
      </p:sp>
      <p:sp>
        <p:nvSpPr>
          <p:cNvPr id="70689" name="Text Box 33"/>
          <p:cNvSpPr txBox="1">
            <a:spLocks noChangeArrowheads="1"/>
          </p:cNvSpPr>
          <p:nvPr/>
        </p:nvSpPr>
        <p:spPr bwMode="auto">
          <a:xfrm>
            <a:off x="7159625" y="5976938"/>
            <a:ext cx="390525" cy="519112"/>
          </a:xfrm>
          <a:prstGeom prst="rect">
            <a:avLst/>
          </a:prstGeom>
          <a:noFill/>
          <a:ln w="9525">
            <a:noFill/>
            <a:miter lim="800000"/>
            <a:headEnd/>
            <a:tailEnd/>
          </a:ln>
          <a:effectLst/>
        </p:spPr>
        <p:txBody>
          <a:bodyPr wrap="none">
            <a:spAutoFit/>
          </a:bodyPr>
          <a:lstStyle/>
          <a:p>
            <a:r>
              <a:rPr lang="en-US" altLang="zh-CN" sz="2800" b="1">
                <a:solidFill>
                  <a:srgbClr val="FF3300"/>
                </a:solidFill>
              </a:rPr>
              <a:t>^</a:t>
            </a:r>
          </a:p>
        </p:txBody>
      </p:sp>
      <p:sp>
        <p:nvSpPr>
          <p:cNvPr id="70690" name="Text Box 34"/>
          <p:cNvSpPr txBox="1">
            <a:spLocks noChangeArrowheads="1"/>
          </p:cNvSpPr>
          <p:nvPr/>
        </p:nvSpPr>
        <p:spPr bwMode="auto">
          <a:xfrm>
            <a:off x="5192713" y="4457700"/>
            <a:ext cx="390525" cy="519113"/>
          </a:xfrm>
          <a:prstGeom prst="rect">
            <a:avLst/>
          </a:prstGeom>
          <a:noFill/>
          <a:ln w="9525">
            <a:noFill/>
            <a:miter lim="800000"/>
            <a:headEnd/>
            <a:tailEnd/>
          </a:ln>
          <a:effectLst/>
        </p:spPr>
        <p:txBody>
          <a:bodyPr wrap="none">
            <a:spAutoFit/>
          </a:bodyPr>
          <a:lstStyle/>
          <a:p>
            <a:r>
              <a:rPr lang="en-US" altLang="zh-CN" sz="2800" b="1">
                <a:solidFill>
                  <a:srgbClr val="3333FF"/>
                </a:solidFill>
              </a:rPr>
              <a:t>^</a:t>
            </a:r>
          </a:p>
        </p:txBody>
      </p:sp>
      <p:sp>
        <p:nvSpPr>
          <p:cNvPr id="70691" name="Text Box 35"/>
          <p:cNvSpPr txBox="1">
            <a:spLocks noChangeArrowheads="1"/>
          </p:cNvSpPr>
          <p:nvPr/>
        </p:nvSpPr>
        <p:spPr bwMode="auto">
          <a:xfrm>
            <a:off x="8248650" y="3770313"/>
            <a:ext cx="390525" cy="519112"/>
          </a:xfrm>
          <a:prstGeom prst="rect">
            <a:avLst/>
          </a:prstGeom>
          <a:noFill/>
          <a:ln w="9525">
            <a:noFill/>
            <a:miter lim="800000"/>
            <a:headEnd/>
            <a:tailEnd/>
          </a:ln>
          <a:effectLst/>
        </p:spPr>
        <p:txBody>
          <a:bodyPr wrap="none">
            <a:spAutoFit/>
          </a:bodyPr>
          <a:lstStyle/>
          <a:p>
            <a:r>
              <a:rPr lang="en-US" altLang="zh-CN" sz="2800" b="1">
                <a:solidFill>
                  <a:srgbClr val="3333FF"/>
                </a:solidFill>
              </a:rPr>
              <a:t>^</a:t>
            </a:r>
          </a:p>
        </p:txBody>
      </p:sp>
      <p:sp>
        <p:nvSpPr>
          <p:cNvPr id="70692" name="Line 36"/>
          <p:cNvSpPr>
            <a:spLocks noChangeShapeType="1"/>
          </p:cNvSpPr>
          <p:nvPr/>
        </p:nvSpPr>
        <p:spPr bwMode="auto">
          <a:xfrm>
            <a:off x="1928813" y="2479675"/>
            <a:ext cx="4259262"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693" name="Line 37"/>
          <p:cNvSpPr>
            <a:spLocks noChangeShapeType="1"/>
          </p:cNvSpPr>
          <p:nvPr/>
        </p:nvSpPr>
        <p:spPr bwMode="auto">
          <a:xfrm>
            <a:off x="1928813" y="3255963"/>
            <a:ext cx="450850"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694" name="Line 38"/>
          <p:cNvSpPr>
            <a:spLocks noChangeShapeType="1"/>
          </p:cNvSpPr>
          <p:nvPr/>
        </p:nvSpPr>
        <p:spPr bwMode="auto">
          <a:xfrm>
            <a:off x="1903413" y="3970338"/>
            <a:ext cx="1428750"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695" name="Line 39"/>
          <p:cNvSpPr>
            <a:spLocks noChangeShapeType="1"/>
          </p:cNvSpPr>
          <p:nvPr/>
        </p:nvSpPr>
        <p:spPr bwMode="auto">
          <a:xfrm>
            <a:off x="4608513" y="3983038"/>
            <a:ext cx="2955925"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696" name="Line 40"/>
          <p:cNvSpPr>
            <a:spLocks noChangeShapeType="1"/>
          </p:cNvSpPr>
          <p:nvPr/>
        </p:nvSpPr>
        <p:spPr bwMode="auto">
          <a:xfrm>
            <a:off x="1941513" y="4697413"/>
            <a:ext cx="2554287"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697" name="Line 41"/>
          <p:cNvSpPr>
            <a:spLocks noChangeShapeType="1"/>
          </p:cNvSpPr>
          <p:nvPr/>
        </p:nvSpPr>
        <p:spPr bwMode="auto">
          <a:xfrm>
            <a:off x="5724525" y="4697413"/>
            <a:ext cx="412750"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698" name="Line 42"/>
          <p:cNvSpPr>
            <a:spLocks noChangeShapeType="1"/>
          </p:cNvSpPr>
          <p:nvPr/>
        </p:nvSpPr>
        <p:spPr bwMode="auto">
          <a:xfrm>
            <a:off x="1954213" y="6175375"/>
            <a:ext cx="1390650"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699" name="Line 43"/>
          <p:cNvSpPr>
            <a:spLocks noChangeShapeType="1"/>
          </p:cNvSpPr>
          <p:nvPr/>
        </p:nvSpPr>
        <p:spPr bwMode="auto">
          <a:xfrm>
            <a:off x="4597400" y="6188075"/>
            <a:ext cx="1539875" cy="0"/>
          </a:xfrm>
          <a:prstGeom prst="line">
            <a:avLst/>
          </a:prstGeom>
          <a:noFill/>
          <a:ln w="38100">
            <a:solidFill>
              <a:srgbClr val="FF3300"/>
            </a:solidFill>
            <a:round/>
            <a:headEnd/>
            <a:tailEnd type="triangle" w="med" len="med"/>
          </a:ln>
          <a:effectLst/>
        </p:spPr>
        <p:txBody>
          <a:bodyPr wrap="none"/>
          <a:lstStyle/>
          <a:p>
            <a:endParaRPr lang="zh-CN" altLang="en-US"/>
          </a:p>
        </p:txBody>
      </p:sp>
      <p:sp>
        <p:nvSpPr>
          <p:cNvPr id="70700" name="Text Box 44"/>
          <p:cNvSpPr txBox="1">
            <a:spLocks noChangeArrowheads="1"/>
          </p:cNvSpPr>
          <p:nvPr/>
        </p:nvSpPr>
        <p:spPr bwMode="auto">
          <a:xfrm>
            <a:off x="8589963" y="3744913"/>
            <a:ext cx="390525" cy="519112"/>
          </a:xfrm>
          <a:prstGeom prst="rect">
            <a:avLst/>
          </a:prstGeom>
          <a:noFill/>
          <a:ln w="9525">
            <a:noFill/>
            <a:miter lim="800000"/>
            <a:headEnd/>
            <a:tailEnd/>
          </a:ln>
          <a:effectLst/>
        </p:spPr>
        <p:txBody>
          <a:bodyPr>
            <a:spAutoFit/>
          </a:bodyPr>
          <a:lstStyle/>
          <a:p>
            <a:r>
              <a:rPr lang="en-US" altLang="zh-CN" sz="2800" b="1">
                <a:solidFill>
                  <a:srgbClr val="FF3300"/>
                </a:solidFill>
              </a:rPr>
              <a:t>^</a:t>
            </a:r>
          </a:p>
        </p:txBody>
      </p:sp>
      <p:sp>
        <p:nvSpPr>
          <p:cNvPr id="70701" name="Text Box 45"/>
          <p:cNvSpPr txBox="1">
            <a:spLocks noChangeArrowheads="1"/>
          </p:cNvSpPr>
          <p:nvPr/>
        </p:nvSpPr>
        <p:spPr bwMode="auto">
          <a:xfrm>
            <a:off x="7159625" y="4494213"/>
            <a:ext cx="390525" cy="519112"/>
          </a:xfrm>
          <a:prstGeom prst="rect">
            <a:avLst/>
          </a:prstGeom>
          <a:noFill/>
          <a:ln w="9525">
            <a:noFill/>
            <a:miter lim="800000"/>
            <a:headEnd/>
            <a:tailEnd/>
          </a:ln>
          <a:effectLst/>
        </p:spPr>
        <p:txBody>
          <a:bodyPr wrap="none">
            <a:spAutoFit/>
          </a:bodyPr>
          <a:lstStyle/>
          <a:p>
            <a:r>
              <a:rPr lang="en-US" altLang="zh-CN" sz="2800" b="1">
                <a:solidFill>
                  <a:srgbClr val="FF3300"/>
                </a:solidFill>
              </a:rPr>
              <a:t>^</a:t>
            </a:r>
          </a:p>
        </p:txBody>
      </p:sp>
      <p:grpSp>
        <p:nvGrpSpPr>
          <p:cNvPr id="9" name="Group 46"/>
          <p:cNvGrpSpPr>
            <a:grpSpLocks/>
          </p:cNvGrpSpPr>
          <p:nvPr/>
        </p:nvGrpSpPr>
        <p:grpSpPr bwMode="auto">
          <a:xfrm>
            <a:off x="1414463" y="4033838"/>
            <a:ext cx="3946525" cy="501650"/>
            <a:chOff x="923" y="2383"/>
            <a:chExt cx="1720" cy="316"/>
          </a:xfrm>
        </p:grpSpPr>
        <p:sp>
          <p:nvSpPr>
            <p:cNvPr id="70703" name="Line 47"/>
            <p:cNvSpPr>
              <a:spLocks noChangeShapeType="1"/>
            </p:cNvSpPr>
            <p:nvPr/>
          </p:nvSpPr>
          <p:spPr bwMode="auto">
            <a:xfrm>
              <a:off x="923" y="2383"/>
              <a:ext cx="0" cy="158"/>
            </a:xfrm>
            <a:prstGeom prst="line">
              <a:avLst/>
            </a:prstGeom>
            <a:noFill/>
            <a:ln w="38100">
              <a:solidFill>
                <a:srgbClr val="3333FF"/>
              </a:solidFill>
              <a:round/>
              <a:headEnd/>
              <a:tailEnd/>
            </a:ln>
            <a:effectLst/>
          </p:spPr>
          <p:txBody>
            <a:bodyPr wrap="none"/>
            <a:lstStyle/>
            <a:p>
              <a:endParaRPr lang="zh-CN" altLang="en-US"/>
            </a:p>
          </p:txBody>
        </p:sp>
        <p:sp>
          <p:nvSpPr>
            <p:cNvPr id="70704" name="Line 48"/>
            <p:cNvSpPr>
              <a:spLocks noChangeShapeType="1"/>
            </p:cNvSpPr>
            <p:nvPr/>
          </p:nvSpPr>
          <p:spPr bwMode="auto">
            <a:xfrm>
              <a:off x="923" y="2541"/>
              <a:ext cx="1720" cy="0"/>
            </a:xfrm>
            <a:prstGeom prst="line">
              <a:avLst/>
            </a:prstGeom>
            <a:noFill/>
            <a:ln w="38100">
              <a:solidFill>
                <a:srgbClr val="3333FF"/>
              </a:solidFill>
              <a:round/>
              <a:headEnd/>
              <a:tailEnd/>
            </a:ln>
            <a:effectLst/>
          </p:spPr>
          <p:txBody>
            <a:bodyPr wrap="none"/>
            <a:lstStyle/>
            <a:p>
              <a:endParaRPr lang="zh-CN" altLang="en-US"/>
            </a:p>
          </p:txBody>
        </p:sp>
        <p:sp>
          <p:nvSpPr>
            <p:cNvPr id="70705" name="Line 49"/>
            <p:cNvSpPr>
              <a:spLocks noChangeShapeType="1"/>
            </p:cNvSpPr>
            <p:nvPr/>
          </p:nvSpPr>
          <p:spPr bwMode="auto">
            <a:xfrm>
              <a:off x="2643" y="2533"/>
              <a:ext cx="0" cy="166"/>
            </a:xfrm>
            <a:prstGeom prst="line">
              <a:avLst/>
            </a:prstGeom>
            <a:noFill/>
            <a:ln w="38100">
              <a:solidFill>
                <a:srgbClr val="3333FF"/>
              </a:solidFill>
              <a:round/>
              <a:headEnd/>
              <a:tailEnd type="triangle" w="med" len="med"/>
            </a:ln>
            <a:effectLst/>
          </p:spPr>
          <p:txBody>
            <a:bodyPr wrap="none"/>
            <a:lstStyle/>
            <a:p>
              <a:endParaRPr lang="zh-CN" altLang="en-US"/>
            </a:p>
          </p:txBody>
        </p:sp>
      </p:grpSp>
      <p:sp>
        <p:nvSpPr>
          <p:cNvPr id="70706" name="Text Box 50"/>
          <p:cNvSpPr txBox="1">
            <a:spLocks noChangeArrowheads="1"/>
          </p:cNvSpPr>
          <p:nvPr/>
        </p:nvSpPr>
        <p:spPr bwMode="auto">
          <a:xfrm>
            <a:off x="3051175" y="3043238"/>
            <a:ext cx="390525" cy="519112"/>
          </a:xfrm>
          <a:prstGeom prst="rect">
            <a:avLst/>
          </a:prstGeom>
          <a:noFill/>
          <a:ln w="9525">
            <a:noFill/>
            <a:miter lim="800000"/>
            <a:headEnd/>
            <a:tailEnd/>
          </a:ln>
          <a:effectLst/>
        </p:spPr>
        <p:txBody>
          <a:bodyPr wrap="none">
            <a:spAutoFit/>
          </a:bodyPr>
          <a:lstStyle/>
          <a:p>
            <a:r>
              <a:rPr lang="en-US" altLang="zh-CN" sz="2800" b="1">
                <a:solidFill>
                  <a:srgbClr val="3333FF"/>
                </a:solidFill>
              </a:rPr>
              <a:t>^</a:t>
            </a:r>
          </a:p>
        </p:txBody>
      </p:sp>
      <p:sp>
        <p:nvSpPr>
          <p:cNvPr id="70707" name="Line 51"/>
          <p:cNvSpPr>
            <a:spLocks noChangeShapeType="1"/>
          </p:cNvSpPr>
          <p:nvPr/>
        </p:nvSpPr>
        <p:spPr bwMode="auto">
          <a:xfrm>
            <a:off x="4183063" y="3995738"/>
            <a:ext cx="0" cy="1992312"/>
          </a:xfrm>
          <a:prstGeom prst="line">
            <a:avLst/>
          </a:prstGeom>
          <a:noFill/>
          <a:ln w="38100">
            <a:solidFill>
              <a:srgbClr val="3333FF"/>
            </a:solidFill>
            <a:round/>
            <a:headEnd/>
            <a:tailEnd type="triangle" w="med" len="med"/>
          </a:ln>
          <a:effectLst/>
        </p:spPr>
        <p:txBody>
          <a:bodyPr wrap="none"/>
          <a:lstStyle/>
          <a:p>
            <a:endParaRPr lang="zh-CN" altLang="en-US"/>
          </a:p>
        </p:txBody>
      </p:sp>
      <p:sp>
        <p:nvSpPr>
          <p:cNvPr id="70708" name="Text Box 52"/>
          <p:cNvSpPr txBox="1">
            <a:spLocks noChangeArrowheads="1"/>
          </p:cNvSpPr>
          <p:nvPr/>
        </p:nvSpPr>
        <p:spPr bwMode="auto">
          <a:xfrm>
            <a:off x="4022725" y="5973763"/>
            <a:ext cx="390525" cy="519112"/>
          </a:xfrm>
          <a:prstGeom prst="rect">
            <a:avLst/>
          </a:prstGeom>
          <a:noFill/>
          <a:ln w="9525">
            <a:noFill/>
            <a:miter lim="800000"/>
            <a:headEnd/>
            <a:tailEnd/>
          </a:ln>
          <a:effectLst/>
        </p:spPr>
        <p:txBody>
          <a:bodyPr wrap="none">
            <a:spAutoFit/>
          </a:bodyPr>
          <a:lstStyle/>
          <a:p>
            <a:r>
              <a:rPr lang="en-US" altLang="zh-CN" sz="2800" b="1">
                <a:solidFill>
                  <a:srgbClr val="3333FF"/>
                </a:solidFill>
              </a:rPr>
              <a:t>^</a:t>
            </a:r>
          </a:p>
        </p:txBody>
      </p:sp>
      <p:grpSp>
        <p:nvGrpSpPr>
          <p:cNvPr id="10" name="Group 53"/>
          <p:cNvGrpSpPr>
            <a:grpSpLocks/>
          </p:cNvGrpSpPr>
          <p:nvPr/>
        </p:nvGrpSpPr>
        <p:grpSpPr bwMode="auto">
          <a:xfrm>
            <a:off x="1403350" y="2579688"/>
            <a:ext cx="1866900" cy="501650"/>
            <a:chOff x="923" y="2383"/>
            <a:chExt cx="1720" cy="316"/>
          </a:xfrm>
        </p:grpSpPr>
        <p:sp>
          <p:nvSpPr>
            <p:cNvPr id="70710" name="Line 54"/>
            <p:cNvSpPr>
              <a:spLocks noChangeShapeType="1"/>
            </p:cNvSpPr>
            <p:nvPr/>
          </p:nvSpPr>
          <p:spPr bwMode="auto">
            <a:xfrm>
              <a:off x="923" y="2383"/>
              <a:ext cx="0" cy="158"/>
            </a:xfrm>
            <a:prstGeom prst="line">
              <a:avLst/>
            </a:prstGeom>
            <a:noFill/>
            <a:ln w="38100">
              <a:solidFill>
                <a:srgbClr val="3333FF"/>
              </a:solidFill>
              <a:round/>
              <a:headEnd/>
              <a:tailEnd/>
            </a:ln>
            <a:effectLst/>
          </p:spPr>
          <p:txBody>
            <a:bodyPr wrap="none"/>
            <a:lstStyle/>
            <a:p>
              <a:endParaRPr lang="zh-CN" altLang="en-US"/>
            </a:p>
          </p:txBody>
        </p:sp>
        <p:sp>
          <p:nvSpPr>
            <p:cNvPr id="70711" name="Line 55"/>
            <p:cNvSpPr>
              <a:spLocks noChangeShapeType="1"/>
            </p:cNvSpPr>
            <p:nvPr/>
          </p:nvSpPr>
          <p:spPr bwMode="auto">
            <a:xfrm>
              <a:off x="923" y="2541"/>
              <a:ext cx="1720" cy="0"/>
            </a:xfrm>
            <a:prstGeom prst="line">
              <a:avLst/>
            </a:prstGeom>
            <a:noFill/>
            <a:ln w="38100">
              <a:solidFill>
                <a:srgbClr val="3333FF"/>
              </a:solidFill>
              <a:round/>
              <a:headEnd/>
              <a:tailEnd/>
            </a:ln>
            <a:effectLst/>
          </p:spPr>
          <p:txBody>
            <a:bodyPr wrap="none"/>
            <a:lstStyle/>
            <a:p>
              <a:endParaRPr lang="zh-CN" altLang="en-US"/>
            </a:p>
          </p:txBody>
        </p:sp>
        <p:sp>
          <p:nvSpPr>
            <p:cNvPr id="70712" name="Line 56"/>
            <p:cNvSpPr>
              <a:spLocks noChangeShapeType="1"/>
            </p:cNvSpPr>
            <p:nvPr/>
          </p:nvSpPr>
          <p:spPr bwMode="auto">
            <a:xfrm>
              <a:off x="2643" y="2533"/>
              <a:ext cx="0" cy="166"/>
            </a:xfrm>
            <a:prstGeom prst="line">
              <a:avLst/>
            </a:prstGeom>
            <a:noFill/>
            <a:ln w="38100">
              <a:solidFill>
                <a:srgbClr val="3333FF"/>
              </a:solidFill>
              <a:round/>
              <a:headEnd/>
              <a:tailEnd type="triangle" w="med" len="med"/>
            </a:ln>
            <a:effectLst/>
          </p:spPr>
          <p:txBody>
            <a:bodyPr wrap="none"/>
            <a:lstStyle/>
            <a:p>
              <a:endParaRPr lang="zh-CN" altLang="en-US"/>
            </a:p>
          </p:txBody>
        </p:sp>
      </p:grpSp>
      <p:sp>
        <p:nvSpPr>
          <p:cNvPr id="70713" name="Text Box 57"/>
          <p:cNvSpPr txBox="1">
            <a:spLocks noChangeArrowheads="1"/>
          </p:cNvSpPr>
          <p:nvPr/>
        </p:nvSpPr>
        <p:spPr bwMode="auto">
          <a:xfrm>
            <a:off x="1262063" y="4508500"/>
            <a:ext cx="390525" cy="519113"/>
          </a:xfrm>
          <a:prstGeom prst="rect">
            <a:avLst/>
          </a:prstGeom>
          <a:noFill/>
          <a:ln w="9525">
            <a:noFill/>
            <a:miter lim="800000"/>
            <a:headEnd/>
            <a:tailEnd/>
          </a:ln>
          <a:effectLst/>
        </p:spPr>
        <p:txBody>
          <a:bodyPr wrap="none">
            <a:spAutoFit/>
          </a:bodyPr>
          <a:lstStyle/>
          <a:p>
            <a:r>
              <a:rPr lang="en-US" altLang="zh-CN" sz="2800" b="1">
                <a:solidFill>
                  <a:srgbClr val="3333FF"/>
                </a:solidFill>
              </a:rPr>
              <a:t>^</a:t>
            </a:r>
          </a:p>
        </p:txBody>
      </p:sp>
      <p:grpSp>
        <p:nvGrpSpPr>
          <p:cNvPr id="11" name="Group 58"/>
          <p:cNvGrpSpPr>
            <a:grpSpLocks/>
          </p:cNvGrpSpPr>
          <p:nvPr/>
        </p:nvGrpSpPr>
        <p:grpSpPr bwMode="auto">
          <a:xfrm>
            <a:off x="1414463" y="4170363"/>
            <a:ext cx="7077075" cy="1930400"/>
            <a:chOff x="907" y="2919"/>
            <a:chExt cx="4458" cy="1216"/>
          </a:xfrm>
        </p:grpSpPr>
        <p:sp>
          <p:nvSpPr>
            <p:cNvPr id="70715" name="Line 59"/>
            <p:cNvSpPr>
              <a:spLocks noChangeShapeType="1"/>
            </p:cNvSpPr>
            <p:nvPr/>
          </p:nvSpPr>
          <p:spPr bwMode="auto">
            <a:xfrm flipV="1">
              <a:off x="907" y="3945"/>
              <a:ext cx="0" cy="190"/>
            </a:xfrm>
            <a:prstGeom prst="line">
              <a:avLst/>
            </a:prstGeom>
            <a:noFill/>
            <a:ln w="38100">
              <a:solidFill>
                <a:srgbClr val="3333FF"/>
              </a:solidFill>
              <a:round/>
              <a:headEnd/>
              <a:tailEnd/>
            </a:ln>
            <a:effectLst/>
          </p:spPr>
          <p:txBody>
            <a:bodyPr wrap="none"/>
            <a:lstStyle/>
            <a:p>
              <a:endParaRPr lang="zh-CN" altLang="en-US"/>
            </a:p>
          </p:txBody>
        </p:sp>
        <p:sp>
          <p:nvSpPr>
            <p:cNvPr id="70716" name="Line 60"/>
            <p:cNvSpPr>
              <a:spLocks noChangeShapeType="1"/>
            </p:cNvSpPr>
            <p:nvPr/>
          </p:nvSpPr>
          <p:spPr bwMode="auto">
            <a:xfrm>
              <a:off x="907" y="3937"/>
              <a:ext cx="4451" cy="0"/>
            </a:xfrm>
            <a:prstGeom prst="line">
              <a:avLst/>
            </a:prstGeom>
            <a:noFill/>
            <a:ln w="38100">
              <a:solidFill>
                <a:srgbClr val="3333FF"/>
              </a:solidFill>
              <a:round/>
              <a:headEnd/>
              <a:tailEnd/>
            </a:ln>
            <a:effectLst/>
          </p:spPr>
          <p:txBody>
            <a:bodyPr wrap="none"/>
            <a:lstStyle/>
            <a:p>
              <a:endParaRPr lang="zh-CN" altLang="en-US"/>
            </a:p>
          </p:txBody>
        </p:sp>
        <p:sp>
          <p:nvSpPr>
            <p:cNvPr id="70717" name="Line 61"/>
            <p:cNvSpPr>
              <a:spLocks noChangeShapeType="1"/>
            </p:cNvSpPr>
            <p:nvPr/>
          </p:nvSpPr>
          <p:spPr bwMode="auto">
            <a:xfrm flipV="1">
              <a:off x="5365" y="2919"/>
              <a:ext cx="0" cy="1034"/>
            </a:xfrm>
            <a:prstGeom prst="line">
              <a:avLst/>
            </a:prstGeom>
            <a:noFill/>
            <a:ln w="38100">
              <a:solidFill>
                <a:srgbClr val="3333FF"/>
              </a:solidFill>
              <a:round/>
              <a:headEnd/>
              <a:tailEnd type="triangle" w="med" len="med"/>
            </a:ln>
            <a:effectLst/>
          </p:spPr>
          <p:txBody>
            <a:bodyPr wrap="none"/>
            <a:lstStyle/>
            <a:p>
              <a:endParaRPr lang="zh-CN" altLang="en-US"/>
            </a:p>
          </p:txBody>
        </p:sp>
      </p:grpSp>
      <p:grpSp>
        <p:nvGrpSpPr>
          <p:cNvPr id="12" name="Group 62"/>
          <p:cNvGrpSpPr>
            <a:grpSpLocks/>
          </p:cNvGrpSpPr>
          <p:nvPr/>
        </p:nvGrpSpPr>
        <p:grpSpPr bwMode="auto">
          <a:xfrm>
            <a:off x="1427163" y="5097463"/>
            <a:ext cx="5273675" cy="890587"/>
            <a:chOff x="915" y="3503"/>
            <a:chExt cx="3322" cy="561"/>
          </a:xfrm>
        </p:grpSpPr>
        <p:sp>
          <p:nvSpPr>
            <p:cNvPr id="70719" name="Line 63"/>
            <p:cNvSpPr>
              <a:spLocks noChangeShapeType="1"/>
            </p:cNvSpPr>
            <p:nvPr/>
          </p:nvSpPr>
          <p:spPr bwMode="auto">
            <a:xfrm flipV="1">
              <a:off x="915" y="3503"/>
              <a:ext cx="0" cy="158"/>
            </a:xfrm>
            <a:prstGeom prst="line">
              <a:avLst/>
            </a:prstGeom>
            <a:noFill/>
            <a:ln w="38100">
              <a:solidFill>
                <a:srgbClr val="3333FF"/>
              </a:solidFill>
              <a:round/>
              <a:headEnd/>
              <a:tailEnd/>
            </a:ln>
            <a:effectLst/>
          </p:spPr>
          <p:txBody>
            <a:bodyPr wrap="none"/>
            <a:lstStyle/>
            <a:p>
              <a:endParaRPr lang="zh-CN" altLang="en-US"/>
            </a:p>
          </p:txBody>
        </p:sp>
        <p:sp>
          <p:nvSpPr>
            <p:cNvPr id="70720" name="Line 64"/>
            <p:cNvSpPr>
              <a:spLocks noChangeShapeType="1"/>
            </p:cNvSpPr>
            <p:nvPr/>
          </p:nvSpPr>
          <p:spPr bwMode="auto">
            <a:xfrm>
              <a:off x="915" y="3511"/>
              <a:ext cx="3314" cy="0"/>
            </a:xfrm>
            <a:prstGeom prst="line">
              <a:avLst/>
            </a:prstGeom>
            <a:noFill/>
            <a:ln w="38100">
              <a:solidFill>
                <a:srgbClr val="3333FF"/>
              </a:solidFill>
              <a:round/>
              <a:headEnd/>
              <a:tailEnd/>
            </a:ln>
            <a:effectLst/>
          </p:spPr>
          <p:txBody>
            <a:bodyPr wrap="none"/>
            <a:lstStyle/>
            <a:p>
              <a:endParaRPr lang="zh-CN" altLang="en-US"/>
            </a:p>
          </p:txBody>
        </p:sp>
        <p:sp>
          <p:nvSpPr>
            <p:cNvPr id="70721" name="Line 65"/>
            <p:cNvSpPr>
              <a:spLocks noChangeShapeType="1"/>
            </p:cNvSpPr>
            <p:nvPr/>
          </p:nvSpPr>
          <p:spPr bwMode="auto">
            <a:xfrm>
              <a:off x="4237" y="3519"/>
              <a:ext cx="0" cy="545"/>
            </a:xfrm>
            <a:prstGeom prst="line">
              <a:avLst/>
            </a:prstGeom>
            <a:noFill/>
            <a:ln w="38100">
              <a:solidFill>
                <a:srgbClr val="3333FF"/>
              </a:solidFill>
              <a:round/>
              <a:headEnd/>
              <a:tailEnd type="triangle" w="med" len="med"/>
            </a:ln>
            <a:effectLst/>
          </p:spPr>
          <p:txBody>
            <a:bodyPr wrap="none"/>
            <a:lstStyle/>
            <a:p>
              <a:endParaRPr lang="zh-CN" altLang="en-US"/>
            </a:p>
          </p:txBody>
        </p:sp>
      </p:grpSp>
      <p:sp>
        <p:nvSpPr>
          <p:cNvPr id="70722" name="Line 66"/>
          <p:cNvSpPr>
            <a:spLocks noChangeShapeType="1"/>
          </p:cNvSpPr>
          <p:nvPr/>
        </p:nvSpPr>
        <p:spPr bwMode="auto">
          <a:xfrm flipV="1">
            <a:off x="7026275" y="4910138"/>
            <a:ext cx="0" cy="1177925"/>
          </a:xfrm>
          <a:prstGeom prst="line">
            <a:avLst/>
          </a:prstGeom>
          <a:noFill/>
          <a:ln w="38100">
            <a:solidFill>
              <a:srgbClr val="3333FF"/>
            </a:solidFill>
            <a:round/>
            <a:headEnd/>
            <a:tailEnd type="triangle" w="med" len="med"/>
          </a:ln>
          <a:effectLst/>
        </p:spPr>
        <p:txBody>
          <a:bodyPr wrap="none"/>
          <a:lstStyle/>
          <a:p>
            <a:endParaRPr lang="zh-CN" altLang="en-US"/>
          </a:p>
        </p:txBody>
      </p:sp>
      <p:sp>
        <p:nvSpPr>
          <p:cNvPr id="70723" name="Line 67"/>
          <p:cNvSpPr>
            <a:spLocks noChangeShapeType="1"/>
          </p:cNvSpPr>
          <p:nvPr/>
        </p:nvSpPr>
        <p:spPr bwMode="auto">
          <a:xfrm flipV="1">
            <a:off x="7013575" y="2668588"/>
            <a:ext cx="0" cy="1903412"/>
          </a:xfrm>
          <a:prstGeom prst="line">
            <a:avLst/>
          </a:prstGeom>
          <a:noFill/>
          <a:ln w="38100">
            <a:solidFill>
              <a:srgbClr val="3333FF"/>
            </a:solidFill>
            <a:round/>
            <a:headEnd/>
            <a:tailEnd type="triangle" w="med" len="med"/>
          </a:ln>
          <a:effectLst/>
        </p:spPr>
        <p:txBody>
          <a:bodyPr wrap="none"/>
          <a:lstStyle/>
          <a:p>
            <a:endParaRPr lang="zh-CN" altLang="en-US"/>
          </a:p>
        </p:txBody>
      </p:sp>
      <p:sp>
        <p:nvSpPr>
          <p:cNvPr id="70724" name="Text Box 68"/>
          <p:cNvSpPr txBox="1">
            <a:spLocks noChangeArrowheads="1"/>
          </p:cNvSpPr>
          <p:nvPr/>
        </p:nvSpPr>
        <p:spPr bwMode="auto">
          <a:xfrm>
            <a:off x="6897688" y="2230438"/>
            <a:ext cx="390525" cy="519112"/>
          </a:xfrm>
          <a:prstGeom prst="rect">
            <a:avLst/>
          </a:prstGeom>
          <a:noFill/>
          <a:ln w="9525">
            <a:noFill/>
            <a:miter lim="800000"/>
            <a:headEnd/>
            <a:tailEnd/>
          </a:ln>
          <a:effectLst/>
        </p:spPr>
        <p:txBody>
          <a:bodyPr wrap="none">
            <a:spAutoFit/>
          </a:bodyPr>
          <a:lstStyle/>
          <a:p>
            <a:r>
              <a:rPr lang="en-US" altLang="zh-CN" sz="2800" b="1">
                <a:solidFill>
                  <a:srgbClr val="3333FF"/>
                </a:solidFill>
              </a:rPr>
              <a:t>^</a:t>
            </a:r>
          </a:p>
        </p:txBody>
      </p:sp>
      <p:grpSp>
        <p:nvGrpSpPr>
          <p:cNvPr id="13" name="Group 69"/>
          <p:cNvGrpSpPr>
            <a:grpSpLocks/>
          </p:cNvGrpSpPr>
          <p:nvPr/>
        </p:nvGrpSpPr>
        <p:grpSpPr bwMode="auto">
          <a:xfrm>
            <a:off x="1416050" y="3344863"/>
            <a:ext cx="2455863" cy="501650"/>
            <a:chOff x="923" y="2383"/>
            <a:chExt cx="1720" cy="316"/>
          </a:xfrm>
        </p:grpSpPr>
        <p:sp>
          <p:nvSpPr>
            <p:cNvPr id="70726" name="Line 70"/>
            <p:cNvSpPr>
              <a:spLocks noChangeShapeType="1"/>
            </p:cNvSpPr>
            <p:nvPr/>
          </p:nvSpPr>
          <p:spPr bwMode="auto">
            <a:xfrm>
              <a:off x="923" y="2383"/>
              <a:ext cx="0" cy="158"/>
            </a:xfrm>
            <a:prstGeom prst="line">
              <a:avLst/>
            </a:prstGeom>
            <a:noFill/>
            <a:ln w="38100">
              <a:solidFill>
                <a:srgbClr val="3333FF"/>
              </a:solidFill>
              <a:round/>
              <a:headEnd/>
              <a:tailEnd/>
            </a:ln>
            <a:effectLst/>
          </p:spPr>
          <p:txBody>
            <a:bodyPr wrap="none"/>
            <a:lstStyle/>
            <a:p>
              <a:endParaRPr lang="zh-CN" altLang="en-US"/>
            </a:p>
          </p:txBody>
        </p:sp>
        <p:sp>
          <p:nvSpPr>
            <p:cNvPr id="70727" name="Line 71"/>
            <p:cNvSpPr>
              <a:spLocks noChangeShapeType="1"/>
            </p:cNvSpPr>
            <p:nvPr/>
          </p:nvSpPr>
          <p:spPr bwMode="auto">
            <a:xfrm>
              <a:off x="923" y="2541"/>
              <a:ext cx="1720" cy="0"/>
            </a:xfrm>
            <a:prstGeom prst="line">
              <a:avLst/>
            </a:prstGeom>
            <a:noFill/>
            <a:ln w="38100">
              <a:solidFill>
                <a:srgbClr val="3333FF"/>
              </a:solidFill>
              <a:round/>
              <a:headEnd/>
              <a:tailEnd/>
            </a:ln>
            <a:effectLst/>
          </p:spPr>
          <p:txBody>
            <a:bodyPr wrap="none"/>
            <a:lstStyle/>
            <a:p>
              <a:endParaRPr lang="zh-CN" altLang="en-US"/>
            </a:p>
          </p:txBody>
        </p:sp>
        <p:sp>
          <p:nvSpPr>
            <p:cNvPr id="70728" name="Line 72"/>
            <p:cNvSpPr>
              <a:spLocks noChangeShapeType="1"/>
            </p:cNvSpPr>
            <p:nvPr/>
          </p:nvSpPr>
          <p:spPr bwMode="auto">
            <a:xfrm>
              <a:off x="2643" y="2533"/>
              <a:ext cx="0" cy="166"/>
            </a:xfrm>
            <a:prstGeom prst="line">
              <a:avLst/>
            </a:prstGeom>
            <a:noFill/>
            <a:ln w="38100">
              <a:solidFill>
                <a:srgbClr val="3333FF"/>
              </a:solidFill>
              <a:round/>
              <a:headEnd/>
              <a:tailEnd type="triangle" w="med" len="med"/>
            </a:ln>
            <a:effectLst/>
          </p:spPr>
          <p:txBody>
            <a:bodyPr wrap="none"/>
            <a:lstStyle/>
            <a:p>
              <a:endParaRPr lang="zh-CN" altLang="en-US"/>
            </a:p>
          </p:txBody>
        </p:sp>
      </p:grpSp>
      <p:grpSp>
        <p:nvGrpSpPr>
          <p:cNvPr id="14" name="Group 73"/>
          <p:cNvGrpSpPr>
            <a:grpSpLocks/>
          </p:cNvGrpSpPr>
          <p:nvPr/>
        </p:nvGrpSpPr>
        <p:grpSpPr bwMode="auto">
          <a:xfrm>
            <a:off x="454025" y="1331913"/>
            <a:ext cx="8502650" cy="5062537"/>
            <a:chOff x="286" y="839"/>
            <a:chExt cx="5356" cy="3189"/>
          </a:xfrm>
        </p:grpSpPr>
        <p:grpSp>
          <p:nvGrpSpPr>
            <p:cNvPr id="15" name="Group 74"/>
            <p:cNvGrpSpPr>
              <a:grpSpLocks/>
            </p:cNvGrpSpPr>
            <p:nvPr/>
          </p:nvGrpSpPr>
          <p:grpSpPr bwMode="auto">
            <a:xfrm>
              <a:off x="286" y="1209"/>
              <a:ext cx="5356" cy="2819"/>
              <a:chOff x="286" y="1209"/>
              <a:chExt cx="5356" cy="2819"/>
            </a:xfrm>
          </p:grpSpPr>
          <p:grpSp>
            <p:nvGrpSpPr>
              <p:cNvPr id="16" name="Group 75"/>
              <p:cNvGrpSpPr>
                <a:grpSpLocks/>
              </p:cNvGrpSpPr>
              <p:nvPr/>
            </p:nvGrpSpPr>
            <p:grpSpPr bwMode="auto">
              <a:xfrm>
                <a:off x="1496" y="1936"/>
                <a:ext cx="867" cy="256"/>
                <a:chOff x="1496" y="1936"/>
                <a:chExt cx="867" cy="256"/>
              </a:xfrm>
            </p:grpSpPr>
            <p:sp>
              <p:nvSpPr>
                <p:cNvPr id="70732" name="Rectangle 76"/>
                <p:cNvSpPr>
                  <a:spLocks noChangeArrowheads="1"/>
                </p:cNvSpPr>
                <p:nvPr/>
              </p:nvSpPr>
              <p:spPr bwMode="auto">
                <a:xfrm>
                  <a:off x="1496" y="1936"/>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2   1</a:t>
                  </a:r>
                </a:p>
              </p:txBody>
            </p:sp>
            <p:sp>
              <p:nvSpPr>
                <p:cNvPr id="70733" name="Line 77"/>
                <p:cNvSpPr>
                  <a:spLocks noChangeShapeType="1"/>
                </p:cNvSpPr>
                <p:nvPr/>
              </p:nvSpPr>
              <p:spPr bwMode="auto">
                <a:xfrm>
                  <a:off x="1942" y="1936"/>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34" name="Line 78"/>
                <p:cNvSpPr>
                  <a:spLocks noChangeShapeType="1"/>
                </p:cNvSpPr>
                <p:nvPr/>
              </p:nvSpPr>
              <p:spPr bwMode="auto">
                <a:xfrm>
                  <a:off x="1728" y="1936"/>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35" name="Line 79"/>
                <p:cNvSpPr>
                  <a:spLocks noChangeShapeType="1"/>
                </p:cNvSpPr>
                <p:nvPr/>
              </p:nvSpPr>
              <p:spPr bwMode="auto">
                <a:xfrm>
                  <a:off x="2157" y="1936"/>
                  <a:ext cx="0" cy="256"/>
                </a:xfrm>
                <a:prstGeom prst="line">
                  <a:avLst/>
                </a:prstGeom>
                <a:noFill/>
                <a:ln w="28575">
                  <a:solidFill>
                    <a:schemeClr val="tx1"/>
                  </a:solidFill>
                  <a:round/>
                  <a:headEnd/>
                  <a:tailEnd/>
                </a:ln>
                <a:effectLst/>
              </p:spPr>
              <p:txBody>
                <a:bodyPr wrap="none" anchor="ctr"/>
                <a:lstStyle/>
                <a:p>
                  <a:endParaRPr lang="zh-CN" altLang="en-US"/>
                </a:p>
              </p:txBody>
            </p:sp>
          </p:grpSp>
          <p:grpSp>
            <p:nvGrpSpPr>
              <p:cNvPr id="17" name="Group 80"/>
              <p:cNvGrpSpPr>
                <a:grpSpLocks/>
              </p:cNvGrpSpPr>
              <p:nvPr/>
            </p:nvGrpSpPr>
            <p:grpSpPr bwMode="auto">
              <a:xfrm>
                <a:off x="286" y="1209"/>
                <a:ext cx="5356" cy="2819"/>
                <a:chOff x="286" y="1209"/>
                <a:chExt cx="5356" cy="2819"/>
              </a:xfrm>
            </p:grpSpPr>
            <p:sp>
              <p:nvSpPr>
                <p:cNvPr id="70737" name="Rectangle 81"/>
                <p:cNvSpPr>
                  <a:spLocks noChangeArrowheads="1"/>
                </p:cNvSpPr>
                <p:nvPr/>
              </p:nvSpPr>
              <p:spPr bwMode="auto">
                <a:xfrm>
                  <a:off x="348" y="1209"/>
                  <a:ext cx="1302" cy="250"/>
                </a:xfrm>
                <a:prstGeom prst="rect">
                  <a:avLst/>
                </a:prstGeom>
                <a:noFill/>
                <a:ln w="9525">
                  <a:noFill/>
                  <a:miter lim="800000"/>
                  <a:headEnd/>
                  <a:tailEnd/>
                </a:ln>
                <a:effectLst/>
              </p:spPr>
              <p:txBody>
                <a:bodyPr wrap="none" anchor="ctr">
                  <a:spAutoFit/>
                </a:bodyPr>
                <a:lstStyle/>
                <a:p>
                  <a:pPr algn="ctr"/>
                  <a:r>
                    <a:rPr lang="en-US" altLang="zh-CN">
                      <a:solidFill>
                        <a:schemeClr val="tx2"/>
                      </a:solidFill>
                    </a:rPr>
                    <a:t>data firstin firstout</a:t>
                  </a:r>
                </a:p>
              </p:txBody>
            </p:sp>
            <p:grpSp>
              <p:nvGrpSpPr>
                <p:cNvPr id="18" name="Group 82"/>
                <p:cNvGrpSpPr>
                  <a:grpSpLocks/>
                </p:cNvGrpSpPr>
                <p:nvPr/>
              </p:nvGrpSpPr>
              <p:grpSpPr bwMode="auto">
                <a:xfrm>
                  <a:off x="4775" y="2379"/>
                  <a:ext cx="867" cy="256"/>
                  <a:chOff x="4775" y="2379"/>
                  <a:chExt cx="867" cy="256"/>
                </a:xfrm>
              </p:grpSpPr>
              <p:sp>
                <p:nvSpPr>
                  <p:cNvPr id="70739" name="Rectangle 83"/>
                  <p:cNvSpPr>
                    <a:spLocks noChangeArrowheads="1"/>
                  </p:cNvSpPr>
                  <p:nvPr/>
                </p:nvSpPr>
                <p:spPr bwMode="auto">
                  <a:xfrm>
                    <a:off x="4775" y="2379"/>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3   6</a:t>
                    </a:r>
                  </a:p>
                </p:txBody>
              </p:sp>
              <p:sp>
                <p:nvSpPr>
                  <p:cNvPr id="70740" name="Line 84"/>
                  <p:cNvSpPr>
                    <a:spLocks noChangeShapeType="1"/>
                  </p:cNvSpPr>
                  <p:nvPr/>
                </p:nvSpPr>
                <p:spPr bwMode="auto">
                  <a:xfrm>
                    <a:off x="5221" y="2379"/>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41" name="Line 85"/>
                  <p:cNvSpPr>
                    <a:spLocks noChangeShapeType="1"/>
                  </p:cNvSpPr>
                  <p:nvPr/>
                </p:nvSpPr>
                <p:spPr bwMode="auto">
                  <a:xfrm>
                    <a:off x="5007" y="2379"/>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42" name="Line 86"/>
                  <p:cNvSpPr>
                    <a:spLocks noChangeShapeType="1"/>
                  </p:cNvSpPr>
                  <p:nvPr/>
                </p:nvSpPr>
                <p:spPr bwMode="auto">
                  <a:xfrm>
                    <a:off x="5436" y="2379"/>
                    <a:ext cx="0" cy="256"/>
                  </a:xfrm>
                  <a:prstGeom prst="line">
                    <a:avLst/>
                  </a:prstGeom>
                  <a:noFill/>
                  <a:ln w="28575">
                    <a:solidFill>
                      <a:schemeClr val="tx1"/>
                    </a:solidFill>
                    <a:round/>
                    <a:headEnd/>
                    <a:tailEnd/>
                  </a:ln>
                  <a:effectLst/>
                </p:spPr>
                <p:txBody>
                  <a:bodyPr wrap="none" anchor="ctr"/>
                  <a:lstStyle/>
                  <a:p>
                    <a:endParaRPr lang="zh-CN" altLang="en-US"/>
                  </a:p>
                </p:txBody>
              </p:sp>
            </p:grpSp>
            <p:grpSp>
              <p:nvGrpSpPr>
                <p:cNvPr id="19" name="Group 87"/>
                <p:cNvGrpSpPr>
                  <a:grpSpLocks/>
                </p:cNvGrpSpPr>
                <p:nvPr/>
              </p:nvGrpSpPr>
              <p:grpSpPr bwMode="auto">
                <a:xfrm>
                  <a:off x="2109" y="2379"/>
                  <a:ext cx="867" cy="256"/>
                  <a:chOff x="2125" y="2671"/>
                  <a:chExt cx="867" cy="256"/>
                </a:xfrm>
              </p:grpSpPr>
              <p:sp>
                <p:nvSpPr>
                  <p:cNvPr id="70744" name="Rectangle 88"/>
                  <p:cNvSpPr>
                    <a:spLocks noChangeArrowheads="1"/>
                  </p:cNvSpPr>
                  <p:nvPr/>
                </p:nvSpPr>
                <p:spPr bwMode="auto">
                  <a:xfrm>
                    <a:off x="2125" y="2671"/>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3   2</a:t>
                    </a:r>
                  </a:p>
                </p:txBody>
              </p:sp>
              <p:sp>
                <p:nvSpPr>
                  <p:cNvPr id="70745" name="Line 89"/>
                  <p:cNvSpPr>
                    <a:spLocks noChangeShapeType="1"/>
                  </p:cNvSpPr>
                  <p:nvPr/>
                </p:nvSpPr>
                <p:spPr bwMode="auto">
                  <a:xfrm>
                    <a:off x="2571" y="2671"/>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46" name="Line 90"/>
                  <p:cNvSpPr>
                    <a:spLocks noChangeShapeType="1"/>
                  </p:cNvSpPr>
                  <p:nvPr/>
                </p:nvSpPr>
                <p:spPr bwMode="auto">
                  <a:xfrm>
                    <a:off x="2357" y="2671"/>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47" name="Line 91"/>
                  <p:cNvSpPr>
                    <a:spLocks noChangeShapeType="1"/>
                  </p:cNvSpPr>
                  <p:nvPr/>
                </p:nvSpPr>
                <p:spPr bwMode="auto">
                  <a:xfrm>
                    <a:off x="2786" y="2671"/>
                    <a:ext cx="0" cy="256"/>
                  </a:xfrm>
                  <a:prstGeom prst="line">
                    <a:avLst/>
                  </a:prstGeom>
                  <a:noFill/>
                  <a:ln w="28575">
                    <a:solidFill>
                      <a:schemeClr val="tx1"/>
                    </a:solidFill>
                    <a:round/>
                    <a:headEnd/>
                    <a:tailEnd/>
                  </a:ln>
                  <a:effectLst/>
                </p:spPr>
                <p:txBody>
                  <a:bodyPr wrap="none" anchor="ctr"/>
                  <a:lstStyle/>
                  <a:p>
                    <a:endParaRPr lang="zh-CN" altLang="en-US"/>
                  </a:p>
                </p:txBody>
              </p:sp>
            </p:grpSp>
            <p:grpSp>
              <p:nvGrpSpPr>
                <p:cNvPr id="20" name="Group 92"/>
                <p:cNvGrpSpPr>
                  <a:grpSpLocks/>
                </p:cNvGrpSpPr>
                <p:nvPr/>
              </p:nvGrpSpPr>
              <p:grpSpPr bwMode="auto">
                <a:xfrm>
                  <a:off x="3876" y="3772"/>
                  <a:ext cx="867" cy="256"/>
                  <a:chOff x="3876" y="3772"/>
                  <a:chExt cx="867" cy="256"/>
                </a:xfrm>
              </p:grpSpPr>
              <p:sp>
                <p:nvSpPr>
                  <p:cNvPr id="70749" name="Rectangle 93"/>
                  <p:cNvSpPr>
                    <a:spLocks noChangeArrowheads="1"/>
                  </p:cNvSpPr>
                  <p:nvPr/>
                </p:nvSpPr>
                <p:spPr bwMode="auto">
                  <a:xfrm>
                    <a:off x="3876" y="3772"/>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6   5</a:t>
                    </a:r>
                  </a:p>
                </p:txBody>
              </p:sp>
              <p:sp>
                <p:nvSpPr>
                  <p:cNvPr id="70750" name="Line 94"/>
                  <p:cNvSpPr>
                    <a:spLocks noChangeShapeType="1"/>
                  </p:cNvSpPr>
                  <p:nvPr/>
                </p:nvSpPr>
                <p:spPr bwMode="auto">
                  <a:xfrm>
                    <a:off x="4322" y="3772"/>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51" name="Line 95"/>
                  <p:cNvSpPr>
                    <a:spLocks noChangeShapeType="1"/>
                  </p:cNvSpPr>
                  <p:nvPr/>
                </p:nvSpPr>
                <p:spPr bwMode="auto">
                  <a:xfrm>
                    <a:off x="4108" y="3772"/>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52" name="Line 96"/>
                  <p:cNvSpPr>
                    <a:spLocks noChangeShapeType="1"/>
                  </p:cNvSpPr>
                  <p:nvPr/>
                </p:nvSpPr>
                <p:spPr bwMode="auto">
                  <a:xfrm>
                    <a:off x="4537" y="3772"/>
                    <a:ext cx="0" cy="256"/>
                  </a:xfrm>
                  <a:prstGeom prst="line">
                    <a:avLst/>
                  </a:prstGeom>
                  <a:noFill/>
                  <a:ln w="28575">
                    <a:solidFill>
                      <a:schemeClr val="tx1"/>
                    </a:solidFill>
                    <a:round/>
                    <a:headEnd/>
                    <a:tailEnd/>
                  </a:ln>
                  <a:effectLst/>
                </p:spPr>
                <p:txBody>
                  <a:bodyPr wrap="none" anchor="ctr"/>
                  <a:lstStyle/>
                  <a:p>
                    <a:endParaRPr lang="zh-CN" altLang="en-US"/>
                  </a:p>
                </p:txBody>
              </p:sp>
            </p:grpSp>
            <p:grpSp>
              <p:nvGrpSpPr>
                <p:cNvPr id="21" name="Group 97"/>
                <p:cNvGrpSpPr>
                  <a:grpSpLocks/>
                </p:cNvGrpSpPr>
                <p:nvPr/>
              </p:nvGrpSpPr>
              <p:grpSpPr bwMode="auto">
                <a:xfrm>
                  <a:off x="3871" y="2838"/>
                  <a:ext cx="867" cy="256"/>
                  <a:chOff x="3871" y="2838"/>
                  <a:chExt cx="867" cy="256"/>
                </a:xfrm>
              </p:grpSpPr>
              <p:sp>
                <p:nvSpPr>
                  <p:cNvPr id="70754" name="Rectangle 98"/>
                  <p:cNvSpPr>
                    <a:spLocks noChangeArrowheads="1"/>
                  </p:cNvSpPr>
                  <p:nvPr/>
                </p:nvSpPr>
                <p:spPr bwMode="auto">
                  <a:xfrm>
                    <a:off x="3871" y="2838"/>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4   5</a:t>
                    </a:r>
                  </a:p>
                </p:txBody>
              </p:sp>
              <p:sp>
                <p:nvSpPr>
                  <p:cNvPr id="70755" name="Line 99"/>
                  <p:cNvSpPr>
                    <a:spLocks noChangeShapeType="1"/>
                  </p:cNvSpPr>
                  <p:nvPr/>
                </p:nvSpPr>
                <p:spPr bwMode="auto">
                  <a:xfrm>
                    <a:off x="4317" y="2838"/>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56" name="Line 100"/>
                  <p:cNvSpPr>
                    <a:spLocks noChangeShapeType="1"/>
                  </p:cNvSpPr>
                  <p:nvPr/>
                </p:nvSpPr>
                <p:spPr bwMode="auto">
                  <a:xfrm>
                    <a:off x="4103" y="2838"/>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57" name="Line 101"/>
                  <p:cNvSpPr>
                    <a:spLocks noChangeShapeType="1"/>
                  </p:cNvSpPr>
                  <p:nvPr/>
                </p:nvSpPr>
                <p:spPr bwMode="auto">
                  <a:xfrm>
                    <a:off x="4532" y="2838"/>
                    <a:ext cx="0" cy="256"/>
                  </a:xfrm>
                  <a:prstGeom prst="line">
                    <a:avLst/>
                  </a:prstGeom>
                  <a:noFill/>
                  <a:ln w="28575">
                    <a:solidFill>
                      <a:schemeClr val="tx1"/>
                    </a:solidFill>
                    <a:round/>
                    <a:headEnd/>
                    <a:tailEnd/>
                  </a:ln>
                  <a:effectLst/>
                </p:spPr>
                <p:txBody>
                  <a:bodyPr wrap="none" anchor="ctr"/>
                  <a:lstStyle/>
                  <a:p>
                    <a:endParaRPr lang="zh-CN" altLang="en-US"/>
                  </a:p>
                </p:txBody>
              </p:sp>
            </p:grpSp>
            <p:grpSp>
              <p:nvGrpSpPr>
                <p:cNvPr id="22" name="Group 102"/>
                <p:cNvGrpSpPr>
                  <a:grpSpLocks/>
                </p:cNvGrpSpPr>
                <p:nvPr/>
              </p:nvGrpSpPr>
              <p:grpSpPr bwMode="auto">
                <a:xfrm>
                  <a:off x="2830" y="2834"/>
                  <a:ext cx="867" cy="256"/>
                  <a:chOff x="2830" y="2834"/>
                  <a:chExt cx="867" cy="256"/>
                </a:xfrm>
              </p:grpSpPr>
              <p:sp>
                <p:nvSpPr>
                  <p:cNvPr id="70759" name="Rectangle 103"/>
                  <p:cNvSpPr>
                    <a:spLocks noChangeArrowheads="1"/>
                  </p:cNvSpPr>
                  <p:nvPr/>
                </p:nvSpPr>
                <p:spPr bwMode="auto">
                  <a:xfrm>
                    <a:off x="2830" y="2834"/>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4   3</a:t>
                    </a:r>
                  </a:p>
                </p:txBody>
              </p:sp>
              <p:sp>
                <p:nvSpPr>
                  <p:cNvPr id="70760" name="Line 104"/>
                  <p:cNvSpPr>
                    <a:spLocks noChangeShapeType="1"/>
                  </p:cNvSpPr>
                  <p:nvPr/>
                </p:nvSpPr>
                <p:spPr bwMode="auto">
                  <a:xfrm>
                    <a:off x="3276" y="2834"/>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61" name="Line 105"/>
                  <p:cNvSpPr>
                    <a:spLocks noChangeShapeType="1"/>
                  </p:cNvSpPr>
                  <p:nvPr/>
                </p:nvSpPr>
                <p:spPr bwMode="auto">
                  <a:xfrm>
                    <a:off x="3062" y="2834"/>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62" name="Line 106"/>
                  <p:cNvSpPr>
                    <a:spLocks noChangeShapeType="1"/>
                  </p:cNvSpPr>
                  <p:nvPr/>
                </p:nvSpPr>
                <p:spPr bwMode="auto">
                  <a:xfrm>
                    <a:off x="3491" y="2834"/>
                    <a:ext cx="0" cy="256"/>
                  </a:xfrm>
                  <a:prstGeom prst="line">
                    <a:avLst/>
                  </a:prstGeom>
                  <a:noFill/>
                  <a:ln w="28575">
                    <a:solidFill>
                      <a:schemeClr val="tx1"/>
                    </a:solidFill>
                    <a:round/>
                    <a:headEnd/>
                    <a:tailEnd/>
                  </a:ln>
                  <a:effectLst/>
                </p:spPr>
                <p:txBody>
                  <a:bodyPr wrap="none" anchor="ctr"/>
                  <a:lstStyle/>
                  <a:p>
                    <a:endParaRPr lang="zh-CN" altLang="en-US"/>
                  </a:p>
                </p:txBody>
              </p:sp>
            </p:grpSp>
            <p:grpSp>
              <p:nvGrpSpPr>
                <p:cNvPr id="23" name="Group 107"/>
                <p:cNvGrpSpPr>
                  <a:grpSpLocks/>
                </p:cNvGrpSpPr>
                <p:nvPr/>
              </p:nvGrpSpPr>
              <p:grpSpPr bwMode="auto">
                <a:xfrm>
                  <a:off x="3584" y="1218"/>
                  <a:ext cx="1199" cy="474"/>
                  <a:chOff x="3584" y="1218"/>
                  <a:chExt cx="1199" cy="474"/>
                </a:xfrm>
              </p:grpSpPr>
              <p:grpSp>
                <p:nvGrpSpPr>
                  <p:cNvPr id="24" name="Group 108"/>
                  <p:cNvGrpSpPr>
                    <a:grpSpLocks/>
                  </p:cNvGrpSpPr>
                  <p:nvPr/>
                </p:nvGrpSpPr>
                <p:grpSpPr bwMode="auto">
                  <a:xfrm>
                    <a:off x="3916" y="1436"/>
                    <a:ext cx="867" cy="256"/>
                    <a:chOff x="3806" y="1704"/>
                    <a:chExt cx="867" cy="256"/>
                  </a:xfrm>
                </p:grpSpPr>
                <p:sp>
                  <p:nvSpPr>
                    <p:cNvPr id="70765" name="Rectangle 109"/>
                    <p:cNvSpPr>
                      <a:spLocks noChangeArrowheads="1"/>
                    </p:cNvSpPr>
                    <p:nvPr/>
                  </p:nvSpPr>
                  <p:spPr bwMode="auto">
                    <a:xfrm>
                      <a:off x="3806" y="1704"/>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1   5</a:t>
                      </a:r>
                    </a:p>
                  </p:txBody>
                </p:sp>
                <p:sp>
                  <p:nvSpPr>
                    <p:cNvPr id="70766" name="Line 110"/>
                    <p:cNvSpPr>
                      <a:spLocks noChangeShapeType="1"/>
                    </p:cNvSpPr>
                    <p:nvPr/>
                  </p:nvSpPr>
                  <p:spPr bwMode="auto">
                    <a:xfrm>
                      <a:off x="4252" y="1704"/>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67" name="Line 111"/>
                    <p:cNvSpPr>
                      <a:spLocks noChangeShapeType="1"/>
                    </p:cNvSpPr>
                    <p:nvPr/>
                  </p:nvSpPr>
                  <p:spPr bwMode="auto">
                    <a:xfrm>
                      <a:off x="4038" y="1704"/>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768" name="Line 112"/>
                    <p:cNvSpPr>
                      <a:spLocks noChangeShapeType="1"/>
                    </p:cNvSpPr>
                    <p:nvPr/>
                  </p:nvSpPr>
                  <p:spPr bwMode="auto">
                    <a:xfrm>
                      <a:off x="4467" y="1704"/>
                      <a:ext cx="0" cy="256"/>
                    </a:xfrm>
                    <a:prstGeom prst="line">
                      <a:avLst/>
                    </a:prstGeom>
                    <a:noFill/>
                    <a:ln w="28575">
                      <a:solidFill>
                        <a:schemeClr val="tx1"/>
                      </a:solidFill>
                      <a:round/>
                      <a:headEnd/>
                      <a:tailEnd/>
                    </a:ln>
                    <a:effectLst/>
                  </p:spPr>
                  <p:txBody>
                    <a:bodyPr wrap="none" anchor="ctr"/>
                    <a:lstStyle/>
                    <a:p>
                      <a:endParaRPr lang="zh-CN" altLang="en-US"/>
                    </a:p>
                  </p:txBody>
                </p:sp>
              </p:grpSp>
              <p:sp>
                <p:nvSpPr>
                  <p:cNvPr id="70769" name="Rectangle 113"/>
                  <p:cNvSpPr>
                    <a:spLocks noChangeArrowheads="1"/>
                  </p:cNvSpPr>
                  <p:nvPr/>
                </p:nvSpPr>
                <p:spPr bwMode="auto">
                  <a:xfrm>
                    <a:off x="3584" y="1218"/>
                    <a:ext cx="1123" cy="250"/>
                  </a:xfrm>
                  <a:prstGeom prst="rect">
                    <a:avLst/>
                  </a:prstGeom>
                  <a:noFill/>
                  <a:ln w="9525">
                    <a:noFill/>
                    <a:miter lim="800000"/>
                    <a:headEnd/>
                    <a:tailEnd/>
                  </a:ln>
                  <a:effectLst/>
                </p:spPr>
                <p:txBody>
                  <a:bodyPr wrap="none" anchor="ctr">
                    <a:spAutoFit/>
                  </a:bodyPr>
                  <a:lstStyle/>
                  <a:p>
                    <a:r>
                      <a:rPr lang="en-US" altLang="zh-CN">
                        <a:solidFill>
                          <a:schemeClr val="tx2"/>
                        </a:solidFill>
                      </a:rPr>
                      <a:t>tailvex headvex</a:t>
                    </a:r>
                  </a:p>
                </p:txBody>
              </p:sp>
            </p:grpSp>
            <p:sp>
              <p:nvSpPr>
                <p:cNvPr id="70770" name="Rectangle 114"/>
                <p:cNvSpPr>
                  <a:spLocks noChangeArrowheads="1"/>
                </p:cNvSpPr>
                <p:nvPr/>
              </p:nvSpPr>
              <p:spPr bwMode="auto">
                <a:xfrm>
                  <a:off x="2385" y="2157"/>
                  <a:ext cx="816" cy="250"/>
                </a:xfrm>
                <a:prstGeom prst="rect">
                  <a:avLst/>
                </a:prstGeom>
                <a:noFill/>
                <a:ln w="9525">
                  <a:noFill/>
                  <a:miter lim="800000"/>
                  <a:headEnd/>
                  <a:tailEnd/>
                </a:ln>
                <a:effectLst/>
              </p:spPr>
              <p:txBody>
                <a:bodyPr wrap="none" anchor="ctr">
                  <a:spAutoFit/>
                </a:bodyPr>
                <a:lstStyle/>
                <a:p>
                  <a:r>
                    <a:rPr lang="en-US" altLang="zh-CN">
                      <a:solidFill>
                        <a:schemeClr val="tx2"/>
                      </a:solidFill>
                    </a:rPr>
                    <a:t>hlink  tlink</a:t>
                  </a:r>
                </a:p>
              </p:txBody>
            </p:sp>
            <p:grpSp>
              <p:nvGrpSpPr>
                <p:cNvPr id="25" name="Group 115"/>
                <p:cNvGrpSpPr>
                  <a:grpSpLocks/>
                </p:cNvGrpSpPr>
                <p:nvPr/>
              </p:nvGrpSpPr>
              <p:grpSpPr bwMode="auto">
                <a:xfrm>
                  <a:off x="286" y="1461"/>
                  <a:ext cx="1041" cy="2567"/>
                  <a:chOff x="302" y="1753"/>
                  <a:chExt cx="1041" cy="2567"/>
                </a:xfrm>
              </p:grpSpPr>
              <p:grpSp>
                <p:nvGrpSpPr>
                  <p:cNvPr id="26" name="Group 116"/>
                  <p:cNvGrpSpPr>
                    <a:grpSpLocks/>
                  </p:cNvGrpSpPr>
                  <p:nvPr/>
                </p:nvGrpSpPr>
                <p:grpSpPr bwMode="auto">
                  <a:xfrm>
                    <a:off x="521" y="1755"/>
                    <a:ext cx="822" cy="244"/>
                    <a:chOff x="521" y="1755"/>
                    <a:chExt cx="822" cy="244"/>
                  </a:xfrm>
                </p:grpSpPr>
                <p:sp>
                  <p:nvSpPr>
                    <p:cNvPr id="70773" name="Rectangle 117"/>
                    <p:cNvSpPr>
                      <a:spLocks noChangeArrowheads="1"/>
                    </p:cNvSpPr>
                    <p:nvPr/>
                  </p:nvSpPr>
                  <p:spPr bwMode="auto">
                    <a:xfrm>
                      <a:off x="521" y="1755"/>
                      <a:ext cx="822" cy="244"/>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1</a:t>
                      </a:r>
                    </a:p>
                  </p:txBody>
                </p:sp>
                <p:sp>
                  <p:nvSpPr>
                    <p:cNvPr id="70774" name="Line 118"/>
                    <p:cNvSpPr>
                      <a:spLocks noChangeShapeType="1"/>
                    </p:cNvSpPr>
                    <p:nvPr/>
                  </p:nvSpPr>
                  <p:spPr bwMode="auto">
                    <a:xfrm>
                      <a:off x="788" y="1755"/>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0775" name="Line 119"/>
                    <p:cNvSpPr>
                      <a:spLocks noChangeShapeType="1"/>
                    </p:cNvSpPr>
                    <p:nvPr/>
                  </p:nvSpPr>
                  <p:spPr bwMode="auto">
                    <a:xfrm>
                      <a:off x="1055" y="1755"/>
                      <a:ext cx="0" cy="244"/>
                    </a:xfrm>
                    <a:prstGeom prst="line">
                      <a:avLst/>
                    </a:prstGeom>
                    <a:noFill/>
                    <a:ln w="28575">
                      <a:solidFill>
                        <a:schemeClr val="tx1"/>
                      </a:solidFill>
                      <a:round/>
                      <a:headEnd/>
                      <a:tailEnd/>
                    </a:ln>
                    <a:effectLst/>
                  </p:spPr>
                  <p:txBody>
                    <a:bodyPr wrap="none" anchor="ctr"/>
                    <a:lstStyle/>
                    <a:p>
                      <a:endParaRPr lang="zh-CN" altLang="en-US"/>
                    </a:p>
                  </p:txBody>
                </p:sp>
              </p:grpSp>
              <p:grpSp>
                <p:nvGrpSpPr>
                  <p:cNvPr id="27" name="Group 120"/>
                  <p:cNvGrpSpPr>
                    <a:grpSpLocks/>
                  </p:cNvGrpSpPr>
                  <p:nvPr/>
                </p:nvGrpSpPr>
                <p:grpSpPr bwMode="auto">
                  <a:xfrm>
                    <a:off x="521" y="2216"/>
                    <a:ext cx="822" cy="244"/>
                    <a:chOff x="521" y="2273"/>
                    <a:chExt cx="822" cy="244"/>
                  </a:xfrm>
                </p:grpSpPr>
                <p:sp>
                  <p:nvSpPr>
                    <p:cNvPr id="70777" name="Rectangle 121"/>
                    <p:cNvSpPr>
                      <a:spLocks noChangeArrowheads="1"/>
                    </p:cNvSpPr>
                    <p:nvPr/>
                  </p:nvSpPr>
                  <p:spPr bwMode="auto">
                    <a:xfrm>
                      <a:off x="521" y="2273"/>
                      <a:ext cx="822" cy="244"/>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2             </a:t>
                      </a:r>
                    </a:p>
                  </p:txBody>
                </p:sp>
                <p:sp>
                  <p:nvSpPr>
                    <p:cNvPr id="70778" name="Line 122"/>
                    <p:cNvSpPr>
                      <a:spLocks noChangeShapeType="1"/>
                    </p:cNvSpPr>
                    <p:nvPr/>
                  </p:nvSpPr>
                  <p:spPr bwMode="auto">
                    <a:xfrm>
                      <a:off x="788" y="227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0779" name="Line 123"/>
                    <p:cNvSpPr>
                      <a:spLocks noChangeShapeType="1"/>
                    </p:cNvSpPr>
                    <p:nvPr/>
                  </p:nvSpPr>
                  <p:spPr bwMode="auto">
                    <a:xfrm>
                      <a:off x="1055" y="2273"/>
                      <a:ext cx="0" cy="244"/>
                    </a:xfrm>
                    <a:prstGeom prst="line">
                      <a:avLst/>
                    </a:prstGeom>
                    <a:noFill/>
                    <a:ln w="28575">
                      <a:solidFill>
                        <a:schemeClr val="tx1"/>
                      </a:solidFill>
                      <a:round/>
                      <a:headEnd/>
                      <a:tailEnd/>
                    </a:ln>
                    <a:effectLst/>
                  </p:spPr>
                  <p:txBody>
                    <a:bodyPr wrap="none" anchor="ctr"/>
                    <a:lstStyle/>
                    <a:p>
                      <a:endParaRPr lang="zh-CN" altLang="en-US"/>
                    </a:p>
                  </p:txBody>
                </p:sp>
              </p:grpSp>
              <p:grpSp>
                <p:nvGrpSpPr>
                  <p:cNvPr id="28" name="Group 124"/>
                  <p:cNvGrpSpPr>
                    <a:grpSpLocks/>
                  </p:cNvGrpSpPr>
                  <p:nvPr/>
                </p:nvGrpSpPr>
                <p:grpSpPr bwMode="auto">
                  <a:xfrm>
                    <a:off x="521" y="2677"/>
                    <a:ext cx="822" cy="244"/>
                    <a:chOff x="521" y="2791"/>
                    <a:chExt cx="822" cy="244"/>
                  </a:xfrm>
                </p:grpSpPr>
                <p:sp>
                  <p:nvSpPr>
                    <p:cNvPr id="70781" name="Rectangle 125"/>
                    <p:cNvSpPr>
                      <a:spLocks noChangeArrowheads="1"/>
                    </p:cNvSpPr>
                    <p:nvPr/>
                  </p:nvSpPr>
                  <p:spPr bwMode="auto">
                    <a:xfrm>
                      <a:off x="521" y="2791"/>
                      <a:ext cx="822" cy="244"/>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3</a:t>
                      </a:r>
                    </a:p>
                  </p:txBody>
                </p:sp>
                <p:sp>
                  <p:nvSpPr>
                    <p:cNvPr id="70782" name="Line 126"/>
                    <p:cNvSpPr>
                      <a:spLocks noChangeShapeType="1"/>
                    </p:cNvSpPr>
                    <p:nvPr/>
                  </p:nvSpPr>
                  <p:spPr bwMode="auto">
                    <a:xfrm>
                      <a:off x="788" y="2791"/>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0783" name="Line 127"/>
                    <p:cNvSpPr>
                      <a:spLocks noChangeShapeType="1"/>
                    </p:cNvSpPr>
                    <p:nvPr/>
                  </p:nvSpPr>
                  <p:spPr bwMode="auto">
                    <a:xfrm>
                      <a:off x="1055" y="2791"/>
                      <a:ext cx="0" cy="244"/>
                    </a:xfrm>
                    <a:prstGeom prst="line">
                      <a:avLst/>
                    </a:prstGeom>
                    <a:noFill/>
                    <a:ln w="28575">
                      <a:solidFill>
                        <a:schemeClr val="tx1"/>
                      </a:solidFill>
                      <a:round/>
                      <a:headEnd/>
                      <a:tailEnd/>
                    </a:ln>
                    <a:effectLst/>
                  </p:spPr>
                  <p:txBody>
                    <a:bodyPr wrap="none" anchor="ctr"/>
                    <a:lstStyle/>
                    <a:p>
                      <a:endParaRPr lang="zh-CN" altLang="en-US"/>
                    </a:p>
                  </p:txBody>
                </p:sp>
              </p:grpSp>
              <p:grpSp>
                <p:nvGrpSpPr>
                  <p:cNvPr id="29" name="Group 128"/>
                  <p:cNvGrpSpPr>
                    <a:grpSpLocks/>
                  </p:cNvGrpSpPr>
                  <p:nvPr/>
                </p:nvGrpSpPr>
                <p:grpSpPr bwMode="auto">
                  <a:xfrm>
                    <a:off x="521" y="3138"/>
                    <a:ext cx="822" cy="244"/>
                    <a:chOff x="521" y="3310"/>
                    <a:chExt cx="822" cy="244"/>
                  </a:xfrm>
                </p:grpSpPr>
                <p:sp>
                  <p:nvSpPr>
                    <p:cNvPr id="70785" name="Rectangle 129"/>
                    <p:cNvSpPr>
                      <a:spLocks noChangeArrowheads="1"/>
                    </p:cNvSpPr>
                    <p:nvPr/>
                  </p:nvSpPr>
                  <p:spPr bwMode="auto">
                    <a:xfrm>
                      <a:off x="521" y="3310"/>
                      <a:ext cx="822" cy="244"/>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4</a:t>
                      </a:r>
                    </a:p>
                  </p:txBody>
                </p:sp>
                <p:sp>
                  <p:nvSpPr>
                    <p:cNvPr id="70786" name="Line 130"/>
                    <p:cNvSpPr>
                      <a:spLocks noChangeShapeType="1"/>
                    </p:cNvSpPr>
                    <p:nvPr/>
                  </p:nvSpPr>
                  <p:spPr bwMode="auto">
                    <a:xfrm>
                      <a:off x="788" y="3310"/>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0787" name="Line 131"/>
                    <p:cNvSpPr>
                      <a:spLocks noChangeShapeType="1"/>
                    </p:cNvSpPr>
                    <p:nvPr/>
                  </p:nvSpPr>
                  <p:spPr bwMode="auto">
                    <a:xfrm>
                      <a:off x="1055" y="3310"/>
                      <a:ext cx="0" cy="244"/>
                    </a:xfrm>
                    <a:prstGeom prst="line">
                      <a:avLst/>
                    </a:prstGeom>
                    <a:noFill/>
                    <a:ln w="28575">
                      <a:solidFill>
                        <a:schemeClr val="tx1"/>
                      </a:solidFill>
                      <a:round/>
                      <a:headEnd/>
                      <a:tailEnd/>
                    </a:ln>
                    <a:effectLst/>
                  </p:spPr>
                  <p:txBody>
                    <a:bodyPr wrap="none" anchor="ctr"/>
                    <a:lstStyle/>
                    <a:p>
                      <a:endParaRPr lang="zh-CN" altLang="en-US"/>
                    </a:p>
                  </p:txBody>
                </p:sp>
              </p:grpSp>
              <p:grpSp>
                <p:nvGrpSpPr>
                  <p:cNvPr id="30" name="Group 132"/>
                  <p:cNvGrpSpPr>
                    <a:grpSpLocks/>
                  </p:cNvGrpSpPr>
                  <p:nvPr/>
                </p:nvGrpSpPr>
                <p:grpSpPr bwMode="auto">
                  <a:xfrm>
                    <a:off x="521" y="3599"/>
                    <a:ext cx="822" cy="244"/>
                    <a:chOff x="553" y="3720"/>
                    <a:chExt cx="822" cy="244"/>
                  </a:xfrm>
                </p:grpSpPr>
                <p:sp>
                  <p:nvSpPr>
                    <p:cNvPr id="70789" name="Rectangle 133"/>
                    <p:cNvSpPr>
                      <a:spLocks noChangeArrowheads="1"/>
                    </p:cNvSpPr>
                    <p:nvPr/>
                  </p:nvSpPr>
                  <p:spPr bwMode="auto">
                    <a:xfrm>
                      <a:off x="553" y="3720"/>
                      <a:ext cx="822" cy="244"/>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5</a:t>
                      </a:r>
                    </a:p>
                  </p:txBody>
                </p:sp>
                <p:sp>
                  <p:nvSpPr>
                    <p:cNvPr id="70790" name="Line 134"/>
                    <p:cNvSpPr>
                      <a:spLocks noChangeShapeType="1"/>
                    </p:cNvSpPr>
                    <p:nvPr/>
                  </p:nvSpPr>
                  <p:spPr bwMode="auto">
                    <a:xfrm>
                      <a:off x="820" y="3720"/>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0791" name="Line 135"/>
                    <p:cNvSpPr>
                      <a:spLocks noChangeShapeType="1"/>
                    </p:cNvSpPr>
                    <p:nvPr/>
                  </p:nvSpPr>
                  <p:spPr bwMode="auto">
                    <a:xfrm>
                      <a:off x="1087" y="3720"/>
                      <a:ext cx="0" cy="244"/>
                    </a:xfrm>
                    <a:prstGeom prst="line">
                      <a:avLst/>
                    </a:prstGeom>
                    <a:noFill/>
                    <a:ln w="28575">
                      <a:solidFill>
                        <a:schemeClr val="tx1"/>
                      </a:solidFill>
                      <a:round/>
                      <a:headEnd/>
                      <a:tailEnd/>
                    </a:ln>
                    <a:effectLst/>
                  </p:spPr>
                  <p:txBody>
                    <a:bodyPr wrap="none" anchor="ctr"/>
                    <a:lstStyle/>
                    <a:p>
                      <a:endParaRPr lang="zh-CN" altLang="en-US"/>
                    </a:p>
                  </p:txBody>
                </p:sp>
              </p:grpSp>
              <p:grpSp>
                <p:nvGrpSpPr>
                  <p:cNvPr id="31" name="Group 136"/>
                  <p:cNvGrpSpPr>
                    <a:grpSpLocks/>
                  </p:cNvGrpSpPr>
                  <p:nvPr/>
                </p:nvGrpSpPr>
                <p:grpSpPr bwMode="auto">
                  <a:xfrm>
                    <a:off x="521" y="4061"/>
                    <a:ext cx="822" cy="244"/>
                    <a:chOff x="577" y="4061"/>
                    <a:chExt cx="822" cy="244"/>
                  </a:xfrm>
                </p:grpSpPr>
                <p:sp>
                  <p:nvSpPr>
                    <p:cNvPr id="70793" name="Rectangle 137"/>
                    <p:cNvSpPr>
                      <a:spLocks noChangeArrowheads="1"/>
                    </p:cNvSpPr>
                    <p:nvPr/>
                  </p:nvSpPr>
                  <p:spPr bwMode="auto">
                    <a:xfrm>
                      <a:off x="577" y="4061"/>
                      <a:ext cx="822" cy="244"/>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6</a:t>
                      </a:r>
                    </a:p>
                  </p:txBody>
                </p:sp>
                <p:sp>
                  <p:nvSpPr>
                    <p:cNvPr id="70794" name="Line 138"/>
                    <p:cNvSpPr>
                      <a:spLocks noChangeShapeType="1"/>
                    </p:cNvSpPr>
                    <p:nvPr/>
                  </p:nvSpPr>
                  <p:spPr bwMode="auto">
                    <a:xfrm>
                      <a:off x="844" y="4061"/>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0795" name="Line 139"/>
                    <p:cNvSpPr>
                      <a:spLocks noChangeShapeType="1"/>
                    </p:cNvSpPr>
                    <p:nvPr/>
                  </p:nvSpPr>
                  <p:spPr bwMode="auto">
                    <a:xfrm>
                      <a:off x="1111" y="4061"/>
                      <a:ext cx="0" cy="244"/>
                    </a:xfrm>
                    <a:prstGeom prst="line">
                      <a:avLst/>
                    </a:prstGeom>
                    <a:noFill/>
                    <a:ln w="28575">
                      <a:solidFill>
                        <a:schemeClr val="tx1"/>
                      </a:solidFill>
                      <a:round/>
                      <a:headEnd/>
                      <a:tailEnd/>
                    </a:ln>
                    <a:effectLst/>
                  </p:spPr>
                  <p:txBody>
                    <a:bodyPr wrap="none" anchor="ctr"/>
                    <a:lstStyle/>
                    <a:p>
                      <a:endParaRPr lang="zh-CN" altLang="en-US"/>
                    </a:p>
                  </p:txBody>
                </p:sp>
              </p:grpSp>
              <p:sp>
                <p:nvSpPr>
                  <p:cNvPr id="70796" name="Text Box 140"/>
                  <p:cNvSpPr txBox="1">
                    <a:spLocks noChangeArrowheads="1"/>
                  </p:cNvSpPr>
                  <p:nvPr/>
                </p:nvSpPr>
                <p:spPr bwMode="auto">
                  <a:xfrm>
                    <a:off x="302" y="1753"/>
                    <a:ext cx="196"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1</a:t>
                    </a:r>
                  </a:p>
                </p:txBody>
              </p:sp>
              <p:sp>
                <p:nvSpPr>
                  <p:cNvPr id="70797" name="Text Box 141"/>
                  <p:cNvSpPr txBox="1">
                    <a:spLocks noChangeArrowheads="1"/>
                  </p:cNvSpPr>
                  <p:nvPr/>
                </p:nvSpPr>
                <p:spPr bwMode="auto">
                  <a:xfrm>
                    <a:off x="302" y="2216"/>
                    <a:ext cx="196"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2</a:t>
                    </a:r>
                  </a:p>
                </p:txBody>
              </p:sp>
              <p:sp>
                <p:nvSpPr>
                  <p:cNvPr id="70798" name="Text Box 142"/>
                  <p:cNvSpPr txBox="1">
                    <a:spLocks noChangeArrowheads="1"/>
                  </p:cNvSpPr>
                  <p:nvPr/>
                </p:nvSpPr>
                <p:spPr bwMode="auto">
                  <a:xfrm>
                    <a:off x="302" y="2679"/>
                    <a:ext cx="196"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3</a:t>
                    </a:r>
                  </a:p>
                </p:txBody>
              </p:sp>
              <p:sp>
                <p:nvSpPr>
                  <p:cNvPr id="70799" name="Text Box 143"/>
                  <p:cNvSpPr txBox="1">
                    <a:spLocks noChangeArrowheads="1"/>
                  </p:cNvSpPr>
                  <p:nvPr/>
                </p:nvSpPr>
                <p:spPr bwMode="auto">
                  <a:xfrm>
                    <a:off x="302" y="3143"/>
                    <a:ext cx="196"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4</a:t>
                    </a:r>
                  </a:p>
                </p:txBody>
              </p:sp>
              <p:sp>
                <p:nvSpPr>
                  <p:cNvPr id="70800" name="Text Box 144"/>
                  <p:cNvSpPr txBox="1">
                    <a:spLocks noChangeArrowheads="1"/>
                  </p:cNvSpPr>
                  <p:nvPr/>
                </p:nvSpPr>
                <p:spPr bwMode="auto">
                  <a:xfrm>
                    <a:off x="302" y="3606"/>
                    <a:ext cx="196"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5</a:t>
                    </a:r>
                  </a:p>
                </p:txBody>
              </p:sp>
              <p:sp>
                <p:nvSpPr>
                  <p:cNvPr id="70801" name="Text Box 145"/>
                  <p:cNvSpPr txBox="1">
                    <a:spLocks noChangeArrowheads="1"/>
                  </p:cNvSpPr>
                  <p:nvPr/>
                </p:nvSpPr>
                <p:spPr bwMode="auto">
                  <a:xfrm>
                    <a:off x="302" y="4070"/>
                    <a:ext cx="196" cy="250"/>
                  </a:xfrm>
                  <a:prstGeom prst="rect">
                    <a:avLst/>
                  </a:prstGeom>
                  <a:noFill/>
                  <a:ln w="28575">
                    <a:noFill/>
                    <a:miter lim="800000"/>
                    <a:headEnd/>
                    <a:tailEnd/>
                  </a:ln>
                  <a:effectLst/>
                </p:spPr>
                <p:txBody>
                  <a:bodyPr wrap="none" anchor="ctr">
                    <a:spAutoFit/>
                  </a:bodyPr>
                  <a:lstStyle/>
                  <a:p>
                    <a:pPr algn="ctr"/>
                    <a:r>
                      <a:rPr lang="en-US" altLang="zh-CN">
                        <a:solidFill>
                          <a:schemeClr val="tx2"/>
                        </a:solidFill>
                      </a:rPr>
                      <a:t>6</a:t>
                    </a:r>
                  </a:p>
                </p:txBody>
              </p:sp>
            </p:grpSp>
            <p:grpSp>
              <p:nvGrpSpPr>
                <p:cNvPr id="70784" name="Group 146"/>
                <p:cNvGrpSpPr>
                  <a:grpSpLocks/>
                </p:cNvGrpSpPr>
                <p:nvPr/>
              </p:nvGrpSpPr>
              <p:grpSpPr bwMode="auto">
                <a:xfrm>
                  <a:off x="2109" y="3772"/>
                  <a:ext cx="867" cy="256"/>
                  <a:chOff x="2125" y="2671"/>
                  <a:chExt cx="867" cy="256"/>
                </a:xfrm>
              </p:grpSpPr>
              <p:sp>
                <p:nvSpPr>
                  <p:cNvPr id="70803" name="Rectangle 147"/>
                  <p:cNvSpPr>
                    <a:spLocks noChangeArrowheads="1"/>
                  </p:cNvSpPr>
                  <p:nvPr/>
                </p:nvSpPr>
                <p:spPr bwMode="auto">
                  <a:xfrm>
                    <a:off x="2125" y="2671"/>
                    <a:ext cx="867" cy="256"/>
                  </a:xfrm>
                  <a:prstGeom prst="rect">
                    <a:avLst/>
                  </a:prstGeom>
                  <a:noFill/>
                  <a:ln w="28575">
                    <a:solidFill>
                      <a:schemeClr val="tx1"/>
                    </a:solidFill>
                    <a:miter lim="800000"/>
                    <a:headEnd/>
                    <a:tailEnd/>
                  </a:ln>
                  <a:effectLst/>
                </p:spPr>
                <p:txBody>
                  <a:bodyPr wrap="none" anchor="ctr"/>
                  <a:lstStyle/>
                  <a:p>
                    <a:r>
                      <a:rPr lang="en-US" altLang="zh-CN">
                        <a:solidFill>
                          <a:schemeClr val="tx2"/>
                        </a:solidFill>
                      </a:rPr>
                      <a:t> 6   2</a:t>
                    </a:r>
                  </a:p>
                </p:txBody>
              </p:sp>
              <p:sp>
                <p:nvSpPr>
                  <p:cNvPr id="70804" name="Line 148"/>
                  <p:cNvSpPr>
                    <a:spLocks noChangeShapeType="1"/>
                  </p:cNvSpPr>
                  <p:nvPr/>
                </p:nvSpPr>
                <p:spPr bwMode="auto">
                  <a:xfrm>
                    <a:off x="2571" y="2671"/>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805" name="Line 149"/>
                  <p:cNvSpPr>
                    <a:spLocks noChangeShapeType="1"/>
                  </p:cNvSpPr>
                  <p:nvPr/>
                </p:nvSpPr>
                <p:spPr bwMode="auto">
                  <a:xfrm>
                    <a:off x="2357" y="2671"/>
                    <a:ext cx="0" cy="256"/>
                  </a:xfrm>
                  <a:prstGeom prst="line">
                    <a:avLst/>
                  </a:prstGeom>
                  <a:noFill/>
                  <a:ln w="28575">
                    <a:solidFill>
                      <a:schemeClr val="tx1"/>
                    </a:solidFill>
                    <a:round/>
                    <a:headEnd/>
                    <a:tailEnd/>
                  </a:ln>
                  <a:effectLst/>
                </p:spPr>
                <p:txBody>
                  <a:bodyPr wrap="none" anchor="ctr"/>
                  <a:lstStyle/>
                  <a:p>
                    <a:endParaRPr lang="zh-CN" altLang="en-US"/>
                  </a:p>
                </p:txBody>
              </p:sp>
              <p:sp>
                <p:nvSpPr>
                  <p:cNvPr id="70806" name="Line 150"/>
                  <p:cNvSpPr>
                    <a:spLocks noChangeShapeType="1"/>
                  </p:cNvSpPr>
                  <p:nvPr/>
                </p:nvSpPr>
                <p:spPr bwMode="auto">
                  <a:xfrm>
                    <a:off x="2786" y="2671"/>
                    <a:ext cx="0" cy="256"/>
                  </a:xfrm>
                  <a:prstGeom prst="line">
                    <a:avLst/>
                  </a:prstGeom>
                  <a:noFill/>
                  <a:ln w="28575">
                    <a:solidFill>
                      <a:schemeClr val="tx1"/>
                    </a:solidFill>
                    <a:round/>
                    <a:headEnd/>
                    <a:tailEnd/>
                  </a:ln>
                  <a:effectLst/>
                </p:spPr>
                <p:txBody>
                  <a:bodyPr wrap="none" anchor="ctr"/>
                  <a:lstStyle/>
                  <a:p>
                    <a:endParaRPr lang="zh-CN" altLang="en-US"/>
                  </a:p>
                </p:txBody>
              </p:sp>
            </p:grpSp>
          </p:grpSp>
        </p:grpSp>
        <p:sp>
          <p:nvSpPr>
            <p:cNvPr id="70807" name="Text Box 151"/>
            <p:cNvSpPr txBox="1">
              <a:spLocks noChangeArrowheads="1"/>
            </p:cNvSpPr>
            <p:nvPr/>
          </p:nvSpPr>
          <p:spPr bwMode="auto">
            <a:xfrm>
              <a:off x="2696" y="839"/>
              <a:ext cx="888" cy="288"/>
            </a:xfrm>
            <a:prstGeom prst="rect">
              <a:avLst/>
            </a:prstGeom>
            <a:noFill/>
            <a:ln w="38100">
              <a:noFill/>
              <a:miter lim="800000"/>
              <a:headEnd/>
              <a:tailEnd/>
            </a:ln>
            <a:effectLst/>
          </p:spPr>
          <p:txBody>
            <a:bodyPr wrap="none">
              <a:spAutoFit/>
            </a:bodyPr>
            <a:lstStyle/>
            <a:p>
              <a:r>
                <a:rPr lang="zh-CN" altLang="en-US" sz="2400" b="1"/>
                <a:t>十字链表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out)">
                                      <p:cBhvr>
                                        <p:cTn id="7" dur="500"/>
                                        <p:tgtEl>
                                          <p:spTgt spid="1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069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0688"/>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CAMERA.WAV" builtIn="1"/>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0693"/>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2" name="CAMERA.WAV" builtIn="1"/>
                                        </p:tgtEl>
                                      </p:cMediaNode>
                                    </p:audio>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0686"/>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2"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0694"/>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0695"/>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0700"/>
                                        </p:tgtEl>
                                        <p:attrNameLst>
                                          <p:attrName>style.visibility</p:attrName>
                                        </p:attrNameLst>
                                      </p:cBhvr>
                                      <p:to>
                                        <p:strVal val="visible"/>
                                      </p:to>
                                    </p:set>
                                  </p:childTnLst>
                                  <p:subTnLst>
                                    <p:audio>
                                      <p:cMediaNode>
                                        <p:cTn display="0" masterRel="sameClick">
                                          <p:stCondLst>
                                            <p:cond evt="begin" delay="0">
                                              <p:tn val="34"/>
                                            </p:cond>
                                          </p:stCondLst>
                                          <p:endCondLst>
                                            <p:cond evt="onStopAudio" delay="0">
                                              <p:tgtEl>
                                                <p:sldTgt/>
                                              </p:tgtEl>
                                            </p:cond>
                                          </p:endCondLst>
                                        </p:cTn>
                                        <p:tgtEl>
                                          <p:sndTgt r:embed="rId2" name="CAMERA.WAV" builtIn="1"/>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70696"/>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2" name="CAMERA.WAV" builtIn="1"/>
                                        </p:tgtEl>
                                      </p:cMediaNode>
                                    </p:audio>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0697"/>
                                        </p:tgtEl>
                                        <p:attrNameLst>
                                          <p:attrName>style.visibility</p:attrName>
                                        </p:attrNameLst>
                                      </p:cBhvr>
                                      <p:to>
                                        <p:strVal val="visible"/>
                                      </p:to>
                                    </p:set>
                                  </p:childTnLst>
                                  <p:subTnLst>
                                    <p:audio>
                                      <p:cMediaNode>
                                        <p:cTn display="0" masterRel="sameClick">
                                          <p:stCondLst>
                                            <p:cond evt="begin" delay="0">
                                              <p:tn val="42"/>
                                            </p:cond>
                                          </p:stCondLst>
                                          <p:endCondLst>
                                            <p:cond evt="onStopAudio" delay="0">
                                              <p:tgtEl>
                                                <p:sldTgt/>
                                              </p:tgtEl>
                                            </p:cond>
                                          </p:endCondLst>
                                        </p:cTn>
                                        <p:tgtEl>
                                          <p:sndTgt r:embed="rId2"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0701"/>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2"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0687"/>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2" name="CAMERA.WAV" builtIn="1"/>
                                        </p:tgtEl>
                                      </p:cMediaNode>
                                    </p:audio>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0698"/>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2" name="CAMERA.WAV" builtIn="1"/>
                                        </p:tgtEl>
                                      </p:cMediaNode>
                                    </p:audio>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0699"/>
                                        </p:tgtEl>
                                        <p:attrNameLst>
                                          <p:attrName>style.visibility</p:attrName>
                                        </p:attrNameLst>
                                      </p:cBhvr>
                                      <p:to>
                                        <p:strVal val="visible"/>
                                      </p:to>
                                    </p:set>
                                  </p:childTnLst>
                                  <p:subTnLst>
                                    <p:audio>
                                      <p:cMediaNode>
                                        <p:cTn display="0" masterRel="sameClick">
                                          <p:stCondLst>
                                            <p:cond evt="begin" delay="0">
                                              <p:tn val="58"/>
                                            </p:cond>
                                          </p:stCondLst>
                                          <p:endCondLst>
                                            <p:cond evt="onStopAudio" delay="0">
                                              <p:tgtEl>
                                                <p:sldTgt/>
                                              </p:tgtEl>
                                            </p:cond>
                                          </p:endCondLst>
                                        </p:cTn>
                                        <p:tgtEl>
                                          <p:sndTgt r:embed="rId2" name="CAMERA.WAV" builtIn="1"/>
                                        </p:tgtEl>
                                      </p:cMediaNode>
                                    </p:audio>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0689"/>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2" name="CAMERA.WAV" builtIn="1"/>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2" name="CAMERA.WAV" builtIn="1"/>
                                        </p:tgtEl>
                                      </p:cMediaNode>
                                    </p:audio>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70706"/>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2" name="CAMERA.WAV" builtIn="1"/>
                                        </p:tgtEl>
                                      </p:cMediaNode>
                                    </p:audio>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3"/>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2" name="CAMERA.WAV" builtIn="1"/>
                                        </p:tgtEl>
                                      </p:cMediaNode>
                                    </p:audio>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70707"/>
                                        </p:tgtEl>
                                        <p:attrNameLst>
                                          <p:attrName>style.visibility</p:attrName>
                                        </p:attrNameLst>
                                      </p:cBhvr>
                                      <p:to>
                                        <p:strVal val="visible"/>
                                      </p:to>
                                    </p:set>
                                  </p:childTnLst>
                                  <p:subTnLst>
                                    <p:audio>
                                      <p:cMediaNode>
                                        <p:cTn display="0" masterRel="sameClick">
                                          <p:stCondLst>
                                            <p:cond evt="begin" delay="0">
                                              <p:tn val="78"/>
                                            </p:cond>
                                          </p:stCondLst>
                                          <p:endCondLst>
                                            <p:cond evt="onStopAudio" delay="0">
                                              <p:tgtEl>
                                                <p:sldTgt/>
                                              </p:tgtEl>
                                            </p:cond>
                                          </p:endCondLst>
                                        </p:cTn>
                                        <p:tgtEl>
                                          <p:sndTgt r:embed="rId2" name="CAMERA.WAV" builtIn="1"/>
                                        </p:tgtEl>
                                      </p:cMediaNode>
                                    </p:audio>
                                  </p:sub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70708"/>
                                        </p:tgtEl>
                                        <p:attrNameLst>
                                          <p:attrName>style.visibility</p:attrName>
                                        </p:attrNameLst>
                                      </p:cBhvr>
                                      <p:to>
                                        <p:strVal val="visible"/>
                                      </p:to>
                                    </p:set>
                                  </p:childTnLst>
                                  <p:subTnLst>
                                    <p:audio>
                                      <p:cMediaNode>
                                        <p:cTn display="0" masterRel="sameClick">
                                          <p:stCondLst>
                                            <p:cond evt="begin" delay="0">
                                              <p:tn val="82"/>
                                            </p:cond>
                                          </p:stCondLst>
                                          <p:endCondLst>
                                            <p:cond evt="onStopAudio" delay="0">
                                              <p:tgtEl>
                                                <p:sldTgt/>
                                              </p:tgtEl>
                                            </p:cond>
                                          </p:endCondLst>
                                        </p:cTn>
                                        <p:tgtEl>
                                          <p:sndTgt r:embed="rId2" name="CAMERA.WAV" builtIn="1"/>
                                        </p:tgtEl>
                                      </p:cMediaNode>
                                    </p:audio>
                                  </p:sub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86"/>
                                            </p:cond>
                                          </p:stCondLst>
                                          <p:endCondLst>
                                            <p:cond evt="onStopAudio" delay="0">
                                              <p:tgtEl>
                                                <p:sldTgt/>
                                              </p:tgtEl>
                                            </p:cond>
                                          </p:endCondLst>
                                        </p:cTn>
                                        <p:tgtEl>
                                          <p:sndTgt r:embed="rId2" name="CAMERA.WAV" builtIn="1"/>
                                        </p:tgtEl>
                                      </p:cMediaNode>
                                    </p:audio>
                                  </p:sub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70690"/>
                                        </p:tgtEl>
                                        <p:attrNameLst>
                                          <p:attrName>style.visibility</p:attrName>
                                        </p:attrNameLst>
                                      </p:cBhvr>
                                      <p:to>
                                        <p:strVal val="visible"/>
                                      </p:to>
                                    </p:set>
                                  </p:childTnLst>
                                  <p:subTnLst>
                                    <p:audio>
                                      <p:cMediaNode>
                                        <p:cTn display="0" masterRel="sameClick">
                                          <p:stCondLst>
                                            <p:cond evt="begin" delay="0">
                                              <p:tn val="90"/>
                                            </p:cond>
                                          </p:stCondLst>
                                          <p:endCondLst>
                                            <p:cond evt="onStopAudio" delay="0">
                                              <p:tgtEl>
                                                <p:sldTgt/>
                                              </p:tgtEl>
                                            </p:cond>
                                          </p:endCondLst>
                                        </p:cTn>
                                        <p:tgtEl>
                                          <p:sndTgt r:embed="rId2" name="CAMERA.WAV" builtIn="1"/>
                                        </p:tgtEl>
                                      </p:cMediaNode>
                                    </p:audio>
                                  </p:sub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70713"/>
                                        </p:tgtEl>
                                        <p:attrNameLst>
                                          <p:attrName>style.visibility</p:attrName>
                                        </p:attrNameLst>
                                      </p:cBhvr>
                                      <p:to>
                                        <p:strVal val="visible"/>
                                      </p:to>
                                    </p:set>
                                  </p:childTnLst>
                                  <p:subTnLst>
                                    <p:audio>
                                      <p:cMediaNode>
                                        <p:cTn display="0" masterRel="sameClick">
                                          <p:stCondLst>
                                            <p:cond evt="begin" delay="0">
                                              <p:tn val="94"/>
                                            </p:cond>
                                          </p:stCondLst>
                                          <p:endCondLst>
                                            <p:cond evt="onStopAudio" delay="0">
                                              <p:tgtEl>
                                                <p:sldTgt/>
                                              </p:tgtEl>
                                            </p:cond>
                                          </p:endCondLst>
                                        </p:cTn>
                                        <p:tgtEl>
                                          <p:sndTgt r:embed="rId2" name="CAMERA.WAV" builtIn="1"/>
                                        </p:tgtEl>
                                      </p:cMediaNode>
                                    </p:audio>
                                  </p:sub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2"/>
                                        </p:tgtEl>
                                        <p:attrNameLst>
                                          <p:attrName>style.visibility</p:attrName>
                                        </p:attrNameLst>
                                      </p:cBhvr>
                                      <p:to>
                                        <p:strVal val="visible"/>
                                      </p:to>
                                    </p:set>
                                  </p:childTnLst>
                                  <p:subTnLst>
                                    <p:audio>
                                      <p:cMediaNode>
                                        <p:cTn display="0" masterRel="sameClick">
                                          <p:stCondLst>
                                            <p:cond evt="begin" delay="0">
                                              <p:tn val="98"/>
                                            </p:cond>
                                          </p:stCondLst>
                                          <p:endCondLst>
                                            <p:cond evt="onStopAudio" delay="0">
                                              <p:tgtEl>
                                                <p:sldTgt/>
                                              </p:tgtEl>
                                            </p:cond>
                                          </p:endCondLst>
                                        </p:cTn>
                                        <p:tgtEl>
                                          <p:sndTgt r:embed="rId2" name="CAMERA.WAV" builtIn="1"/>
                                        </p:tgtEl>
                                      </p:cMediaNode>
                                    </p:audio>
                                  </p:sub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70722"/>
                                        </p:tgtEl>
                                        <p:attrNameLst>
                                          <p:attrName>style.visibility</p:attrName>
                                        </p:attrNameLst>
                                      </p:cBhvr>
                                      <p:to>
                                        <p:strVal val="visible"/>
                                      </p:to>
                                    </p:set>
                                  </p:childTnLst>
                                  <p:subTnLst>
                                    <p:audio>
                                      <p:cMediaNode>
                                        <p:cTn display="0" masterRel="sameClick">
                                          <p:stCondLst>
                                            <p:cond evt="begin" delay="0">
                                              <p:tn val="102"/>
                                            </p:cond>
                                          </p:stCondLst>
                                          <p:endCondLst>
                                            <p:cond evt="onStopAudio" delay="0">
                                              <p:tgtEl>
                                                <p:sldTgt/>
                                              </p:tgtEl>
                                            </p:cond>
                                          </p:endCondLst>
                                        </p:cTn>
                                        <p:tgtEl>
                                          <p:sndTgt r:embed="rId2" name="CAMERA.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70723"/>
                                        </p:tgtEl>
                                        <p:attrNameLst>
                                          <p:attrName>style.visibility</p:attrName>
                                        </p:attrNameLst>
                                      </p:cBhvr>
                                      <p:to>
                                        <p:strVal val="visible"/>
                                      </p:to>
                                    </p:set>
                                  </p:childTnLst>
                                  <p:subTnLst>
                                    <p:audio>
                                      <p:cMediaNode>
                                        <p:cTn display="0" masterRel="sameClick">
                                          <p:stCondLst>
                                            <p:cond evt="begin" delay="0">
                                              <p:tn val="106"/>
                                            </p:cond>
                                          </p:stCondLst>
                                          <p:endCondLst>
                                            <p:cond evt="onStopAudio" delay="0">
                                              <p:tgtEl>
                                                <p:sldTgt/>
                                              </p:tgtEl>
                                            </p:cond>
                                          </p:endCondLst>
                                        </p:cTn>
                                        <p:tgtEl>
                                          <p:sndTgt r:embed="rId2" name="CAMERA.WAV" builtIn="1"/>
                                        </p:tgtEl>
                                      </p:cMediaNode>
                                    </p:audio>
                                  </p:sub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70724"/>
                                        </p:tgtEl>
                                        <p:attrNameLst>
                                          <p:attrName>style.visibility</p:attrName>
                                        </p:attrNameLst>
                                      </p:cBhvr>
                                      <p:to>
                                        <p:strVal val="visible"/>
                                      </p:to>
                                    </p:set>
                                  </p:childTnLst>
                                  <p:subTnLst>
                                    <p:audio>
                                      <p:cMediaNode>
                                        <p:cTn display="0" masterRel="sameClick">
                                          <p:stCondLst>
                                            <p:cond evt="begin" delay="0">
                                              <p:tn val="110"/>
                                            </p:cond>
                                          </p:stCondLst>
                                          <p:endCondLst>
                                            <p:cond evt="onStopAudio" delay="0">
                                              <p:tgtEl>
                                                <p:sldTgt/>
                                              </p:tgtEl>
                                            </p:cond>
                                          </p:endCondLst>
                                        </p:cTn>
                                        <p:tgtEl>
                                          <p:sndTgt r:embed="rId2" name="CAMERA.WAV" builtIn="1"/>
                                        </p:tgtEl>
                                      </p:cMediaNode>
                                    </p:audio>
                                  </p:sub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499"/>
                                          </p:stCondLst>
                                        </p:cTn>
                                        <p:tgtEl>
                                          <p:spTgt spid="11"/>
                                        </p:tgtEl>
                                        <p:attrNameLst>
                                          <p:attrName>style.visibility</p:attrName>
                                        </p:attrNameLst>
                                      </p:cBhvr>
                                      <p:to>
                                        <p:strVal val="visible"/>
                                      </p:to>
                                    </p:set>
                                  </p:childTnLst>
                                  <p:subTnLst>
                                    <p:audio>
                                      <p:cMediaNode>
                                        <p:cTn display="0" masterRel="sameClick">
                                          <p:stCondLst>
                                            <p:cond evt="begin" delay="0">
                                              <p:tn val="114"/>
                                            </p:cond>
                                          </p:stCondLst>
                                          <p:endCondLst>
                                            <p:cond evt="onStopAudio" delay="0">
                                              <p:tgtEl>
                                                <p:sldTgt/>
                                              </p:tgtEl>
                                            </p:cond>
                                          </p:endCondLst>
                                        </p:cTn>
                                        <p:tgtEl>
                                          <p:sndTgt r:embed="rId2" name="CAMERA.WAV" builtIn="1"/>
                                        </p:tgtEl>
                                      </p:cMediaNode>
                                    </p:audio>
                                  </p:sub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70691"/>
                                        </p:tgtEl>
                                        <p:attrNameLst>
                                          <p:attrName>style.visibility</p:attrName>
                                        </p:attrNameLst>
                                      </p:cBhvr>
                                      <p:to>
                                        <p:strVal val="visible"/>
                                      </p:to>
                                    </p:set>
                                  </p:childTnLst>
                                  <p:subTnLst>
                                    <p:audio>
                                      <p:cMediaNode>
                                        <p:cTn display="0" masterRel="sameClick">
                                          <p:stCondLst>
                                            <p:cond evt="begin" delay="0">
                                              <p:tn val="118"/>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86" grpId="0" autoUpdateAnimBg="0"/>
      <p:bldP spid="70687" grpId="0" autoUpdateAnimBg="0"/>
      <p:bldP spid="70688" grpId="0" autoUpdateAnimBg="0"/>
      <p:bldP spid="70689" grpId="0" autoUpdateAnimBg="0"/>
      <p:bldP spid="70690" grpId="0" autoUpdateAnimBg="0"/>
      <p:bldP spid="70691" grpId="0" autoUpdateAnimBg="0"/>
      <p:bldP spid="70692" grpId="0" animBg="1"/>
      <p:bldP spid="70693" grpId="0" animBg="1"/>
      <p:bldP spid="70694" grpId="0" animBg="1"/>
      <p:bldP spid="70695" grpId="0" animBg="1"/>
      <p:bldP spid="70696" grpId="0" animBg="1"/>
      <p:bldP spid="70697" grpId="0" animBg="1"/>
      <p:bldP spid="70698" grpId="0" animBg="1"/>
      <p:bldP spid="70699" grpId="0" animBg="1"/>
      <p:bldP spid="70700" grpId="0" autoUpdateAnimBg="0"/>
      <p:bldP spid="70701" grpId="0" autoUpdateAnimBg="0"/>
      <p:bldP spid="70706" grpId="0" autoUpdateAnimBg="0"/>
      <p:bldP spid="70707" grpId="0" animBg="1"/>
      <p:bldP spid="70708" grpId="0" autoUpdateAnimBg="0"/>
      <p:bldP spid="70713" grpId="0" autoUpdateAnimBg="0"/>
      <p:bldP spid="70722" grpId="0" animBg="1"/>
      <p:bldP spid="70723" grpId="0" animBg="1"/>
      <p:bldP spid="70724" grpId="0" autoUpdateAnimBg="0"/>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533400" y="219075"/>
            <a:ext cx="7232650" cy="396875"/>
          </a:xfrm>
          <a:prstGeom prst="rect">
            <a:avLst/>
          </a:prstGeom>
          <a:noFill/>
          <a:ln w="9525">
            <a:noFill/>
            <a:miter lim="800000"/>
            <a:headEnd/>
            <a:tailEnd/>
          </a:ln>
          <a:effectLst/>
        </p:spPr>
        <p:txBody>
          <a:bodyPr wrap="none">
            <a:spAutoFit/>
          </a:bodyPr>
          <a:lstStyle/>
          <a:p>
            <a:r>
              <a:rPr lang="en-US" altLang="zh-CN"/>
              <a:t>5 . 2  </a:t>
            </a:r>
            <a:r>
              <a:rPr lang="zh-CN" altLang="en-US"/>
              <a:t>从顶点</a:t>
            </a:r>
            <a:r>
              <a:rPr lang="en-US" altLang="zh-CN"/>
              <a:t>4</a:t>
            </a:r>
            <a:r>
              <a:rPr lang="zh-CN" altLang="en-US"/>
              <a:t>出发，画出一棵深度优先生成树和广度优先生成树</a:t>
            </a:r>
          </a:p>
        </p:txBody>
      </p:sp>
      <p:grpSp>
        <p:nvGrpSpPr>
          <p:cNvPr id="2" name="Group 3"/>
          <p:cNvGrpSpPr>
            <a:grpSpLocks/>
          </p:cNvGrpSpPr>
          <p:nvPr/>
        </p:nvGrpSpPr>
        <p:grpSpPr bwMode="auto">
          <a:xfrm>
            <a:off x="1835150" y="1524000"/>
            <a:ext cx="3870325" cy="1684338"/>
            <a:chOff x="1385" y="464"/>
            <a:chExt cx="2438" cy="1061"/>
          </a:xfrm>
        </p:grpSpPr>
        <p:grpSp>
          <p:nvGrpSpPr>
            <p:cNvPr id="3" name="Group 4"/>
            <p:cNvGrpSpPr>
              <a:grpSpLocks/>
            </p:cNvGrpSpPr>
            <p:nvPr/>
          </p:nvGrpSpPr>
          <p:grpSpPr bwMode="auto">
            <a:xfrm>
              <a:off x="1385" y="591"/>
              <a:ext cx="2364" cy="809"/>
              <a:chOff x="1385" y="591"/>
              <a:chExt cx="2364" cy="809"/>
            </a:xfrm>
          </p:grpSpPr>
          <p:sp>
            <p:nvSpPr>
              <p:cNvPr id="71685" name="Oval 5"/>
              <p:cNvSpPr>
                <a:spLocks noChangeArrowheads="1"/>
              </p:cNvSpPr>
              <p:nvPr/>
            </p:nvSpPr>
            <p:spPr bwMode="auto">
              <a:xfrm>
                <a:off x="1385" y="90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1686" name="Oval 6"/>
              <p:cNvSpPr>
                <a:spLocks noChangeArrowheads="1"/>
              </p:cNvSpPr>
              <p:nvPr/>
            </p:nvSpPr>
            <p:spPr bwMode="auto">
              <a:xfrm>
                <a:off x="2008"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1687" name="Oval 7"/>
              <p:cNvSpPr>
                <a:spLocks noChangeArrowheads="1"/>
              </p:cNvSpPr>
              <p:nvPr/>
            </p:nvSpPr>
            <p:spPr bwMode="auto">
              <a:xfrm>
                <a:off x="1978"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1688" name="Oval 8"/>
              <p:cNvSpPr>
                <a:spLocks noChangeArrowheads="1"/>
              </p:cNvSpPr>
              <p:nvPr/>
            </p:nvSpPr>
            <p:spPr bwMode="auto">
              <a:xfrm>
                <a:off x="2476" y="88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1689" name="Oval 9"/>
              <p:cNvSpPr>
                <a:spLocks noChangeArrowheads="1"/>
              </p:cNvSpPr>
              <p:nvPr/>
            </p:nvSpPr>
            <p:spPr bwMode="auto">
              <a:xfrm>
                <a:off x="2933"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1690" name="Oval 10"/>
              <p:cNvSpPr>
                <a:spLocks noChangeArrowheads="1"/>
              </p:cNvSpPr>
              <p:nvPr/>
            </p:nvSpPr>
            <p:spPr bwMode="auto">
              <a:xfrm>
                <a:off x="2951"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1691" name="Oval 11"/>
              <p:cNvSpPr>
                <a:spLocks noChangeArrowheads="1"/>
              </p:cNvSpPr>
              <p:nvPr/>
            </p:nvSpPr>
            <p:spPr bwMode="auto">
              <a:xfrm>
                <a:off x="3527"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1692" name="Oval 12"/>
              <p:cNvSpPr>
                <a:spLocks noChangeArrowheads="1"/>
              </p:cNvSpPr>
              <p:nvPr/>
            </p:nvSpPr>
            <p:spPr bwMode="auto">
              <a:xfrm>
                <a:off x="3528"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grpSp>
        <p:sp>
          <p:nvSpPr>
            <p:cNvPr id="71693" name="Line 13"/>
            <p:cNvSpPr>
              <a:spLocks noChangeShapeType="1"/>
            </p:cNvSpPr>
            <p:nvPr/>
          </p:nvSpPr>
          <p:spPr bwMode="auto">
            <a:xfrm flipV="1">
              <a:off x="1582" y="717"/>
              <a:ext cx="401" cy="236"/>
            </a:xfrm>
            <a:prstGeom prst="line">
              <a:avLst/>
            </a:prstGeom>
            <a:noFill/>
            <a:ln w="38100">
              <a:solidFill>
                <a:schemeClr val="tx1"/>
              </a:solidFill>
              <a:round/>
              <a:headEnd/>
              <a:tailEnd/>
            </a:ln>
            <a:effectLst/>
          </p:spPr>
          <p:txBody>
            <a:bodyPr wrap="none" anchor="ctr"/>
            <a:lstStyle/>
            <a:p>
              <a:endParaRPr lang="zh-CN" altLang="en-US"/>
            </a:p>
          </p:txBody>
        </p:sp>
        <p:sp>
          <p:nvSpPr>
            <p:cNvPr id="71694" name="Line 14"/>
            <p:cNvSpPr>
              <a:spLocks noChangeShapeType="1"/>
            </p:cNvSpPr>
            <p:nvPr/>
          </p:nvSpPr>
          <p:spPr bwMode="auto">
            <a:xfrm>
              <a:off x="1582" y="1071"/>
              <a:ext cx="417" cy="228"/>
            </a:xfrm>
            <a:prstGeom prst="line">
              <a:avLst/>
            </a:prstGeom>
            <a:noFill/>
            <a:ln w="38100">
              <a:solidFill>
                <a:schemeClr val="tx1"/>
              </a:solidFill>
              <a:round/>
              <a:headEnd/>
              <a:tailEnd/>
            </a:ln>
            <a:effectLst/>
          </p:spPr>
          <p:txBody>
            <a:bodyPr wrap="none" anchor="ctr"/>
            <a:lstStyle/>
            <a:p>
              <a:endParaRPr lang="zh-CN" altLang="en-US"/>
            </a:p>
          </p:txBody>
        </p:sp>
        <p:sp>
          <p:nvSpPr>
            <p:cNvPr id="71695" name="Line 15"/>
            <p:cNvSpPr>
              <a:spLocks noChangeShapeType="1"/>
            </p:cNvSpPr>
            <p:nvPr/>
          </p:nvSpPr>
          <p:spPr bwMode="auto">
            <a:xfrm>
              <a:off x="2172" y="717"/>
              <a:ext cx="346" cy="205"/>
            </a:xfrm>
            <a:prstGeom prst="line">
              <a:avLst/>
            </a:prstGeom>
            <a:noFill/>
            <a:ln w="38100">
              <a:solidFill>
                <a:schemeClr val="tx1"/>
              </a:solidFill>
              <a:round/>
              <a:headEnd/>
              <a:tailEnd/>
            </a:ln>
            <a:effectLst/>
          </p:spPr>
          <p:txBody>
            <a:bodyPr wrap="none" anchor="ctr"/>
            <a:lstStyle/>
            <a:p>
              <a:endParaRPr lang="zh-CN" altLang="en-US"/>
            </a:p>
          </p:txBody>
        </p:sp>
        <p:sp>
          <p:nvSpPr>
            <p:cNvPr id="71696" name="Line 16"/>
            <p:cNvSpPr>
              <a:spLocks noChangeShapeType="1"/>
            </p:cNvSpPr>
            <p:nvPr/>
          </p:nvSpPr>
          <p:spPr bwMode="auto">
            <a:xfrm flipV="1">
              <a:off x="2227" y="1071"/>
              <a:ext cx="268" cy="220"/>
            </a:xfrm>
            <a:prstGeom prst="line">
              <a:avLst/>
            </a:prstGeom>
            <a:noFill/>
            <a:ln w="38100">
              <a:solidFill>
                <a:schemeClr val="tx1"/>
              </a:solidFill>
              <a:round/>
              <a:headEnd/>
              <a:tailEnd/>
            </a:ln>
            <a:effectLst/>
          </p:spPr>
          <p:txBody>
            <a:bodyPr wrap="none" anchor="ctr"/>
            <a:lstStyle/>
            <a:p>
              <a:endParaRPr lang="zh-CN" altLang="en-US"/>
            </a:p>
          </p:txBody>
        </p:sp>
        <p:sp>
          <p:nvSpPr>
            <p:cNvPr id="71697" name="Line 17"/>
            <p:cNvSpPr>
              <a:spLocks noChangeShapeType="1"/>
            </p:cNvSpPr>
            <p:nvPr/>
          </p:nvSpPr>
          <p:spPr bwMode="auto">
            <a:xfrm flipV="1">
              <a:off x="2684" y="717"/>
              <a:ext cx="267" cy="212"/>
            </a:xfrm>
            <a:prstGeom prst="line">
              <a:avLst/>
            </a:prstGeom>
            <a:noFill/>
            <a:ln w="38100">
              <a:solidFill>
                <a:schemeClr val="tx1"/>
              </a:solidFill>
              <a:round/>
              <a:headEnd/>
              <a:tailEnd/>
            </a:ln>
            <a:effectLst/>
          </p:spPr>
          <p:txBody>
            <a:bodyPr wrap="none" anchor="ctr"/>
            <a:lstStyle/>
            <a:p>
              <a:endParaRPr lang="zh-CN" altLang="en-US"/>
            </a:p>
          </p:txBody>
        </p:sp>
        <p:sp>
          <p:nvSpPr>
            <p:cNvPr id="71698" name="Line 18"/>
            <p:cNvSpPr>
              <a:spLocks noChangeShapeType="1"/>
            </p:cNvSpPr>
            <p:nvPr/>
          </p:nvSpPr>
          <p:spPr bwMode="auto">
            <a:xfrm>
              <a:off x="2676" y="1063"/>
              <a:ext cx="275" cy="173"/>
            </a:xfrm>
            <a:prstGeom prst="line">
              <a:avLst/>
            </a:prstGeom>
            <a:noFill/>
            <a:ln w="38100">
              <a:solidFill>
                <a:schemeClr val="tx1"/>
              </a:solidFill>
              <a:round/>
              <a:headEnd/>
              <a:tailEnd/>
            </a:ln>
            <a:effectLst/>
          </p:spPr>
          <p:txBody>
            <a:bodyPr wrap="none" anchor="ctr"/>
            <a:lstStyle/>
            <a:p>
              <a:endParaRPr lang="zh-CN" altLang="en-US"/>
            </a:p>
          </p:txBody>
        </p:sp>
        <p:sp>
          <p:nvSpPr>
            <p:cNvPr id="71699" name="Line 19"/>
            <p:cNvSpPr>
              <a:spLocks noChangeShapeType="1"/>
            </p:cNvSpPr>
            <p:nvPr/>
          </p:nvSpPr>
          <p:spPr bwMode="auto">
            <a:xfrm>
              <a:off x="3163" y="685"/>
              <a:ext cx="378" cy="0"/>
            </a:xfrm>
            <a:prstGeom prst="line">
              <a:avLst/>
            </a:prstGeom>
            <a:noFill/>
            <a:ln w="38100">
              <a:solidFill>
                <a:schemeClr val="tx1"/>
              </a:solidFill>
              <a:round/>
              <a:headEnd/>
              <a:tailEnd/>
            </a:ln>
            <a:effectLst/>
          </p:spPr>
          <p:txBody>
            <a:bodyPr wrap="none" anchor="ctr"/>
            <a:lstStyle/>
            <a:p>
              <a:endParaRPr lang="zh-CN" altLang="en-US"/>
            </a:p>
          </p:txBody>
        </p:sp>
        <p:sp>
          <p:nvSpPr>
            <p:cNvPr id="71700" name="Line 20"/>
            <p:cNvSpPr>
              <a:spLocks noChangeShapeType="1"/>
            </p:cNvSpPr>
            <p:nvPr/>
          </p:nvSpPr>
          <p:spPr bwMode="auto">
            <a:xfrm>
              <a:off x="3659" y="788"/>
              <a:ext cx="0" cy="409"/>
            </a:xfrm>
            <a:prstGeom prst="line">
              <a:avLst/>
            </a:prstGeom>
            <a:noFill/>
            <a:ln w="38100">
              <a:solidFill>
                <a:schemeClr val="tx1"/>
              </a:solidFill>
              <a:round/>
              <a:headEnd/>
              <a:tailEnd/>
            </a:ln>
            <a:effectLst/>
          </p:spPr>
          <p:txBody>
            <a:bodyPr wrap="none" anchor="ctr"/>
            <a:lstStyle/>
            <a:p>
              <a:endParaRPr lang="zh-CN" altLang="en-US"/>
            </a:p>
          </p:txBody>
        </p:sp>
        <p:sp>
          <p:nvSpPr>
            <p:cNvPr id="71701" name="Line 21"/>
            <p:cNvSpPr>
              <a:spLocks noChangeShapeType="1"/>
            </p:cNvSpPr>
            <p:nvPr/>
          </p:nvSpPr>
          <p:spPr bwMode="auto">
            <a:xfrm>
              <a:off x="3069" y="804"/>
              <a:ext cx="0" cy="401"/>
            </a:xfrm>
            <a:prstGeom prst="line">
              <a:avLst/>
            </a:prstGeom>
            <a:noFill/>
            <a:ln w="38100">
              <a:solidFill>
                <a:schemeClr val="tx1"/>
              </a:solidFill>
              <a:round/>
              <a:headEnd/>
              <a:tailEnd/>
            </a:ln>
            <a:effectLst/>
          </p:spPr>
          <p:txBody>
            <a:bodyPr wrap="none" anchor="ctr"/>
            <a:lstStyle/>
            <a:p>
              <a:endParaRPr lang="zh-CN" altLang="en-US"/>
            </a:p>
          </p:txBody>
        </p:sp>
        <p:sp>
          <p:nvSpPr>
            <p:cNvPr id="71702" name="Line 22"/>
            <p:cNvSpPr>
              <a:spLocks noChangeShapeType="1"/>
            </p:cNvSpPr>
            <p:nvPr/>
          </p:nvSpPr>
          <p:spPr bwMode="auto">
            <a:xfrm>
              <a:off x="3156" y="1307"/>
              <a:ext cx="377" cy="0"/>
            </a:xfrm>
            <a:prstGeom prst="line">
              <a:avLst/>
            </a:prstGeom>
            <a:noFill/>
            <a:ln w="38100">
              <a:solidFill>
                <a:schemeClr val="tx1"/>
              </a:solidFill>
              <a:round/>
              <a:headEnd/>
              <a:tailEnd/>
            </a:ln>
            <a:effectLst/>
          </p:spPr>
          <p:txBody>
            <a:bodyPr wrap="none" anchor="ctr"/>
            <a:lstStyle/>
            <a:p>
              <a:endParaRPr lang="zh-CN" altLang="en-US"/>
            </a:p>
          </p:txBody>
        </p:sp>
        <p:sp>
          <p:nvSpPr>
            <p:cNvPr id="71703" name="Line 23"/>
            <p:cNvSpPr>
              <a:spLocks noChangeShapeType="1"/>
            </p:cNvSpPr>
            <p:nvPr/>
          </p:nvSpPr>
          <p:spPr bwMode="auto">
            <a:xfrm>
              <a:off x="3148" y="756"/>
              <a:ext cx="425" cy="472"/>
            </a:xfrm>
            <a:prstGeom prst="line">
              <a:avLst/>
            </a:prstGeom>
            <a:noFill/>
            <a:ln w="38100">
              <a:solidFill>
                <a:schemeClr val="tx1"/>
              </a:solidFill>
              <a:round/>
              <a:headEnd/>
              <a:tailEnd/>
            </a:ln>
            <a:effectLst/>
          </p:spPr>
          <p:txBody>
            <a:bodyPr wrap="none" anchor="ctr"/>
            <a:lstStyle/>
            <a:p>
              <a:endParaRPr lang="zh-CN" altLang="en-US"/>
            </a:p>
          </p:txBody>
        </p:sp>
        <p:sp>
          <p:nvSpPr>
            <p:cNvPr id="71704" name="Line 24"/>
            <p:cNvSpPr>
              <a:spLocks noChangeShapeType="1"/>
            </p:cNvSpPr>
            <p:nvPr/>
          </p:nvSpPr>
          <p:spPr bwMode="auto">
            <a:xfrm flipV="1">
              <a:off x="3140" y="772"/>
              <a:ext cx="433" cy="456"/>
            </a:xfrm>
            <a:prstGeom prst="line">
              <a:avLst/>
            </a:prstGeom>
            <a:noFill/>
            <a:ln w="38100">
              <a:solidFill>
                <a:schemeClr val="tx1"/>
              </a:solidFill>
              <a:round/>
              <a:headEnd/>
              <a:tailEnd/>
            </a:ln>
            <a:effectLst/>
          </p:spPr>
          <p:txBody>
            <a:bodyPr wrap="none" anchor="ctr"/>
            <a:lstStyle/>
            <a:p>
              <a:endParaRPr lang="zh-CN" altLang="en-US"/>
            </a:p>
          </p:txBody>
        </p:sp>
        <p:grpSp>
          <p:nvGrpSpPr>
            <p:cNvPr id="4" name="Group 25"/>
            <p:cNvGrpSpPr>
              <a:grpSpLocks/>
            </p:cNvGrpSpPr>
            <p:nvPr/>
          </p:nvGrpSpPr>
          <p:grpSpPr bwMode="auto">
            <a:xfrm>
              <a:off x="1644" y="464"/>
              <a:ext cx="2179" cy="1061"/>
              <a:chOff x="1644" y="464"/>
              <a:chExt cx="2179" cy="1061"/>
            </a:xfrm>
          </p:grpSpPr>
          <p:sp>
            <p:nvSpPr>
              <p:cNvPr id="71706" name="Text Box 26"/>
              <p:cNvSpPr txBox="1">
                <a:spLocks noChangeArrowheads="1"/>
              </p:cNvSpPr>
              <p:nvPr/>
            </p:nvSpPr>
            <p:spPr bwMode="auto">
              <a:xfrm>
                <a:off x="1666" y="62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1707" name="Text Box 27"/>
              <p:cNvSpPr txBox="1">
                <a:spLocks noChangeArrowheads="1"/>
              </p:cNvSpPr>
              <p:nvPr/>
            </p:nvSpPr>
            <p:spPr bwMode="auto">
              <a:xfrm>
                <a:off x="1644" y="1125"/>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1708" name="Text Box 28"/>
              <p:cNvSpPr txBox="1">
                <a:spLocks noChangeArrowheads="1"/>
              </p:cNvSpPr>
              <p:nvPr/>
            </p:nvSpPr>
            <p:spPr bwMode="auto">
              <a:xfrm>
                <a:off x="2265" y="63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1709" name="Text Box 29"/>
              <p:cNvSpPr txBox="1">
                <a:spLocks noChangeArrowheads="1"/>
              </p:cNvSpPr>
              <p:nvPr/>
            </p:nvSpPr>
            <p:spPr bwMode="auto">
              <a:xfrm>
                <a:off x="2304" y="1109"/>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1710" name="Text Box 30"/>
              <p:cNvSpPr txBox="1">
                <a:spLocks noChangeArrowheads="1"/>
              </p:cNvSpPr>
              <p:nvPr/>
            </p:nvSpPr>
            <p:spPr bwMode="auto">
              <a:xfrm>
                <a:off x="2651" y="622"/>
                <a:ext cx="330" cy="250"/>
              </a:xfrm>
              <a:prstGeom prst="rect">
                <a:avLst/>
              </a:prstGeom>
              <a:noFill/>
              <a:ln w="9525">
                <a:noFill/>
                <a:miter lim="800000"/>
                <a:headEnd/>
                <a:tailEnd/>
              </a:ln>
              <a:effectLst/>
            </p:spPr>
            <p:txBody>
              <a:bodyPr>
                <a:spAutoFit/>
              </a:bodyPr>
              <a:lstStyle/>
              <a:p>
                <a:r>
                  <a:rPr lang="en-US" altLang="zh-CN">
                    <a:solidFill>
                      <a:srgbClr val="FF3300"/>
                    </a:solidFill>
                  </a:rPr>
                  <a:t>22</a:t>
                </a:r>
              </a:p>
            </p:txBody>
          </p:sp>
          <p:sp>
            <p:nvSpPr>
              <p:cNvPr id="71711" name="Text Box 31"/>
              <p:cNvSpPr txBox="1">
                <a:spLocks noChangeArrowheads="1"/>
              </p:cNvSpPr>
              <p:nvPr/>
            </p:nvSpPr>
            <p:spPr bwMode="auto">
              <a:xfrm>
                <a:off x="2675" y="1085"/>
                <a:ext cx="196" cy="250"/>
              </a:xfrm>
              <a:prstGeom prst="rect">
                <a:avLst/>
              </a:prstGeom>
              <a:noFill/>
              <a:ln w="9525">
                <a:noFill/>
                <a:miter lim="800000"/>
                <a:headEnd/>
                <a:tailEnd/>
              </a:ln>
              <a:effectLst/>
            </p:spPr>
            <p:txBody>
              <a:bodyPr>
                <a:spAutoFit/>
              </a:bodyPr>
              <a:lstStyle/>
              <a:p>
                <a:r>
                  <a:rPr lang="en-US" altLang="zh-CN">
                    <a:solidFill>
                      <a:srgbClr val="FF3300"/>
                    </a:solidFill>
                  </a:rPr>
                  <a:t>4</a:t>
                </a:r>
              </a:p>
            </p:txBody>
          </p:sp>
          <p:sp>
            <p:nvSpPr>
              <p:cNvPr id="71712" name="Text Box 32"/>
              <p:cNvSpPr txBox="1">
                <a:spLocks noChangeArrowheads="1"/>
              </p:cNvSpPr>
              <p:nvPr/>
            </p:nvSpPr>
            <p:spPr bwMode="auto">
              <a:xfrm>
                <a:off x="2935" y="865"/>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1713" name="Text Box 33"/>
              <p:cNvSpPr txBox="1">
                <a:spLocks noChangeArrowheads="1"/>
              </p:cNvSpPr>
              <p:nvPr/>
            </p:nvSpPr>
            <p:spPr bwMode="auto">
              <a:xfrm>
                <a:off x="3242" y="46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1714" name="Text Box 34"/>
              <p:cNvSpPr txBox="1">
                <a:spLocks noChangeArrowheads="1"/>
              </p:cNvSpPr>
              <p:nvPr/>
            </p:nvSpPr>
            <p:spPr bwMode="auto">
              <a:xfrm>
                <a:off x="3627" y="834"/>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1715" name="Text Box 35"/>
              <p:cNvSpPr txBox="1">
                <a:spLocks noChangeArrowheads="1"/>
              </p:cNvSpPr>
              <p:nvPr/>
            </p:nvSpPr>
            <p:spPr bwMode="auto">
              <a:xfrm>
                <a:off x="3241" y="1275"/>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1716" name="Text Box 36"/>
              <p:cNvSpPr txBox="1">
                <a:spLocks noChangeArrowheads="1"/>
              </p:cNvSpPr>
              <p:nvPr/>
            </p:nvSpPr>
            <p:spPr bwMode="auto">
              <a:xfrm>
                <a:off x="3115" y="905"/>
                <a:ext cx="196" cy="250"/>
              </a:xfrm>
              <a:prstGeom prst="rect">
                <a:avLst/>
              </a:prstGeom>
              <a:noFill/>
              <a:ln w="9525">
                <a:noFill/>
                <a:miter lim="800000"/>
                <a:headEnd/>
                <a:tailEnd/>
              </a:ln>
              <a:effectLst/>
            </p:spPr>
            <p:txBody>
              <a:bodyPr>
                <a:spAutoFit/>
              </a:bodyPr>
              <a:lstStyle/>
              <a:p>
                <a:r>
                  <a:rPr lang="en-US" altLang="zh-CN">
                    <a:solidFill>
                      <a:srgbClr val="FF3300"/>
                    </a:solidFill>
                  </a:rPr>
                  <a:t>7</a:t>
                </a:r>
              </a:p>
            </p:txBody>
          </p:sp>
          <p:sp>
            <p:nvSpPr>
              <p:cNvPr id="71717" name="Text Box 37"/>
              <p:cNvSpPr txBox="1">
                <a:spLocks noChangeArrowheads="1"/>
              </p:cNvSpPr>
              <p:nvPr/>
            </p:nvSpPr>
            <p:spPr bwMode="auto">
              <a:xfrm>
                <a:off x="3422" y="929"/>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sp>
        <p:nvSpPr>
          <p:cNvPr id="71718" name="Oval 38"/>
          <p:cNvSpPr>
            <a:spLocks noChangeArrowheads="1"/>
          </p:cNvSpPr>
          <p:nvPr/>
        </p:nvSpPr>
        <p:spPr bwMode="auto">
          <a:xfrm>
            <a:off x="3241675" y="4827588"/>
            <a:ext cx="350838" cy="323850"/>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grpSp>
        <p:nvGrpSpPr>
          <p:cNvPr id="5" name="Group 39"/>
          <p:cNvGrpSpPr>
            <a:grpSpLocks/>
          </p:cNvGrpSpPr>
          <p:nvPr/>
        </p:nvGrpSpPr>
        <p:grpSpPr bwMode="auto">
          <a:xfrm>
            <a:off x="1509713" y="4403725"/>
            <a:ext cx="949325" cy="777875"/>
            <a:chOff x="1464" y="1874"/>
            <a:chExt cx="598" cy="490"/>
          </a:xfrm>
        </p:grpSpPr>
        <p:sp>
          <p:nvSpPr>
            <p:cNvPr id="71720" name="Oval 40"/>
            <p:cNvSpPr>
              <a:spLocks noChangeArrowheads="1"/>
            </p:cNvSpPr>
            <p:nvPr/>
          </p:nvSpPr>
          <p:spPr bwMode="auto">
            <a:xfrm>
              <a:off x="1464" y="216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1721" name="Line 41"/>
            <p:cNvSpPr>
              <a:spLocks noChangeShapeType="1"/>
            </p:cNvSpPr>
            <p:nvPr/>
          </p:nvSpPr>
          <p:spPr bwMode="auto">
            <a:xfrm flipV="1">
              <a:off x="1661" y="1971"/>
              <a:ext cx="401" cy="236"/>
            </a:xfrm>
            <a:prstGeom prst="line">
              <a:avLst/>
            </a:prstGeom>
            <a:noFill/>
            <a:ln w="38100">
              <a:solidFill>
                <a:schemeClr val="tx1"/>
              </a:solidFill>
              <a:round/>
              <a:headEnd/>
              <a:tailEnd/>
            </a:ln>
            <a:effectLst/>
          </p:spPr>
          <p:txBody>
            <a:bodyPr wrap="none" anchor="ctr"/>
            <a:lstStyle/>
            <a:p>
              <a:endParaRPr lang="zh-CN" altLang="en-US"/>
            </a:p>
          </p:txBody>
        </p:sp>
        <p:sp>
          <p:nvSpPr>
            <p:cNvPr id="71722" name="Text Box 42"/>
            <p:cNvSpPr txBox="1">
              <a:spLocks noChangeArrowheads="1"/>
            </p:cNvSpPr>
            <p:nvPr/>
          </p:nvSpPr>
          <p:spPr bwMode="auto">
            <a:xfrm>
              <a:off x="1745" y="187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nvGrpSpPr>
          <p:cNvPr id="6" name="Group 43"/>
          <p:cNvGrpSpPr>
            <a:grpSpLocks/>
          </p:cNvGrpSpPr>
          <p:nvPr/>
        </p:nvGrpSpPr>
        <p:grpSpPr bwMode="auto">
          <a:xfrm>
            <a:off x="1822450" y="5119688"/>
            <a:ext cx="1027113" cy="522287"/>
            <a:chOff x="1661" y="2325"/>
            <a:chExt cx="647" cy="329"/>
          </a:xfrm>
        </p:grpSpPr>
        <p:sp>
          <p:nvSpPr>
            <p:cNvPr id="71724" name="Oval 44"/>
            <p:cNvSpPr>
              <a:spLocks noChangeArrowheads="1"/>
            </p:cNvSpPr>
            <p:nvPr/>
          </p:nvSpPr>
          <p:spPr bwMode="auto">
            <a:xfrm>
              <a:off x="2087" y="245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1725" name="Line 45"/>
            <p:cNvSpPr>
              <a:spLocks noChangeShapeType="1"/>
            </p:cNvSpPr>
            <p:nvPr/>
          </p:nvSpPr>
          <p:spPr bwMode="auto">
            <a:xfrm>
              <a:off x="1661" y="2325"/>
              <a:ext cx="417" cy="228"/>
            </a:xfrm>
            <a:prstGeom prst="line">
              <a:avLst/>
            </a:prstGeom>
            <a:noFill/>
            <a:ln w="38100">
              <a:solidFill>
                <a:schemeClr val="tx1"/>
              </a:solidFill>
              <a:round/>
              <a:headEnd/>
              <a:tailEnd/>
            </a:ln>
            <a:effectLst/>
          </p:spPr>
          <p:txBody>
            <a:bodyPr wrap="none" anchor="ctr"/>
            <a:lstStyle/>
            <a:p>
              <a:endParaRPr lang="zh-CN" altLang="en-US"/>
            </a:p>
          </p:txBody>
        </p:sp>
        <p:sp>
          <p:nvSpPr>
            <p:cNvPr id="71726" name="Text Box 46"/>
            <p:cNvSpPr txBox="1">
              <a:spLocks noChangeArrowheads="1"/>
            </p:cNvSpPr>
            <p:nvPr/>
          </p:nvSpPr>
          <p:spPr bwMode="auto">
            <a:xfrm>
              <a:off x="1723" y="2379"/>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grpSp>
      <p:grpSp>
        <p:nvGrpSpPr>
          <p:cNvPr id="7" name="Group 47"/>
          <p:cNvGrpSpPr>
            <a:grpSpLocks/>
          </p:cNvGrpSpPr>
          <p:nvPr/>
        </p:nvGrpSpPr>
        <p:grpSpPr bwMode="auto">
          <a:xfrm>
            <a:off x="2451100" y="4357688"/>
            <a:ext cx="857250" cy="525462"/>
            <a:chOff x="2057" y="1845"/>
            <a:chExt cx="540" cy="331"/>
          </a:xfrm>
        </p:grpSpPr>
        <p:sp>
          <p:nvSpPr>
            <p:cNvPr id="71728" name="Oval 48"/>
            <p:cNvSpPr>
              <a:spLocks noChangeArrowheads="1"/>
            </p:cNvSpPr>
            <p:nvPr/>
          </p:nvSpPr>
          <p:spPr bwMode="auto">
            <a:xfrm>
              <a:off x="2057" y="184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1729" name="Line 49"/>
            <p:cNvSpPr>
              <a:spLocks noChangeShapeType="1"/>
            </p:cNvSpPr>
            <p:nvPr/>
          </p:nvSpPr>
          <p:spPr bwMode="auto">
            <a:xfrm>
              <a:off x="2251" y="1971"/>
              <a:ext cx="346" cy="205"/>
            </a:xfrm>
            <a:prstGeom prst="line">
              <a:avLst/>
            </a:prstGeom>
            <a:noFill/>
            <a:ln w="38100">
              <a:solidFill>
                <a:schemeClr val="tx1"/>
              </a:solidFill>
              <a:round/>
              <a:headEnd/>
              <a:tailEnd/>
            </a:ln>
            <a:effectLst/>
          </p:spPr>
          <p:txBody>
            <a:bodyPr wrap="none" anchor="ctr"/>
            <a:lstStyle/>
            <a:p>
              <a:endParaRPr lang="zh-CN" altLang="en-US"/>
            </a:p>
          </p:txBody>
        </p:sp>
        <p:sp>
          <p:nvSpPr>
            <p:cNvPr id="71730" name="Text Box 50"/>
            <p:cNvSpPr txBox="1">
              <a:spLocks noChangeArrowheads="1"/>
            </p:cNvSpPr>
            <p:nvPr/>
          </p:nvSpPr>
          <p:spPr bwMode="auto">
            <a:xfrm>
              <a:off x="2344" y="188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nvGrpSpPr>
          <p:cNvPr id="8" name="Group 51"/>
          <p:cNvGrpSpPr>
            <a:grpSpLocks/>
          </p:cNvGrpSpPr>
          <p:nvPr/>
        </p:nvGrpSpPr>
        <p:grpSpPr bwMode="auto">
          <a:xfrm>
            <a:off x="3519488" y="4357688"/>
            <a:ext cx="827087" cy="536575"/>
            <a:chOff x="2730" y="1845"/>
            <a:chExt cx="521" cy="338"/>
          </a:xfrm>
        </p:grpSpPr>
        <p:sp>
          <p:nvSpPr>
            <p:cNvPr id="71732" name="Oval 52"/>
            <p:cNvSpPr>
              <a:spLocks noChangeArrowheads="1"/>
            </p:cNvSpPr>
            <p:nvPr/>
          </p:nvSpPr>
          <p:spPr bwMode="auto">
            <a:xfrm>
              <a:off x="3030" y="184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1733" name="Line 53"/>
            <p:cNvSpPr>
              <a:spLocks noChangeShapeType="1"/>
            </p:cNvSpPr>
            <p:nvPr/>
          </p:nvSpPr>
          <p:spPr bwMode="auto">
            <a:xfrm flipV="1">
              <a:off x="2763" y="1971"/>
              <a:ext cx="267" cy="212"/>
            </a:xfrm>
            <a:prstGeom prst="line">
              <a:avLst/>
            </a:prstGeom>
            <a:noFill/>
            <a:ln w="38100">
              <a:solidFill>
                <a:schemeClr val="tx1"/>
              </a:solidFill>
              <a:round/>
              <a:headEnd/>
              <a:tailEnd/>
            </a:ln>
            <a:effectLst/>
          </p:spPr>
          <p:txBody>
            <a:bodyPr wrap="none" anchor="ctr"/>
            <a:lstStyle/>
            <a:p>
              <a:endParaRPr lang="zh-CN" altLang="en-US"/>
            </a:p>
          </p:txBody>
        </p:sp>
        <p:sp>
          <p:nvSpPr>
            <p:cNvPr id="71734" name="Text Box 54"/>
            <p:cNvSpPr txBox="1">
              <a:spLocks noChangeArrowheads="1"/>
            </p:cNvSpPr>
            <p:nvPr/>
          </p:nvSpPr>
          <p:spPr bwMode="auto">
            <a:xfrm>
              <a:off x="2730" y="1876"/>
              <a:ext cx="330" cy="250"/>
            </a:xfrm>
            <a:prstGeom prst="rect">
              <a:avLst/>
            </a:prstGeom>
            <a:noFill/>
            <a:ln w="9525">
              <a:noFill/>
              <a:miter lim="800000"/>
              <a:headEnd/>
              <a:tailEnd/>
            </a:ln>
            <a:effectLst/>
          </p:spPr>
          <p:txBody>
            <a:bodyPr>
              <a:spAutoFit/>
            </a:bodyPr>
            <a:lstStyle/>
            <a:p>
              <a:r>
                <a:rPr lang="en-US" altLang="zh-CN">
                  <a:solidFill>
                    <a:srgbClr val="FF3300"/>
                  </a:solidFill>
                </a:rPr>
                <a:t>22</a:t>
              </a:r>
            </a:p>
          </p:txBody>
        </p:sp>
      </p:grpSp>
      <p:grpSp>
        <p:nvGrpSpPr>
          <p:cNvPr id="9" name="Group 55"/>
          <p:cNvGrpSpPr>
            <a:grpSpLocks/>
          </p:cNvGrpSpPr>
          <p:nvPr/>
        </p:nvGrpSpPr>
        <p:grpSpPr bwMode="auto">
          <a:xfrm>
            <a:off x="4332288" y="4156075"/>
            <a:ext cx="930275" cy="525463"/>
            <a:chOff x="3242" y="1718"/>
            <a:chExt cx="586" cy="331"/>
          </a:xfrm>
        </p:grpSpPr>
        <p:sp>
          <p:nvSpPr>
            <p:cNvPr id="71736" name="Oval 56"/>
            <p:cNvSpPr>
              <a:spLocks noChangeArrowheads="1"/>
            </p:cNvSpPr>
            <p:nvPr/>
          </p:nvSpPr>
          <p:spPr bwMode="auto">
            <a:xfrm>
              <a:off x="3607" y="184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sp>
          <p:nvSpPr>
            <p:cNvPr id="71737" name="Line 57"/>
            <p:cNvSpPr>
              <a:spLocks noChangeShapeType="1"/>
            </p:cNvSpPr>
            <p:nvPr/>
          </p:nvSpPr>
          <p:spPr bwMode="auto">
            <a:xfrm>
              <a:off x="3242" y="1939"/>
              <a:ext cx="378" cy="0"/>
            </a:xfrm>
            <a:prstGeom prst="line">
              <a:avLst/>
            </a:prstGeom>
            <a:noFill/>
            <a:ln w="38100">
              <a:solidFill>
                <a:schemeClr val="tx1"/>
              </a:solidFill>
              <a:round/>
              <a:headEnd/>
              <a:tailEnd/>
            </a:ln>
            <a:effectLst/>
          </p:spPr>
          <p:txBody>
            <a:bodyPr wrap="none" anchor="ctr"/>
            <a:lstStyle/>
            <a:p>
              <a:endParaRPr lang="zh-CN" altLang="en-US"/>
            </a:p>
          </p:txBody>
        </p:sp>
        <p:sp>
          <p:nvSpPr>
            <p:cNvPr id="71738" name="Text Box 58"/>
            <p:cNvSpPr txBox="1">
              <a:spLocks noChangeArrowheads="1"/>
            </p:cNvSpPr>
            <p:nvPr/>
          </p:nvSpPr>
          <p:spPr bwMode="auto">
            <a:xfrm>
              <a:off x="3321" y="1718"/>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nvGrpSpPr>
          <p:cNvPr id="10" name="Group 59"/>
          <p:cNvGrpSpPr>
            <a:grpSpLocks/>
          </p:cNvGrpSpPr>
          <p:nvPr/>
        </p:nvGrpSpPr>
        <p:grpSpPr bwMode="auto">
          <a:xfrm>
            <a:off x="4910138" y="4670425"/>
            <a:ext cx="469900" cy="971550"/>
            <a:chOff x="3606" y="2042"/>
            <a:chExt cx="296" cy="612"/>
          </a:xfrm>
        </p:grpSpPr>
        <p:sp>
          <p:nvSpPr>
            <p:cNvPr id="71740" name="Oval 60"/>
            <p:cNvSpPr>
              <a:spLocks noChangeArrowheads="1"/>
            </p:cNvSpPr>
            <p:nvPr/>
          </p:nvSpPr>
          <p:spPr bwMode="auto">
            <a:xfrm>
              <a:off x="3606" y="245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1741" name="Line 61"/>
            <p:cNvSpPr>
              <a:spLocks noChangeShapeType="1"/>
            </p:cNvSpPr>
            <p:nvPr/>
          </p:nvSpPr>
          <p:spPr bwMode="auto">
            <a:xfrm>
              <a:off x="3738" y="2042"/>
              <a:ext cx="0" cy="409"/>
            </a:xfrm>
            <a:prstGeom prst="line">
              <a:avLst/>
            </a:prstGeom>
            <a:noFill/>
            <a:ln w="38100">
              <a:solidFill>
                <a:schemeClr val="tx1"/>
              </a:solidFill>
              <a:round/>
              <a:headEnd/>
              <a:tailEnd/>
            </a:ln>
            <a:effectLst/>
          </p:spPr>
          <p:txBody>
            <a:bodyPr wrap="none" anchor="ctr"/>
            <a:lstStyle/>
            <a:p>
              <a:endParaRPr lang="zh-CN" altLang="en-US"/>
            </a:p>
          </p:txBody>
        </p:sp>
        <p:sp>
          <p:nvSpPr>
            <p:cNvPr id="71742" name="Text Box 62"/>
            <p:cNvSpPr txBox="1">
              <a:spLocks noChangeArrowheads="1"/>
            </p:cNvSpPr>
            <p:nvPr/>
          </p:nvSpPr>
          <p:spPr bwMode="auto">
            <a:xfrm>
              <a:off x="3706" y="2088"/>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grpSp>
      <p:grpSp>
        <p:nvGrpSpPr>
          <p:cNvPr id="11" name="Group 63"/>
          <p:cNvGrpSpPr>
            <a:grpSpLocks/>
          </p:cNvGrpSpPr>
          <p:nvPr/>
        </p:nvGrpSpPr>
        <p:grpSpPr bwMode="auto">
          <a:xfrm>
            <a:off x="3967163" y="5318125"/>
            <a:ext cx="952500" cy="522288"/>
            <a:chOff x="3012" y="2450"/>
            <a:chExt cx="600" cy="329"/>
          </a:xfrm>
        </p:grpSpPr>
        <p:sp>
          <p:nvSpPr>
            <p:cNvPr id="71744" name="Oval 64"/>
            <p:cNvSpPr>
              <a:spLocks noChangeArrowheads="1"/>
            </p:cNvSpPr>
            <p:nvPr/>
          </p:nvSpPr>
          <p:spPr bwMode="auto">
            <a:xfrm>
              <a:off x="3012" y="245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1745" name="Line 65"/>
            <p:cNvSpPr>
              <a:spLocks noChangeShapeType="1"/>
            </p:cNvSpPr>
            <p:nvPr/>
          </p:nvSpPr>
          <p:spPr bwMode="auto">
            <a:xfrm>
              <a:off x="3235" y="2561"/>
              <a:ext cx="377" cy="0"/>
            </a:xfrm>
            <a:prstGeom prst="line">
              <a:avLst/>
            </a:prstGeom>
            <a:noFill/>
            <a:ln w="38100">
              <a:solidFill>
                <a:schemeClr val="tx1"/>
              </a:solidFill>
              <a:round/>
              <a:headEnd/>
              <a:tailEnd/>
            </a:ln>
            <a:effectLst/>
          </p:spPr>
          <p:txBody>
            <a:bodyPr wrap="none" anchor="ctr"/>
            <a:lstStyle/>
            <a:p>
              <a:endParaRPr lang="zh-CN" altLang="en-US"/>
            </a:p>
          </p:txBody>
        </p:sp>
        <p:sp>
          <p:nvSpPr>
            <p:cNvPr id="71746" name="Text Box 66"/>
            <p:cNvSpPr txBox="1">
              <a:spLocks noChangeArrowheads="1"/>
            </p:cNvSpPr>
            <p:nvPr/>
          </p:nvSpPr>
          <p:spPr bwMode="auto">
            <a:xfrm>
              <a:off x="3320" y="2529"/>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grpSp>
      <p:grpSp>
        <p:nvGrpSpPr>
          <p:cNvPr id="12" name="Group 67"/>
          <p:cNvGrpSpPr>
            <a:grpSpLocks/>
          </p:cNvGrpSpPr>
          <p:nvPr/>
        </p:nvGrpSpPr>
        <p:grpSpPr bwMode="auto">
          <a:xfrm>
            <a:off x="6170613" y="3535363"/>
            <a:ext cx="2328862" cy="3121025"/>
            <a:chOff x="3871" y="1367"/>
            <a:chExt cx="1467" cy="1966"/>
          </a:xfrm>
        </p:grpSpPr>
        <p:grpSp>
          <p:nvGrpSpPr>
            <p:cNvPr id="13" name="Group 68"/>
            <p:cNvGrpSpPr>
              <a:grpSpLocks/>
            </p:cNvGrpSpPr>
            <p:nvPr/>
          </p:nvGrpSpPr>
          <p:grpSpPr bwMode="auto">
            <a:xfrm>
              <a:off x="3941" y="1661"/>
              <a:ext cx="987" cy="1672"/>
              <a:chOff x="3941" y="1661"/>
              <a:chExt cx="987" cy="1672"/>
            </a:xfrm>
          </p:grpSpPr>
          <p:sp>
            <p:nvSpPr>
              <p:cNvPr id="71749" name="Oval 69"/>
              <p:cNvSpPr>
                <a:spLocks noChangeArrowheads="1"/>
              </p:cNvSpPr>
              <p:nvPr/>
            </p:nvSpPr>
            <p:spPr bwMode="auto">
              <a:xfrm>
                <a:off x="4322" y="166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1750" name="Oval 70"/>
              <p:cNvSpPr>
                <a:spLocks noChangeArrowheads="1"/>
              </p:cNvSpPr>
              <p:nvPr/>
            </p:nvSpPr>
            <p:spPr bwMode="auto">
              <a:xfrm>
                <a:off x="4012" y="239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1751" name="Text Box 71"/>
              <p:cNvSpPr txBox="1">
                <a:spLocks noChangeArrowheads="1"/>
              </p:cNvSpPr>
              <p:nvPr/>
            </p:nvSpPr>
            <p:spPr bwMode="auto">
              <a:xfrm>
                <a:off x="3947" y="2166"/>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1752" name="Oval 72"/>
              <p:cNvSpPr>
                <a:spLocks noChangeArrowheads="1"/>
              </p:cNvSpPr>
              <p:nvPr/>
            </p:nvSpPr>
            <p:spPr bwMode="auto">
              <a:xfrm>
                <a:off x="4004" y="2783"/>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1753" name="Text Box 73"/>
              <p:cNvSpPr txBox="1">
                <a:spLocks noChangeArrowheads="1"/>
              </p:cNvSpPr>
              <p:nvPr/>
            </p:nvSpPr>
            <p:spPr bwMode="auto">
              <a:xfrm>
                <a:off x="3941" y="2562"/>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1754" name="Oval 74"/>
              <p:cNvSpPr>
                <a:spLocks noChangeArrowheads="1"/>
              </p:cNvSpPr>
              <p:nvPr/>
            </p:nvSpPr>
            <p:spPr bwMode="auto">
              <a:xfrm>
                <a:off x="4021" y="202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1755" name="Text Box 75"/>
              <p:cNvSpPr txBox="1">
                <a:spLocks noChangeArrowheads="1"/>
              </p:cNvSpPr>
              <p:nvPr/>
            </p:nvSpPr>
            <p:spPr bwMode="auto">
              <a:xfrm>
                <a:off x="4182" y="1798"/>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1756" name="Oval 76"/>
              <p:cNvSpPr>
                <a:spLocks noChangeArrowheads="1"/>
              </p:cNvSpPr>
              <p:nvPr/>
            </p:nvSpPr>
            <p:spPr bwMode="auto">
              <a:xfrm>
                <a:off x="4607" y="202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1757" name="Text Box 77"/>
              <p:cNvSpPr txBox="1">
                <a:spLocks noChangeArrowheads="1"/>
              </p:cNvSpPr>
              <p:nvPr/>
            </p:nvSpPr>
            <p:spPr bwMode="auto">
              <a:xfrm>
                <a:off x="4560" y="1782"/>
                <a:ext cx="330" cy="250"/>
              </a:xfrm>
              <a:prstGeom prst="rect">
                <a:avLst/>
              </a:prstGeom>
              <a:noFill/>
              <a:ln w="9525">
                <a:noFill/>
                <a:miter lim="800000"/>
                <a:headEnd/>
                <a:tailEnd/>
              </a:ln>
              <a:effectLst/>
            </p:spPr>
            <p:txBody>
              <a:bodyPr>
                <a:spAutoFit/>
              </a:bodyPr>
              <a:lstStyle/>
              <a:p>
                <a:r>
                  <a:rPr lang="en-US" altLang="zh-CN">
                    <a:solidFill>
                      <a:srgbClr val="FF3300"/>
                    </a:solidFill>
                  </a:rPr>
                  <a:t>22</a:t>
                </a:r>
              </a:p>
            </p:txBody>
          </p:sp>
          <p:sp>
            <p:nvSpPr>
              <p:cNvPr id="71758" name="Oval 78"/>
              <p:cNvSpPr>
                <a:spLocks noChangeArrowheads="1"/>
              </p:cNvSpPr>
              <p:nvPr/>
            </p:nvSpPr>
            <p:spPr bwMode="auto">
              <a:xfrm>
                <a:off x="4625" y="2382"/>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sp>
            <p:nvSpPr>
              <p:cNvPr id="71759" name="Text Box 79"/>
              <p:cNvSpPr txBox="1">
                <a:spLocks noChangeArrowheads="1"/>
              </p:cNvSpPr>
              <p:nvPr/>
            </p:nvSpPr>
            <p:spPr bwMode="auto">
              <a:xfrm>
                <a:off x="4709" y="2185"/>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1760" name="Oval 80"/>
              <p:cNvSpPr>
                <a:spLocks noChangeArrowheads="1"/>
              </p:cNvSpPr>
              <p:nvPr/>
            </p:nvSpPr>
            <p:spPr bwMode="auto">
              <a:xfrm>
                <a:off x="4623" y="276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1761" name="Text Box 81"/>
              <p:cNvSpPr txBox="1">
                <a:spLocks noChangeArrowheads="1"/>
              </p:cNvSpPr>
              <p:nvPr/>
            </p:nvSpPr>
            <p:spPr bwMode="auto">
              <a:xfrm>
                <a:off x="4716" y="2562"/>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1762" name="Oval 82"/>
              <p:cNvSpPr>
                <a:spLocks noChangeArrowheads="1"/>
              </p:cNvSpPr>
              <p:nvPr/>
            </p:nvSpPr>
            <p:spPr bwMode="auto">
              <a:xfrm>
                <a:off x="4605" y="3129"/>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1763" name="Text Box 83"/>
              <p:cNvSpPr txBox="1">
                <a:spLocks noChangeArrowheads="1"/>
              </p:cNvSpPr>
              <p:nvPr/>
            </p:nvSpPr>
            <p:spPr bwMode="auto">
              <a:xfrm>
                <a:off x="4732" y="2924"/>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1764" name="Line 84"/>
              <p:cNvSpPr>
                <a:spLocks noChangeShapeType="1"/>
              </p:cNvSpPr>
              <p:nvPr/>
            </p:nvSpPr>
            <p:spPr bwMode="auto">
              <a:xfrm flipH="1">
                <a:off x="4237" y="1838"/>
                <a:ext cx="158" cy="245"/>
              </a:xfrm>
              <a:prstGeom prst="line">
                <a:avLst/>
              </a:prstGeom>
              <a:noFill/>
              <a:ln w="38100">
                <a:solidFill>
                  <a:schemeClr val="tx1"/>
                </a:solidFill>
                <a:round/>
                <a:headEnd/>
                <a:tailEnd/>
              </a:ln>
              <a:effectLst/>
            </p:spPr>
            <p:txBody>
              <a:bodyPr wrap="none"/>
              <a:lstStyle/>
              <a:p>
                <a:endParaRPr lang="zh-CN" altLang="en-US"/>
              </a:p>
            </p:txBody>
          </p:sp>
          <p:sp>
            <p:nvSpPr>
              <p:cNvPr id="71765" name="Line 85"/>
              <p:cNvSpPr>
                <a:spLocks noChangeShapeType="1"/>
              </p:cNvSpPr>
              <p:nvPr/>
            </p:nvSpPr>
            <p:spPr bwMode="auto">
              <a:xfrm>
                <a:off x="4119" y="2225"/>
                <a:ext cx="0" cy="174"/>
              </a:xfrm>
              <a:prstGeom prst="line">
                <a:avLst/>
              </a:prstGeom>
              <a:noFill/>
              <a:ln w="38100">
                <a:solidFill>
                  <a:schemeClr val="tx1"/>
                </a:solidFill>
                <a:round/>
                <a:headEnd/>
                <a:tailEnd/>
              </a:ln>
              <a:effectLst/>
            </p:spPr>
            <p:txBody>
              <a:bodyPr wrap="none"/>
              <a:lstStyle/>
              <a:p>
                <a:endParaRPr lang="zh-CN" altLang="en-US"/>
              </a:p>
            </p:txBody>
          </p:sp>
          <p:sp>
            <p:nvSpPr>
              <p:cNvPr id="71766" name="Line 86"/>
              <p:cNvSpPr>
                <a:spLocks noChangeShapeType="1"/>
              </p:cNvSpPr>
              <p:nvPr/>
            </p:nvSpPr>
            <p:spPr bwMode="auto">
              <a:xfrm>
                <a:off x="4119" y="2612"/>
                <a:ext cx="0" cy="174"/>
              </a:xfrm>
              <a:prstGeom prst="line">
                <a:avLst/>
              </a:prstGeom>
              <a:noFill/>
              <a:ln w="38100">
                <a:solidFill>
                  <a:schemeClr val="tx1"/>
                </a:solidFill>
                <a:round/>
                <a:headEnd/>
                <a:tailEnd/>
              </a:ln>
              <a:effectLst/>
            </p:spPr>
            <p:txBody>
              <a:bodyPr wrap="none"/>
              <a:lstStyle/>
              <a:p>
                <a:endParaRPr lang="zh-CN" altLang="en-US"/>
              </a:p>
            </p:txBody>
          </p:sp>
          <p:sp>
            <p:nvSpPr>
              <p:cNvPr id="71767" name="Line 87"/>
              <p:cNvSpPr>
                <a:spLocks noChangeShapeType="1"/>
              </p:cNvSpPr>
              <p:nvPr/>
            </p:nvSpPr>
            <p:spPr bwMode="auto">
              <a:xfrm>
                <a:off x="4513" y="1823"/>
                <a:ext cx="158" cy="245"/>
              </a:xfrm>
              <a:prstGeom prst="line">
                <a:avLst/>
              </a:prstGeom>
              <a:noFill/>
              <a:ln w="38100">
                <a:solidFill>
                  <a:schemeClr val="tx1"/>
                </a:solidFill>
                <a:round/>
                <a:headEnd/>
                <a:tailEnd/>
              </a:ln>
              <a:effectLst/>
            </p:spPr>
            <p:txBody>
              <a:bodyPr wrap="none"/>
              <a:lstStyle/>
              <a:p>
                <a:endParaRPr lang="zh-CN" altLang="en-US"/>
              </a:p>
            </p:txBody>
          </p:sp>
          <p:sp>
            <p:nvSpPr>
              <p:cNvPr id="71768" name="Line 88"/>
              <p:cNvSpPr>
                <a:spLocks noChangeShapeType="1"/>
              </p:cNvSpPr>
              <p:nvPr/>
            </p:nvSpPr>
            <p:spPr bwMode="auto">
              <a:xfrm>
                <a:off x="4726" y="2218"/>
                <a:ext cx="0" cy="174"/>
              </a:xfrm>
              <a:prstGeom prst="line">
                <a:avLst/>
              </a:prstGeom>
              <a:noFill/>
              <a:ln w="38100">
                <a:solidFill>
                  <a:schemeClr val="tx1"/>
                </a:solidFill>
                <a:round/>
                <a:headEnd/>
                <a:tailEnd/>
              </a:ln>
              <a:effectLst/>
            </p:spPr>
            <p:txBody>
              <a:bodyPr wrap="none"/>
              <a:lstStyle/>
              <a:p>
                <a:endParaRPr lang="zh-CN" altLang="en-US"/>
              </a:p>
            </p:txBody>
          </p:sp>
          <p:sp>
            <p:nvSpPr>
              <p:cNvPr id="71769" name="Line 89"/>
              <p:cNvSpPr>
                <a:spLocks noChangeShapeType="1"/>
              </p:cNvSpPr>
              <p:nvPr/>
            </p:nvSpPr>
            <p:spPr bwMode="auto">
              <a:xfrm>
                <a:off x="4734" y="2589"/>
                <a:ext cx="0" cy="174"/>
              </a:xfrm>
              <a:prstGeom prst="line">
                <a:avLst/>
              </a:prstGeom>
              <a:noFill/>
              <a:ln w="38100">
                <a:solidFill>
                  <a:schemeClr val="tx1"/>
                </a:solidFill>
                <a:round/>
                <a:headEnd/>
                <a:tailEnd/>
              </a:ln>
              <a:effectLst/>
            </p:spPr>
            <p:txBody>
              <a:bodyPr wrap="none"/>
              <a:lstStyle/>
              <a:p>
                <a:endParaRPr lang="zh-CN" altLang="en-US"/>
              </a:p>
            </p:txBody>
          </p:sp>
          <p:sp>
            <p:nvSpPr>
              <p:cNvPr id="71770" name="Line 90"/>
              <p:cNvSpPr>
                <a:spLocks noChangeShapeType="1"/>
              </p:cNvSpPr>
              <p:nvPr/>
            </p:nvSpPr>
            <p:spPr bwMode="auto">
              <a:xfrm>
                <a:off x="4734" y="2967"/>
                <a:ext cx="0" cy="174"/>
              </a:xfrm>
              <a:prstGeom prst="line">
                <a:avLst/>
              </a:prstGeom>
              <a:noFill/>
              <a:ln w="38100">
                <a:solidFill>
                  <a:schemeClr val="tx1"/>
                </a:solidFill>
                <a:round/>
                <a:headEnd/>
                <a:tailEnd/>
              </a:ln>
              <a:effectLst/>
            </p:spPr>
            <p:txBody>
              <a:bodyPr wrap="none"/>
              <a:lstStyle/>
              <a:p>
                <a:endParaRPr lang="zh-CN" altLang="en-US"/>
              </a:p>
            </p:txBody>
          </p:sp>
        </p:grpSp>
        <p:sp>
          <p:nvSpPr>
            <p:cNvPr id="71771" name="Text Box 91"/>
            <p:cNvSpPr txBox="1">
              <a:spLocks noChangeArrowheads="1"/>
            </p:cNvSpPr>
            <p:nvPr/>
          </p:nvSpPr>
          <p:spPr bwMode="auto">
            <a:xfrm>
              <a:off x="3871" y="1367"/>
              <a:ext cx="1467" cy="288"/>
            </a:xfrm>
            <a:prstGeom prst="rect">
              <a:avLst/>
            </a:prstGeom>
            <a:noFill/>
            <a:ln w="38100">
              <a:noFill/>
              <a:miter lim="800000"/>
              <a:headEnd/>
              <a:tailEnd/>
            </a:ln>
            <a:effectLst/>
          </p:spPr>
          <p:txBody>
            <a:bodyPr wrap="none">
              <a:spAutoFit/>
            </a:bodyPr>
            <a:lstStyle/>
            <a:p>
              <a:r>
                <a:rPr lang="zh-CN" altLang="en-US" sz="2400" b="1"/>
                <a:t>深度优先生成树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CAMERA.WAV" builtIn="1"/>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CAMERA.WAV" builtIn="1"/>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AMERA.WAV" builtIn="1"/>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AMERA.WAV" builtIn="1"/>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ox(out)">
                                      <p:cBhvr>
                                        <p:cTn id="39" dur="500"/>
                                        <p:tgtEl>
                                          <p:spTgt spid="12"/>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8" grpId="0" animBg="1" autoUpdateAnimBg="0"/>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09750" y="1912938"/>
            <a:ext cx="3870325" cy="1684337"/>
            <a:chOff x="1385" y="464"/>
            <a:chExt cx="2438" cy="1061"/>
          </a:xfrm>
        </p:grpSpPr>
        <p:grpSp>
          <p:nvGrpSpPr>
            <p:cNvPr id="3" name="Group 3"/>
            <p:cNvGrpSpPr>
              <a:grpSpLocks/>
            </p:cNvGrpSpPr>
            <p:nvPr/>
          </p:nvGrpSpPr>
          <p:grpSpPr bwMode="auto">
            <a:xfrm>
              <a:off x="1385" y="591"/>
              <a:ext cx="2364" cy="809"/>
              <a:chOff x="1385" y="591"/>
              <a:chExt cx="2364" cy="809"/>
            </a:xfrm>
          </p:grpSpPr>
          <p:sp>
            <p:nvSpPr>
              <p:cNvPr id="72708" name="Oval 4"/>
              <p:cNvSpPr>
                <a:spLocks noChangeArrowheads="1"/>
              </p:cNvSpPr>
              <p:nvPr/>
            </p:nvSpPr>
            <p:spPr bwMode="auto">
              <a:xfrm>
                <a:off x="1385" y="90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2709" name="Oval 5"/>
              <p:cNvSpPr>
                <a:spLocks noChangeArrowheads="1"/>
              </p:cNvSpPr>
              <p:nvPr/>
            </p:nvSpPr>
            <p:spPr bwMode="auto">
              <a:xfrm>
                <a:off x="2008"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2710" name="Oval 6"/>
              <p:cNvSpPr>
                <a:spLocks noChangeArrowheads="1"/>
              </p:cNvSpPr>
              <p:nvPr/>
            </p:nvSpPr>
            <p:spPr bwMode="auto">
              <a:xfrm>
                <a:off x="1978"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2711" name="Oval 7"/>
              <p:cNvSpPr>
                <a:spLocks noChangeArrowheads="1"/>
              </p:cNvSpPr>
              <p:nvPr/>
            </p:nvSpPr>
            <p:spPr bwMode="auto">
              <a:xfrm>
                <a:off x="2476" y="88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2712" name="Oval 8"/>
              <p:cNvSpPr>
                <a:spLocks noChangeArrowheads="1"/>
              </p:cNvSpPr>
              <p:nvPr/>
            </p:nvSpPr>
            <p:spPr bwMode="auto">
              <a:xfrm>
                <a:off x="2933"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2713" name="Oval 9"/>
              <p:cNvSpPr>
                <a:spLocks noChangeArrowheads="1"/>
              </p:cNvSpPr>
              <p:nvPr/>
            </p:nvSpPr>
            <p:spPr bwMode="auto">
              <a:xfrm>
                <a:off x="2951"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2714" name="Oval 10"/>
              <p:cNvSpPr>
                <a:spLocks noChangeArrowheads="1"/>
              </p:cNvSpPr>
              <p:nvPr/>
            </p:nvSpPr>
            <p:spPr bwMode="auto">
              <a:xfrm>
                <a:off x="3527"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2715" name="Oval 11"/>
              <p:cNvSpPr>
                <a:spLocks noChangeArrowheads="1"/>
              </p:cNvSpPr>
              <p:nvPr/>
            </p:nvSpPr>
            <p:spPr bwMode="auto">
              <a:xfrm>
                <a:off x="3528"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grpSp>
        <p:sp>
          <p:nvSpPr>
            <p:cNvPr id="72716" name="Line 12"/>
            <p:cNvSpPr>
              <a:spLocks noChangeShapeType="1"/>
            </p:cNvSpPr>
            <p:nvPr/>
          </p:nvSpPr>
          <p:spPr bwMode="auto">
            <a:xfrm flipV="1">
              <a:off x="1582" y="717"/>
              <a:ext cx="401" cy="236"/>
            </a:xfrm>
            <a:prstGeom prst="line">
              <a:avLst/>
            </a:prstGeom>
            <a:noFill/>
            <a:ln w="38100">
              <a:solidFill>
                <a:schemeClr val="tx1"/>
              </a:solidFill>
              <a:round/>
              <a:headEnd/>
              <a:tailEnd/>
            </a:ln>
            <a:effectLst/>
          </p:spPr>
          <p:txBody>
            <a:bodyPr wrap="none" anchor="ctr"/>
            <a:lstStyle/>
            <a:p>
              <a:endParaRPr lang="zh-CN" altLang="en-US"/>
            </a:p>
          </p:txBody>
        </p:sp>
        <p:sp>
          <p:nvSpPr>
            <p:cNvPr id="72717" name="Line 13"/>
            <p:cNvSpPr>
              <a:spLocks noChangeShapeType="1"/>
            </p:cNvSpPr>
            <p:nvPr/>
          </p:nvSpPr>
          <p:spPr bwMode="auto">
            <a:xfrm>
              <a:off x="1582" y="1071"/>
              <a:ext cx="417" cy="228"/>
            </a:xfrm>
            <a:prstGeom prst="line">
              <a:avLst/>
            </a:prstGeom>
            <a:noFill/>
            <a:ln w="38100">
              <a:solidFill>
                <a:schemeClr val="tx1"/>
              </a:solidFill>
              <a:round/>
              <a:headEnd/>
              <a:tailEnd/>
            </a:ln>
            <a:effectLst/>
          </p:spPr>
          <p:txBody>
            <a:bodyPr wrap="none" anchor="ctr"/>
            <a:lstStyle/>
            <a:p>
              <a:endParaRPr lang="zh-CN" altLang="en-US"/>
            </a:p>
          </p:txBody>
        </p:sp>
        <p:sp>
          <p:nvSpPr>
            <p:cNvPr id="72718" name="Line 14"/>
            <p:cNvSpPr>
              <a:spLocks noChangeShapeType="1"/>
            </p:cNvSpPr>
            <p:nvPr/>
          </p:nvSpPr>
          <p:spPr bwMode="auto">
            <a:xfrm>
              <a:off x="2172" y="717"/>
              <a:ext cx="346" cy="205"/>
            </a:xfrm>
            <a:prstGeom prst="line">
              <a:avLst/>
            </a:prstGeom>
            <a:noFill/>
            <a:ln w="38100">
              <a:solidFill>
                <a:schemeClr val="tx1"/>
              </a:solidFill>
              <a:round/>
              <a:headEnd/>
              <a:tailEnd/>
            </a:ln>
            <a:effectLst/>
          </p:spPr>
          <p:txBody>
            <a:bodyPr wrap="none" anchor="ctr"/>
            <a:lstStyle/>
            <a:p>
              <a:endParaRPr lang="zh-CN" altLang="en-US"/>
            </a:p>
          </p:txBody>
        </p:sp>
        <p:sp>
          <p:nvSpPr>
            <p:cNvPr id="72719" name="Line 15"/>
            <p:cNvSpPr>
              <a:spLocks noChangeShapeType="1"/>
            </p:cNvSpPr>
            <p:nvPr/>
          </p:nvSpPr>
          <p:spPr bwMode="auto">
            <a:xfrm flipV="1">
              <a:off x="2227" y="1071"/>
              <a:ext cx="268" cy="220"/>
            </a:xfrm>
            <a:prstGeom prst="line">
              <a:avLst/>
            </a:prstGeom>
            <a:noFill/>
            <a:ln w="38100">
              <a:solidFill>
                <a:schemeClr val="tx1"/>
              </a:solidFill>
              <a:round/>
              <a:headEnd/>
              <a:tailEnd/>
            </a:ln>
            <a:effectLst/>
          </p:spPr>
          <p:txBody>
            <a:bodyPr wrap="none" anchor="ctr"/>
            <a:lstStyle/>
            <a:p>
              <a:endParaRPr lang="zh-CN" altLang="en-US"/>
            </a:p>
          </p:txBody>
        </p:sp>
        <p:sp>
          <p:nvSpPr>
            <p:cNvPr id="72720" name="Line 16"/>
            <p:cNvSpPr>
              <a:spLocks noChangeShapeType="1"/>
            </p:cNvSpPr>
            <p:nvPr/>
          </p:nvSpPr>
          <p:spPr bwMode="auto">
            <a:xfrm flipV="1">
              <a:off x="2684" y="717"/>
              <a:ext cx="267" cy="212"/>
            </a:xfrm>
            <a:prstGeom prst="line">
              <a:avLst/>
            </a:prstGeom>
            <a:noFill/>
            <a:ln w="38100">
              <a:solidFill>
                <a:schemeClr val="tx1"/>
              </a:solidFill>
              <a:round/>
              <a:headEnd/>
              <a:tailEnd/>
            </a:ln>
            <a:effectLst/>
          </p:spPr>
          <p:txBody>
            <a:bodyPr wrap="none" anchor="ctr"/>
            <a:lstStyle/>
            <a:p>
              <a:endParaRPr lang="zh-CN" altLang="en-US"/>
            </a:p>
          </p:txBody>
        </p:sp>
        <p:sp>
          <p:nvSpPr>
            <p:cNvPr id="72721" name="Line 17"/>
            <p:cNvSpPr>
              <a:spLocks noChangeShapeType="1"/>
            </p:cNvSpPr>
            <p:nvPr/>
          </p:nvSpPr>
          <p:spPr bwMode="auto">
            <a:xfrm>
              <a:off x="2676" y="1063"/>
              <a:ext cx="275" cy="173"/>
            </a:xfrm>
            <a:prstGeom prst="line">
              <a:avLst/>
            </a:prstGeom>
            <a:noFill/>
            <a:ln w="38100">
              <a:solidFill>
                <a:schemeClr val="tx1"/>
              </a:solidFill>
              <a:round/>
              <a:headEnd/>
              <a:tailEnd/>
            </a:ln>
            <a:effectLst/>
          </p:spPr>
          <p:txBody>
            <a:bodyPr wrap="none" anchor="ctr"/>
            <a:lstStyle/>
            <a:p>
              <a:endParaRPr lang="zh-CN" altLang="en-US"/>
            </a:p>
          </p:txBody>
        </p:sp>
        <p:sp>
          <p:nvSpPr>
            <p:cNvPr id="72722" name="Line 18"/>
            <p:cNvSpPr>
              <a:spLocks noChangeShapeType="1"/>
            </p:cNvSpPr>
            <p:nvPr/>
          </p:nvSpPr>
          <p:spPr bwMode="auto">
            <a:xfrm>
              <a:off x="3163" y="685"/>
              <a:ext cx="378" cy="0"/>
            </a:xfrm>
            <a:prstGeom prst="line">
              <a:avLst/>
            </a:prstGeom>
            <a:noFill/>
            <a:ln w="38100">
              <a:solidFill>
                <a:schemeClr val="tx1"/>
              </a:solidFill>
              <a:round/>
              <a:headEnd/>
              <a:tailEnd/>
            </a:ln>
            <a:effectLst/>
          </p:spPr>
          <p:txBody>
            <a:bodyPr wrap="none" anchor="ctr"/>
            <a:lstStyle/>
            <a:p>
              <a:endParaRPr lang="zh-CN" altLang="en-US"/>
            </a:p>
          </p:txBody>
        </p:sp>
        <p:sp>
          <p:nvSpPr>
            <p:cNvPr id="72723" name="Line 19"/>
            <p:cNvSpPr>
              <a:spLocks noChangeShapeType="1"/>
            </p:cNvSpPr>
            <p:nvPr/>
          </p:nvSpPr>
          <p:spPr bwMode="auto">
            <a:xfrm>
              <a:off x="3659" y="788"/>
              <a:ext cx="0" cy="409"/>
            </a:xfrm>
            <a:prstGeom prst="line">
              <a:avLst/>
            </a:prstGeom>
            <a:noFill/>
            <a:ln w="38100">
              <a:solidFill>
                <a:schemeClr val="tx1"/>
              </a:solidFill>
              <a:round/>
              <a:headEnd/>
              <a:tailEnd/>
            </a:ln>
            <a:effectLst/>
          </p:spPr>
          <p:txBody>
            <a:bodyPr wrap="none" anchor="ctr"/>
            <a:lstStyle/>
            <a:p>
              <a:endParaRPr lang="zh-CN" altLang="en-US"/>
            </a:p>
          </p:txBody>
        </p:sp>
        <p:sp>
          <p:nvSpPr>
            <p:cNvPr id="72724" name="Line 20"/>
            <p:cNvSpPr>
              <a:spLocks noChangeShapeType="1"/>
            </p:cNvSpPr>
            <p:nvPr/>
          </p:nvSpPr>
          <p:spPr bwMode="auto">
            <a:xfrm>
              <a:off x="3069" y="804"/>
              <a:ext cx="0" cy="401"/>
            </a:xfrm>
            <a:prstGeom prst="line">
              <a:avLst/>
            </a:prstGeom>
            <a:noFill/>
            <a:ln w="38100">
              <a:solidFill>
                <a:schemeClr val="tx1"/>
              </a:solidFill>
              <a:round/>
              <a:headEnd/>
              <a:tailEnd/>
            </a:ln>
            <a:effectLst/>
          </p:spPr>
          <p:txBody>
            <a:bodyPr wrap="none" anchor="ctr"/>
            <a:lstStyle/>
            <a:p>
              <a:endParaRPr lang="zh-CN" altLang="en-US"/>
            </a:p>
          </p:txBody>
        </p:sp>
        <p:sp>
          <p:nvSpPr>
            <p:cNvPr id="72725" name="Line 21"/>
            <p:cNvSpPr>
              <a:spLocks noChangeShapeType="1"/>
            </p:cNvSpPr>
            <p:nvPr/>
          </p:nvSpPr>
          <p:spPr bwMode="auto">
            <a:xfrm>
              <a:off x="3156" y="1307"/>
              <a:ext cx="377" cy="0"/>
            </a:xfrm>
            <a:prstGeom prst="line">
              <a:avLst/>
            </a:prstGeom>
            <a:noFill/>
            <a:ln w="38100">
              <a:solidFill>
                <a:schemeClr val="tx1"/>
              </a:solidFill>
              <a:round/>
              <a:headEnd/>
              <a:tailEnd/>
            </a:ln>
            <a:effectLst/>
          </p:spPr>
          <p:txBody>
            <a:bodyPr wrap="none" anchor="ctr"/>
            <a:lstStyle/>
            <a:p>
              <a:endParaRPr lang="zh-CN" altLang="en-US"/>
            </a:p>
          </p:txBody>
        </p:sp>
        <p:sp>
          <p:nvSpPr>
            <p:cNvPr id="72726" name="Line 22"/>
            <p:cNvSpPr>
              <a:spLocks noChangeShapeType="1"/>
            </p:cNvSpPr>
            <p:nvPr/>
          </p:nvSpPr>
          <p:spPr bwMode="auto">
            <a:xfrm>
              <a:off x="3148" y="756"/>
              <a:ext cx="425" cy="472"/>
            </a:xfrm>
            <a:prstGeom prst="line">
              <a:avLst/>
            </a:prstGeom>
            <a:noFill/>
            <a:ln w="38100">
              <a:solidFill>
                <a:schemeClr val="tx1"/>
              </a:solidFill>
              <a:round/>
              <a:headEnd/>
              <a:tailEnd/>
            </a:ln>
            <a:effectLst/>
          </p:spPr>
          <p:txBody>
            <a:bodyPr wrap="none" anchor="ctr"/>
            <a:lstStyle/>
            <a:p>
              <a:endParaRPr lang="zh-CN" altLang="en-US"/>
            </a:p>
          </p:txBody>
        </p:sp>
        <p:sp>
          <p:nvSpPr>
            <p:cNvPr id="72727" name="Line 23"/>
            <p:cNvSpPr>
              <a:spLocks noChangeShapeType="1"/>
            </p:cNvSpPr>
            <p:nvPr/>
          </p:nvSpPr>
          <p:spPr bwMode="auto">
            <a:xfrm flipV="1">
              <a:off x="3140" y="772"/>
              <a:ext cx="433" cy="456"/>
            </a:xfrm>
            <a:prstGeom prst="line">
              <a:avLst/>
            </a:prstGeom>
            <a:noFill/>
            <a:ln w="38100">
              <a:solidFill>
                <a:schemeClr val="tx1"/>
              </a:solidFill>
              <a:round/>
              <a:headEnd/>
              <a:tailEnd/>
            </a:ln>
            <a:effectLst/>
          </p:spPr>
          <p:txBody>
            <a:bodyPr wrap="none" anchor="ctr"/>
            <a:lstStyle/>
            <a:p>
              <a:endParaRPr lang="zh-CN" altLang="en-US"/>
            </a:p>
          </p:txBody>
        </p:sp>
        <p:grpSp>
          <p:nvGrpSpPr>
            <p:cNvPr id="4" name="Group 24"/>
            <p:cNvGrpSpPr>
              <a:grpSpLocks/>
            </p:cNvGrpSpPr>
            <p:nvPr/>
          </p:nvGrpSpPr>
          <p:grpSpPr bwMode="auto">
            <a:xfrm>
              <a:off x="1644" y="464"/>
              <a:ext cx="2179" cy="1061"/>
              <a:chOff x="1644" y="464"/>
              <a:chExt cx="2179" cy="1061"/>
            </a:xfrm>
          </p:grpSpPr>
          <p:sp>
            <p:nvSpPr>
              <p:cNvPr id="72729" name="Text Box 25"/>
              <p:cNvSpPr txBox="1">
                <a:spLocks noChangeArrowheads="1"/>
              </p:cNvSpPr>
              <p:nvPr/>
            </p:nvSpPr>
            <p:spPr bwMode="auto">
              <a:xfrm>
                <a:off x="1666" y="62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30" name="Text Box 26"/>
              <p:cNvSpPr txBox="1">
                <a:spLocks noChangeArrowheads="1"/>
              </p:cNvSpPr>
              <p:nvPr/>
            </p:nvSpPr>
            <p:spPr bwMode="auto">
              <a:xfrm>
                <a:off x="1644" y="1125"/>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2731" name="Text Box 27"/>
              <p:cNvSpPr txBox="1">
                <a:spLocks noChangeArrowheads="1"/>
              </p:cNvSpPr>
              <p:nvPr/>
            </p:nvSpPr>
            <p:spPr bwMode="auto">
              <a:xfrm>
                <a:off x="2265" y="63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32" name="Text Box 28"/>
              <p:cNvSpPr txBox="1">
                <a:spLocks noChangeArrowheads="1"/>
              </p:cNvSpPr>
              <p:nvPr/>
            </p:nvSpPr>
            <p:spPr bwMode="auto">
              <a:xfrm>
                <a:off x="2304" y="1109"/>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2733" name="Text Box 29"/>
              <p:cNvSpPr txBox="1">
                <a:spLocks noChangeArrowheads="1"/>
              </p:cNvSpPr>
              <p:nvPr/>
            </p:nvSpPr>
            <p:spPr bwMode="auto">
              <a:xfrm>
                <a:off x="2651" y="622"/>
                <a:ext cx="330" cy="250"/>
              </a:xfrm>
              <a:prstGeom prst="rect">
                <a:avLst/>
              </a:prstGeom>
              <a:noFill/>
              <a:ln w="9525">
                <a:noFill/>
                <a:miter lim="800000"/>
                <a:headEnd/>
                <a:tailEnd/>
              </a:ln>
              <a:effectLst/>
            </p:spPr>
            <p:txBody>
              <a:bodyPr>
                <a:spAutoFit/>
              </a:bodyPr>
              <a:lstStyle/>
              <a:p>
                <a:r>
                  <a:rPr lang="en-US" altLang="zh-CN">
                    <a:solidFill>
                      <a:srgbClr val="FF3300"/>
                    </a:solidFill>
                  </a:rPr>
                  <a:t>22</a:t>
                </a:r>
              </a:p>
            </p:txBody>
          </p:sp>
          <p:sp>
            <p:nvSpPr>
              <p:cNvPr id="72734" name="Text Box 30"/>
              <p:cNvSpPr txBox="1">
                <a:spLocks noChangeArrowheads="1"/>
              </p:cNvSpPr>
              <p:nvPr/>
            </p:nvSpPr>
            <p:spPr bwMode="auto">
              <a:xfrm>
                <a:off x="2675" y="1085"/>
                <a:ext cx="196" cy="250"/>
              </a:xfrm>
              <a:prstGeom prst="rect">
                <a:avLst/>
              </a:prstGeom>
              <a:noFill/>
              <a:ln w="9525">
                <a:noFill/>
                <a:miter lim="800000"/>
                <a:headEnd/>
                <a:tailEnd/>
              </a:ln>
              <a:effectLst/>
            </p:spPr>
            <p:txBody>
              <a:bodyPr>
                <a:spAutoFit/>
              </a:bodyPr>
              <a:lstStyle/>
              <a:p>
                <a:r>
                  <a:rPr lang="en-US" altLang="zh-CN">
                    <a:solidFill>
                      <a:srgbClr val="FF3300"/>
                    </a:solidFill>
                  </a:rPr>
                  <a:t>4</a:t>
                </a:r>
              </a:p>
            </p:txBody>
          </p:sp>
          <p:sp>
            <p:nvSpPr>
              <p:cNvPr id="72735" name="Text Box 31"/>
              <p:cNvSpPr txBox="1">
                <a:spLocks noChangeArrowheads="1"/>
              </p:cNvSpPr>
              <p:nvPr/>
            </p:nvSpPr>
            <p:spPr bwMode="auto">
              <a:xfrm>
                <a:off x="2935" y="865"/>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2736" name="Text Box 32"/>
              <p:cNvSpPr txBox="1">
                <a:spLocks noChangeArrowheads="1"/>
              </p:cNvSpPr>
              <p:nvPr/>
            </p:nvSpPr>
            <p:spPr bwMode="auto">
              <a:xfrm>
                <a:off x="3242" y="46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37" name="Text Box 33"/>
              <p:cNvSpPr txBox="1">
                <a:spLocks noChangeArrowheads="1"/>
              </p:cNvSpPr>
              <p:nvPr/>
            </p:nvSpPr>
            <p:spPr bwMode="auto">
              <a:xfrm>
                <a:off x="3627" y="834"/>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2738" name="Text Box 34"/>
              <p:cNvSpPr txBox="1">
                <a:spLocks noChangeArrowheads="1"/>
              </p:cNvSpPr>
              <p:nvPr/>
            </p:nvSpPr>
            <p:spPr bwMode="auto">
              <a:xfrm>
                <a:off x="3241" y="1275"/>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2739" name="Text Box 35"/>
              <p:cNvSpPr txBox="1">
                <a:spLocks noChangeArrowheads="1"/>
              </p:cNvSpPr>
              <p:nvPr/>
            </p:nvSpPr>
            <p:spPr bwMode="auto">
              <a:xfrm>
                <a:off x="3115" y="905"/>
                <a:ext cx="196" cy="250"/>
              </a:xfrm>
              <a:prstGeom prst="rect">
                <a:avLst/>
              </a:prstGeom>
              <a:noFill/>
              <a:ln w="9525">
                <a:noFill/>
                <a:miter lim="800000"/>
                <a:headEnd/>
                <a:tailEnd/>
              </a:ln>
              <a:effectLst/>
            </p:spPr>
            <p:txBody>
              <a:bodyPr>
                <a:spAutoFit/>
              </a:bodyPr>
              <a:lstStyle/>
              <a:p>
                <a:r>
                  <a:rPr lang="en-US" altLang="zh-CN">
                    <a:solidFill>
                      <a:srgbClr val="FF3300"/>
                    </a:solidFill>
                  </a:rPr>
                  <a:t>7</a:t>
                </a:r>
              </a:p>
            </p:txBody>
          </p:sp>
          <p:sp>
            <p:nvSpPr>
              <p:cNvPr id="72740" name="Text Box 36"/>
              <p:cNvSpPr txBox="1">
                <a:spLocks noChangeArrowheads="1"/>
              </p:cNvSpPr>
              <p:nvPr/>
            </p:nvSpPr>
            <p:spPr bwMode="auto">
              <a:xfrm>
                <a:off x="3422" y="929"/>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sp>
        <p:nvSpPr>
          <p:cNvPr id="72741" name="Oval 37"/>
          <p:cNvSpPr>
            <a:spLocks noChangeArrowheads="1"/>
          </p:cNvSpPr>
          <p:nvPr/>
        </p:nvSpPr>
        <p:spPr bwMode="auto">
          <a:xfrm>
            <a:off x="3216275" y="5216525"/>
            <a:ext cx="350838" cy="323850"/>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grpSp>
        <p:nvGrpSpPr>
          <p:cNvPr id="5" name="Group 38"/>
          <p:cNvGrpSpPr>
            <a:grpSpLocks/>
          </p:cNvGrpSpPr>
          <p:nvPr/>
        </p:nvGrpSpPr>
        <p:grpSpPr bwMode="auto">
          <a:xfrm>
            <a:off x="1484313" y="4792663"/>
            <a:ext cx="949325" cy="777875"/>
            <a:chOff x="935" y="1914"/>
            <a:chExt cx="598" cy="490"/>
          </a:xfrm>
        </p:grpSpPr>
        <p:sp>
          <p:nvSpPr>
            <p:cNvPr id="72743" name="Oval 39"/>
            <p:cNvSpPr>
              <a:spLocks noChangeArrowheads="1"/>
            </p:cNvSpPr>
            <p:nvPr/>
          </p:nvSpPr>
          <p:spPr bwMode="auto">
            <a:xfrm>
              <a:off x="935" y="220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2744" name="Line 40"/>
            <p:cNvSpPr>
              <a:spLocks noChangeShapeType="1"/>
            </p:cNvSpPr>
            <p:nvPr/>
          </p:nvSpPr>
          <p:spPr bwMode="auto">
            <a:xfrm flipV="1">
              <a:off x="1132" y="2011"/>
              <a:ext cx="401" cy="236"/>
            </a:xfrm>
            <a:prstGeom prst="line">
              <a:avLst/>
            </a:prstGeom>
            <a:noFill/>
            <a:ln w="38100">
              <a:solidFill>
                <a:schemeClr val="tx1"/>
              </a:solidFill>
              <a:round/>
              <a:headEnd/>
              <a:tailEnd/>
            </a:ln>
            <a:effectLst/>
          </p:spPr>
          <p:txBody>
            <a:bodyPr wrap="none" anchor="ctr"/>
            <a:lstStyle/>
            <a:p>
              <a:endParaRPr lang="zh-CN" altLang="en-US"/>
            </a:p>
          </p:txBody>
        </p:sp>
        <p:sp>
          <p:nvSpPr>
            <p:cNvPr id="72745" name="Text Box 41"/>
            <p:cNvSpPr txBox="1">
              <a:spLocks noChangeArrowheads="1"/>
            </p:cNvSpPr>
            <p:nvPr/>
          </p:nvSpPr>
          <p:spPr bwMode="auto">
            <a:xfrm>
              <a:off x="1216" y="191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nvGrpSpPr>
          <p:cNvPr id="6" name="Group 42"/>
          <p:cNvGrpSpPr>
            <a:grpSpLocks/>
          </p:cNvGrpSpPr>
          <p:nvPr/>
        </p:nvGrpSpPr>
        <p:grpSpPr bwMode="auto">
          <a:xfrm>
            <a:off x="2425700" y="4746625"/>
            <a:ext cx="857250" cy="525463"/>
            <a:chOff x="1528" y="1885"/>
            <a:chExt cx="540" cy="331"/>
          </a:xfrm>
        </p:grpSpPr>
        <p:sp>
          <p:nvSpPr>
            <p:cNvPr id="72747" name="Oval 43"/>
            <p:cNvSpPr>
              <a:spLocks noChangeArrowheads="1"/>
            </p:cNvSpPr>
            <p:nvPr/>
          </p:nvSpPr>
          <p:spPr bwMode="auto">
            <a:xfrm>
              <a:off x="1528" y="188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2748" name="Line 44"/>
            <p:cNvSpPr>
              <a:spLocks noChangeShapeType="1"/>
            </p:cNvSpPr>
            <p:nvPr/>
          </p:nvSpPr>
          <p:spPr bwMode="auto">
            <a:xfrm>
              <a:off x="1722" y="2011"/>
              <a:ext cx="346" cy="205"/>
            </a:xfrm>
            <a:prstGeom prst="line">
              <a:avLst/>
            </a:prstGeom>
            <a:noFill/>
            <a:ln w="38100">
              <a:solidFill>
                <a:schemeClr val="tx1"/>
              </a:solidFill>
              <a:round/>
              <a:headEnd/>
              <a:tailEnd/>
            </a:ln>
            <a:effectLst/>
          </p:spPr>
          <p:txBody>
            <a:bodyPr wrap="none" anchor="ctr"/>
            <a:lstStyle/>
            <a:p>
              <a:endParaRPr lang="zh-CN" altLang="en-US"/>
            </a:p>
          </p:txBody>
        </p:sp>
        <p:sp>
          <p:nvSpPr>
            <p:cNvPr id="72749" name="Text Box 45"/>
            <p:cNvSpPr txBox="1">
              <a:spLocks noChangeArrowheads="1"/>
            </p:cNvSpPr>
            <p:nvPr/>
          </p:nvSpPr>
          <p:spPr bwMode="auto">
            <a:xfrm>
              <a:off x="1815" y="192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nvGrpSpPr>
          <p:cNvPr id="7" name="Group 46"/>
          <p:cNvGrpSpPr>
            <a:grpSpLocks/>
          </p:cNvGrpSpPr>
          <p:nvPr/>
        </p:nvGrpSpPr>
        <p:grpSpPr bwMode="auto">
          <a:xfrm>
            <a:off x="3494088" y="4746625"/>
            <a:ext cx="827087" cy="536575"/>
            <a:chOff x="2201" y="1885"/>
            <a:chExt cx="521" cy="338"/>
          </a:xfrm>
        </p:grpSpPr>
        <p:sp>
          <p:nvSpPr>
            <p:cNvPr id="72751" name="Oval 47"/>
            <p:cNvSpPr>
              <a:spLocks noChangeArrowheads="1"/>
            </p:cNvSpPr>
            <p:nvPr/>
          </p:nvSpPr>
          <p:spPr bwMode="auto">
            <a:xfrm>
              <a:off x="2501" y="188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2752" name="Line 48"/>
            <p:cNvSpPr>
              <a:spLocks noChangeShapeType="1"/>
            </p:cNvSpPr>
            <p:nvPr/>
          </p:nvSpPr>
          <p:spPr bwMode="auto">
            <a:xfrm flipV="1">
              <a:off x="2234" y="2011"/>
              <a:ext cx="267" cy="212"/>
            </a:xfrm>
            <a:prstGeom prst="line">
              <a:avLst/>
            </a:prstGeom>
            <a:noFill/>
            <a:ln w="38100">
              <a:solidFill>
                <a:schemeClr val="tx1"/>
              </a:solidFill>
              <a:round/>
              <a:headEnd/>
              <a:tailEnd/>
            </a:ln>
            <a:effectLst/>
          </p:spPr>
          <p:txBody>
            <a:bodyPr wrap="none" anchor="ctr"/>
            <a:lstStyle/>
            <a:p>
              <a:endParaRPr lang="zh-CN" altLang="en-US"/>
            </a:p>
          </p:txBody>
        </p:sp>
        <p:sp>
          <p:nvSpPr>
            <p:cNvPr id="72753" name="Text Box 49"/>
            <p:cNvSpPr txBox="1">
              <a:spLocks noChangeArrowheads="1"/>
            </p:cNvSpPr>
            <p:nvPr/>
          </p:nvSpPr>
          <p:spPr bwMode="auto">
            <a:xfrm>
              <a:off x="2201" y="1916"/>
              <a:ext cx="330" cy="250"/>
            </a:xfrm>
            <a:prstGeom prst="rect">
              <a:avLst/>
            </a:prstGeom>
            <a:noFill/>
            <a:ln w="9525">
              <a:noFill/>
              <a:miter lim="800000"/>
              <a:headEnd/>
              <a:tailEnd/>
            </a:ln>
            <a:effectLst/>
          </p:spPr>
          <p:txBody>
            <a:bodyPr>
              <a:spAutoFit/>
            </a:bodyPr>
            <a:lstStyle/>
            <a:p>
              <a:r>
                <a:rPr lang="en-US" altLang="zh-CN">
                  <a:solidFill>
                    <a:srgbClr val="FF3300"/>
                  </a:solidFill>
                </a:rPr>
                <a:t>22</a:t>
              </a:r>
            </a:p>
          </p:txBody>
        </p:sp>
      </p:grpSp>
      <p:grpSp>
        <p:nvGrpSpPr>
          <p:cNvPr id="8" name="Group 50"/>
          <p:cNvGrpSpPr>
            <a:grpSpLocks/>
          </p:cNvGrpSpPr>
          <p:nvPr/>
        </p:nvGrpSpPr>
        <p:grpSpPr bwMode="auto">
          <a:xfrm>
            <a:off x="4306888" y="4545013"/>
            <a:ext cx="930275" cy="525462"/>
            <a:chOff x="2713" y="1758"/>
            <a:chExt cx="586" cy="331"/>
          </a:xfrm>
        </p:grpSpPr>
        <p:sp>
          <p:nvSpPr>
            <p:cNvPr id="72755" name="Oval 51"/>
            <p:cNvSpPr>
              <a:spLocks noChangeArrowheads="1"/>
            </p:cNvSpPr>
            <p:nvPr/>
          </p:nvSpPr>
          <p:spPr bwMode="auto">
            <a:xfrm>
              <a:off x="3078" y="188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sp>
          <p:nvSpPr>
            <p:cNvPr id="72756" name="Line 52"/>
            <p:cNvSpPr>
              <a:spLocks noChangeShapeType="1"/>
            </p:cNvSpPr>
            <p:nvPr/>
          </p:nvSpPr>
          <p:spPr bwMode="auto">
            <a:xfrm>
              <a:off x="2713" y="1979"/>
              <a:ext cx="378" cy="0"/>
            </a:xfrm>
            <a:prstGeom prst="line">
              <a:avLst/>
            </a:prstGeom>
            <a:noFill/>
            <a:ln w="38100">
              <a:solidFill>
                <a:schemeClr val="tx1"/>
              </a:solidFill>
              <a:round/>
              <a:headEnd/>
              <a:tailEnd/>
            </a:ln>
            <a:effectLst/>
          </p:spPr>
          <p:txBody>
            <a:bodyPr wrap="none" anchor="ctr"/>
            <a:lstStyle/>
            <a:p>
              <a:endParaRPr lang="zh-CN" altLang="en-US"/>
            </a:p>
          </p:txBody>
        </p:sp>
        <p:sp>
          <p:nvSpPr>
            <p:cNvPr id="72757" name="Text Box 53"/>
            <p:cNvSpPr txBox="1">
              <a:spLocks noChangeArrowheads="1"/>
            </p:cNvSpPr>
            <p:nvPr/>
          </p:nvSpPr>
          <p:spPr bwMode="auto">
            <a:xfrm>
              <a:off x="2792" y="1758"/>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nvGrpSpPr>
          <p:cNvPr id="9" name="Group 54"/>
          <p:cNvGrpSpPr>
            <a:grpSpLocks/>
          </p:cNvGrpSpPr>
          <p:nvPr/>
        </p:nvGrpSpPr>
        <p:grpSpPr bwMode="auto">
          <a:xfrm>
            <a:off x="2473325" y="5511800"/>
            <a:ext cx="795338" cy="519113"/>
            <a:chOff x="1558" y="2367"/>
            <a:chExt cx="501" cy="327"/>
          </a:xfrm>
        </p:grpSpPr>
        <p:sp>
          <p:nvSpPr>
            <p:cNvPr id="72759" name="Oval 55"/>
            <p:cNvSpPr>
              <a:spLocks noChangeArrowheads="1"/>
            </p:cNvSpPr>
            <p:nvPr/>
          </p:nvSpPr>
          <p:spPr bwMode="auto">
            <a:xfrm>
              <a:off x="1558" y="249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2760" name="Line 56"/>
            <p:cNvSpPr>
              <a:spLocks noChangeShapeType="1"/>
            </p:cNvSpPr>
            <p:nvPr/>
          </p:nvSpPr>
          <p:spPr bwMode="auto">
            <a:xfrm flipH="1">
              <a:off x="1752" y="2367"/>
              <a:ext cx="307" cy="213"/>
            </a:xfrm>
            <a:prstGeom prst="line">
              <a:avLst/>
            </a:prstGeom>
            <a:noFill/>
            <a:ln w="38100">
              <a:solidFill>
                <a:schemeClr val="tx1"/>
              </a:solidFill>
              <a:round/>
              <a:headEnd/>
              <a:tailEnd/>
            </a:ln>
            <a:effectLst/>
          </p:spPr>
          <p:txBody>
            <a:bodyPr wrap="none"/>
            <a:lstStyle/>
            <a:p>
              <a:endParaRPr lang="zh-CN" altLang="en-US"/>
            </a:p>
          </p:txBody>
        </p:sp>
        <p:sp>
          <p:nvSpPr>
            <p:cNvPr id="72761" name="Text Box 57"/>
            <p:cNvSpPr txBox="1">
              <a:spLocks noChangeArrowheads="1"/>
            </p:cNvSpPr>
            <p:nvPr/>
          </p:nvSpPr>
          <p:spPr bwMode="auto">
            <a:xfrm>
              <a:off x="1844" y="2396"/>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grpSp>
      <p:grpSp>
        <p:nvGrpSpPr>
          <p:cNvPr id="10" name="Group 58"/>
          <p:cNvGrpSpPr>
            <a:grpSpLocks/>
          </p:cNvGrpSpPr>
          <p:nvPr/>
        </p:nvGrpSpPr>
        <p:grpSpPr bwMode="auto">
          <a:xfrm>
            <a:off x="3494088" y="5473700"/>
            <a:ext cx="798512" cy="557213"/>
            <a:chOff x="2201" y="2343"/>
            <a:chExt cx="503" cy="351"/>
          </a:xfrm>
        </p:grpSpPr>
        <p:sp>
          <p:nvSpPr>
            <p:cNvPr id="72763" name="Oval 59"/>
            <p:cNvSpPr>
              <a:spLocks noChangeArrowheads="1"/>
            </p:cNvSpPr>
            <p:nvPr/>
          </p:nvSpPr>
          <p:spPr bwMode="auto">
            <a:xfrm>
              <a:off x="2483" y="249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2764" name="Line 60"/>
            <p:cNvSpPr>
              <a:spLocks noChangeShapeType="1"/>
            </p:cNvSpPr>
            <p:nvPr/>
          </p:nvSpPr>
          <p:spPr bwMode="auto">
            <a:xfrm>
              <a:off x="2201" y="2343"/>
              <a:ext cx="300" cy="198"/>
            </a:xfrm>
            <a:prstGeom prst="line">
              <a:avLst/>
            </a:prstGeom>
            <a:noFill/>
            <a:ln w="38100">
              <a:solidFill>
                <a:schemeClr val="tx1"/>
              </a:solidFill>
              <a:round/>
              <a:headEnd/>
              <a:tailEnd/>
            </a:ln>
            <a:effectLst/>
          </p:spPr>
          <p:txBody>
            <a:bodyPr wrap="none"/>
            <a:lstStyle/>
            <a:p>
              <a:endParaRPr lang="zh-CN" altLang="en-US"/>
            </a:p>
          </p:txBody>
        </p:sp>
        <p:sp>
          <p:nvSpPr>
            <p:cNvPr id="72765" name="Text Box 61"/>
            <p:cNvSpPr txBox="1">
              <a:spLocks noChangeArrowheads="1"/>
            </p:cNvSpPr>
            <p:nvPr/>
          </p:nvSpPr>
          <p:spPr bwMode="auto">
            <a:xfrm>
              <a:off x="2215" y="2379"/>
              <a:ext cx="196" cy="250"/>
            </a:xfrm>
            <a:prstGeom prst="rect">
              <a:avLst/>
            </a:prstGeom>
            <a:noFill/>
            <a:ln w="9525">
              <a:noFill/>
              <a:miter lim="800000"/>
              <a:headEnd/>
              <a:tailEnd/>
            </a:ln>
            <a:effectLst/>
          </p:spPr>
          <p:txBody>
            <a:bodyPr>
              <a:spAutoFit/>
            </a:bodyPr>
            <a:lstStyle/>
            <a:p>
              <a:r>
                <a:rPr lang="en-US" altLang="zh-CN">
                  <a:solidFill>
                    <a:srgbClr val="FF3300"/>
                  </a:solidFill>
                </a:rPr>
                <a:t>4</a:t>
              </a:r>
            </a:p>
          </p:txBody>
        </p:sp>
      </p:grpSp>
      <p:grpSp>
        <p:nvGrpSpPr>
          <p:cNvPr id="11" name="Group 62"/>
          <p:cNvGrpSpPr>
            <a:grpSpLocks/>
          </p:cNvGrpSpPr>
          <p:nvPr/>
        </p:nvGrpSpPr>
        <p:grpSpPr bwMode="auto">
          <a:xfrm>
            <a:off x="4259263" y="5035550"/>
            <a:ext cx="976312" cy="995363"/>
            <a:chOff x="2683" y="2067"/>
            <a:chExt cx="615" cy="627"/>
          </a:xfrm>
        </p:grpSpPr>
        <p:sp>
          <p:nvSpPr>
            <p:cNvPr id="72767" name="Oval 63"/>
            <p:cNvSpPr>
              <a:spLocks noChangeArrowheads="1"/>
            </p:cNvSpPr>
            <p:nvPr/>
          </p:nvSpPr>
          <p:spPr bwMode="auto">
            <a:xfrm>
              <a:off x="3077" y="249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2768" name="Text Box 64"/>
            <p:cNvSpPr txBox="1">
              <a:spLocks noChangeArrowheads="1"/>
            </p:cNvSpPr>
            <p:nvPr/>
          </p:nvSpPr>
          <p:spPr bwMode="auto">
            <a:xfrm>
              <a:off x="2917" y="2183"/>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69" name="Line 65"/>
            <p:cNvSpPr>
              <a:spLocks noChangeShapeType="1"/>
            </p:cNvSpPr>
            <p:nvPr/>
          </p:nvSpPr>
          <p:spPr bwMode="auto">
            <a:xfrm>
              <a:off x="2683" y="2067"/>
              <a:ext cx="465" cy="466"/>
            </a:xfrm>
            <a:prstGeom prst="line">
              <a:avLst/>
            </a:prstGeom>
            <a:noFill/>
            <a:ln w="38100">
              <a:solidFill>
                <a:schemeClr val="tx1"/>
              </a:solidFill>
              <a:round/>
              <a:headEnd/>
              <a:tailEnd/>
            </a:ln>
            <a:effectLst/>
          </p:spPr>
          <p:txBody>
            <a:bodyPr wrap="none"/>
            <a:lstStyle/>
            <a:p>
              <a:endParaRPr lang="zh-CN" altLang="en-US"/>
            </a:p>
          </p:txBody>
        </p:sp>
      </p:grpSp>
      <p:grpSp>
        <p:nvGrpSpPr>
          <p:cNvPr id="12" name="Group 66"/>
          <p:cNvGrpSpPr>
            <a:grpSpLocks/>
          </p:cNvGrpSpPr>
          <p:nvPr/>
        </p:nvGrpSpPr>
        <p:grpSpPr bwMode="auto">
          <a:xfrm>
            <a:off x="6142038" y="3924300"/>
            <a:ext cx="2433637" cy="1984375"/>
            <a:chOff x="3869" y="1367"/>
            <a:chExt cx="1533" cy="1250"/>
          </a:xfrm>
        </p:grpSpPr>
        <p:sp>
          <p:nvSpPr>
            <p:cNvPr id="72771" name="Text Box 67"/>
            <p:cNvSpPr txBox="1">
              <a:spLocks noChangeArrowheads="1"/>
            </p:cNvSpPr>
            <p:nvPr/>
          </p:nvSpPr>
          <p:spPr bwMode="auto">
            <a:xfrm>
              <a:off x="3871" y="1367"/>
              <a:ext cx="1467" cy="288"/>
            </a:xfrm>
            <a:prstGeom prst="rect">
              <a:avLst/>
            </a:prstGeom>
            <a:noFill/>
            <a:ln w="38100">
              <a:noFill/>
              <a:miter lim="800000"/>
              <a:headEnd/>
              <a:tailEnd/>
            </a:ln>
            <a:effectLst/>
          </p:spPr>
          <p:txBody>
            <a:bodyPr wrap="none">
              <a:spAutoFit/>
            </a:bodyPr>
            <a:lstStyle/>
            <a:p>
              <a:r>
                <a:rPr lang="zh-CN" altLang="en-US" sz="2400" b="1"/>
                <a:t>广度优先生成树</a:t>
              </a:r>
            </a:p>
          </p:txBody>
        </p:sp>
        <p:grpSp>
          <p:nvGrpSpPr>
            <p:cNvPr id="13" name="Group 68"/>
            <p:cNvGrpSpPr>
              <a:grpSpLocks/>
            </p:cNvGrpSpPr>
            <p:nvPr/>
          </p:nvGrpSpPr>
          <p:grpSpPr bwMode="auto">
            <a:xfrm>
              <a:off x="3869" y="1725"/>
              <a:ext cx="1533" cy="892"/>
              <a:chOff x="2039" y="2940"/>
              <a:chExt cx="1533" cy="892"/>
            </a:xfrm>
          </p:grpSpPr>
          <p:sp>
            <p:nvSpPr>
              <p:cNvPr id="72773" name="Oval 69"/>
              <p:cNvSpPr>
                <a:spLocks noChangeArrowheads="1"/>
              </p:cNvSpPr>
              <p:nvPr/>
            </p:nvSpPr>
            <p:spPr bwMode="auto">
              <a:xfrm>
                <a:off x="2750" y="2940"/>
                <a:ext cx="221" cy="211"/>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2774" name="Oval 70"/>
              <p:cNvSpPr>
                <a:spLocks noChangeArrowheads="1"/>
              </p:cNvSpPr>
              <p:nvPr/>
            </p:nvSpPr>
            <p:spPr bwMode="auto">
              <a:xfrm>
                <a:off x="2126" y="362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2775" name="Text Box 71"/>
              <p:cNvSpPr txBox="1">
                <a:spLocks noChangeArrowheads="1"/>
              </p:cNvSpPr>
              <p:nvPr/>
            </p:nvSpPr>
            <p:spPr bwMode="auto">
              <a:xfrm>
                <a:off x="3103" y="2971"/>
                <a:ext cx="196" cy="250"/>
              </a:xfrm>
              <a:prstGeom prst="rect">
                <a:avLst/>
              </a:prstGeom>
              <a:noFill/>
              <a:ln w="9525">
                <a:noFill/>
                <a:miter lim="800000"/>
                <a:headEnd/>
                <a:tailEnd/>
              </a:ln>
              <a:effectLst/>
            </p:spPr>
            <p:txBody>
              <a:bodyPr>
                <a:spAutoFit/>
              </a:bodyPr>
              <a:lstStyle/>
              <a:p>
                <a:r>
                  <a:rPr lang="en-US" altLang="zh-CN">
                    <a:solidFill>
                      <a:srgbClr val="FF3300"/>
                    </a:solidFill>
                  </a:rPr>
                  <a:t>4</a:t>
                </a:r>
              </a:p>
            </p:txBody>
          </p:sp>
          <p:sp>
            <p:nvSpPr>
              <p:cNvPr id="72776" name="Oval 72"/>
              <p:cNvSpPr>
                <a:spLocks noChangeArrowheads="1"/>
              </p:cNvSpPr>
              <p:nvPr/>
            </p:nvSpPr>
            <p:spPr bwMode="auto">
              <a:xfrm>
                <a:off x="2540" y="328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2777" name="Text Box 73"/>
              <p:cNvSpPr txBox="1">
                <a:spLocks noChangeArrowheads="1"/>
              </p:cNvSpPr>
              <p:nvPr/>
            </p:nvSpPr>
            <p:spPr bwMode="auto">
              <a:xfrm>
                <a:off x="2039" y="343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78" name="Oval 74"/>
              <p:cNvSpPr>
                <a:spLocks noChangeArrowheads="1"/>
              </p:cNvSpPr>
              <p:nvPr/>
            </p:nvSpPr>
            <p:spPr bwMode="auto">
              <a:xfrm>
                <a:off x="2135" y="328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2779" name="Text Box 75"/>
              <p:cNvSpPr txBox="1">
                <a:spLocks noChangeArrowheads="1"/>
              </p:cNvSpPr>
              <p:nvPr/>
            </p:nvSpPr>
            <p:spPr bwMode="auto">
              <a:xfrm>
                <a:off x="2359" y="3013"/>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80" name="Oval 76"/>
              <p:cNvSpPr>
                <a:spLocks noChangeArrowheads="1"/>
              </p:cNvSpPr>
              <p:nvPr/>
            </p:nvSpPr>
            <p:spPr bwMode="auto">
              <a:xfrm>
                <a:off x="2945" y="328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2781" name="Text Box 77"/>
              <p:cNvSpPr txBox="1">
                <a:spLocks noChangeArrowheads="1"/>
              </p:cNvSpPr>
              <p:nvPr/>
            </p:nvSpPr>
            <p:spPr bwMode="auto">
              <a:xfrm>
                <a:off x="2745" y="3116"/>
                <a:ext cx="330" cy="250"/>
              </a:xfrm>
              <a:prstGeom prst="rect">
                <a:avLst/>
              </a:prstGeom>
              <a:noFill/>
              <a:ln w="9525">
                <a:noFill/>
                <a:miter lim="800000"/>
                <a:headEnd/>
                <a:tailEnd/>
              </a:ln>
              <a:effectLst/>
            </p:spPr>
            <p:txBody>
              <a:bodyPr>
                <a:spAutoFit/>
              </a:bodyPr>
              <a:lstStyle/>
              <a:p>
                <a:r>
                  <a:rPr lang="en-US" altLang="zh-CN">
                    <a:solidFill>
                      <a:srgbClr val="FF3300"/>
                    </a:solidFill>
                  </a:rPr>
                  <a:t>22</a:t>
                </a:r>
              </a:p>
            </p:txBody>
          </p:sp>
          <p:sp>
            <p:nvSpPr>
              <p:cNvPr id="72782" name="Oval 78"/>
              <p:cNvSpPr>
                <a:spLocks noChangeArrowheads="1"/>
              </p:cNvSpPr>
              <p:nvPr/>
            </p:nvSpPr>
            <p:spPr bwMode="auto">
              <a:xfrm>
                <a:off x="2732" y="362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sp>
            <p:nvSpPr>
              <p:cNvPr id="72783" name="Text Box 79"/>
              <p:cNvSpPr txBox="1">
                <a:spLocks noChangeArrowheads="1"/>
              </p:cNvSpPr>
              <p:nvPr/>
            </p:nvSpPr>
            <p:spPr bwMode="auto">
              <a:xfrm>
                <a:off x="2791" y="3401"/>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84" name="Oval 80"/>
              <p:cNvSpPr>
                <a:spLocks noChangeArrowheads="1"/>
              </p:cNvSpPr>
              <p:nvPr/>
            </p:nvSpPr>
            <p:spPr bwMode="auto">
              <a:xfrm>
                <a:off x="3164" y="362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2785" name="Text Box 81"/>
              <p:cNvSpPr txBox="1">
                <a:spLocks noChangeArrowheads="1"/>
              </p:cNvSpPr>
              <p:nvPr/>
            </p:nvSpPr>
            <p:spPr bwMode="auto">
              <a:xfrm>
                <a:off x="3186" y="339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2786" name="Oval 82"/>
              <p:cNvSpPr>
                <a:spLocks noChangeArrowheads="1"/>
              </p:cNvSpPr>
              <p:nvPr/>
            </p:nvSpPr>
            <p:spPr bwMode="auto">
              <a:xfrm>
                <a:off x="3351" y="328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2787" name="Text Box 83"/>
              <p:cNvSpPr txBox="1">
                <a:spLocks noChangeArrowheads="1"/>
              </p:cNvSpPr>
              <p:nvPr/>
            </p:nvSpPr>
            <p:spPr bwMode="auto">
              <a:xfrm>
                <a:off x="2578" y="3089"/>
                <a:ext cx="204"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2788" name="Line 84"/>
              <p:cNvSpPr>
                <a:spLocks noChangeShapeType="1"/>
              </p:cNvSpPr>
              <p:nvPr/>
            </p:nvSpPr>
            <p:spPr bwMode="auto">
              <a:xfrm flipH="1">
                <a:off x="2288" y="3085"/>
                <a:ext cx="482" cy="213"/>
              </a:xfrm>
              <a:prstGeom prst="line">
                <a:avLst/>
              </a:prstGeom>
              <a:noFill/>
              <a:ln w="38100">
                <a:solidFill>
                  <a:schemeClr val="tx1"/>
                </a:solidFill>
                <a:round/>
                <a:headEnd/>
                <a:tailEnd/>
              </a:ln>
              <a:effectLst/>
            </p:spPr>
            <p:txBody>
              <a:bodyPr wrap="none"/>
              <a:lstStyle/>
              <a:p>
                <a:endParaRPr lang="zh-CN" altLang="en-US"/>
              </a:p>
            </p:txBody>
          </p:sp>
          <p:sp>
            <p:nvSpPr>
              <p:cNvPr id="72789" name="Line 85"/>
              <p:cNvSpPr>
                <a:spLocks noChangeShapeType="1"/>
              </p:cNvSpPr>
              <p:nvPr/>
            </p:nvSpPr>
            <p:spPr bwMode="auto">
              <a:xfrm flipH="1">
                <a:off x="2643" y="3140"/>
                <a:ext cx="166" cy="166"/>
              </a:xfrm>
              <a:prstGeom prst="line">
                <a:avLst/>
              </a:prstGeom>
              <a:noFill/>
              <a:ln w="38100">
                <a:solidFill>
                  <a:schemeClr val="tx1"/>
                </a:solidFill>
                <a:round/>
                <a:headEnd/>
                <a:tailEnd/>
              </a:ln>
              <a:effectLst/>
            </p:spPr>
            <p:txBody>
              <a:bodyPr wrap="none"/>
              <a:lstStyle/>
              <a:p>
                <a:endParaRPr lang="zh-CN" altLang="en-US"/>
              </a:p>
            </p:txBody>
          </p:sp>
          <p:sp>
            <p:nvSpPr>
              <p:cNvPr id="72790" name="Line 86"/>
              <p:cNvSpPr>
                <a:spLocks noChangeShapeType="1"/>
              </p:cNvSpPr>
              <p:nvPr/>
            </p:nvSpPr>
            <p:spPr bwMode="auto">
              <a:xfrm>
                <a:off x="2912" y="3148"/>
                <a:ext cx="142" cy="142"/>
              </a:xfrm>
              <a:prstGeom prst="line">
                <a:avLst/>
              </a:prstGeom>
              <a:noFill/>
              <a:ln w="38100">
                <a:solidFill>
                  <a:schemeClr val="tx1"/>
                </a:solidFill>
                <a:round/>
                <a:headEnd/>
                <a:tailEnd/>
              </a:ln>
              <a:effectLst/>
            </p:spPr>
            <p:txBody>
              <a:bodyPr wrap="none"/>
              <a:lstStyle/>
              <a:p>
                <a:endParaRPr lang="zh-CN" altLang="en-US"/>
              </a:p>
            </p:txBody>
          </p:sp>
          <p:sp>
            <p:nvSpPr>
              <p:cNvPr id="72791" name="Line 87"/>
              <p:cNvSpPr>
                <a:spLocks noChangeShapeType="1"/>
              </p:cNvSpPr>
              <p:nvPr/>
            </p:nvSpPr>
            <p:spPr bwMode="auto">
              <a:xfrm>
                <a:off x="2959" y="3077"/>
                <a:ext cx="473" cy="237"/>
              </a:xfrm>
              <a:prstGeom prst="line">
                <a:avLst/>
              </a:prstGeom>
              <a:noFill/>
              <a:ln w="38100">
                <a:solidFill>
                  <a:schemeClr val="tx1"/>
                </a:solidFill>
                <a:round/>
                <a:headEnd/>
                <a:tailEnd/>
              </a:ln>
              <a:effectLst/>
            </p:spPr>
            <p:txBody>
              <a:bodyPr wrap="none"/>
              <a:lstStyle/>
              <a:p>
                <a:endParaRPr lang="zh-CN" altLang="en-US"/>
              </a:p>
            </p:txBody>
          </p:sp>
          <p:sp>
            <p:nvSpPr>
              <p:cNvPr id="72792" name="Line 88"/>
              <p:cNvSpPr>
                <a:spLocks noChangeShapeType="1"/>
              </p:cNvSpPr>
              <p:nvPr/>
            </p:nvSpPr>
            <p:spPr bwMode="auto">
              <a:xfrm>
                <a:off x="2225" y="3488"/>
                <a:ext cx="0" cy="142"/>
              </a:xfrm>
              <a:prstGeom prst="line">
                <a:avLst/>
              </a:prstGeom>
              <a:noFill/>
              <a:ln w="38100">
                <a:solidFill>
                  <a:schemeClr val="tx1"/>
                </a:solidFill>
                <a:round/>
                <a:headEnd/>
                <a:tailEnd/>
              </a:ln>
              <a:effectLst/>
            </p:spPr>
            <p:txBody>
              <a:bodyPr wrap="none"/>
              <a:lstStyle/>
              <a:p>
                <a:endParaRPr lang="zh-CN" altLang="en-US"/>
              </a:p>
            </p:txBody>
          </p:sp>
          <p:sp>
            <p:nvSpPr>
              <p:cNvPr id="72793" name="Line 89"/>
              <p:cNvSpPr>
                <a:spLocks noChangeShapeType="1"/>
              </p:cNvSpPr>
              <p:nvPr/>
            </p:nvSpPr>
            <p:spPr bwMode="auto">
              <a:xfrm flipH="1">
                <a:off x="2896" y="3480"/>
                <a:ext cx="102" cy="157"/>
              </a:xfrm>
              <a:prstGeom prst="line">
                <a:avLst/>
              </a:prstGeom>
              <a:noFill/>
              <a:ln w="38100">
                <a:solidFill>
                  <a:schemeClr val="tx1"/>
                </a:solidFill>
                <a:round/>
                <a:headEnd/>
                <a:tailEnd/>
              </a:ln>
              <a:effectLst/>
            </p:spPr>
            <p:txBody>
              <a:bodyPr wrap="none"/>
              <a:lstStyle/>
              <a:p>
                <a:endParaRPr lang="zh-CN" altLang="en-US"/>
              </a:p>
            </p:txBody>
          </p:sp>
          <p:sp>
            <p:nvSpPr>
              <p:cNvPr id="72794" name="Line 90"/>
              <p:cNvSpPr>
                <a:spLocks noChangeShapeType="1"/>
              </p:cNvSpPr>
              <p:nvPr/>
            </p:nvSpPr>
            <p:spPr bwMode="auto">
              <a:xfrm>
                <a:off x="3117" y="3480"/>
                <a:ext cx="158" cy="157"/>
              </a:xfrm>
              <a:prstGeom prst="line">
                <a:avLst/>
              </a:prstGeom>
              <a:noFill/>
              <a:ln w="38100">
                <a:solidFill>
                  <a:schemeClr val="tx1"/>
                </a:solidFill>
                <a:round/>
                <a:headEnd/>
                <a:tailEnd/>
              </a:ln>
              <a:effectLst/>
            </p:spPr>
            <p:txBody>
              <a:bodyPr wrap="none"/>
              <a:lstStyle/>
              <a:p>
                <a:endParaRPr lang="zh-CN" altLang="en-US"/>
              </a:p>
            </p:txBody>
          </p:sp>
        </p:grpSp>
      </p:grpSp>
      <p:sp>
        <p:nvSpPr>
          <p:cNvPr id="72795" name="Text Box 91"/>
          <p:cNvSpPr txBox="1">
            <a:spLocks noChangeArrowheads="1"/>
          </p:cNvSpPr>
          <p:nvPr/>
        </p:nvSpPr>
        <p:spPr bwMode="auto">
          <a:xfrm>
            <a:off x="546100" y="595313"/>
            <a:ext cx="7232650" cy="396875"/>
          </a:xfrm>
          <a:prstGeom prst="rect">
            <a:avLst/>
          </a:prstGeom>
          <a:noFill/>
          <a:ln w="9525">
            <a:noFill/>
            <a:miter lim="800000"/>
            <a:headEnd/>
            <a:tailEnd/>
          </a:ln>
          <a:effectLst/>
        </p:spPr>
        <p:txBody>
          <a:bodyPr wrap="none">
            <a:spAutoFit/>
          </a:bodyPr>
          <a:lstStyle/>
          <a:p>
            <a:r>
              <a:rPr lang="en-US" altLang="zh-CN"/>
              <a:t>5 . 2  </a:t>
            </a:r>
            <a:r>
              <a:rPr lang="zh-CN" altLang="en-US"/>
              <a:t>从顶点</a:t>
            </a:r>
            <a:r>
              <a:rPr lang="en-US" altLang="zh-CN"/>
              <a:t>4</a:t>
            </a:r>
            <a:r>
              <a:rPr lang="zh-CN" altLang="en-US"/>
              <a:t>出发，画出一棵深度优先生成树和广度优先生成树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41"/>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CAMERA.WAV" builtIn="1"/>
                                        </p:tgtEl>
                                      </p:cMediaNode>
                                    </p:audio>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2" name="CAMERA.WAV" builtIn="1"/>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2"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AMERA.WAV" builtIn="1"/>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AMERA.WAV" builtIn="1"/>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ox(out)">
                                      <p:cBhvr>
                                        <p:cTn id="39" dur="500"/>
                                        <p:tgtEl>
                                          <p:spTgt spid="12"/>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1" grpId="0" animBg="1" autoUpdateAnimBg="0"/>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33400" y="219075"/>
            <a:ext cx="7597775" cy="396875"/>
          </a:xfrm>
          <a:prstGeom prst="rect">
            <a:avLst/>
          </a:prstGeom>
          <a:noFill/>
          <a:ln w="9525">
            <a:noFill/>
            <a:miter lim="800000"/>
            <a:headEnd/>
            <a:tailEnd/>
          </a:ln>
          <a:effectLst/>
        </p:spPr>
        <p:txBody>
          <a:bodyPr wrap="none">
            <a:spAutoFit/>
          </a:bodyPr>
          <a:lstStyle/>
          <a:p>
            <a:r>
              <a:rPr lang="en-US" altLang="zh-CN"/>
              <a:t>5 . 3  </a:t>
            </a:r>
            <a:r>
              <a:rPr lang="zh-CN" altLang="en-US"/>
              <a:t>写出执行构造最小生成树</a:t>
            </a:r>
            <a:r>
              <a:rPr lang="en-US" altLang="zh-CN"/>
              <a:t>Prim</a:t>
            </a:r>
            <a:r>
              <a:rPr lang="zh-CN" altLang="en-US"/>
              <a:t>算法后的邻接矩阵和最小生成树</a:t>
            </a:r>
          </a:p>
        </p:txBody>
      </p:sp>
      <p:grpSp>
        <p:nvGrpSpPr>
          <p:cNvPr id="2" name="Group 3"/>
          <p:cNvGrpSpPr>
            <a:grpSpLocks/>
          </p:cNvGrpSpPr>
          <p:nvPr/>
        </p:nvGrpSpPr>
        <p:grpSpPr bwMode="auto">
          <a:xfrm>
            <a:off x="774700" y="2865438"/>
            <a:ext cx="3609975" cy="2865437"/>
            <a:chOff x="2077" y="1592"/>
            <a:chExt cx="2274" cy="1805"/>
          </a:xfrm>
        </p:grpSpPr>
        <p:graphicFrame>
          <p:nvGraphicFramePr>
            <p:cNvPr id="73732" name="Object 4"/>
            <p:cNvGraphicFramePr>
              <a:graphicFrameLocks noChangeAspect="1"/>
            </p:cNvGraphicFramePr>
            <p:nvPr/>
          </p:nvGraphicFramePr>
          <p:xfrm>
            <a:off x="2244" y="1592"/>
            <a:ext cx="2022" cy="1805"/>
          </p:xfrm>
          <a:graphic>
            <a:graphicData uri="http://schemas.openxmlformats.org/presentationml/2006/ole">
              <p:oleObj spid="_x0000_s144387" name="公式" r:id="rId4" imgW="2019240" imgH="1803240" progId="Equation.3">
                <p:embed/>
              </p:oleObj>
            </a:graphicData>
          </a:graphic>
        </p:graphicFrame>
        <p:sp>
          <p:nvSpPr>
            <p:cNvPr id="73733" name="AutoShape 5"/>
            <p:cNvSpPr>
              <a:spLocks/>
            </p:cNvSpPr>
            <p:nvPr/>
          </p:nvSpPr>
          <p:spPr bwMode="auto">
            <a:xfrm>
              <a:off x="2077" y="1629"/>
              <a:ext cx="95" cy="1708"/>
            </a:xfrm>
            <a:prstGeom prst="leftBracket">
              <a:avLst>
                <a:gd name="adj" fmla="val 149825"/>
              </a:avLst>
            </a:prstGeom>
            <a:noFill/>
            <a:ln w="9525">
              <a:solidFill>
                <a:schemeClr val="tx1"/>
              </a:solidFill>
              <a:round/>
              <a:headEnd/>
              <a:tailEnd/>
            </a:ln>
            <a:effectLst/>
          </p:spPr>
          <p:txBody>
            <a:bodyPr wrap="none" anchor="ctr"/>
            <a:lstStyle/>
            <a:p>
              <a:endParaRPr lang="zh-CN" altLang="en-US"/>
            </a:p>
          </p:txBody>
        </p:sp>
        <p:sp>
          <p:nvSpPr>
            <p:cNvPr id="73734" name="AutoShape 6"/>
            <p:cNvSpPr>
              <a:spLocks/>
            </p:cNvSpPr>
            <p:nvPr/>
          </p:nvSpPr>
          <p:spPr bwMode="auto">
            <a:xfrm>
              <a:off x="4304" y="1629"/>
              <a:ext cx="47" cy="1684"/>
            </a:xfrm>
            <a:prstGeom prst="rightBracket">
              <a:avLst>
                <a:gd name="adj" fmla="val 298582"/>
              </a:avLst>
            </a:prstGeom>
            <a:noFill/>
            <a:ln w="9525">
              <a:solidFill>
                <a:schemeClr val="tx1"/>
              </a:solidFill>
              <a:round/>
              <a:headEnd/>
              <a:tailEnd/>
            </a:ln>
            <a:effectLst/>
          </p:spPr>
          <p:txBody>
            <a:bodyPr wrap="none" anchor="ctr"/>
            <a:lstStyle/>
            <a:p>
              <a:endParaRPr lang="zh-CN" altLang="en-US"/>
            </a:p>
          </p:txBody>
        </p:sp>
      </p:grpSp>
      <p:sp>
        <p:nvSpPr>
          <p:cNvPr id="73735" name="Text Box 7"/>
          <p:cNvSpPr txBox="1">
            <a:spLocks noChangeArrowheads="1"/>
          </p:cNvSpPr>
          <p:nvPr/>
        </p:nvSpPr>
        <p:spPr bwMode="auto">
          <a:xfrm>
            <a:off x="3908425" y="5267325"/>
            <a:ext cx="387350" cy="579438"/>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sp>
        <p:nvSpPr>
          <p:cNvPr id="73736" name="Text Box 8"/>
          <p:cNvSpPr txBox="1">
            <a:spLocks noChangeArrowheads="1"/>
          </p:cNvSpPr>
          <p:nvPr/>
        </p:nvSpPr>
        <p:spPr bwMode="auto">
          <a:xfrm>
            <a:off x="3498850" y="4873625"/>
            <a:ext cx="387350" cy="579438"/>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sp>
        <p:nvSpPr>
          <p:cNvPr id="73737" name="Text Box 9"/>
          <p:cNvSpPr txBox="1">
            <a:spLocks noChangeArrowheads="1"/>
          </p:cNvSpPr>
          <p:nvPr/>
        </p:nvSpPr>
        <p:spPr bwMode="auto">
          <a:xfrm>
            <a:off x="2955925" y="5303838"/>
            <a:ext cx="522288" cy="579437"/>
          </a:xfrm>
          <a:prstGeom prst="rect">
            <a:avLst/>
          </a:prstGeom>
          <a:noFill/>
          <a:ln w="9525">
            <a:noFill/>
            <a:miter lim="800000"/>
            <a:headEnd/>
            <a:tailEnd/>
          </a:ln>
          <a:effectLst/>
        </p:spPr>
        <p:txBody>
          <a:bodyPr wrap="none">
            <a:spAutoFit/>
          </a:bodyPr>
          <a:lstStyle/>
          <a:p>
            <a:r>
              <a:rPr lang="en-US" altLang="zh-CN" sz="3200">
                <a:solidFill>
                  <a:schemeClr val="accent2"/>
                </a:solidFill>
              </a:rPr>
              <a:t>-1</a:t>
            </a:r>
          </a:p>
        </p:txBody>
      </p:sp>
      <p:sp>
        <p:nvSpPr>
          <p:cNvPr id="73738" name="Text Box 10"/>
          <p:cNvSpPr txBox="1">
            <a:spLocks noChangeArrowheads="1"/>
          </p:cNvSpPr>
          <p:nvPr/>
        </p:nvSpPr>
        <p:spPr bwMode="auto">
          <a:xfrm>
            <a:off x="2181225" y="3825875"/>
            <a:ext cx="387350" cy="579438"/>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sp>
        <p:nvSpPr>
          <p:cNvPr id="73739" name="Text Box 11"/>
          <p:cNvSpPr txBox="1">
            <a:spLocks noChangeArrowheads="1"/>
          </p:cNvSpPr>
          <p:nvPr/>
        </p:nvSpPr>
        <p:spPr bwMode="auto">
          <a:xfrm>
            <a:off x="2079625" y="4527550"/>
            <a:ext cx="522288" cy="579438"/>
          </a:xfrm>
          <a:prstGeom prst="rect">
            <a:avLst/>
          </a:prstGeom>
          <a:noFill/>
          <a:ln w="9525">
            <a:noFill/>
            <a:miter lim="800000"/>
            <a:headEnd/>
            <a:tailEnd/>
          </a:ln>
          <a:effectLst/>
        </p:spPr>
        <p:txBody>
          <a:bodyPr wrap="none">
            <a:spAutoFit/>
          </a:bodyPr>
          <a:lstStyle/>
          <a:p>
            <a:r>
              <a:rPr lang="en-US" altLang="zh-CN" sz="3200">
                <a:solidFill>
                  <a:schemeClr val="accent2"/>
                </a:solidFill>
              </a:rPr>
              <a:t>-4</a:t>
            </a:r>
          </a:p>
        </p:txBody>
      </p:sp>
      <p:sp>
        <p:nvSpPr>
          <p:cNvPr id="73740" name="Text Box 12"/>
          <p:cNvSpPr txBox="1">
            <a:spLocks noChangeArrowheads="1"/>
          </p:cNvSpPr>
          <p:nvPr/>
        </p:nvSpPr>
        <p:spPr bwMode="auto">
          <a:xfrm>
            <a:off x="2681288" y="4140200"/>
            <a:ext cx="387350" cy="579438"/>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sp>
        <p:nvSpPr>
          <p:cNvPr id="73741" name="Text Box 13"/>
          <p:cNvSpPr txBox="1">
            <a:spLocks noChangeArrowheads="1"/>
          </p:cNvSpPr>
          <p:nvPr/>
        </p:nvSpPr>
        <p:spPr bwMode="auto">
          <a:xfrm>
            <a:off x="2516188" y="4532313"/>
            <a:ext cx="522287" cy="579437"/>
          </a:xfrm>
          <a:prstGeom prst="rect">
            <a:avLst/>
          </a:prstGeom>
          <a:noFill/>
          <a:ln w="9525">
            <a:noFill/>
            <a:miter lim="800000"/>
            <a:headEnd/>
            <a:tailEnd/>
          </a:ln>
          <a:effectLst/>
        </p:spPr>
        <p:txBody>
          <a:bodyPr wrap="none">
            <a:spAutoFit/>
          </a:bodyPr>
          <a:lstStyle/>
          <a:p>
            <a:r>
              <a:rPr lang="en-US" altLang="zh-CN" sz="3200">
                <a:solidFill>
                  <a:schemeClr val="accent2"/>
                </a:solidFill>
              </a:rPr>
              <a:t>-1</a:t>
            </a:r>
          </a:p>
        </p:txBody>
      </p:sp>
      <p:sp>
        <p:nvSpPr>
          <p:cNvPr id="73742" name="Text Box 14"/>
          <p:cNvSpPr txBox="1">
            <a:spLocks noChangeArrowheads="1"/>
          </p:cNvSpPr>
          <p:nvPr/>
        </p:nvSpPr>
        <p:spPr bwMode="auto">
          <a:xfrm>
            <a:off x="1741488" y="3446463"/>
            <a:ext cx="387350" cy="579437"/>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sp>
        <p:nvSpPr>
          <p:cNvPr id="73743" name="Text Box 15"/>
          <p:cNvSpPr txBox="1">
            <a:spLocks noChangeArrowheads="1"/>
          </p:cNvSpPr>
          <p:nvPr/>
        </p:nvSpPr>
        <p:spPr bwMode="auto">
          <a:xfrm>
            <a:off x="1685925" y="3778250"/>
            <a:ext cx="522288" cy="579438"/>
          </a:xfrm>
          <a:prstGeom prst="rect">
            <a:avLst/>
          </a:prstGeom>
          <a:noFill/>
          <a:ln w="9525">
            <a:noFill/>
            <a:miter lim="800000"/>
            <a:headEnd/>
            <a:tailEnd/>
          </a:ln>
          <a:effectLst/>
        </p:spPr>
        <p:txBody>
          <a:bodyPr wrap="none">
            <a:spAutoFit/>
          </a:bodyPr>
          <a:lstStyle/>
          <a:p>
            <a:r>
              <a:rPr lang="en-US" altLang="zh-CN" sz="3200">
                <a:solidFill>
                  <a:schemeClr val="accent2"/>
                </a:solidFill>
              </a:rPr>
              <a:t>-1</a:t>
            </a:r>
          </a:p>
        </p:txBody>
      </p:sp>
      <p:sp>
        <p:nvSpPr>
          <p:cNvPr id="73744" name="Text Box 16"/>
          <p:cNvSpPr txBox="1">
            <a:spLocks noChangeArrowheads="1"/>
          </p:cNvSpPr>
          <p:nvPr/>
        </p:nvSpPr>
        <p:spPr bwMode="auto">
          <a:xfrm>
            <a:off x="3108325" y="4543425"/>
            <a:ext cx="387350" cy="579438"/>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sp>
        <p:nvSpPr>
          <p:cNvPr id="73745" name="Text Box 17"/>
          <p:cNvSpPr txBox="1">
            <a:spLocks noChangeArrowheads="1"/>
          </p:cNvSpPr>
          <p:nvPr/>
        </p:nvSpPr>
        <p:spPr bwMode="auto">
          <a:xfrm>
            <a:off x="2530475" y="4897438"/>
            <a:ext cx="522288" cy="579437"/>
          </a:xfrm>
          <a:prstGeom prst="rect">
            <a:avLst/>
          </a:prstGeom>
          <a:noFill/>
          <a:ln w="9525">
            <a:noFill/>
            <a:miter lim="800000"/>
            <a:headEnd/>
            <a:tailEnd/>
          </a:ln>
          <a:effectLst/>
        </p:spPr>
        <p:txBody>
          <a:bodyPr wrap="none">
            <a:spAutoFit/>
          </a:bodyPr>
          <a:lstStyle/>
          <a:p>
            <a:r>
              <a:rPr lang="en-US" altLang="zh-CN" sz="3200">
                <a:solidFill>
                  <a:schemeClr val="accent2"/>
                </a:solidFill>
              </a:rPr>
              <a:t>-2</a:t>
            </a:r>
          </a:p>
        </p:txBody>
      </p:sp>
      <p:sp>
        <p:nvSpPr>
          <p:cNvPr id="73746" name="Text Box 18"/>
          <p:cNvSpPr txBox="1">
            <a:spLocks noChangeArrowheads="1"/>
          </p:cNvSpPr>
          <p:nvPr/>
        </p:nvSpPr>
        <p:spPr bwMode="auto">
          <a:xfrm>
            <a:off x="969963" y="2713038"/>
            <a:ext cx="387350" cy="579437"/>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sp>
        <p:nvSpPr>
          <p:cNvPr id="73747" name="Text Box 19"/>
          <p:cNvSpPr txBox="1">
            <a:spLocks noChangeArrowheads="1"/>
          </p:cNvSpPr>
          <p:nvPr/>
        </p:nvSpPr>
        <p:spPr bwMode="auto">
          <a:xfrm>
            <a:off x="815975" y="3143250"/>
            <a:ext cx="522288" cy="579438"/>
          </a:xfrm>
          <a:prstGeom prst="rect">
            <a:avLst/>
          </a:prstGeom>
          <a:noFill/>
          <a:ln w="9525">
            <a:noFill/>
            <a:miter lim="800000"/>
            <a:headEnd/>
            <a:tailEnd/>
          </a:ln>
          <a:effectLst/>
        </p:spPr>
        <p:txBody>
          <a:bodyPr wrap="none">
            <a:spAutoFit/>
          </a:bodyPr>
          <a:lstStyle/>
          <a:p>
            <a:r>
              <a:rPr lang="en-US" altLang="zh-CN" sz="3200">
                <a:solidFill>
                  <a:schemeClr val="accent2"/>
                </a:solidFill>
              </a:rPr>
              <a:t>-2</a:t>
            </a:r>
          </a:p>
        </p:txBody>
      </p:sp>
      <p:sp>
        <p:nvSpPr>
          <p:cNvPr id="73748" name="Text Box 20"/>
          <p:cNvSpPr txBox="1">
            <a:spLocks noChangeArrowheads="1"/>
          </p:cNvSpPr>
          <p:nvPr/>
        </p:nvSpPr>
        <p:spPr bwMode="auto">
          <a:xfrm>
            <a:off x="1225550" y="3819525"/>
            <a:ext cx="522288" cy="579438"/>
          </a:xfrm>
          <a:prstGeom prst="rect">
            <a:avLst/>
          </a:prstGeom>
          <a:noFill/>
          <a:ln w="9525">
            <a:noFill/>
            <a:miter lim="800000"/>
            <a:headEnd/>
            <a:tailEnd/>
          </a:ln>
          <a:effectLst/>
        </p:spPr>
        <p:txBody>
          <a:bodyPr wrap="none">
            <a:spAutoFit/>
          </a:bodyPr>
          <a:lstStyle/>
          <a:p>
            <a:r>
              <a:rPr lang="en-US" altLang="zh-CN" sz="3200">
                <a:solidFill>
                  <a:schemeClr val="accent2"/>
                </a:solidFill>
              </a:rPr>
              <a:t>-2</a:t>
            </a:r>
          </a:p>
        </p:txBody>
      </p:sp>
      <p:sp>
        <p:nvSpPr>
          <p:cNvPr id="73749" name="Text Box 21"/>
          <p:cNvSpPr txBox="1">
            <a:spLocks noChangeArrowheads="1"/>
          </p:cNvSpPr>
          <p:nvPr/>
        </p:nvSpPr>
        <p:spPr bwMode="auto">
          <a:xfrm>
            <a:off x="1384300" y="3065463"/>
            <a:ext cx="387350" cy="579437"/>
          </a:xfrm>
          <a:prstGeom prst="rect">
            <a:avLst/>
          </a:prstGeom>
          <a:noFill/>
          <a:ln w="9525">
            <a:noFill/>
            <a:miter lim="800000"/>
            <a:headEnd/>
            <a:tailEnd/>
          </a:ln>
          <a:effectLst/>
        </p:spPr>
        <p:txBody>
          <a:bodyPr wrap="none">
            <a:spAutoFit/>
          </a:bodyPr>
          <a:lstStyle/>
          <a:p>
            <a:r>
              <a:rPr lang="en-US" altLang="zh-CN" sz="3200">
                <a:solidFill>
                  <a:srgbClr val="FF0000"/>
                </a:solidFill>
              </a:rPr>
              <a:t>1</a:t>
            </a:r>
            <a:endParaRPr lang="en-US" altLang="zh-CN" sz="3200"/>
          </a:p>
        </p:txBody>
      </p:sp>
      <p:grpSp>
        <p:nvGrpSpPr>
          <p:cNvPr id="3" name="Group 22"/>
          <p:cNvGrpSpPr>
            <a:grpSpLocks/>
          </p:cNvGrpSpPr>
          <p:nvPr/>
        </p:nvGrpSpPr>
        <p:grpSpPr bwMode="auto">
          <a:xfrm>
            <a:off x="4746625" y="3548063"/>
            <a:ext cx="3752850" cy="1684337"/>
            <a:chOff x="2927" y="1731"/>
            <a:chExt cx="2364" cy="1061"/>
          </a:xfrm>
        </p:grpSpPr>
        <p:sp>
          <p:nvSpPr>
            <p:cNvPr id="73751" name="Oval 23"/>
            <p:cNvSpPr>
              <a:spLocks noChangeArrowheads="1"/>
            </p:cNvSpPr>
            <p:nvPr/>
          </p:nvSpPr>
          <p:spPr bwMode="auto">
            <a:xfrm>
              <a:off x="2927" y="2173"/>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3752" name="Oval 24"/>
            <p:cNvSpPr>
              <a:spLocks noChangeArrowheads="1"/>
            </p:cNvSpPr>
            <p:nvPr/>
          </p:nvSpPr>
          <p:spPr bwMode="auto">
            <a:xfrm>
              <a:off x="3550" y="2463"/>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3753" name="Oval 25"/>
            <p:cNvSpPr>
              <a:spLocks noChangeArrowheads="1"/>
            </p:cNvSpPr>
            <p:nvPr/>
          </p:nvSpPr>
          <p:spPr bwMode="auto">
            <a:xfrm>
              <a:off x="3520" y="185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3754" name="Oval 26"/>
            <p:cNvSpPr>
              <a:spLocks noChangeArrowheads="1"/>
            </p:cNvSpPr>
            <p:nvPr/>
          </p:nvSpPr>
          <p:spPr bwMode="auto">
            <a:xfrm>
              <a:off x="4018" y="2154"/>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3755" name="Oval 27"/>
            <p:cNvSpPr>
              <a:spLocks noChangeArrowheads="1"/>
            </p:cNvSpPr>
            <p:nvPr/>
          </p:nvSpPr>
          <p:spPr bwMode="auto">
            <a:xfrm>
              <a:off x="4475" y="2463"/>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3756" name="Oval 28"/>
            <p:cNvSpPr>
              <a:spLocks noChangeArrowheads="1"/>
            </p:cNvSpPr>
            <p:nvPr/>
          </p:nvSpPr>
          <p:spPr bwMode="auto">
            <a:xfrm>
              <a:off x="4493" y="185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3757" name="Oval 29"/>
            <p:cNvSpPr>
              <a:spLocks noChangeArrowheads="1"/>
            </p:cNvSpPr>
            <p:nvPr/>
          </p:nvSpPr>
          <p:spPr bwMode="auto">
            <a:xfrm>
              <a:off x="5069" y="2463"/>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3758" name="Oval 30"/>
            <p:cNvSpPr>
              <a:spLocks noChangeArrowheads="1"/>
            </p:cNvSpPr>
            <p:nvPr/>
          </p:nvSpPr>
          <p:spPr bwMode="auto">
            <a:xfrm>
              <a:off x="5070" y="185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sp>
          <p:nvSpPr>
            <p:cNvPr id="73759" name="Line 31"/>
            <p:cNvSpPr>
              <a:spLocks noChangeShapeType="1"/>
            </p:cNvSpPr>
            <p:nvPr/>
          </p:nvSpPr>
          <p:spPr bwMode="auto">
            <a:xfrm flipV="1">
              <a:off x="3124" y="1984"/>
              <a:ext cx="401" cy="236"/>
            </a:xfrm>
            <a:prstGeom prst="line">
              <a:avLst/>
            </a:prstGeom>
            <a:noFill/>
            <a:ln w="38100">
              <a:solidFill>
                <a:srgbClr val="FF3300"/>
              </a:solidFill>
              <a:round/>
              <a:headEnd/>
              <a:tailEnd/>
            </a:ln>
            <a:effectLst/>
          </p:spPr>
          <p:txBody>
            <a:bodyPr wrap="none" anchor="ctr"/>
            <a:lstStyle/>
            <a:p>
              <a:endParaRPr lang="zh-CN" altLang="en-US"/>
            </a:p>
          </p:txBody>
        </p:sp>
        <p:sp>
          <p:nvSpPr>
            <p:cNvPr id="73760" name="Line 32"/>
            <p:cNvSpPr>
              <a:spLocks noChangeShapeType="1"/>
            </p:cNvSpPr>
            <p:nvPr/>
          </p:nvSpPr>
          <p:spPr bwMode="auto">
            <a:xfrm>
              <a:off x="3714" y="1984"/>
              <a:ext cx="346" cy="205"/>
            </a:xfrm>
            <a:prstGeom prst="line">
              <a:avLst/>
            </a:prstGeom>
            <a:noFill/>
            <a:ln w="38100">
              <a:solidFill>
                <a:srgbClr val="FF3300"/>
              </a:solidFill>
              <a:round/>
              <a:headEnd/>
              <a:tailEnd/>
            </a:ln>
            <a:effectLst/>
          </p:spPr>
          <p:txBody>
            <a:bodyPr wrap="none" anchor="ctr"/>
            <a:lstStyle/>
            <a:p>
              <a:endParaRPr lang="zh-CN" altLang="en-US"/>
            </a:p>
          </p:txBody>
        </p:sp>
        <p:sp>
          <p:nvSpPr>
            <p:cNvPr id="73761" name="Line 33"/>
            <p:cNvSpPr>
              <a:spLocks noChangeShapeType="1"/>
            </p:cNvSpPr>
            <p:nvPr/>
          </p:nvSpPr>
          <p:spPr bwMode="auto">
            <a:xfrm flipV="1">
              <a:off x="3769" y="2338"/>
              <a:ext cx="268" cy="220"/>
            </a:xfrm>
            <a:prstGeom prst="line">
              <a:avLst/>
            </a:prstGeom>
            <a:noFill/>
            <a:ln w="38100">
              <a:solidFill>
                <a:srgbClr val="FF3300"/>
              </a:solidFill>
              <a:round/>
              <a:headEnd/>
              <a:tailEnd/>
            </a:ln>
            <a:effectLst/>
          </p:spPr>
          <p:txBody>
            <a:bodyPr wrap="none" anchor="ctr"/>
            <a:lstStyle/>
            <a:p>
              <a:endParaRPr lang="zh-CN" altLang="en-US"/>
            </a:p>
          </p:txBody>
        </p:sp>
        <p:sp>
          <p:nvSpPr>
            <p:cNvPr id="73762" name="Line 34"/>
            <p:cNvSpPr>
              <a:spLocks noChangeShapeType="1"/>
            </p:cNvSpPr>
            <p:nvPr/>
          </p:nvSpPr>
          <p:spPr bwMode="auto">
            <a:xfrm>
              <a:off x="4218" y="2330"/>
              <a:ext cx="275" cy="173"/>
            </a:xfrm>
            <a:prstGeom prst="line">
              <a:avLst/>
            </a:prstGeom>
            <a:noFill/>
            <a:ln w="38100">
              <a:solidFill>
                <a:srgbClr val="FF3300"/>
              </a:solidFill>
              <a:round/>
              <a:headEnd/>
              <a:tailEnd/>
            </a:ln>
            <a:effectLst/>
          </p:spPr>
          <p:txBody>
            <a:bodyPr wrap="none" anchor="ctr"/>
            <a:lstStyle/>
            <a:p>
              <a:endParaRPr lang="zh-CN" altLang="en-US"/>
            </a:p>
          </p:txBody>
        </p:sp>
        <p:sp>
          <p:nvSpPr>
            <p:cNvPr id="73763" name="Line 35"/>
            <p:cNvSpPr>
              <a:spLocks noChangeShapeType="1"/>
            </p:cNvSpPr>
            <p:nvPr/>
          </p:nvSpPr>
          <p:spPr bwMode="auto">
            <a:xfrm>
              <a:off x="4705" y="1952"/>
              <a:ext cx="378" cy="0"/>
            </a:xfrm>
            <a:prstGeom prst="line">
              <a:avLst/>
            </a:prstGeom>
            <a:noFill/>
            <a:ln w="38100">
              <a:solidFill>
                <a:srgbClr val="FF3300"/>
              </a:solidFill>
              <a:round/>
              <a:headEnd/>
              <a:tailEnd/>
            </a:ln>
            <a:effectLst/>
          </p:spPr>
          <p:txBody>
            <a:bodyPr wrap="none" anchor="ctr"/>
            <a:lstStyle/>
            <a:p>
              <a:endParaRPr lang="zh-CN" altLang="en-US"/>
            </a:p>
          </p:txBody>
        </p:sp>
        <p:sp>
          <p:nvSpPr>
            <p:cNvPr id="73764" name="Line 36"/>
            <p:cNvSpPr>
              <a:spLocks noChangeShapeType="1"/>
            </p:cNvSpPr>
            <p:nvPr/>
          </p:nvSpPr>
          <p:spPr bwMode="auto">
            <a:xfrm>
              <a:off x="4611" y="2071"/>
              <a:ext cx="0" cy="401"/>
            </a:xfrm>
            <a:prstGeom prst="line">
              <a:avLst/>
            </a:prstGeom>
            <a:noFill/>
            <a:ln w="38100">
              <a:solidFill>
                <a:srgbClr val="FF3300"/>
              </a:solidFill>
              <a:round/>
              <a:headEnd/>
              <a:tailEnd/>
            </a:ln>
            <a:effectLst/>
          </p:spPr>
          <p:txBody>
            <a:bodyPr wrap="none" anchor="ctr"/>
            <a:lstStyle/>
            <a:p>
              <a:endParaRPr lang="zh-CN" altLang="en-US"/>
            </a:p>
          </p:txBody>
        </p:sp>
        <p:sp>
          <p:nvSpPr>
            <p:cNvPr id="73765" name="Line 37"/>
            <p:cNvSpPr>
              <a:spLocks noChangeShapeType="1"/>
            </p:cNvSpPr>
            <p:nvPr/>
          </p:nvSpPr>
          <p:spPr bwMode="auto">
            <a:xfrm>
              <a:off x="4698" y="2574"/>
              <a:ext cx="377" cy="0"/>
            </a:xfrm>
            <a:prstGeom prst="line">
              <a:avLst/>
            </a:prstGeom>
            <a:noFill/>
            <a:ln w="38100">
              <a:solidFill>
                <a:srgbClr val="FF3300"/>
              </a:solidFill>
              <a:round/>
              <a:headEnd/>
              <a:tailEnd/>
            </a:ln>
            <a:effectLst/>
          </p:spPr>
          <p:txBody>
            <a:bodyPr wrap="none" anchor="ctr"/>
            <a:lstStyle/>
            <a:p>
              <a:endParaRPr lang="zh-CN" altLang="en-US"/>
            </a:p>
          </p:txBody>
        </p:sp>
        <p:grpSp>
          <p:nvGrpSpPr>
            <p:cNvPr id="4" name="Group 38"/>
            <p:cNvGrpSpPr>
              <a:grpSpLocks/>
            </p:cNvGrpSpPr>
            <p:nvPr/>
          </p:nvGrpSpPr>
          <p:grpSpPr bwMode="auto">
            <a:xfrm>
              <a:off x="3208" y="1731"/>
              <a:ext cx="1772" cy="1061"/>
              <a:chOff x="3208" y="1731"/>
              <a:chExt cx="1772" cy="1061"/>
            </a:xfrm>
          </p:grpSpPr>
          <p:sp>
            <p:nvSpPr>
              <p:cNvPr id="73767" name="Text Box 39"/>
              <p:cNvSpPr txBox="1">
                <a:spLocks noChangeArrowheads="1"/>
              </p:cNvSpPr>
              <p:nvPr/>
            </p:nvSpPr>
            <p:spPr bwMode="auto">
              <a:xfrm>
                <a:off x="3208" y="1887"/>
                <a:ext cx="196" cy="250"/>
              </a:xfrm>
              <a:prstGeom prst="rect">
                <a:avLst/>
              </a:prstGeom>
              <a:noFill/>
              <a:ln w="9525">
                <a:noFill/>
                <a:miter lim="800000"/>
                <a:headEnd/>
                <a:tailEnd/>
              </a:ln>
              <a:effectLst/>
            </p:spPr>
            <p:txBody>
              <a:bodyPr>
                <a:spAutoFit/>
              </a:bodyPr>
              <a:lstStyle/>
              <a:p>
                <a:r>
                  <a:rPr lang="en-US" altLang="zh-CN"/>
                  <a:t>2</a:t>
                </a:r>
              </a:p>
            </p:txBody>
          </p:sp>
          <p:sp>
            <p:nvSpPr>
              <p:cNvPr id="73768" name="Text Box 40"/>
              <p:cNvSpPr txBox="1">
                <a:spLocks noChangeArrowheads="1"/>
              </p:cNvSpPr>
              <p:nvPr/>
            </p:nvSpPr>
            <p:spPr bwMode="auto">
              <a:xfrm>
                <a:off x="3807" y="1897"/>
                <a:ext cx="196" cy="250"/>
              </a:xfrm>
              <a:prstGeom prst="rect">
                <a:avLst/>
              </a:prstGeom>
              <a:noFill/>
              <a:ln w="9525">
                <a:noFill/>
                <a:miter lim="800000"/>
                <a:headEnd/>
                <a:tailEnd/>
              </a:ln>
              <a:effectLst/>
            </p:spPr>
            <p:txBody>
              <a:bodyPr>
                <a:spAutoFit/>
              </a:bodyPr>
              <a:lstStyle/>
              <a:p>
                <a:r>
                  <a:rPr lang="en-US" altLang="zh-CN"/>
                  <a:t>2</a:t>
                </a:r>
              </a:p>
            </p:txBody>
          </p:sp>
          <p:sp>
            <p:nvSpPr>
              <p:cNvPr id="73769" name="Text Box 41"/>
              <p:cNvSpPr txBox="1">
                <a:spLocks noChangeArrowheads="1"/>
              </p:cNvSpPr>
              <p:nvPr/>
            </p:nvSpPr>
            <p:spPr bwMode="auto">
              <a:xfrm>
                <a:off x="3846" y="2376"/>
                <a:ext cx="196" cy="250"/>
              </a:xfrm>
              <a:prstGeom prst="rect">
                <a:avLst/>
              </a:prstGeom>
              <a:noFill/>
              <a:ln w="9525">
                <a:noFill/>
                <a:miter lim="800000"/>
                <a:headEnd/>
                <a:tailEnd/>
              </a:ln>
              <a:effectLst/>
            </p:spPr>
            <p:txBody>
              <a:bodyPr>
                <a:spAutoFit/>
              </a:bodyPr>
              <a:lstStyle/>
              <a:p>
                <a:r>
                  <a:rPr lang="en-US" altLang="zh-CN"/>
                  <a:t>1</a:t>
                </a:r>
              </a:p>
            </p:txBody>
          </p:sp>
          <p:sp>
            <p:nvSpPr>
              <p:cNvPr id="73770" name="Text Box 42"/>
              <p:cNvSpPr txBox="1">
                <a:spLocks noChangeArrowheads="1"/>
              </p:cNvSpPr>
              <p:nvPr/>
            </p:nvSpPr>
            <p:spPr bwMode="auto">
              <a:xfrm>
                <a:off x="4217" y="2352"/>
                <a:ext cx="196" cy="250"/>
              </a:xfrm>
              <a:prstGeom prst="rect">
                <a:avLst/>
              </a:prstGeom>
              <a:noFill/>
              <a:ln w="9525">
                <a:noFill/>
                <a:miter lim="800000"/>
                <a:headEnd/>
                <a:tailEnd/>
              </a:ln>
              <a:effectLst/>
            </p:spPr>
            <p:txBody>
              <a:bodyPr>
                <a:spAutoFit/>
              </a:bodyPr>
              <a:lstStyle/>
              <a:p>
                <a:r>
                  <a:rPr lang="en-US" altLang="zh-CN"/>
                  <a:t>4</a:t>
                </a:r>
              </a:p>
            </p:txBody>
          </p:sp>
          <p:sp>
            <p:nvSpPr>
              <p:cNvPr id="73771" name="Text Box 43"/>
              <p:cNvSpPr txBox="1">
                <a:spLocks noChangeArrowheads="1"/>
              </p:cNvSpPr>
              <p:nvPr/>
            </p:nvSpPr>
            <p:spPr bwMode="auto">
              <a:xfrm>
                <a:off x="4477" y="2132"/>
                <a:ext cx="196" cy="250"/>
              </a:xfrm>
              <a:prstGeom prst="rect">
                <a:avLst/>
              </a:prstGeom>
              <a:noFill/>
              <a:ln w="9525">
                <a:noFill/>
                <a:miter lim="800000"/>
                <a:headEnd/>
                <a:tailEnd/>
              </a:ln>
              <a:effectLst/>
            </p:spPr>
            <p:txBody>
              <a:bodyPr>
                <a:spAutoFit/>
              </a:bodyPr>
              <a:lstStyle/>
              <a:p>
                <a:r>
                  <a:rPr lang="en-US" altLang="zh-CN"/>
                  <a:t>1</a:t>
                </a:r>
              </a:p>
            </p:txBody>
          </p:sp>
          <p:sp>
            <p:nvSpPr>
              <p:cNvPr id="73772" name="Text Box 44"/>
              <p:cNvSpPr txBox="1">
                <a:spLocks noChangeArrowheads="1"/>
              </p:cNvSpPr>
              <p:nvPr/>
            </p:nvSpPr>
            <p:spPr bwMode="auto">
              <a:xfrm>
                <a:off x="4784" y="1731"/>
                <a:ext cx="196" cy="250"/>
              </a:xfrm>
              <a:prstGeom prst="rect">
                <a:avLst/>
              </a:prstGeom>
              <a:noFill/>
              <a:ln w="9525">
                <a:noFill/>
                <a:miter lim="800000"/>
                <a:headEnd/>
                <a:tailEnd/>
              </a:ln>
              <a:effectLst/>
            </p:spPr>
            <p:txBody>
              <a:bodyPr>
                <a:spAutoFit/>
              </a:bodyPr>
              <a:lstStyle/>
              <a:p>
                <a:r>
                  <a:rPr lang="en-US" altLang="zh-CN"/>
                  <a:t>2</a:t>
                </a:r>
              </a:p>
            </p:txBody>
          </p:sp>
          <p:sp>
            <p:nvSpPr>
              <p:cNvPr id="73773" name="Text Box 45"/>
              <p:cNvSpPr txBox="1">
                <a:spLocks noChangeArrowheads="1"/>
              </p:cNvSpPr>
              <p:nvPr/>
            </p:nvSpPr>
            <p:spPr bwMode="auto">
              <a:xfrm>
                <a:off x="4783" y="2542"/>
                <a:ext cx="196" cy="250"/>
              </a:xfrm>
              <a:prstGeom prst="rect">
                <a:avLst/>
              </a:prstGeom>
              <a:noFill/>
              <a:ln w="9525">
                <a:noFill/>
                <a:miter lim="800000"/>
                <a:headEnd/>
                <a:tailEnd/>
              </a:ln>
              <a:effectLst/>
            </p:spPr>
            <p:txBody>
              <a:bodyPr>
                <a:spAutoFit/>
              </a:bodyPr>
              <a:lstStyle/>
              <a:p>
                <a:r>
                  <a:rPr lang="en-US" altLang="zh-CN"/>
                  <a:t>1</a:t>
                </a:r>
              </a:p>
            </p:txBody>
          </p:sp>
        </p:grpSp>
      </p:grpSp>
      <p:graphicFrame>
        <p:nvGraphicFramePr>
          <p:cNvPr id="73774" name="Object 46">
            <a:hlinkClick r:id="" action="ppaction://ole?verb=0"/>
          </p:cNvPr>
          <p:cNvGraphicFramePr>
            <a:graphicFrameLocks noChangeAspect="1"/>
          </p:cNvGraphicFramePr>
          <p:nvPr/>
        </p:nvGraphicFramePr>
        <p:xfrm>
          <a:off x="7726363" y="1387475"/>
          <a:ext cx="669925" cy="492125"/>
        </p:xfrm>
        <a:graphic>
          <a:graphicData uri="http://schemas.openxmlformats.org/presentationml/2006/ole">
            <p:oleObj spid="_x0000_s144386" name="包" r:id="rId5" imgW="518040" imgH="380880" progId="Package">
              <p:embed/>
            </p:oleObj>
          </a:graphicData>
        </a:graphic>
      </p:graphicFrame>
      <p:grpSp>
        <p:nvGrpSpPr>
          <p:cNvPr id="5" name="Group 47"/>
          <p:cNvGrpSpPr>
            <a:grpSpLocks/>
          </p:cNvGrpSpPr>
          <p:nvPr/>
        </p:nvGrpSpPr>
        <p:grpSpPr bwMode="auto">
          <a:xfrm>
            <a:off x="1909763" y="958850"/>
            <a:ext cx="3870325" cy="1684338"/>
            <a:chOff x="1385" y="464"/>
            <a:chExt cx="2438" cy="1061"/>
          </a:xfrm>
        </p:grpSpPr>
        <p:grpSp>
          <p:nvGrpSpPr>
            <p:cNvPr id="6" name="Group 48"/>
            <p:cNvGrpSpPr>
              <a:grpSpLocks/>
            </p:cNvGrpSpPr>
            <p:nvPr/>
          </p:nvGrpSpPr>
          <p:grpSpPr bwMode="auto">
            <a:xfrm>
              <a:off x="1385" y="591"/>
              <a:ext cx="2364" cy="809"/>
              <a:chOff x="1385" y="591"/>
              <a:chExt cx="2364" cy="809"/>
            </a:xfrm>
          </p:grpSpPr>
          <p:sp>
            <p:nvSpPr>
              <p:cNvPr id="73777" name="Oval 49"/>
              <p:cNvSpPr>
                <a:spLocks noChangeArrowheads="1"/>
              </p:cNvSpPr>
              <p:nvPr/>
            </p:nvSpPr>
            <p:spPr bwMode="auto">
              <a:xfrm>
                <a:off x="1385" y="90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3778" name="Oval 50"/>
              <p:cNvSpPr>
                <a:spLocks noChangeArrowheads="1"/>
              </p:cNvSpPr>
              <p:nvPr/>
            </p:nvSpPr>
            <p:spPr bwMode="auto">
              <a:xfrm>
                <a:off x="2008"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3779" name="Oval 51"/>
              <p:cNvSpPr>
                <a:spLocks noChangeArrowheads="1"/>
              </p:cNvSpPr>
              <p:nvPr/>
            </p:nvSpPr>
            <p:spPr bwMode="auto">
              <a:xfrm>
                <a:off x="1978"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3780" name="Oval 52"/>
              <p:cNvSpPr>
                <a:spLocks noChangeArrowheads="1"/>
              </p:cNvSpPr>
              <p:nvPr/>
            </p:nvSpPr>
            <p:spPr bwMode="auto">
              <a:xfrm>
                <a:off x="2476" y="887"/>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3781" name="Oval 53"/>
              <p:cNvSpPr>
                <a:spLocks noChangeArrowheads="1"/>
              </p:cNvSpPr>
              <p:nvPr/>
            </p:nvSpPr>
            <p:spPr bwMode="auto">
              <a:xfrm>
                <a:off x="2933"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3782" name="Oval 54"/>
              <p:cNvSpPr>
                <a:spLocks noChangeArrowheads="1"/>
              </p:cNvSpPr>
              <p:nvPr/>
            </p:nvSpPr>
            <p:spPr bwMode="auto">
              <a:xfrm>
                <a:off x="2951"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3783" name="Oval 55"/>
              <p:cNvSpPr>
                <a:spLocks noChangeArrowheads="1"/>
              </p:cNvSpPr>
              <p:nvPr/>
            </p:nvSpPr>
            <p:spPr bwMode="auto">
              <a:xfrm>
                <a:off x="3527" y="11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8</a:t>
                </a:r>
              </a:p>
            </p:txBody>
          </p:sp>
          <p:sp>
            <p:nvSpPr>
              <p:cNvPr id="73784" name="Oval 56"/>
              <p:cNvSpPr>
                <a:spLocks noChangeArrowheads="1"/>
              </p:cNvSpPr>
              <p:nvPr/>
            </p:nvSpPr>
            <p:spPr bwMode="auto">
              <a:xfrm>
                <a:off x="3528" y="59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grpSp>
        <p:sp>
          <p:nvSpPr>
            <p:cNvPr id="73785" name="Line 57"/>
            <p:cNvSpPr>
              <a:spLocks noChangeShapeType="1"/>
            </p:cNvSpPr>
            <p:nvPr/>
          </p:nvSpPr>
          <p:spPr bwMode="auto">
            <a:xfrm flipV="1">
              <a:off x="1582" y="717"/>
              <a:ext cx="401" cy="236"/>
            </a:xfrm>
            <a:prstGeom prst="line">
              <a:avLst/>
            </a:prstGeom>
            <a:noFill/>
            <a:ln w="38100">
              <a:solidFill>
                <a:schemeClr val="tx1"/>
              </a:solidFill>
              <a:round/>
              <a:headEnd/>
              <a:tailEnd/>
            </a:ln>
            <a:effectLst/>
          </p:spPr>
          <p:txBody>
            <a:bodyPr wrap="none" anchor="ctr"/>
            <a:lstStyle/>
            <a:p>
              <a:endParaRPr lang="zh-CN" altLang="en-US"/>
            </a:p>
          </p:txBody>
        </p:sp>
        <p:sp>
          <p:nvSpPr>
            <p:cNvPr id="73786" name="Line 58"/>
            <p:cNvSpPr>
              <a:spLocks noChangeShapeType="1"/>
            </p:cNvSpPr>
            <p:nvPr/>
          </p:nvSpPr>
          <p:spPr bwMode="auto">
            <a:xfrm>
              <a:off x="1582" y="1071"/>
              <a:ext cx="417" cy="228"/>
            </a:xfrm>
            <a:prstGeom prst="line">
              <a:avLst/>
            </a:prstGeom>
            <a:noFill/>
            <a:ln w="38100">
              <a:solidFill>
                <a:schemeClr val="tx1"/>
              </a:solidFill>
              <a:round/>
              <a:headEnd/>
              <a:tailEnd/>
            </a:ln>
            <a:effectLst/>
          </p:spPr>
          <p:txBody>
            <a:bodyPr wrap="none" anchor="ctr"/>
            <a:lstStyle/>
            <a:p>
              <a:endParaRPr lang="zh-CN" altLang="en-US"/>
            </a:p>
          </p:txBody>
        </p:sp>
        <p:sp>
          <p:nvSpPr>
            <p:cNvPr id="73787" name="Line 59"/>
            <p:cNvSpPr>
              <a:spLocks noChangeShapeType="1"/>
            </p:cNvSpPr>
            <p:nvPr/>
          </p:nvSpPr>
          <p:spPr bwMode="auto">
            <a:xfrm>
              <a:off x="2172" y="717"/>
              <a:ext cx="346" cy="205"/>
            </a:xfrm>
            <a:prstGeom prst="line">
              <a:avLst/>
            </a:prstGeom>
            <a:noFill/>
            <a:ln w="38100">
              <a:solidFill>
                <a:schemeClr val="tx1"/>
              </a:solidFill>
              <a:round/>
              <a:headEnd/>
              <a:tailEnd/>
            </a:ln>
            <a:effectLst/>
          </p:spPr>
          <p:txBody>
            <a:bodyPr wrap="none" anchor="ctr"/>
            <a:lstStyle/>
            <a:p>
              <a:endParaRPr lang="zh-CN" altLang="en-US"/>
            </a:p>
          </p:txBody>
        </p:sp>
        <p:sp>
          <p:nvSpPr>
            <p:cNvPr id="73788" name="Line 60"/>
            <p:cNvSpPr>
              <a:spLocks noChangeShapeType="1"/>
            </p:cNvSpPr>
            <p:nvPr/>
          </p:nvSpPr>
          <p:spPr bwMode="auto">
            <a:xfrm flipV="1">
              <a:off x="2227" y="1071"/>
              <a:ext cx="268" cy="220"/>
            </a:xfrm>
            <a:prstGeom prst="line">
              <a:avLst/>
            </a:prstGeom>
            <a:noFill/>
            <a:ln w="38100">
              <a:solidFill>
                <a:schemeClr val="tx1"/>
              </a:solidFill>
              <a:round/>
              <a:headEnd/>
              <a:tailEnd/>
            </a:ln>
            <a:effectLst/>
          </p:spPr>
          <p:txBody>
            <a:bodyPr wrap="none" anchor="ctr"/>
            <a:lstStyle/>
            <a:p>
              <a:endParaRPr lang="zh-CN" altLang="en-US"/>
            </a:p>
          </p:txBody>
        </p:sp>
        <p:sp>
          <p:nvSpPr>
            <p:cNvPr id="73789" name="Line 61"/>
            <p:cNvSpPr>
              <a:spLocks noChangeShapeType="1"/>
            </p:cNvSpPr>
            <p:nvPr/>
          </p:nvSpPr>
          <p:spPr bwMode="auto">
            <a:xfrm flipV="1">
              <a:off x="2684" y="717"/>
              <a:ext cx="267" cy="212"/>
            </a:xfrm>
            <a:prstGeom prst="line">
              <a:avLst/>
            </a:prstGeom>
            <a:noFill/>
            <a:ln w="38100">
              <a:solidFill>
                <a:schemeClr val="tx1"/>
              </a:solidFill>
              <a:round/>
              <a:headEnd/>
              <a:tailEnd/>
            </a:ln>
            <a:effectLst/>
          </p:spPr>
          <p:txBody>
            <a:bodyPr wrap="none" anchor="ctr"/>
            <a:lstStyle/>
            <a:p>
              <a:endParaRPr lang="zh-CN" altLang="en-US"/>
            </a:p>
          </p:txBody>
        </p:sp>
        <p:sp>
          <p:nvSpPr>
            <p:cNvPr id="73790" name="Line 62"/>
            <p:cNvSpPr>
              <a:spLocks noChangeShapeType="1"/>
            </p:cNvSpPr>
            <p:nvPr/>
          </p:nvSpPr>
          <p:spPr bwMode="auto">
            <a:xfrm>
              <a:off x="2676" y="1063"/>
              <a:ext cx="275" cy="173"/>
            </a:xfrm>
            <a:prstGeom prst="line">
              <a:avLst/>
            </a:prstGeom>
            <a:noFill/>
            <a:ln w="38100">
              <a:solidFill>
                <a:schemeClr val="tx1"/>
              </a:solidFill>
              <a:round/>
              <a:headEnd/>
              <a:tailEnd/>
            </a:ln>
            <a:effectLst/>
          </p:spPr>
          <p:txBody>
            <a:bodyPr wrap="none" anchor="ctr"/>
            <a:lstStyle/>
            <a:p>
              <a:endParaRPr lang="zh-CN" altLang="en-US"/>
            </a:p>
          </p:txBody>
        </p:sp>
        <p:sp>
          <p:nvSpPr>
            <p:cNvPr id="73791" name="Line 63"/>
            <p:cNvSpPr>
              <a:spLocks noChangeShapeType="1"/>
            </p:cNvSpPr>
            <p:nvPr/>
          </p:nvSpPr>
          <p:spPr bwMode="auto">
            <a:xfrm>
              <a:off x="3163" y="685"/>
              <a:ext cx="378" cy="0"/>
            </a:xfrm>
            <a:prstGeom prst="line">
              <a:avLst/>
            </a:prstGeom>
            <a:noFill/>
            <a:ln w="38100">
              <a:solidFill>
                <a:schemeClr val="tx1"/>
              </a:solidFill>
              <a:round/>
              <a:headEnd/>
              <a:tailEnd/>
            </a:ln>
            <a:effectLst/>
          </p:spPr>
          <p:txBody>
            <a:bodyPr wrap="none" anchor="ctr"/>
            <a:lstStyle/>
            <a:p>
              <a:endParaRPr lang="zh-CN" altLang="en-US"/>
            </a:p>
          </p:txBody>
        </p:sp>
        <p:sp>
          <p:nvSpPr>
            <p:cNvPr id="73792" name="Line 64"/>
            <p:cNvSpPr>
              <a:spLocks noChangeShapeType="1"/>
            </p:cNvSpPr>
            <p:nvPr/>
          </p:nvSpPr>
          <p:spPr bwMode="auto">
            <a:xfrm>
              <a:off x="3659" y="788"/>
              <a:ext cx="0" cy="409"/>
            </a:xfrm>
            <a:prstGeom prst="line">
              <a:avLst/>
            </a:prstGeom>
            <a:noFill/>
            <a:ln w="38100">
              <a:solidFill>
                <a:schemeClr val="tx1"/>
              </a:solidFill>
              <a:round/>
              <a:headEnd/>
              <a:tailEnd/>
            </a:ln>
            <a:effectLst/>
          </p:spPr>
          <p:txBody>
            <a:bodyPr wrap="none" anchor="ctr"/>
            <a:lstStyle/>
            <a:p>
              <a:endParaRPr lang="zh-CN" altLang="en-US"/>
            </a:p>
          </p:txBody>
        </p:sp>
        <p:sp>
          <p:nvSpPr>
            <p:cNvPr id="73793" name="Line 65"/>
            <p:cNvSpPr>
              <a:spLocks noChangeShapeType="1"/>
            </p:cNvSpPr>
            <p:nvPr/>
          </p:nvSpPr>
          <p:spPr bwMode="auto">
            <a:xfrm>
              <a:off x="3069" y="804"/>
              <a:ext cx="0" cy="401"/>
            </a:xfrm>
            <a:prstGeom prst="line">
              <a:avLst/>
            </a:prstGeom>
            <a:noFill/>
            <a:ln w="38100">
              <a:solidFill>
                <a:schemeClr val="tx1"/>
              </a:solidFill>
              <a:round/>
              <a:headEnd/>
              <a:tailEnd/>
            </a:ln>
            <a:effectLst/>
          </p:spPr>
          <p:txBody>
            <a:bodyPr wrap="none" anchor="ctr"/>
            <a:lstStyle/>
            <a:p>
              <a:endParaRPr lang="zh-CN" altLang="en-US"/>
            </a:p>
          </p:txBody>
        </p:sp>
        <p:sp>
          <p:nvSpPr>
            <p:cNvPr id="73794" name="Line 66"/>
            <p:cNvSpPr>
              <a:spLocks noChangeShapeType="1"/>
            </p:cNvSpPr>
            <p:nvPr/>
          </p:nvSpPr>
          <p:spPr bwMode="auto">
            <a:xfrm>
              <a:off x="3156" y="1307"/>
              <a:ext cx="377" cy="0"/>
            </a:xfrm>
            <a:prstGeom prst="line">
              <a:avLst/>
            </a:prstGeom>
            <a:noFill/>
            <a:ln w="38100">
              <a:solidFill>
                <a:schemeClr val="tx1"/>
              </a:solidFill>
              <a:round/>
              <a:headEnd/>
              <a:tailEnd/>
            </a:ln>
            <a:effectLst/>
          </p:spPr>
          <p:txBody>
            <a:bodyPr wrap="none" anchor="ctr"/>
            <a:lstStyle/>
            <a:p>
              <a:endParaRPr lang="zh-CN" altLang="en-US"/>
            </a:p>
          </p:txBody>
        </p:sp>
        <p:sp>
          <p:nvSpPr>
            <p:cNvPr id="73795" name="Line 67"/>
            <p:cNvSpPr>
              <a:spLocks noChangeShapeType="1"/>
            </p:cNvSpPr>
            <p:nvPr/>
          </p:nvSpPr>
          <p:spPr bwMode="auto">
            <a:xfrm>
              <a:off x="3148" y="756"/>
              <a:ext cx="425" cy="472"/>
            </a:xfrm>
            <a:prstGeom prst="line">
              <a:avLst/>
            </a:prstGeom>
            <a:noFill/>
            <a:ln w="38100">
              <a:solidFill>
                <a:schemeClr val="tx1"/>
              </a:solidFill>
              <a:round/>
              <a:headEnd/>
              <a:tailEnd/>
            </a:ln>
            <a:effectLst/>
          </p:spPr>
          <p:txBody>
            <a:bodyPr wrap="none" anchor="ctr"/>
            <a:lstStyle/>
            <a:p>
              <a:endParaRPr lang="zh-CN" altLang="en-US"/>
            </a:p>
          </p:txBody>
        </p:sp>
        <p:sp>
          <p:nvSpPr>
            <p:cNvPr id="73796" name="Line 68"/>
            <p:cNvSpPr>
              <a:spLocks noChangeShapeType="1"/>
            </p:cNvSpPr>
            <p:nvPr/>
          </p:nvSpPr>
          <p:spPr bwMode="auto">
            <a:xfrm flipV="1">
              <a:off x="3140" y="772"/>
              <a:ext cx="433" cy="456"/>
            </a:xfrm>
            <a:prstGeom prst="line">
              <a:avLst/>
            </a:prstGeom>
            <a:noFill/>
            <a:ln w="38100">
              <a:solidFill>
                <a:schemeClr val="tx1"/>
              </a:solidFill>
              <a:round/>
              <a:headEnd/>
              <a:tailEnd/>
            </a:ln>
            <a:effectLst/>
          </p:spPr>
          <p:txBody>
            <a:bodyPr wrap="none" anchor="ctr"/>
            <a:lstStyle/>
            <a:p>
              <a:endParaRPr lang="zh-CN" altLang="en-US"/>
            </a:p>
          </p:txBody>
        </p:sp>
        <p:grpSp>
          <p:nvGrpSpPr>
            <p:cNvPr id="7" name="Group 69"/>
            <p:cNvGrpSpPr>
              <a:grpSpLocks/>
            </p:cNvGrpSpPr>
            <p:nvPr/>
          </p:nvGrpSpPr>
          <p:grpSpPr bwMode="auto">
            <a:xfrm>
              <a:off x="1644" y="464"/>
              <a:ext cx="2179" cy="1061"/>
              <a:chOff x="1644" y="464"/>
              <a:chExt cx="2179" cy="1061"/>
            </a:xfrm>
          </p:grpSpPr>
          <p:sp>
            <p:nvSpPr>
              <p:cNvPr id="73798" name="Text Box 70"/>
              <p:cNvSpPr txBox="1">
                <a:spLocks noChangeArrowheads="1"/>
              </p:cNvSpPr>
              <p:nvPr/>
            </p:nvSpPr>
            <p:spPr bwMode="auto">
              <a:xfrm>
                <a:off x="1666" y="62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3799" name="Text Box 71"/>
              <p:cNvSpPr txBox="1">
                <a:spLocks noChangeArrowheads="1"/>
              </p:cNvSpPr>
              <p:nvPr/>
            </p:nvSpPr>
            <p:spPr bwMode="auto">
              <a:xfrm>
                <a:off x="1644" y="1125"/>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3800" name="Text Box 72"/>
              <p:cNvSpPr txBox="1">
                <a:spLocks noChangeArrowheads="1"/>
              </p:cNvSpPr>
              <p:nvPr/>
            </p:nvSpPr>
            <p:spPr bwMode="auto">
              <a:xfrm>
                <a:off x="2265" y="630"/>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3801" name="Text Box 73"/>
              <p:cNvSpPr txBox="1">
                <a:spLocks noChangeArrowheads="1"/>
              </p:cNvSpPr>
              <p:nvPr/>
            </p:nvSpPr>
            <p:spPr bwMode="auto">
              <a:xfrm>
                <a:off x="2304" y="1109"/>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3802" name="Text Box 74"/>
              <p:cNvSpPr txBox="1">
                <a:spLocks noChangeArrowheads="1"/>
              </p:cNvSpPr>
              <p:nvPr/>
            </p:nvSpPr>
            <p:spPr bwMode="auto">
              <a:xfrm>
                <a:off x="2651" y="622"/>
                <a:ext cx="330" cy="250"/>
              </a:xfrm>
              <a:prstGeom prst="rect">
                <a:avLst/>
              </a:prstGeom>
              <a:noFill/>
              <a:ln w="9525">
                <a:noFill/>
                <a:miter lim="800000"/>
                <a:headEnd/>
                <a:tailEnd/>
              </a:ln>
              <a:effectLst/>
            </p:spPr>
            <p:txBody>
              <a:bodyPr>
                <a:spAutoFit/>
              </a:bodyPr>
              <a:lstStyle/>
              <a:p>
                <a:r>
                  <a:rPr lang="en-US" altLang="zh-CN">
                    <a:solidFill>
                      <a:srgbClr val="FF3300"/>
                    </a:solidFill>
                  </a:rPr>
                  <a:t>22</a:t>
                </a:r>
              </a:p>
            </p:txBody>
          </p:sp>
          <p:sp>
            <p:nvSpPr>
              <p:cNvPr id="73803" name="Text Box 75"/>
              <p:cNvSpPr txBox="1">
                <a:spLocks noChangeArrowheads="1"/>
              </p:cNvSpPr>
              <p:nvPr/>
            </p:nvSpPr>
            <p:spPr bwMode="auto">
              <a:xfrm>
                <a:off x="2675" y="1085"/>
                <a:ext cx="196" cy="250"/>
              </a:xfrm>
              <a:prstGeom prst="rect">
                <a:avLst/>
              </a:prstGeom>
              <a:noFill/>
              <a:ln w="9525">
                <a:noFill/>
                <a:miter lim="800000"/>
                <a:headEnd/>
                <a:tailEnd/>
              </a:ln>
              <a:effectLst/>
            </p:spPr>
            <p:txBody>
              <a:bodyPr>
                <a:spAutoFit/>
              </a:bodyPr>
              <a:lstStyle/>
              <a:p>
                <a:r>
                  <a:rPr lang="en-US" altLang="zh-CN">
                    <a:solidFill>
                      <a:srgbClr val="FF3300"/>
                    </a:solidFill>
                  </a:rPr>
                  <a:t>4</a:t>
                </a:r>
              </a:p>
            </p:txBody>
          </p:sp>
          <p:sp>
            <p:nvSpPr>
              <p:cNvPr id="73804" name="Text Box 76"/>
              <p:cNvSpPr txBox="1">
                <a:spLocks noChangeArrowheads="1"/>
              </p:cNvSpPr>
              <p:nvPr/>
            </p:nvSpPr>
            <p:spPr bwMode="auto">
              <a:xfrm>
                <a:off x="2935" y="865"/>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3805" name="Text Box 77"/>
              <p:cNvSpPr txBox="1">
                <a:spLocks noChangeArrowheads="1"/>
              </p:cNvSpPr>
              <p:nvPr/>
            </p:nvSpPr>
            <p:spPr bwMode="auto">
              <a:xfrm>
                <a:off x="3242" y="46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3806" name="Text Box 78"/>
              <p:cNvSpPr txBox="1">
                <a:spLocks noChangeArrowheads="1"/>
              </p:cNvSpPr>
              <p:nvPr/>
            </p:nvSpPr>
            <p:spPr bwMode="auto">
              <a:xfrm>
                <a:off x="3627" y="834"/>
                <a:ext cx="196" cy="250"/>
              </a:xfrm>
              <a:prstGeom prst="rect">
                <a:avLst/>
              </a:prstGeom>
              <a:noFill/>
              <a:ln w="9525">
                <a:noFill/>
                <a:miter lim="800000"/>
                <a:headEnd/>
                <a:tailEnd/>
              </a:ln>
              <a:effectLst/>
            </p:spPr>
            <p:txBody>
              <a:bodyPr>
                <a:spAutoFit/>
              </a:bodyPr>
              <a:lstStyle/>
              <a:p>
                <a:r>
                  <a:rPr lang="en-US" altLang="zh-CN">
                    <a:solidFill>
                      <a:srgbClr val="FF3300"/>
                    </a:solidFill>
                  </a:rPr>
                  <a:t>3</a:t>
                </a:r>
              </a:p>
            </p:txBody>
          </p:sp>
          <p:sp>
            <p:nvSpPr>
              <p:cNvPr id="73807" name="Text Box 79"/>
              <p:cNvSpPr txBox="1">
                <a:spLocks noChangeArrowheads="1"/>
              </p:cNvSpPr>
              <p:nvPr/>
            </p:nvSpPr>
            <p:spPr bwMode="auto">
              <a:xfrm>
                <a:off x="3241" y="1275"/>
                <a:ext cx="196" cy="250"/>
              </a:xfrm>
              <a:prstGeom prst="rect">
                <a:avLst/>
              </a:prstGeom>
              <a:noFill/>
              <a:ln w="9525">
                <a:noFill/>
                <a:miter lim="800000"/>
                <a:headEnd/>
                <a:tailEnd/>
              </a:ln>
              <a:effectLst/>
            </p:spPr>
            <p:txBody>
              <a:bodyPr>
                <a:spAutoFit/>
              </a:bodyPr>
              <a:lstStyle/>
              <a:p>
                <a:r>
                  <a:rPr lang="en-US" altLang="zh-CN">
                    <a:solidFill>
                      <a:srgbClr val="FF3300"/>
                    </a:solidFill>
                  </a:rPr>
                  <a:t>1</a:t>
                </a:r>
              </a:p>
            </p:txBody>
          </p:sp>
          <p:sp>
            <p:nvSpPr>
              <p:cNvPr id="73808" name="Text Box 80"/>
              <p:cNvSpPr txBox="1">
                <a:spLocks noChangeArrowheads="1"/>
              </p:cNvSpPr>
              <p:nvPr/>
            </p:nvSpPr>
            <p:spPr bwMode="auto">
              <a:xfrm>
                <a:off x="3115" y="905"/>
                <a:ext cx="196" cy="250"/>
              </a:xfrm>
              <a:prstGeom prst="rect">
                <a:avLst/>
              </a:prstGeom>
              <a:noFill/>
              <a:ln w="9525">
                <a:noFill/>
                <a:miter lim="800000"/>
                <a:headEnd/>
                <a:tailEnd/>
              </a:ln>
              <a:effectLst/>
            </p:spPr>
            <p:txBody>
              <a:bodyPr>
                <a:spAutoFit/>
              </a:bodyPr>
              <a:lstStyle/>
              <a:p>
                <a:r>
                  <a:rPr lang="en-US" altLang="zh-CN">
                    <a:solidFill>
                      <a:srgbClr val="FF3300"/>
                    </a:solidFill>
                  </a:rPr>
                  <a:t>7</a:t>
                </a:r>
              </a:p>
            </p:txBody>
          </p:sp>
          <p:sp>
            <p:nvSpPr>
              <p:cNvPr id="73809" name="Text Box 81"/>
              <p:cNvSpPr txBox="1">
                <a:spLocks noChangeArrowheads="1"/>
              </p:cNvSpPr>
              <p:nvPr/>
            </p:nvSpPr>
            <p:spPr bwMode="auto">
              <a:xfrm>
                <a:off x="3422" y="929"/>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3735"/>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builtIn="1"/>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3744"/>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builtIn="1"/>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3737"/>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3" name="CAMERA.WAV" builtIn="1"/>
                                        </p:tgtEl>
                                      </p:cMediaNode>
                                    </p:audio>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3740"/>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3"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3741"/>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3"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3736"/>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3" name="CAMERA.WAV" builtIn="1"/>
                                        </p:tgtEl>
                                      </p:cMediaNode>
                                    </p:audio>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3745"/>
                                        </p:tgtEl>
                                        <p:attrNameLst>
                                          <p:attrName>style.visibility</p:attrName>
                                        </p:attrNameLst>
                                      </p:cBhvr>
                                      <p:to>
                                        <p:strVal val="visible"/>
                                      </p:to>
                                    </p:set>
                                  </p:childTnLst>
                                  <p:subTnLst>
                                    <p:audio>
                                      <p:cMediaNode>
                                        <p:cTn display="0" masterRel="sameClick">
                                          <p:stCondLst>
                                            <p:cond evt="begin" delay="0">
                                              <p:tn val="34"/>
                                            </p:cond>
                                          </p:stCondLst>
                                          <p:endCondLst>
                                            <p:cond evt="onStopAudio" delay="0">
                                              <p:tgtEl>
                                                <p:sldTgt/>
                                              </p:tgtEl>
                                            </p:cond>
                                          </p:endCondLst>
                                        </p:cTn>
                                        <p:tgtEl>
                                          <p:sndTgt r:embed="rId3" name="CAMERA.WAV" builtIn="1"/>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73738"/>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3" name="CAMERA.WAV" builtIn="1"/>
                                        </p:tgtEl>
                                      </p:cMediaNode>
                                    </p:audio>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3739"/>
                                        </p:tgtEl>
                                        <p:attrNameLst>
                                          <p:attrName>style.visibility</p:attrName>
                                        </p:attrNameLst>
                                      </p:cBhvr>
                                      <p:to>
                                        <p:strVal val="visible"/>
                                      </p:to>
                                    </p:set>
                                  </p:childTnLst>
                                  <p:subTnLst>
                                    <p:audio>
                                      <p:cMediaNode>
                                        <p:cTn display="0" masterRel="sameClick">
                                          <p:stCondLst>
                                            <p:cond evt="begin" delay="0">
                                              <p:tn val="42"/>
                                            </p:cond>
                                          </p:stCondLst>
                                          <p:endCondLst>
                                            <p:cond evt="onStopAudio" delay="0">
                                              <p:tgtEl>
                                                <p:sldTgt/>
                                              </p:tgtEl>
                                            </p:cond>
                                          </p:endCondLst>
                                        </p:cTn>
                                        <p:tgtEl>
                                          <p:sndTgt r:embed="rId3"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3742"/>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3"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3743"/>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3" name="CAMERA.WAV" builtIn="1"/>
                                        </p:tgtEl>
                                      </p:cMediaNode>
                                    </p:audio>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3749"/>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3" name="CAMERA.WAV" builtIn="1"/>
                                        </p:tgtEl>
                                      </p:cMediaNode>
                                    </p:audio>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3748"/>
                                        </p:tgtEl>
                                        <p:attrNameLst>
                                          <p:attrName>style.visibility</p:attrName>
                                        </p:attrNameLst>
                                      </p:cBhvr>
                                      <p:to>
                                        <p:strVal val="visible"/>
                                      </p:to>
                                    </p:set>
                                  </p:childTnLst>
                                  <p:subTnLst>
                                    <p:audio>
                                      <p:cMediaNode>
                                        <p:cTn display="0" masterRel="sameClick">
                                          <p:stCondLst>
                                            <p:cond evt="begin" delay="0">
                                              <p:tn val="58"/>
                                            </p:cond>
                                          </p:stCondLst>
                                          <p:endCondLst>
                                            <p:cond evt="onStopAudio" delay="0">
                                              <p:tgtEl>
                                                <p:sldTgt/>
                                              </p:tgtEl>
                                            </p:cond>
                                          </p:endCondLst>
                                        </p:cTn>
                                        <p:tgtEl>
                                          <p:sndTgt r:embed="rId3" name="CAMERA.WAV" builtIn="1"/>
                                        </p:tgtEl>
                                      </p:cMediaNode>
                                    </p:audio>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3746"/>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3" name="CAMERA.WAV" builtIn="1"/>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73747"/>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3" name="CAMERA.WAV" builtIn="1"/>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box(out)">
                                      <p:cBhvr>
                                        <p:cTn id="72" dur="500"/>
                                        <p:tgtEl>
                                          <p:spTgt spid="3"/>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5" grpId="0" autoUpdateAnimBg="0"/>
      <p:bldP spid="73736" grpId="0" autoUpdateAnimBg="0"/>
      <p:bldP spid="73737" grpId="0" autoUpdateAnimBg="0"/>
      <p:bldP spid="73738" grpId="0" autoUpdateAnimBg="0"/>
      <p:bldP spid="73739" grpId="0" autoUpdateAnimBg="0"/>
      <p:bldP spid="73740" grpId="0" autoUpdateAnimBg="0"/>
      <p:bldP spid="73741" grpId="0" autoUpdateAnimBg="0"/>
      <p:bldP spid="73742" grpId="0" autoUpdateAnimBg="0"/>
      <p:bldP spid="73743" grpId="0" autoUpdateAnimBg="0"/>
      <p:bldP spid="73744" grpId="0" autoUpdateAnimBg="0"/>
      <p:bldP spid="73745" grpId="0" autoUpdateAnimBg="0"/>
      <p:bldP spid="73746" grpId="0" autoUpdateAnimBg="0"/>
      <p:bldP spid="73747" grpId="0" autoUpdateAnimBg="0"/>
      <p:bldP spid="73748" grpId="0" autoUpdateAnimBg="0"/>
      <p:bldP spid="73749" grpId="0" autoUpdateAnimBg="0"/>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31800" y="284163"/>
            <a:ext cx="4994275" cy="1311275"/>
          </a:xfrm>
          <a:prstGeom prst="rect">
            <a:avLst/>
          </a:prstGeom>
          <a:noFill/>
          <a:ln w="9525">
            <a:noFill/>
            <a:miter lim="800000"/>
            <a:headEnd/>
            <a:tailEnd/>
          </a:ln>
          <a:effectLst/>
        </p:spPr>
        <p:txBody>
          <a:bodyPr wrap="none">
            <a:spAutoFit/>
          </a:bodyPr>
          <a:lstStyle/>
          <a:p>
            <a:r>
              <a:rPr lang="en-US" altLang="zh-CN"/>
              <a:t>5.4 </a:t>
            </a:r>
            <a:r>
              <a:rPr lang="zh-CN" altLang="en-US"/>
              <a:t>用</a:t>
            </a:r>
            <a:r>
              <a:rPr lang="en-US" altLang="zh-CN"/>
              <a:t>Dijkstra</a:t>
            </a:r>
            <a:r>
              <a:rPr lang="zh-CN" altLang="en-US"/>
              <a:t>算法求从顶点</a:t>
            </a:r>
            <a:r>
              <a:rPr lang="en-US" altLang="zh-CN"/>
              <a:t>V1</a:t>
            </a:r>
            <a:r>
              <a:rPr lang="zh-CN" altLang="en-US"/>
              <a:t>到其它各顶点</a:t>
            </a:r>
          </a:p>
          <a:p>
            <a:r>
              <a:rPr lang="zh-CN" altLang="en-US"/>
              <a:t>     的最短路径。要求写出</a:t>
            </a:r>
          </a:p>
          <a:p>
            <a:r>
              <a:rPr lang="en-US" altLang="zh-CN"/>
              <a:t>a.</a:t>
            </a:r>
            <a:r>
              <a:rPr lang="zh-CN" altLang="en-US"/>
              <a:t>网的代权邻接矩阵</a:t>
            </a:r>
          </a:p>
          <a:p>
            <a:r>
              <a:rPr lang="en-US" altLang="zh-CN"/>
              <a:t>b.</a:t>
            </a:r>
            <a:r>
              <a:rPr lang="zh-CN" altLang="en-US"/>
              <a:t>求最短路径的计算过程</a:t>
            </a:r>
          </a:p>
        </p:txBody>
      </p:sp>
      <p:grpSp>
        <p:nvGrpSpPr>
          <p:cNvPr id="2" name="Group 3"/>
          <p:cNvGrpSpPr>
            <a:grpSpLocks/>
          </p:cNvGrpSpPr>
          <p:nvPr/>
        </p:nvGrpSpPr>
        <p:grpSpPr bwMode="auto">
          <a:xfrm>
            <a:off x="5399088" y="0"/>
            <a:ext cx="3462337" cy="1620838"/>
            <a:chOff x="1500" y="94"/>
            <a:chExt cx="2181" cy="1021"/>
          </a:xfrm>
        </p:grpSpPr>
        <p:sp>
          <p:nvSpPr>
            <p:cNvPr id="74756" name="Oval 4"/>
            <p:cNvSpPr>
              <a:spLocks noChangeArrowheads="1"/>
            </p:cNvSpPr>
            <p:nvPr/>
          </p:nvSpPr>
          <p:spPr bwMode="auto">
            <a:xfrm>
              <a:off x="3446" y="52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4757" name="Oval 5"/>
            <p:cNvSpPr>
              <a:spLocks noChangeArrowheads="1"/>
            </p:cNvSpPr>
            <p:nvPr/>
          </p:nvSpPr>
          <p:spPr bwMode="auto">
            <a:xfrm>
              <a:off x="2841" y="91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4758" name="Oval 6"/>
            <p:cNvSpPr>
              <a:spLocks noChangeArrowheads="1"/>
            </p:cNvSpPr>
            <p:nvPr/>
          </p:nvSpPr>
          <p:spPr bwMode="auto">
            <a:xfrm>
              <a:off x="2772" y="22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4759" name="Oval 7"/>
            <p:cNvSpPr>
              <a:spLocks noChangeArrowheads="1"/>
            </p:cNvSpPr>
            <p:nvPr/>
          </p:nvSpPr>
          <p:spPr bwMode="auto">
            <a:xfrm>
              <a:off x="2011" y="55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4760" name="Oval 8"/>
            <p:cNvSpPr>
              <a:spLocks noChangeArrowheads="1"/>
            </p:cNvSpPr>
            <p:nvPr/>
          </p:nvSpPr>
          <p:spPr bwMode="auto">
            <a:xfrm>
              <a:off x="1642" y="8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4761" name="Oval 9"/>
            <p:cNvSpPr>
              <a:spLocks noChangeArrowheads="1"/>
            </p:cNvSpPr>
            <p:nvPr/>
          </p:nvSpPr>
          <p:spPr bwMode="auto">
            <a:xfrm>
              <a:off x="1636" y="244"/>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4762" name="Line 10"/>
            <p:cNvSpPr>
              <a:spLocks noChangeShapeType="1"/>
            </p:cNvSpPr>
            <p:nvPr/>
          </p:nvSpPr>
          <p:spPr bwMode="auto">
            <a:xfrm flipV="1">
              <a:off x="1755" y="449"/>
              <a:ext cx="0" cy="4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63" name="Line 11"/>
            <p:cNvSpPr>
              <a:spLocks noChangeShapeType="1"/>
            </p:cNvSpPr>
            <p:nvPr/>
          </p:nvSpPr>
          <p:spPr bwMode="auto">
            <a:xfrm>
              <a:off x="1834" y="402"/>
              <a:ext cx="204" cy="20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64" name="Line 12"/>
            <p:cNvSpPr>
              <a:spLocks noChangeShapeType="1"/>
            </p:cNvSpPr>
            <p:nvPr/>
          </p:nvSpPr>
          <p:spPr bwMode="auto">
            <a:xfrm flipV="1">
              <a:off x="1857" y="748"/>
              <a:ext cx="213" cy="21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65" name="Line 13"/>
            <p:cNvSpPr>
              <a:spLocks noChangeShapeType="1"/>
            </p:cNvSpPr>
            <p:nvPr/>
          </p:nvSpPr>
          <p:spPr bwMode="auto">
            <a:xfrm flipH="1">
              <a:off x="1841" y="291"/>
              <a:ext cx="92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66" name="Line 14"/>
            <p:cNvSpPr>
              <a:spLocks noChangeShapeType="1"/>
            </p:cNvSpPr>
            <p:nvPr/>
          </p:nvSpPr>
          <p:spPr bwMode="auto">
            <a:xfrm flipH="1">
              <a:off x="1857" y="409"/>
              <a:ext cx="952" cy="61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67" name="Line 15"/>
            <p:cNvSpPr>
              <a:spLocks noChangeShapeType="1"/>
            </p:cNvSpPr>
            <p:nvPr/>
          </p:nvSpPr>
          <p:spPr bwMode="auto">
            <a:xfrm flipH="1">
              <a:off x="1826" y="1055"/>
              <a:ext cx="1023"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68" name="Line 16"/>
            <p:cNvSpPr>
              <a:spLocks noChangeShapeType="1"/>
            </p:cNvSpPr>
            <p:nvPr/>
          </p:nvSpPr>
          <p:spPr bwMode="auto">
            <a:xfrm flipV="1">
              <a:off x="2911" y="417"/>
              <a:ext cx="0" cy="51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69" name="Line 17"/>
            <p:cNvSpPr>
              <a:spLocks noChangeShapeType="1"/>
            </p:cNvSpPr>
            <p:nvPr/>
          </p:nvSpPr>
          <p:spPr bwMode="auto">
            <a:xfrm>
              <a:off x="2951" y="402"/>
              <a:ext cx="503" cy="251"/>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70" name="Line 18"/>
            <p:cNvSpPr>
              <a:spLocks noChangeShapeType="1"/>
            </p:cNvSpPr>
            <p:nvPr/>
          </p:nvSpPr>
          <p:spPr bwMode="auto">
            <a:xfrm flipH="1" flipV="1">
              <a:off x="2990" y="307"/>
              <a:ext cx="496" cy="25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4771" name="Line 19"/>
            <p:cNvSpPr>
              <a:spLocks noChangeShapeType="1"/>
            </p:cNvSpPr>
            <p:nvPr/>
          </p:nvSpPr>
          <p:spPr bwMode="auto">
            <a:xfrm flipH="1">
              <a:off x="3061" y="716"/>
              <a:ext cx="425" cy="292"/>
            </a:xfrm>
            <a:prstGeom prst="line">
              <a:avLst/>
            </a:prstGeom>
            <a:noFill/>
            <a:ln w="28575">
              <a:solidFill>
                <a:schemeClr val="tx1"/>
              </a:solidFill>
              <a:round/>
              <a:headEnd/>
              <a:tailEnd type="triangle" w="med" len="med"/>
            </a:ln>
            <a:effectLst/>
          </p:spPr>
          <p:txBody>
            <a:bodyPr wrap="none" anchor="ctr"/>
            <a:lstStyle/>
            <a:p>
              <a:endParaRPr lang="zh-CN" altLang="en-US"/>
            </a:p>
          </p:txBody>
        </p:sp>
        <p:grpSp>
          <p:nvGrpSpPr>
            <p:cNvPr id="3" name="Group 20"/>
            <p:cNvGrpSpPr>
              <a:grpSpLocks/>
            </p:cNvGrpSpPr>
            <p:nvPr/>
          </p:nvGrpSpPr>
          <p:grpSpPr bwMode="auto">
            <a:xfrm>
              <a:off x="1500" y="94"/>
              <a:ext cx="2181" cy="998"/>
              <a:chOff x="1500" y="94"/>
              <a:chExt cx="2181" cy="998"/>
            </a:xfrm>
          </p:grpSpPr>
          <p:sp>
            <p:nvSpPr>
              <p:cNvPr id="74773" name="Text Box 21"/>
              <p:cNvSpPr txBox="1">
                <a:spLocks noChangeArrowheads="1"/>
              </p:cNvSpPr>
              <p:nvPr/>
            </p:nvSpPr>
            <p:spPr bwMode="auto">
              <a:xfrm>
                <a:off x="1500" y="532"/>
                <a:ext cx="423" cy="250"/>
              </a:xfrm>
              <a:prstGeom prst="rect">
                <a:avLst/>
              </a:prstGeom>
              <a:noFill/>
              <a:ln w="9525">
                <a:noFill/>
                <a:miter lim="800000"/>
                <a:headEnd/>
                <a:tailEnd/>
              </a:ln>
              <a:effectLst/>
            </p:spPr>
            <p:txBody>
              <a:bodyPr>
                <a:spAutoFit/>
              </a:bodyPr>
              <a:lstStyle/>
              <a:p>
                <a:r>
                  <a:rPr lang="en-US" altLang="zh-CN">
                    <a:solidFill>
                      <a:srgbClr val="FF3300"/>
                    </a:solidFill>
                  </a:rPr>
                  <a:t>10</a:t>
                </a:r>
              </a:p>
            </p:txBody>
          </p:sp>
          <p:sp>
            <p:nvSpPr>
              <p:cNvPr id="74774" name="Text Box 22"/>
              <p:cNvSpPr txBox="1">
                <a:spLocks noChangeArrowheads="1"/>
              </p:cNvSpPr>
              <p:nvPr/>
            </p:nvSpPr>
            <p:spPr bwMode="auto">
              <a:xfrm>
                <a:off x="3098" y="46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4775" name="Text Box 23"/>
              <p:cNvSpPr txBox="1">
                <a:spLocks noChangeArrowheads="1"/>
              </p:cNvSpPr>
              <p:nvPr/>
            </p:nvSpPr>
            <p:spPr bwMode="auto">
              <a:xfrm>
                <a:off x="1839" y="266"/>
                <a:ext cx="290" cy="250"/>
              </a:xfrm>
              <a:prstGeom prst="rect">
                <a:avLst/>
              </a:prstGeom>
              <a:noFill/>
              <a:ln w="9525">
                <a:noFill/>
                <a:miter lim="800000"/>
                <a:headEnd/>
                <a:tailEnd/>
              </a:ln>
              <a:effectLst/>
            </p:spPr>
            <p:txBody>
              <a:bodyPr>
                <a:spAutoFit/>
              </a:bodyPr>
              <a:lstStyle/>
              <a:p>
                <a:r>
                  <a:rPr lang="en-US" altLang="zh-CN">
                    <a:solidFill>
                      <a:srgbClr val="FF3300"/>
                    </a:solidFill>
                  </a:rPr>
                  <a:t>15</a:t>
                </a:r>
              </a:p>
            </p:txBody>
          </p:sp>
          <p:sp>
            <p:nvSpPr>
              <p:cNvPr id="74776" name="Text Box 24"/>
              <p:cNvSpPr txBox="1">
                <a:spLocks noChangeArrowheads="1"/>
              </p:cNvSpPr>
              <p:nvPr/>
            </p:nvSpPr>
            <p:spPr bwMode="auto">
              <a:xfrm>
                <a:off x="2296" y="432"/>
                <a:ext cx="330" cy="250"/>
              </a:xfrm>
              <a:prstGeom prst="rect">
                <a:avLst/>
              </a:prstGeom>
              <a:noFill/>
              <a:ln w="9525">
                <a:noFill/>
                <a:miter lim="800000"/>
                <a:headEnd/>
                <a:tailEnd/>
              </a:ln>
              <a:effectLst/>
            </p:spPr>
            <p:txBody>
              <a:bodyPr>
                <a:spAutoFit/>
              </a:bodyPr>
              <a:lstStyle/>
              <a:p>
                <a:r>
                  <a:rPr lang="en-US" altLang="zh-CN">
                    <a:solidFill>
                      <a:srgbClr val="FF3300"/>
                    </a:solidFill>
                  </a:rPr>
                  <a:t>30</a:t>
                </a:r>
              </a:p>
            </p:txBody>
          </p:sp>
          <p:sp>
            <p:nvSpPr>
              <p:cNvPr id="74777" name="Text Box 25"/>
              <p:cNvSpPr txBox="1">
                <a:spLocks noChangeArrowheads="1"/>
              </p:cNvSpPr>
              <p:nvPr/>
            </p:nvSpPr>
            <p:spPr bwMode="auto">
              <a:xfrm>
                <a:off x="1848" y="675"/>
                <a:ext cx="196" cy="250"/>
              </a:xfrm>
              <a:prstGeom prst="rect">
                <a:avLst/>
              </a:prstGeom>
              <a:noFill/>
              <a:ln w="9525">
                <a:noFill/>
                <a:miter lim="800000"/>
                <a:headEnd/>
                <a:tailEnd/>
              </a:ln>
              <a:effectLst/>
            </p:spPr>
            <p:txBody>
              <a:bodyPr>
                <a:spAutoFit/>
              </a:bodyPr>
              <a:lstStyle/>
              <a:p>
                <a:r>
                  <a:rPr lang="en-US" altLang="zh-CN">
                    <a:solidFill>
                      <a:srgbClr val="FF3300"/>
                    </a:solidFill>
                  </a:rPr>
                  <a:t>4</a:t>
                </a:r>
              </a:p>
            </p:txBody>
          </p:sp>
          <p:sp>
            <p:nvSpPr>
              <p:cNvPr id="74778" name="Text Box 26"/>
              <p:cNvSpPr txBox="1">
                <a:spLocks noChangeArrowheads="1"/>
              </p:cNvSpPr>
              <p:nvPr/>
            </p:nvSpPr>
            <p:spPr bwMode="auto">
              <a:xfrm>
                <a:off x="3115" y="219"/>
                <a:ext cx="566" cy="250"/>
              </a:xfrm>
              <a:prstGeom prst="rect">
                <a:avLst/>
              </a:prstGeom>
              <a:noFill/>
              <a:ln w="9525">
                <a:noFill/>
                <a:miter lim="800000"/>
                <a:headEnd/>
                <a:tailEnd/>
              </a:ln>
              <a:effectLst/>
            </p:spPr>
            <p:txBody>
              <a:bodyPr>
                <a:spAutoFit/>
              </a:bodyPr>
              <a:lstStyle/>
              <a:p>
                <a:r>
                  <a:rPr lang="en-US" altLang="zh-CN">
                    <a:solidFill>
                      <a:srgbClr val="FF3300"/>
                    </a:solidFill>
                  </a:rPr>
                  <a:t>20</a:t>
                </a:r>
              </a:p>
            </p:txBody>
          </p:sp>
          <p:sp>
            <p:nvSpPr>
              <p:cNvPr id="74779" name="Text Box 27"/>
              <p:cNvSpPr txBox="1">
                <a:spLocks noChangeArrowheads="1"/>
              </p:cNvSpPr>
              <p:nvPr/>
            </p:nvSpPr>
            <p:spPr bwMode="auto">
              <a:xfrm>
                <a:off x="2146" y="94"/>
                <a:ext cx="424" cy="250"/>
              </a:xfrm>
              <a:prstGeom prst="rect">
                <a:avLst/>
              </a:prstGeom>
              <a:noFill/>
              <a:ln w="9525">
                <a:noFill/>
                <a:miter lim="800000"/>
                <a:headEnd/>
                <a:tailEnd/>
              </a:ln>
              <a:effectLst/>
            </p:spPr>
            <p:txBody>
              <a:bodyPr>
                <a:spAutoFit/>
              </a:bodyPr>
              <a:lstStyle/>
              <a:p>
                <a:r>
                  <a:rPr lang="en-US" altLang="zh-CN">
                    <a:solidFill>
                      <a:srgbClr val="FF3300"/>
                    </a:solidFill>
                  </a:rPr>
                  <a:t>10</a:t>
                </a:r>
              </a:p>
            </p:txBody>
          </p:sp>
          <p:sp>
            <p:nvSpPr>
              <p:cNvPr id="74780" name="Text Box 28"/>
              <p:cNvSpPr txBox="1">
                <a:spLocks noChangeArrowheads="1"/>
              </p:cNvSpPr>
              <p:nvPr/>
            </p:nvSpPr>
            <p:spPr bwMode="auto">
              <a:xfrm>
                <a:off x="3162" y="810"/>
                <a:ext cx="290" cy="250"/>
              </a:xfrm>
              <a:prstGeom prst="rect">
                <a:avLst/>
              </a:prstGeom>
              <a:noFill/>
              <a:ln w="9525">
                <a:noFill/>
                <a:miter lim="800000"/>
                <a:headEnd/>
                <a:tailEnd/>
              </a:ln>
              <a:effectLst/>
            </p:spPr>
            <p:txBody>
              <a:bodyPr>
                <a:spAutoFit/>
              </a:bodyPr>
              <a:lstStyle/>
              <a:p>
                <a:r>
                  <a:rPr lang="en-US" altLang="zh-CN">
                    <a:solidFill>
                      <a:srgbClr val="FF3300"/>
                    </a:solidFill>
                  </a:rPr>
                  <a:t>15</a:t>
                </a:r>
              </a:p>
            </p:txBody>
          </p:sp>
          <p:sp>
            <p:nvSpPr>
              <p:cNvPr id="74781" name="Text Box 29"/>
              <p:cNvSpPr txBox="1">
                <a:spLocks noChangeArrowheads="1"/>
              </p:cNvSpPr>
              <p:nvPr/>
            </p:nvSpPr>
            <p:spPr bwMode="auto">
              <a:xfrm>
                <a:off x="2674" y="589"/>
                <a:ext cx="423" cy="250"/>
              </a:xfrm>
              <a:prstGeom prst="rect">
                <a:avLst/>
              </a:prstGeom>
              <a:noFill/>
              <a:ln w="9525">
                <a:noFill/>
                <a:miter lim="800000"/>
                <a:headEnd/>
                <a:tailEnd/>
              </a:ln>
              <a:effectLst/>
            </p:spPr>
            <p:txBody>
              <a:bodyPr>
                <a:spAutoFit/>
              </a:bodyPr>
              <a:lstStyle/>
              <a:p>
                <a:r>
                  <a:rPr lang="en-US" altLang="zh-CN">
                    <a:solidFill>
                      <a:srgbClr val="FF3300"/>
                    </a:solidFill>
                  </a:rPr>
                  <a:t>6</a:t>
                </a:r>
              </a:p>
            </p:txBody>
          </p:sp>
          <p:sp>
            <p:nvSpPr>
              <p:cNvPr id="74782" name="Text Box 30"/>
              <p:cNvSpPr txBox="1">
                <a:spLocks noChangeArrowheads="1"/>
              </p:cNvSpPr>
              <p:nvPr/>
            </p:nvSpPr>
            <p:spPr bwMode="auto">
              <a:xfrm>
                <a:off x="2298" y="842"/>
                <a:ext cx="423" cy="250"/>
              </a:xfrm>
              <a:prstGeom prst="rect">
                <a:avLst/>
              </a:prstGeom>
              <a:noFill/>
              <a:ln w="9525">
                <a:noFill/>
                <a:miter lim="800000"/>
                <a:headEnd/>
                <a:tailEnd/>
              </a:ln>
              <a:effectLst/>
            </p:spPr>
            <p:txBody>
              <a:bodyPr>
                <a:spAutoFit/>
              </a:bodyPr>
              <a:lstStyle/>
              <a:p>
                <a:r>
                  <a:rPr lang="en-US" altLang="zh-CN">
                    <a:solidFill>
                      <a:srgbClr val="FF3300"/>
                    </a:solidFill>
                  </a:rPr>
                  <a:t>10</a:t>
                </a:r>
              </a:p>
            </p:txBody>
          </p:sp>
        </p:grpSp>
      </p:grpSp>
      <p:grpSp>
        <p:nvGrpSpPr>
          <p:cNvPr id="4" name="Group 31"/>
          <p:cNvGrpSpPr>
            <a:grpSpLocks/>
          </p:cNvGrpSpPr>
          <p:nvPr/>
        </p:nvGrpSpPr>
        <p:grpSpPr bwMode="auto">
          <a:xfrm>
            <a:off x="333375" y="1854200"/>
            <a:ext cx="8501063" cy="4116388"/>
            <a:chOff x="210" y="1168"/>
            <a:chExt cx="5355" cy="2593"/>
          </a:xfrm>
        </p:grpSpPr>
        <p:sp>
          <p:nvSpPr>
            <p:cNvPr id="74784" name="Text Box 32"/>
            <p:cNvSpPr txBox="1">
              <a:spLocks noChangeArrowheads="1"/>
            </p:cNvSpPr>
            <p:nvPr/>
          </p:nvSpPr>
          <p:spPr bwMode="auto">
            <a:xfrm>
              <a:off x="308" y="1229"/>
              <a:ext cx="4066" cy="250"/>
            </a:xfrm>
            <a:prstGeom prst="rect">
              <a:avLst/>
            </a:prstGeom>
            <a:noFill/>
            <a:ln w="9525">
              <a:noFill/>
              <a:miter lim="800000"/>
              <a:headEnd/>
              <a:tailEnd/>
            </a:ln>
            <a:effectLst/>
          </p:spPr>
          <p:txBody>
            <a:bodyPr wrap="none">
              <a:spAutoFit/>
            </a:bodyPr>
            <a:lstStyle/>
            <a:p>
              <a:r>
                <a:rPr lang="zh-CN" altLang="en-US"/>
                <a:t>终点                              从</a:t>
              </a:r>
              <a:r>
                <a:rPr lang="en-US" altLang="zh-CN"/>
                <a:t>V1</a:t>
              </a:r>
              <a:r>
                <a:rPr lang="zh-CN" altLang="zh-CN"/>
                <a:t>到各终点的最短路径及其长度</a:t>
              </a:r>
              <a:endParaRPr lang="zh-CN" altLang="en-US"/>
            </a:p>
          </p:txBody>
        </p:sp>
        <p:sp>
          <p:nvSpPr>
            <p:cNvPr id="74785" name="Text Box 33"/>
            <p:cNvSpPr txBox="1">
              <a:spLocks noChangeArrowheads="1"/>
            </p:cNvSpPr>
            <p:nvPr/>
          </p:nvSpPr>
          <p:spPr bwMode="auto">
            <a:xfrm>
              <a:off x="364" y="1495"/>
              <a:ext cx="312" cy="2170"/>
            </a:xfrm>
            <a:prstGeom prst="rect">
              <a:avLst/>
            </a:prstGeom>
            <a:noFill/>
            <a:ln w="9525">
              <a:noFill/>
              <a:miter lim="800000"/>
              <a:headEnd/>
              <a:tailEnd/>
            </a:ln>
            <a:effectLst/>
          </p:spPr>
          <p:txBody>
            <a:bodyPr wrap="none">
              <a:spAutoFit/>
            </a:bodyPr>
            <a:lstStyle/>
            <a:p>
              <a:r>
                <a:rPr lang="en-US" altLang="zh-CN"/>
                <a:t>V2</a:t>
              </a:r>
            </a:p>
            <a:p>
              <a:endParaRPr lang="en-US" altLang="zh-CN"/>
            </a:p>
            <a:p>
              <a:r>
                <a:rPr lang="en-US" altLang="zh-CN"/>
                <a:t>V3</a:t>
              </a:r>
            </a:p>
            <a:p>
              <a:endParaRPr lang="en-US" altLang="zh-CN"/>
            </a:p>
            <a:p>
              <a:r>
                <a:rPr lang="en-US" altLang="zh-CN"/>
                <a:t>V4</a:t>
              </a:r>
            </a:p>
            <a:p>
              <a:endParaRPr lang="en-US" altLang="zh-CN"/>
            </a:p>
            <a:p>
              <a:r>
                <a:rPr lang="en-US" altLang="zh-CN"/>
                <a:t>V5</a:t>
              </a:r>
            </a:p>
            <a:p>
              <a:endParaRPr lang="en-US" altLang="zh-CN"/>
            </a:p>
            <a:p>
              <a:r>
                <a:rPr lang="en-US" altLang="zh-CN"/>
                <a:t>V6</a:t>
              </a:r>
            </a:p>
            <a:p>
              <a:endParaRPr lang="en-US" altLang="zh-CN"/>
            </a:p>
            <a:p>
              <a:r>
                <a:rPr lang="en-US" altLang="zh-CN"/>
                <a:t>Vj</a:t>
              </a:r>
            </a:p>
          </p:txBody>
        </p:sp>
        <p:sp>
          <p:nvSpPr>
            <p:cNvPr id="74786" name="Line 34"/>
            <p:cNvSpPr>
              <a:spLocks noChangeShapeType="1"/>
            </p:cNvSpPr>
            <p:nvPr/>
          </p:nvSpPr>
          <p:spPr bwMode="auto">
            <a:xfrm>
              <a:off x="223" y="1456"/>
              <a:ext cx="5342" cy="0"/>
            </a:xfrm>
            <a:prstGeom prst="line">
              <a:avLst/>
            </a:prstGeom>
            <a:noFill/>
            <a:ln w="9525">
              <a:solidFill>
                <a:schemeClr val="tx1"/>
              </a:solidFill>
              <a:round/>
              <a:headEnd/>
              <a:tailEnd/>
            </a:ln>
            <a:effectLst/>
          </p:spPr>
          <p:txBody>
            <a:bodyPr wrap="none" anchor="ctr"/>
            <a:lstStyle/>
            <a:p>
              <a:endParaRPr lang="zh-CN" altLang="en-US"/>
            </a:p>
          </p:txBody>
        </p:sp>
        <p:sp>
          <p:nvSpPr>
            <p:cNvPr id="74787" name="Line 35"/>
            <p:cNvSpPr>
              <a:spLocks noChangeShapeType="1"/>
            </p:cNvSpPr>
            <p:nvPr/>
          </p:nvSpPr>
          <p:spPr bwMode="auto">
            <a:xfrm>
              <a:off x="210" y="1861"/>
              <a:ext cx="5342" cy="0"/>
            </a:xfrm>
            <a:prstGeom prst="line">
              <a:avLst/>
            </a:prstGeom>
            <a:noFill/>
            <a:ln w="9525">
              <a:solidFill>
                <a:schemeClr val="tx1"/>
              </a:solidFill>
              <a:round/>
              <a:headEnd/>
              <a:tailEnd/>
            </a:ln>
            <a:effectLst/>
          </p:spPr>
          <p:txBody>
            <a:bodyPr wrap="none" anchor="ctr"/>
            <a:lstStyle/>
            <a:p>
              <a:endParaRPr lang="zh-CN" altLang="en-US"/>
            </a:p>
          </p:txBody>
        </p:sp>
        <p:sp>
          <p:nvSpPr>
            <p:cNvPr id="74788" name="Line 36"/>
            <p:cNvSpPr>
              <a:spLocks noChangeShapeType="1"/>
            </p:cNvSpPr>
            <p:nvPr/>
          </p:nvSpPr>
          <p:spPr bwMode="auto">
            <a:xfrm>
              <a:off x="210" y="2233"/>
              <a:ext cx="5342" cy="0"/>
            </a:xfrm>
            <a:prstGeom prst="line">
              <a:avLst/>
            </a:prstGeom>
            <a:noFill/>
            <a:ln w="9525">
              <a:solidFill>
                <a:schemeClr val="tx1"/>
              </a:solidFill>
              <a:round/>
              <a:headEnd/>
              <a:tailEnd/>
            </a:ln>
            <a:effectLst/>
          </p:spPr>
          <p:txBody>
            <a:bodyPr wrap="none" anchor="ctr"/>
            <a:lstStyle/>
            <a:p>
              <a:endParaRPr lang="zh-CN" altLang="en-US"/>
            </a:p>
          </p:txBody>
        </p:sp>
        <p:sp>
          <p:nvSpPr>
            <p:cNvPr id="74789" name="Line 37"/>
            <p:cNvSpPr>
              <a:spLocks noChangeShapeType="1"/>
            </p:cNvSpPr>
            <p:nvPr/>
          </p:nvSpPr>
          <p:spPr bwMode="auto">
            <a:xfrm>
              <a:off x="210" y="2605"/>
              <a:ext cx="5342" cy="0"/>
            </a:xfrm>
            <a:prstGeom prst="line">
              <a:avLst/>
            </a:prstGeom>
            <a:noFill/>
            <a:ln w="9525">
              <a:solidFill>
                <a:schemeClr val="tx1"/>
              </a:solidFill>
              <a:round/>
              <a:headEnd/>
              <a:tailEnd/>
            </a:ln>
            <a:effectLst/>
          </p:spPr>
          <p:txBody>
            <a:bodyPr wrap="none" anchor="ctr"/>
            <a:lstStyle/>
            <a:p>
              <a:endParaRPr lang="zh-CN" altLang="en-US"/>
            </a:p>
          </p:txBody>
        </p:sp>
        <p:sp>
          <p:nvSpPr>
            <p:cNvPr id="74790" name="Line 38"/>
            <p:cNvSpPr>
              <a:spLocks noChangeShapeType="1"/>
            </p:cNvSpPr>
            <p:nvPr/>
          </p:nvSpPr>
          <p:spPr bwMode="auto">
            <a:xfrm>
              <a:off x="210" y="2977"/>
              <a:ext cx="5342" cy="0"/>
            </a:xfrm>
            <a:prstGeom prst="line">
              <a:avLst/>
            </a:prstGeom>
            <a:noFill/>
            <a:ln w="9525">
              <a:solidFill>
                <a:schemeClr val="tx1"/>
              </a:solidFill>
              <a:round/>
              <a:headEnd/>
              <a:tailEnd/>
            </a:ln>
            <a:effectLst/>
          </p:spPr>
          <p:txBody>
            <a:bodyPr wrap="none" anchor="ctr"/>
            <a:lstStyle/>
            <a:p>
              <a:endParaRPr lang="zh-CN" altLang="en-US"/>
            </a:p>
          </p:txBody>
        </p:sp>
        <p:sp>
          <p:nvSpPr>
            <p:cNvPr id="74791" name="Line 39"/>
            <p:cNvSpPr>
              <a:spLocks noChangeShapeType="1"/>
            </p:cNvSpPr>
            <p:nvPr/>
          </p:nvSpPr>
          <p:spPr bwMode="auto">
            <a:xfrm>
              <a:off x="210" y="3349"/>
              <a:ext cx="5342" cy="0"/>
            </a:xfrm>
            <a:prstGeom prst="line">
              <a:avLst/>
            </a:prstGeom>
            <a:noFill/>
            <a:ln w="9525">
              <a:solidFill>
                <a:schemeClr val="tx1"/>
              </a:solidFill>
              <a:round/>
              <a:headEnd/>
              <a:tailEnd/>
            </a:ln>
            <a:effectLst/>
          </p:spPr>
          <p:txBody>
            <a:bodyPr wrap="none" anchor="ctr"/>
            <a:lstStyle/>
            <a:p>
              <a:endParaRPr lang="zh-CN" altLang="en-US"/>
            </a:p>
          </p:txBody>
        </p:sp>
        <p:grpSp>
          <p:nvGrpSpPr>
            <p:cNvPr id="5" name="Group 40"/>
            <p:cNvGrpSpPr>
              <a:grpSpLocks/>
            </p:cNvGrpSpPr>
            <p:nvPr/>
          </p:nvGrpSpPr>
          <p:grpSpPr bwMode="auto">
            <a:xfrm>
              <a:off x="210" y="1168"/>
              <a:ext cx="5342" cy="2593"/>
              <a:chOff x="210" y="1168"/>
              <a:chExt cx="5342" cy="2955"/>
            </a:xfrm>
          </p:grpSpPr>
          <p:sp>
            <p:nvSpPr>
              <p:cNvPr id="74793" name="Rectangle 41"/>
              <p:cNvSpPr>
                <a:spLocks noChangeArrowheads="1"/>
              </p:cNvSpPr>
              <p:nvPr/>
            </p:nvSpPr>
            <p:spPr bwMode="auto">
              <a:xfrm>
                <a:off x="210" y="1168"/>
                <a:ext cx="5342" cy="2955"/>
              </a:xfrm>
              <a:prstGeom prst="rect">
                <a:avLst/>
              </a:prstGeom>
              <a:noFill/>
              <a:ln w="9525">
                <a:solidFill>
                  <a:schemeClr val="tx1"/>
                </a:solidFill>
                <a:miter lim="800000"/>
                <a:headEnd/>
                <a:tailEnd/>
              </a:ln>
              <a:effectLst/>
            </p:spPr>
            <p:txBody>
              <a:bodyPr wrap="none" anchor="ctr"/>
              <a:lstStyle/>
              <a:p>
                <a:endParaRPr lang="zh-CN" altLang="en-US"/>
              </a:p>
            </p:txBody>
          </p:sp>
          <p:sp>
            <p:nvSpPr>
              <p:cNvPr id="74794" name="Line 42"/>
              <p:cNvSpPr>
                <a:spLocks noChangeShapeType="1"/>
              </p:cNvSpPr>
              <p:nvPr/>
            </p:nvSpPr>
            <p:spPr bwMode="auto">
              <a:xfrm>
                <a:off x="733" y="1168"/>
                <a:ext cx="0" cy="2955"/>
              </a:xfrm>
              <a:prstGeom prst="line">
                <a:avLst/>
              </a:prstGeom>
              <a:noFill/>
              <a:ln w="9525">
                <a:solidFill>
                  <a:schemeClr val="tx1"/>
                </a:solidFill>
                <a:round/>
                <a:headEnd/>
                <a:tailEnd/>
              </a:ln>
              <a:effectLst/>
            </p:spPr>
            <p:txBody>
              <a:bodyPr wrap="none" anchor="ctr"/>
              <a:lstStyle/>
              <a:p>
                <a:endParaRPr lang="zh-CN" altLang="en-US"/>
              </a:p>
            </p:txBody>
          </p:sp>
          <p:sp>
            <p:nvSpPr>
              <p:cNvPr id="74795" name="Line 43"/>
              <p:cNvSpPr>
                <a:spLocks noChangeShapeType="1"/>
              </p:cNvSpPr>
              <p:nvPr/>
            </p:nvSpPr>
            <p:spPr bwMode="auto">
              <a:xfrm>
                <a:off x="1400" y="1456"/>
                <a:ext cx="0" cy="2667"/>
              </a:xfrm>
              <a:prstGeom prst="line">
                <a:avLst/>
              </a:prstGeom>
              <a:noFill/>
              <a:ln w="9525">
                <a:solidFill>
                  <a:schemeClr val="tx1"/>
                </a:solidFill>
                <a:round/>
                <a:headEnd/>
                <a:tailEnd/>
              </a:ln>
              <a:effectLst/>
            </p:spPr>
            <p:txBody>
              <a:bodyPr wrap="none" anchor="ctr"/>
              <a:lstStyle/>
              <a:p>
                <a:endParaRPr lang="zh-CN" altLang="en-US"/>
              </a:p>
            </p:txBody>
          </p:sp>
          <p:sp>
            <p:nvSpPr>
              <p:cNvPr id="74796" name="Line 44"/>
              <p:cNvSpPr>
                <a:spLocks noChangeShapeType="1"/>
              </p:cNvSpPr>
              <p:nvPr/>
            </p:nvSpPr>
            <p:spPr bwMode="auto">
              <a:xfrm>
                <a:off x="2266" y="1456"/>
                <a:ext cx="0" cy="2667"/>
              </a:xfrm>
              <a:prstGeom prst="line">
                <a:avLst/>
              </a:prstGeom>
              <a:noFill/>
              <a:ln w="9525">
                <a:solidFill>
                  <a:schemeClr val="tx1"/>
                </a:solidFill>
                <a:round/>
                <a:headEnd/>
                <a:tailEnd/>
              </a:ln>
              <a:effectLst/>
            </p:spPr>
            <p:txBody>
              <a:bodyPr wrap="none" anchor="ctr"/>
              <a:lstStyle/>
              <a:p>
                <a:endParaRPr lang="zh-CN" altLang="en-US"/>
              </a:p>
            </p:txBody>
          </p:sp>
          <p:sp>
            <p:nvSpPr>
              <p:cNvPr id="74797" name="Line 45"/>
              <p:cNvSpPr>
                <a:spLocks noChangeShapeType="1"/>
              </p:cNvSpPr>
              <p:nvPr/>
            </p:nvSpPr>
            <p:spPr bwMode="auto">
              <a:xfrm>
                <a:off x="3100" y="1456"/>
                <a:ext cx="0" cy="2667"/>
              </a:xfrm>
              <a:prstGeom prst="line">
                <a:avLst/>
              </a:prstGeom>
              <a:noFill/>
              <a:ln w="9525">
                <a:solidFill>
                  <a:schemeClr val="tx1"/>
                </a:solidFill>
                <a:round/>
                <a:headEnd/>
                <a:tailEnd/>
              </a:ln>
              <a:effectLst/>
            </p:spPr>
            <p:txBody>
              <a:bodyPr wrap="none" anchor="ctr"/>
              <a:lstStyle/>
              <a:p>
                <a:endParaRPr lang="zh-CN" altLang="en-US"/>
              </a:p>
            </p:txBody>
          </p:sp>
          <p:sp>
            <p:nvSpPr>
              <p:cNvPr id="74798" name="Line 46"/>
              <p:cNvSpPr>
                <a:spLocks noChangeShapeType="1"/>
              </p:cNvSpPr>
              <p:nvPr/>
            </p:nvSpPr>
            <p:spPr bwMode="auto">
              <a:xfrm>
                <a:off x="4178" y="1456"/>
                <a:ext cx="0" cy="2667"/>
              </a:xfrm>
              <a:prstGeom prst="line">
                <a:avLst/>
              </a:prstGeom>
              <a:noFill/>
              <a:ln w="9525">
                <a:solidFill>
                  <a:schemeClr val="tx1"/>
                </a:solidFill>
                <a:round/>
                <a:headEnd/>
                <a:tailEnd/>
              </a:ln>
              <a:effectLst/>
            </p:spPr>
            <p:txBody>
              <a:bodyPr wrap="none" anchor="ctr"/>
              <a:lstStyle/>
              <a:p>
                <a:endParaRPr lang="zh-CN" altLang="en-US"/>
              </a:p>
            </p:txBody>
          </p:sp>
        </p:grpSp>
      </p:grpSp>
      <p:sp>
        <p:nvSpPr>
          <p:cNvPr id="74799" name="Text Box 47"/>
          <p:cNvSpPr txBox="1">
            <a:spLocks noChangeArrowheads="1"/>
          </p:cNvSpPr>
          <p:nvPr/>
        </p:nvSpPr>
        <p:spPr bwMode="auto">
          <a:xfrm>
            <a:off x="1116013" y="2268538"/>
            <a:ext cx="1155700" cy="3749675"/>
          </a:xfrm>
          <a:prstGeom prst="rect">
            <a:avLst/>
          </a:prstGeom>
          <a:noFill/>
          <a:ln w="9525">
            <a:noFill/>
            <a:miter lim="800000"/>
            <a:headEnd/>
            <a:tailEnd/>
          </a:ln>
          <a:effectLst/>
        </p:spPr>
        <p:txBody>
          <a:bodyPr wrap="none">
            <a:spAutoFit/>
          </a:bodyPr>
          <a:lstStyle/>
          <a:p>
            <a:pPr algn="ctr"/>
            <a:r>
              <a:rPr lang="en-US" altLang="zh-CN"/>
              <a:t>20</a:t>
            </a:r>
          </a:p>
          <a:p>
            <a:pPr algn="ctr"/>
            <a:r>
              <a:rPr lang="en-US" altLang="zh-CN"/>
              <a:t>&lt;V1,V2&gt;</a:t>
            </a:r>
          </a:p>
          <a:p>
            <a:pPr algn="ctr"/>
            <a:r>
              <a:rPr lang="en-US" altLang="zh-CN"/>
              <a:t>15</a:t>
            </a:r>
          </a:p>
          <a:p>
            <a:pPr algn="ctr"/>
            <a:r>
              <a:rPr lang="en-US" altLang="zh-CN"/>
              <a:t>&lt;V1,V3&gt;</a:t>
            </a:r>
          </a:p>
          <a:p>
            <a:pPr algn="ctr"/>
            <a:endParaRPr lang="en-US" altLang="zh-CN"/>
          </a:p>
          <a:p>
            <a:pPr algn="ctr"/>
            <a:r>
              <a:rPr lang="en-US" altLang="zh-CN">
                <a:sym typeface="Symbol" pitchFamily="18" charset="2"/>
              </a:rPr>
              <a:t></a:t>
            </a:r>
          </a:p>
          <a:p>
            <a:pPr algn="ctr"/>
            <a:endParaRPr lang="en-US" altLang="zh-CN">
              <a:sym typeface="Symbol" pitchFamily="18" charset="2"/>
            </a:endParaRPr>
          </a:p>
          <a:p>
            <a:pPr algn="ctr"/>
            <a:r>
              <a:rPr lang="en-US" altLang="zh-CN">
                <a:sym typeface="Symbol" pitchFamily="18" charset="2"/>
              </a:rPr>
              <a:t></a:t>
            </a:r>
          </a:p>
          <a:p>
            <a:pPr algn="ctr"/>
            <a:endParaRPr lang="en-US" altLang="zh-CN">
              <a:sym typeface="Symbol" pitchFamily="18" charset="2"/>
            </a:endParaRPr>
          </a:p>
          <a:p>
            <a:pPr algn="ctr"/>
            <a:r>
              <a:rPr lang="en-US" altLang="zh-CN">
                <a:sym typeface="Symbol" pitchFamily="18" charset="2"/>
              </a:rPr>
              <a:t></a:t>
            </a:r>
          </a:p>
          <a:p>
            <a:pPr algn="ctr"/>
            <a:r>
              <a:rPr lang="en-US" altLang="zh-CN">
                <a:solidFill>
                  <a:srgbClr val="3333FF"/>
                </a:solidFill>
                <a:sym typeface="Symbol" pitchFamily="18" charset="2"/>
              </a:rPr>
              <a:t>V3:15</a:t>
            </a:r>
          </a:p>
          <a:p>
            <a:pPr algn="ctr"/>
            <a:r>
              <a:rPr lang="en-US" altLang="zh-CN">
                <a:solidFill>
                  <a:srgbClr val="3333FF"/>
                </a:solidFill>
                <a:sym typeface="Symbol" pitchFamily="18" charset="2"/>
              </a:rPr>
              <a:t>&lt;V1,V3&gt;</a:t>
            </a:r>
          </a:p>
        </p:txBody>
      </p:sp>
      <p:sp>
        <p:nvSpPr>
          <p:cNvPr id="74800" name="Text Box 48"/>
          <p:cNvSpPr txBox="1">
            <a:spLocks noChangeArrowheads="1"/>
          </p:cNvSpPr>
          <p:nvPr/>
        </p:nvSpPr>
        <p:spPr bwMode="auto">
          <a:xfrm>
            <a:off x="2138363" y="2243138"/>
            <a:ext cx="1530350" cy="3749675"/>
          </a:xfrm>
          <a:prstGeom prst="rect">
            <a:avLst/>
          </a:prstGeom>
          <a:noFill/>
          <a:ln w="9525">
            <a:noFill/>
            <a:miter lim="800000"/>
            <a:headEnd/>
            <a:tailEnd/>
          </a:ln>
          <a:effectLst/>
        </p:spPr>
        <p:txBody>
          <a:bodyPr wrap="none">
            <a:spAutoFit/>
          </a:bodyPr>
          <a:lstStyle/>
          <a:p>
            <a:pPr algn="ctr"/>
            <a:r>
              <a:rPr lang="en-US" altLang="zh-CN"/>
              <a:t>20</a:t>
            </a:r>
          </a:p>
          <a:p>
            <a:pPr algn="ctr"/>
            <a:r>
              <a:rPr lang="en-US" altLang="zh-CN"/>
              <a:t>&lt;V1,V2&gt;</a:t>
            </a:r>
          </a:p>
          <a:p>
            <a:pPr algn="ctr"/>
            <a:endParaRPr lang="en-US" altLang="zh-CN"/>
          </a:p>
          <a:p>
            <a:pPr algn="ctr"/>
            <a:r>
              <a:rPr lang="en-US" altLang="zh-CN">
                <a:solidFill>
                  <a:srgbClr val="FF0000"/>
                </a:solidFill>
              </a:rPr>
              <a:t>-------</a:t>
            </a:r>
          </a:p>
          <a:p>
            <a:pPr algn="ctr"/>
            <a:endParaRPr lang="en-US" altLang="zh-CN">
              <a:solidFill>
                <a:srgbClr val="FF0000"/>
              </a:solidFill>
            </a:endParaRPr>
          </a:p>
          <a:p>
            <a:pPr algn="ctr"/>
            <a:r>
              <a:rPr lang="en-US" altLang="zh-CN">
                <a:sym typeface="Symbol" pitchFamily="18" charset="2"/>
              </a:rPr>
              <a:t></a:t>
            </a:r>
          </a:p>
          <a:p>
            <a:pPr algn="ctr"/>
            <a:endParaRPr lang="en-US" altLang="zh-CN">
              <a:sym typeface="Symbol" pitchFamily="18" charset="2"/>
            </a:endParaRPr>
          </a:p>
          <a:p>
            <a:pPr algn="ctr"/>
            <a:r>
              <a:rPr lang="en-US" altLang="zh-CN">
                <a:sym typeface="Symbol" pitchFamily="18" charset="2"/>
              </a:rPr>
              <a:t></a:t>
            </a:r>
          </a:p>
          <a:p>
            <a:pPr algn="ctr"/>
            <a:r>
              <a:rPr lang="en-US" altLang="zh-CN">
                <a:sym typeface="Symbol" pitchFamily="18" charset="2"/>
              </a:rPr>
              <a:t>25</a:t>
            </a:r>
          </a:p>
          <a:p>
            <a:pPr algn="ctr"/>
            <a:r>
              <a:rPr lang="en-US" altLang="zh-CN">
                <a:sym typeface="Symbol" pitchFamily="18" charset="2"/>
              </a:rPr>
              <a:t>&lt;V1,V3,V6&gt;</a:t>
            </a:r>
          </a:p>
          <a:p>
            <a:pPr algn="ctr"/>
            <a:r>
              <a:rPr lang="en-US" altLang="zh-CN">
                <a:solidFill>
                  <a:srgbClr val="3333FF"/>
                </a:solidFill>
                <a:sym typeface="Symbol" pitchFamily="18" charset="2"/>
              </a:rPr>
              <a:t>V2:20</a:t>
            </a:r>
          </a:p>
          <a:p>
            <a:pPr algn="ctr"/>
            <a:r>
              <a:rPr lang="en-US" altLang="zh-CN">
                <a:solidFill>
                  <a:srgbClr val="3333FF"/>
                </a:solidFill>
                <a:sym typeface="Symbol" pitchFamily="18" charset="2"/>
              </a:rPr>
              <a:t>&lt;V1,V2&gt;</a:t>
            </a:r>
          </a:p>
        </p:txBody>
      </p:sp>
      <p:sp>
        <p:nvSpPr>
          <p:cNvPr id="74801" name="Text Box 49"/>
          <p:cNvSpPr txBox="1">
            <a:spLocks noChangeArrowheads="1"/>
          </p:cNvSpPr>
          <p:nvPr/>
        </p:nvSpPr>
        <p:spPr bwMode="auto">
          <a:xfrm>
            <a:off x="3508375" y="2254250"/>
            <a:ext cx="1530350" cy="3749675"/>
          </a:xfrm>
          <a:prstGeom prst="rect">
            <a:avLst/>
          </a:prstGeom>
          <a:noFill/>
          <a:ln w="9525">
            <a:noFill/>
            <a:miter lim="800000"/>
            <a:headEnd/>
            <a:tailEnd/>
          </a:ln>
          <a:effectLst/>
        </p:spPr>
        <p:txBody>
          <a:bodyPr wrap="none">
            <a:spAutoFit/>
          </a:bodyPr>
          <a:lstStyle/>
          <a:p>
            <a:pPr algn="ctr"/>
            <a:endParaRPr lang="en-US" altLang="zh-CN"/>
          </a:p>
          <a:p>
            <a:pPr algn="ctr"/>
            <a:r>
              <a:rPr lang="en-US" altLang="zh-CN">
                <a:solidFill>
                  <a:srgbClr val="FF0000"/>
                </a:solidFill>
              </a:rPr>
              <a:t>-------</a:t>
            </a:r>
          </a:p>
          <a:p>
            <a:pPr algn="ctr"/>
            <a:endParaRPr lang="en-US" altLang="zh-CN">
              <a:solidFill>
                <a:srgbClr val="FF0000"/>
              </a:solidFill>
            </a:endParaRPr>
          </a:p>
          <a:p>
            <a:pPr algn="ctr"/>
            <a:r>
              <a:rPr lang="en-US" altLang="zh-CN">
                <a:solidFill>
                  <a:srgbClr val="FF0000"/>
                </a:solidFill>
              </a:rPr>
              <a:t>-------</a:t>
            </a:r>
          </a:p>
          <a:p>
            <a:pPr algn="ctr"/>
            <a:endParaRPr lang="en-US" altLang="zh-CN">
              <a:solidFill>
                <a:srgbClr val="FF0000"/>
              </a:solidFill>
            </a:endParaRPr>
          </a:p>
          <a:p>
            <a:pPr algn="ctr"/>
            <a:r>
              <a:rPr lang="en-US" altLang="zh-CN">
                <a:sym typeface="Symbol" pitchFamily="18" charset="2"/>
              </a:rPr>
              <a:t></a:t>
            </a:r>
          </a:p>
          <a:p>
            <a:pPr algn="ctr"/>
            <a:r>
              <a:rPr lang="en-US" altLang="zh-CN">
                <a:sym typeface="Symbol" pitchFamily="18" charset="2"/>
              </a:rPr>
              <a:t>30</a:t>
            </a:r>
          </a:p>
          <a:p>
            <a:pPr algn="ctr"/>
            <a:r>
              <a:rPr lang="en-US" altLang="zh-CN">
                <a:sym typeface="Symbol" pitchFamily="18" charset="2"/>
              </a:rPr>
              <a:t>&lt;V1,V2,V5&gt;</a:t>
            </a:r>
          </a:p>
          <a:p>
            <a:pPr algn="ctr"/>
            <a:r>
              <a:rPr lang="en-US" altLang="zh-CN">
                <a:sym typeface="Symbol" pitchFamily="18" charset="2"/>
              </a:rPr>
              <a:t>25</a:t>
            </a:r>
          </a:p>
          <a:p>
            <a:pPr algn="ctr"/>
            <a:r>
              <a:rPr lang="en-US" altLang="zh-CN">
                <a:sym typeface="Symbol" pitchFamily="18" charset="2"/>
              </a:rPr>
              <a:t>&lt;V1,V3,V6&gt;</a:t>
            </a:r>
          </a:p>
          <a:p>
            <a:pPr algn="ctr"/>
            <a:r>
              <a:rPr lang="en-US" altLang="zh-CN">
                <a:solidFill>
                  <a:srgbClr val="3333FF"/>
                </a:solidFill>
                <a:sym typeface="Symbol" pitchFamily="18" charset="2"/>
              </a:rPr>
              <a:t>V6:25</a:t>
            </a:r>
          </a:p>
          <a:p>
            <a:pPr algn="ctr"/>
            <a:r>
              <a:rPr lang="en-US" altLang="zh-CN">
                <a:solidFill>
                  <a:srgbClr val="3333FF"/>
                </a:solidFill>
                <a:sym typeface="Symbol" pitchFamily="18" charset="2"/>
              </a:rPr>
              <a:t>&lt;V1,V3,V6&gt;</a:t>
            </a:r>
          </a:p>
        </p:txBody>
      </p:sp>
      <p:sp>
        <p:nvSpPr>
          <p:cNvPr id="74802" name="Text Box 50"/>
          <p:cNvSpPr txBox="1">
            <a:spLocks noChangeArrowheads="1"/>
          </p:cNvSpPr>
          <p:nvPr/>
        </p:nvSpPr>
        <p:spPr bwMode="auto">
          <a:xfrm>
            <a:off x="4848225" y="2228850"/>
            <a:ext cx="1905000" cy="3749675"/>
          </a:xfrm>
          <a:prstGeom prst="rect">
            <a:avLst/>
          </a:prstGeom>
          <a:noFill/>
          <a:ln w="9525">
            <a:noFill/>
            <a:miter lim="800000"/>
            <a:headEnd/>
            <a:tailEnd/>
          </a:ln>
          <a:effectLst/>
        </p:spPr>
        <p:txBody>
          <a:bodyPr wrap="none">
            <a:spAutoFit/>
          </a:bodyPr>
          <a:lstStyle/>
          <a:p>
            <a:pPr algn="ctr"/>
            <a:endParaRPr lang="en-US" altLang="zh-CN"/>
          </a:p>
          <a:p>
            <a:pPr algn="ctr"/>
            <a:r>
              <a:rPr lang="en-US" altLang="zh-CN">
                <a:solidFill>
                  <a:srgbClr val="FF0000"/>
                </a:solidFill>
              </a:rPr>
              <a:t>-------</a:t>
            </a:r>
          </a:p>
          <a:p>
            <a:pPr algn="ctr"/>
            <a:endParaRPr lang="en-US" altLang="zh-CN">
              <a:solidFill>
                <a:srgbClr val="FF0000"/>
              </a:solidFill>
            </a:endParaRPr>
          </a:p>
          <a:p>
            <a:pPr algn="ctr"/>
            <a:r>
              <a:rPr lang="en-US" altLang="zh-CN">
                <a:solidFill>
                  <a:srgbClr val="FF0000"/>
                </a:solidFill>
              </a:rPr>
              <a:t>-------</a:t>
            </a:r>
          </a:p>
          <a:p>
            <a:pPr algn="ctr"/>
            <a:r>
              <a:rPr lang="zh-CN" altLang="zh-CN">
                <a:sym typeface="Symbol" pitchFamily="18" charset="2"/>
              </a:rPr>
              <a:t>29</a:t>
            </a:r>
          </a:p>
          <a:p>
            <a:pPr algn="ctr"/>
            <a:r>
              <a:rPr lang="zh-CN" altLang="zh-CN">
                <a:sym typeface="Symbol" pitchFamily="18" charset="2"/>
              </a:rPr>
              <a:t>&lt;</a:t>
            </a:r>
            <a:r>
              <a:rPr lang="en-US" altLang="zh-CN">
                <a:sym typeface="Symbol" pitchFamily="18" charset="2"/>
              </a:rPr>
              <a:t>V1,V3,V6,V4&gt;</a:t>
            </a:r>
          </a:p>
          <a:p>
            <a:pPr algn="ctr"/>
            <a:r>
              <a:rPr lang="en-US" altLang="zh-CN">
                <a:sym typeface="Symbol" pitchFamily="18" charset="2"/>
              </a:rPr>
              <a:t>30</a:t>
            </a:r>
          </a:p>
          <a:p>
            <a:pPr algn="ctr"/>
            <a:r>
              <a:rPr lang="en-US" altLang="zh-CN">
                <a:sym typeface="Symbol" pitchFamily="18" charset="2"/>
              </a:rPr>
              <a:t>&lt;V1,V2,V5&gt; </a:t>
            </a:r>
          </a:p>
          <a:p>
            <a:pPr algn="ctr"/>
            <a:endParaRPr lang="en-US" altLang="zh-CN">
              <a:solidFill>
                <a:srgbClr val="FF0000"/>
              </a:solidFill>
            </a:endParaRPr>
          </a:p>
          <a:p>
            <a:pPr algn="ctr"/>
            <a:r>
              <a:rPr lang="en-US" altLang="zh-CN">
                <a:solidFill>
                  <a:srgbClr val="FF0000"/>
                </a:solidFill>
              </a:rPr>
              <a:t>-------</a:t>
            </a:r>
            <a:endParaRPr lang="en-US" altLang="zh-CN">
              <a:sym typeface="Symbol" pitchFamily="18" charset="2"/>
            </a:endParaRPr>
          </a:p>
          <a:p>
            <a:pPr algn="ctr"/>
            <a:r>
              <a:rPr lang="en-US" altLang="zh-CN">
                <a:solidFill>
                  <a:srgbClr val="3333FF"/>
                </a:solidFill>
                <a:sym typeface="Symbol" pitchFamily="18" charset="2"/>
              </a:rPr>
              <a:t>V4:29</a:t>
            </a:r>
          </a:p>
          <a:p>
            <a:pPr algn="ctr"/>
            <a:r>
              <a:rPr lang="en-US" altLang="zh-CN">
                <a:solidFill>
                  <a:srgbClr val="3333FF"/>
                </a:solidFill>
                <a:sym typeface="Symbol" pitchFamily="18" charset="2"/>
              </a:rPr>
              <a:t>&lt;V1,V3,V6,V4&gt;</a:t>
            </a:r>
          </a:p>
        </p:txBody>
      </p:sp>
      <p:sp>
        <p:nvSpPr>
          <p:cNvPr id="74803" name="Text Box 51"/>
          <p:cNvSpPr txBox="1">
            <a:spLocks noChangeArrowheads="1"/>
          </p:cNvSpPr>
          <p:nvPr/>
        </p:nvSpPr>
        <p:spPr bwMode="auto">
          <a:xfrm>
            <a:off x="6938963" y="2257425"/>
            <a:ext cx="1593850" cy="3749675"/>
          </a:xfrm>
          <a:prstGeom prst="rect">
            <a:avLst/>
          </a:prstGeom>
          <a:noFill/>
          <a:ln w="9525">
            <a:noFill/>
            <a:miter lim="800000"/>
            <a:headEnd/>
            <a:tailEnd/>
          </a:ln>
          <a:effectLst/>
        </p:spPr>
        <p:txBody>
          <a:bodyPr wrap="none">
            <a:spAutoFit/>
          </a:bodyPr>
          <a:lstStyle/>
          <a:p>
            <a:pPr algn="ctr"/>
            <a:endParaRPr lang="en-US" altLang="zh-CN"/>
          </a:p>
          <a:p>
            <a:pPr algn="ctr"/>
            <a:r>
              <a:rPr lang="en-US" altLang="zh-CN">
                <a:solidFill>
                  <a:srgbClr val="FF0000"/>
                </a:solidFill>
              </a:rPr>
              <a:t>--------</a:t>
            </a:r>
          </a:p>
          <a:p>
            <a:pPr algn="ctr"/>
            <a:endParaRPr lang="en-US" altLang="zh-CN">
              <a:solidFill>
                <a:srgbClr val="FF0000"/>
              </a:solidFill>
            </a:endParaRPr>
          </a:p>
          <a:p>
            <a:pPr algn="ctr"/>
            <a:r>
              <a:rPr lang="en-US" altLang="zh-CN">
                <a:solidFill>
                  <a:srgbClr val="FF0000"/>
                </a:solidFill>
              </a:rPr>
              <a:t>--------</a:t>
            </a:r>
          </a:p>
          <a:p>
            <a:pPr algn="ctr"/>
            <a:endParaRPr lang="zh-CN" altLang="zh-CN">
              <a:solidFill>
                <a:srgbClr val="FF0000"/>
              </a:solidFill>
              <a:sym typeface="Symbol" pitchFamily="18" charset="2"/>
            </a:endParaRPr>
          </a:p>
          <a:p>
            <a:pPr algn="ctr"/>
            <a:r>
              <a:rPr lang="zh-CN" altLang="zh-CN">
                <a:solidFill>
                  <a:srgbClr val="FF0000"/>
                </a:solidFill>
                <a:sym typeface="Symbol" pitchFamily="18" charset="2"/>
              </a:rPr>
              <a:t>--------</a:t>
            </a:r>
          </a:p>
          <a:p>
            <a:pPr algn="ctr"/>
            <a:r>
              <a:rPr lang="en-US" altLang="zh-CN">
                <a:sym typeface="Symbol" pitchFamily="18" charset="2"/>
              </a:rPr>
              <a:t>30</a:t>
            </a:r>
          </a:p>
          <a:p>
            <a:pPr algn="ctr"/>
            <a:r>
              <a:rPr lang="en-US" altLang="zh-CN">
                <a:sym typeface="Symbol" pitchFamily="18" charset="2"/>
              </a:rPr>
              <a:t>&lt;V1,V2,V5&gt; </a:t>
            </a:r>
          </a:p>
          <a:p>
            <a:pPr algn="ctr"/>
            <a:endParaRPr lang="en-US" altLang="zh-CN">
              <a:solidFill>
                <a:srgbClr val="FF0000"/>
              </a:solidFill>
            </a:endParaRPr>
          </a:p>
          <a:p>
            <a:pPr algn="ctr"/>
            <a:r>
              <a:rPr lang="en-US" altLang="zh-CN">
                <a:solidFill>
                  <a:srgbClr val="FF0000"/>
                </a:solidFill>
              </a:rPr>
              <a:t>-------</a:t>
            </a:r>
          </a:p>
          <a:p>
            <a:pPr algn="ctr"/>
            <a:r>
              <a:rPr lang="en-US" altLang="zh-CN">
                <a:solidFill>
                  <a:srgbClr val="3333FF"/>
                </a:solidFill>
                <a:sym typeface="Symbol" pitchFamily="18" charset="2"/>
              </a:rPr>
              <a:t>V5:30</a:t>
            </a:r>
          </a:p>
          <a:p>
            <a:pPr algn="ctr"/>
            <a:r>
              <a:rPr lang="en-US" altLang="zh-CN">
                <a:solidFill>
                  <a:srgbClr val="3333FF"/>
                </a:solidFill>
                <a:sym typeface="Symbol" pitchFamily="18" charset="2"/>
              </a:rPr>
              <a:t>&lt;V1, V2,V5&gt;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4799">
                                            <p:txEl>
                                              <p:pRg st="0" end="0"/>
                                            </p:txEl>
                                          </p:spTgt>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4799">
                                            <p:txEl>
                                              <p:pRg st="1" end="1"/>
                                            </p:txEl>
                                          </p:spTgt>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2" name="CAMERA.WAV" builtIn="1"/>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4799">
                                            <p:txEl>
                                              <p:pRg st="2" end="2"/>
                                            </p:txEl>
                                          </p:spTgt>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2" name="CAMERA.WAV" builtIn="1"/>
                                        </p:tgtEl>
                                      </p:cMediaNode>
                                    </p:audio>
                                  </p:sub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4799">
                                            <p:txEl>
                                              <p:pRg st="3" end="3"/>
                                            </p:txEl>
                                          </p:spTgt>
                                        </p:tgtEl>
                                        <p:attrNameLst>
                                          <p:attrName>style.visibility</p:attrName>
                                        </p:attrNameLst>
                                      </p:cBhvr>
                                      <p:to>
                                        <p:strVal val="visible"/>
                                      </p:to>
                                    </p:set>
                                  </p:childTnLst>
                                  <p:subTnLst>
                                    <p:audio>
                                      <p:cMediaNode>
                                        <p:cTn display="0" masterRel="sameClick">
                                          <p:stCondLst>
                                            <p:cond evt="begin" delay="0">
                                              <p:tn val="22"/>
                                            </p:cond>
                                          </p:stCondLst>
                                          <p:endCondLst>
                                            <p:cond evt="onStopAudio" delay="0">
                                              <p:tgtEl>
                                                <p:sldTgt/>
                                              </p:tgtEl>
                                            </p:cond>
                                          </p:endCondLst>
                                        </p:cTn>
                                        <p:tgtEl>
                                          <p:sndTgt r:embed="rId2"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4799">
                                            <p:txEl>
                                              <p:pRg st="5" end="5"/>
                                            </p:txEl>
                                          </p:spTgt>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4799">
                                            <p:txEl>
                                              <p:pRg st="7" end="7"/>
                                            </p:txEl>
                                          </p:spTgt>
                                        </p:tgtEl>
                                        <p:attrNameLst>
                                          <p:attrName>style.visibility</p:attrName>
                                        </p:attrNameLst>
                                      </p:cBhvr>
                                      <p:to>
                                        <p:strVal val="visible"/>
                                      </p:to>
                                    </p:se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4799">
                                            <p:txEl>
                                              <p:pRg st="9" end="9"/>
                                            </p:txEl>
                                          </p:spTgt>
                                        </p:tgtEl>
                                        <p:attrNameLst>
                                          <p:attrName>style.visibility</p:attrName>
                                        </p:attrNameLst>
                                      </p:cBhvr>
                                      <p:to>
                                        <p:strVal val="visible"/>
                                      </p:to>
                                    </p:set>
                                  </p:childTnLst>
                                  <p:subTnLst>
                                    <p:audio>
                                      <p:cMediaNode>
                                        <p:cTn display="0" masterRel="sameClick">
                                          <p:stCondLst>
                                            <p:cond evt="begin" delay="0">
                                              <p:tn val="34"/>
                                            </p:cond>
                                          </p:stCondLst>
                                          <p:endCondLst>
                                            <p:cond evt="onStopAudio" delay="0">
                                              <p:tgtEl>
                                                <p:sldTgt/>
                                              </p:tgtEl>
                                            </p:cond>
                                          </p:endCondLst>
                                        </p:cTn>
                                        <p:tgtEl>
                                          <p:sndTgt r:embed="rId2" name="CAMERA.WAV" builtIn="1"/>
                                        </p:tgtEl>
                                      </p:cMediaNode>
                                    </p:audio>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74799">
                                            <p:txEl>
                                              <p:pRg st="10" end="10"/>
                                            </p:txEl>
                                          </p:spTgt>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2" name="CAMERA.WAV" builtIn="1"/>
                                        </p:tgtEl>
                                      </p:cMediaNode>
                                    </p:audio>
                                  </p:sub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74799">
                                            <p:txEl>
                                              <p:pRg st="11" end="11"/>
                                            </p:txEl>
                                          </p:spTgt>
                                        </p:tgtEl>
                                        <p:attrNameLst>
                                          <p:attrName>style.visibility</p:attrName>
                                        </p:attrNameLst>
                                      </p:cBhvr>
                                      <p:to>
                                        <p:strVal val="visible"/>
                                      </p:to>
                                    </p:set>
                                  </p:childTnLst>
                                  <p:subTnLst>
                                    <p:audio>
                                      <p:cMediaNode>
                                        <p:cTn display="0" masterRel="sameClick">
                                          <p:stCondLst>
                                            <p:cond evt="begin" delay="0">
                                              <p:tn val="42"/>
                                            </p:cond>
                                          </p:stCondLst>
                                          <p:endCondLst>
                                            <p:cond evt="onStopAudio" delay="0">
                                              <p:tgtEl>
                                                <p:sldTgt/>
                                              </p:tgtEl>
                                            </p:cond>
                                          </p:endCondLst>
                                        </p:cTn>
                                        <p:tgtEl>
                                          <p:sndTgt r:embed="rId2" name="CAMERA.WAV" builtIn="1"/>
                                        </p:tgtEl>
                                      </p:cMediaNode>
                                    </p:audio>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74800">
                                            <p:txEl>
                                              <p:pRg st="0" end="0"/>
                                            </p:txEl>
                                          </p:spTgt>
                                        </p:tgtEl>
                                        <p:attrNameLst>
                                          <p:attrName>style.visibility</p:attrName>
                                        </p:attrNameLst>
                                      </p:cBhvr>
                                      <p:to>
                                        <p:strVal val="visible"/>
                                      </p:to>
                                    </p:set>
                                  </p:childTnLst>
                                  <p:subTnLst>
                                    <p:audio>
                                      <p:cMediaNode>
                                        <p:cTn display="0" masterRel="sameClick">
                                          <p:stCondLst>
                                            <p:cond evt="begin" delay="0">
                                              <p:tn val="46"/>
                                            </p:cond>
                                          </p:stCondLst>
                                          <p:endCondLst>
                                            <p:cond evt="onStopAudio" delay="0">
                                              <p:tgtEl>
                                                <p:sldTgt/>
                                              </p:tgtEl>
                                            </p:cond>
                                          </p:endCondLst>
                                        </p:cTn>
                                        <p:tgtEl>
                                          <p:sndTgt r:embed="rId2" name="CAMERA.WAV" builtIn="1"/>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74800">
                                            <p:txEl>
                                              <p:pRg st="1" end="1"/>
                                            </p:txEl>
                                          </p:spTgt>
                                        </p:tgtEl>
                                        <p:attrNameLst>
                                          <p:attrName>style.visibility</p:attrName>
                                        </p:attrNameLst>
                                      </p:cBhvr>
                                      <p:to>
                                        <p:strVal val="visible"/>
                                      </p:to>
                                    </p:set>
                                  </p:childTnLst>
                                  <p:subTnLst>
                                    <p:audio>
                                      <p:cMediaNode>
                                        <p:cTn display="0" masterRel="sameClick">
                                          <p:stCondLst>
                                            <p:cond evt="begin" delay="0">
                                              <p:tn val="50"/>
                                            </p:cond>
                                          </p:stCondLst>
                                          <p:endCondLst>
                                            <p:cond evt="onStopAudio" delay="0">
                                              <p:tgtEl>
                                                <p:sldTgt/>
                                              </p:tgtEl>
                                            </p:cond>
                                          </p:endCondLst>
                                        </p:cTn>
                                        <p:tgtEl>
                                          <p:sndTgt r:embed="rId2" name="CAMERA.WAV" builtIn="1"/>
                                        </p:tgtEl>
                                      </p:cMediaNode>
                                    </p:audio>
                                  </p:sub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4800">
                                            <p:txEl>
                                              <p:pRg st="3" end="3"/>
                                            </p:txEl>
                                          </p:spTgt>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2" name="CAMERA.WAV" builtIn="1"/>
                                        </p:tgtEl>
                                      </p:cMediaNode>
                                    </p:audio>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74800">
                                            <p:txEl>
                                              <p:pRg st="5" end="5"/>
                                            </p:txEl>
                                          </p:spTgt>
                                        </p:tgtEl>
                                        <p:attrNameLst>
                                          <p:attrName>style.visibility</p:attrName>
                                        </p:attrNameLst>
                                      </p:cBhvr>
                                      <p:to>
                                        <p:strVal val="visible"/>
                                      </p:to>
                                    </p:set>
                                  </p:childTnLst>
                                  <p:subTnLst>
                                    <p:audio>
                                      <p:cMediaNode>
                                        <p:cTn display="0" masterRel="sameClick">
                                          <p:stCondLst>
                                            <p:cond evt="begin" delay="0">
                                              <p:tn val="58"/>
                                            </p:cond>
                                          </p:stCondLst>
                                          <p:endCondLst>
                                            <p:cond evt="onStopAudio" delay="0">
                                              <p:tgtEl>
                                                <p:sldTgt/>
                                              </p:tgtEl>
                                            </p:cond>
                                          </p:endCondLst>
                                        </p:cTn>
                                        <p:tgtEl>
                                          <p:sndTgt r:embed="rId2" name="CAMERA.WAV" builtIn="1"/>
                                        </p:tgtEl>
                                      </p:cMediaNode>
                                    </p:audio>
                                  </p:sub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74800">
                                            <p:txEl>
                                              <p:pRg st="7" end="7"/>
                                            </p:txEl>
                                          </p:spTgt>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2" name="CAMERA.WAV" builtIn="1"/>
                                        </p:tgtEl>
                                      </p:cMediaNode>
                                    </p:audio>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74800">
                                            <p:txEl>
                                              <p:pRg st="8" end="8"/>
                                            </p:txEl>
                                          </p:spTgt>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2" name="CAMERA.WAV" builtIn="1"/>
                                        </p:tgtEl>
                                      </p:cMediaNode>
                                    </p:audio>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74800">
                                            <p:txEl>
                                              <p:pRg st="9" end="9"/>
                                            </p:txEl>
                                          </p:spTgt>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2" name="CAMERA.WAV" builtIn="1"/>
                                        </p:tgtEl>
                                      </p:cMediaNode>
                                    </p:audio>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74800">
                                            <p:txEl>
                                              <p:pRg st="10" end="10"/>
                                            </p:txEl>
                                          </p:spTgt>
                                        </p:tgtEl>
                                        <p:attrNameLst>
                                          <p:attrName>style.visibility</p:attrName>
                                        </p:attrNameLst>
                                      </p:cBhvr>
                                      <p:to>
                                        <p:strVal val="visible"/>
                                      </p:to>
                                    </p:set>
                                  </p:childTnLst>
                                  <p:subTnLst>
                                    <p:audio>
                                      <p:cMediaNode>
                                        <p:cTn display="0" masterRel="sameClick">
                                          <p:stCondLst>
                                            <p:cond evt="begin" delay="0">
                                              <p:tn val="74"/>
                                            </p:cond>
                                          </p:stCondLst>
                                          <p:endCondLst>
                                            <p:cond evt="onStopAudio" delay="0">
                                              <p:tgtEl>
                                                <p:sldTgt/>
                                              </p:tgtEl>
                                            </p:cond>
                                          </p:endCondLst>
                                        </p:cTn>
                                        <p:tgtEl>
                                          <p:sndTgt r:embed="rId2" name="CAMERA.WAV" builtIn="1"/>
                                        </p:tgtEl>
                                      </p:cMediaNode>
                                    </p:audio>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74800">
                                            <p:txEl>
                                              <p:pRg st="11" end="11"/>
                                            </p:txEl>
                                          </p:spTgt>
                                        </p:tgtEl>
                                        <p:attrNameLst>
                                          <p:attrName>style.visibility</p:attrName>
                                        </p:attrNameLst>
                                      </p:cBhvr>
                                      <p:to>
                                        <p:strVal val="visible"/>
                                      </p:to>
                                    </p:set>
                                  </p:childTnLst>
                                  <p:subTnLst>
                                    <p:audio>
                                      <p:cMediaNode>
                                        <p:cTn display="0" masterRel="sameClick">
                                          <p:stCondLst>
                                            <p:cond evt="begin" delay="0">
                                              <p:tn val="78"/>
                                            </p:cond>
                                          </p:stCondLst>
                                          <p:endCondLst>
                                            <p:cond evt="onStopAudio" delay="0">
                                              <p:tgtEl>
                                                <p:sldTgt/>
                                              </p:tgtEl>
                                            </p:cond>
                                          </p:endCondLst>
                                        </p:cTn>
                                        <p:tgtEl>
                                          <p:sndTgt r:embed="rId2" name="CAMERA.WAV" builtIn="1"/>
                                        </p:tgtEl>
                                      </p:cMediaNode>
                                    </p:audio>
                                  </p:sub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74801">
                                            <p:txEl>
                                              <p:pRg st="1" end="1"/>
                                            </p:txEl>
                                          </p:spTgt>
                                        </p:tgtEl>
                                        <p:attrNameLst>
                                          <p:attrName>style.visibility</p:attrName>
                                        </p:attrNameLst>
                                      </p:cBhvr>
                                      <p:to>
                                        <p:strVal val="visible"/>
                                      </p:to>
                                    </p:set>
                                  </p:childTnLst>
                                  <p:subTnLst>
                                    <p:audio>
                                      <p:cMediaNode>
                                        <p:cTn display="0" masterRel="sameClick">
                                          <p:stCondLst>
                                            <p:cond evt="begin" delay="0">
                                              <p:tn val="82"/>
                                            </p:cond>
                                          </p:stCondLst>
                                          <p:endCondLst>
                                            <p:cond evt="onStopAudio" delay="0">
                                              <p:tgtEl>
                                                <p:sldTgt/>
                                              </p:tgtEl>
                                            </p:cond>
                                          </p:endCondLst>
                                        </p:cTn>
                                        <p:tgtEl>
                                          <p:sndTgt r:embed="rId2" name="CAMERA.WAV" builtIn="1"/>
                                        </p:tgtEl>
                                      </p:cMediaNode>
                                    </p:audio>
                                  </p:sub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74801">
                                            <p:txEl>
                                              <p:pRg st="3" end="3"/>
                                            </p:txEl>
                                          </p:spTgt>
                                        </p:tgtEl>
                                        <p:attrNameLst>
                                          <p:attrName>style.visibility</p:attrName>
                                        </p:attrNameLst>
                                      </p:cBhvr>
                                      <p:to>
                                        <p:strVal val="visible"/>
                                      </p:to>
                                    </p:set>
                                  </p:childTnLst>
                                  <p:subTnLst>
                                    <p:audio>
                                      <p:cMediaNode>
                                        <p:cTn display="0" masterRel="sameClick">
                                          <p:stCondLst>
                                            <p:cond evt="begin" delay="0">
                                              <p:tn val="86"/>
                                            </p:cond>
                                          </p:stCondLst>
                                          <p:endCondLst>
                                            <p:cond evt="onStopAudio" delay="0">
                                              <p:tgtEl>
                                                <p:sldTgt/>
                                              </p:tgtEl>
                                            </p:cond>
                                          </p:endCondLst>
                                        </p:cTn>
                                        <p:tgtEl>
                                          <p:sndTgt r:embed="rId2" name="CAMERA.WAV" builtIn="1"/>
                                        </p:tgtEl>
                                      </p:cMediaNode>
                                    </p:audio>
                                  </p:sub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74801">
                                            <p:txEl>
                                              <p:pRg st="5" end="5"/>
                                            </p:txEl>
                                          </p:spTgt>
                                        </p:tgtEl>
                                        <p:attrNameLst>
                                          <p:attrName>style.visibility</p:attrName>
                                        </p:attrNameLst>
                                      </p:cBhvr>
                                      <p:to>
                                        <p:strVal val="visible"/>
                                      </p:to>
                                    </p:set>
                                  </p:childTnLst>
                                  <p:subTnLst>
                                    <p:audio>
                                      <p:cMediaNode>
                                        <p:cTn display="0" masterRel="sameClick">
                                          <p:stCondLst>
                                            <p:cond evt="begin" delay="0">
                                              <p:tn val="90"/>
                                            </p:cond>
                                          </p:stCondLst>
                                          <p:endCondLst>
                                            <p:cond evt="onStopAudio" delay="0">
                                              <p:tgtEl>
                                                <p:sldTgt/>
                                              </p:tgtEl>
                                            </p:cond>
                                          </p:endCondLst>
                                        </p:cTn>
                                        <p:tgtEl>
                                          <p:sndTgt r:embed="rId2" name="CAMERA.WAV" builtIn="1"/>
                                        </p:tgtEl>
                                      </p:cMediaNode>
                                    </p:audio>
                                  </p:sub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74801">
                                            <p:txEl>
                                              <p:pRg st="6" end="6"/>
                                            </p:txEl>
                                          </p:spTgt>
                                        </p:tgtEl>
                                        <p:attrNameLst>
                                          <p:attrName>style.visibility</p:attrName>
                                        </p:attrNameLst>
                                      </p:cBhvr>
                                      <p:to>
                                        <p:strVal val="visible"/>
                                      </p:to>
                                    </p:set>
                                  </p:childTnLst>
                                  <p:subTnLst>
                                    <p:audio>
                                      <p:cMediaNode>
                                        <p:cTn display="0" masterRel="sameClick">
                                          <p:stCondLst>
                                            <p:cond evt="begin" delay="0">
                                              <p:tn val="94"/>
                                            </p:cond>
                                          </p:stCondLst>
                                          <p:endCondLst>
                                            <p:cond evt="onStopAudio" delay="0">
                                              <p:tgtEl>
                                                <p:sldTgt/>
                                              </p:tgtEl>
                                            </p:cond>
                                          </p:endCondLst>
                                        </p:cTn>
                                        <p:tgtEl>
                                          <p:sndTgt r:embed="rId2" name="CAMERA.WAV" builtIn="1"/>
                                        </p:tgtEl>
                                      </p:cMediaNode>
                                    </p:audio>
                                  </p:sub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74801">
                                            <p:txEl>
                                              <p:pRg st="7" end="7"/>
                                            </p:txEl>
                                          </p:spTgt>
                                        </p:tgtEl>
                                        <p:attrNameLst>
                                          <p:attrName>style.visibility</p:attrName>
                                        </p:attrNameLst>
                                      </p:cBhvr>
                                      <p:to>
                                        <p:strVal val="visible"/>
                                      </p:to>
                                    </p:set>
                                  </p:childTnLst>
                                  <p:subTnLst>
                                    <p:audio>
                                      <p:cMediaNode>
                                        <p:cTn display="0" masterRel="sameClick">
                                          <p:stCondLst>
                                            <p:cond evt="begin" delay="0">
                                              <p:tn val="98"/>
                                            </p:cond>
                                          </p:stCondLst>
                                          <p:endCondLst>
                                            <p:cond evt="onStopAudio" delay="0">
                                              <p:tgtEl>
                                                <p:sldTgt/>
                                              </p:tgtEl>
                                            </p:cond>
                                          </p:endCondLst>
                                        </p:cTn>
                                        <p:tgtEl>
                                          <p:sndTgt r:embed="rId2" name="CAMERA.WAV" builtIn="1"/>
                                        </p:tgtEl>
                                      </p:cMediaNode>
                                    </p:audio>
                                  </p:sub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74801">
                                            <p:txEl>
                                              <p:pRg st="8" end="8"/>
                                            </p:txEl>
                                          </p:spTgt>
                                        </p:tgtEl>
                                        <p:attrNameLst>
                                          <p:attrName>style.visibility</p:attrName>
                                        </p:attrNameLst>
                                      </p:cBhvr>
                                      <p:to>
                                        <p:strVal val="visible"/>
                                      </p:to>
                                    </p:set>
                                  </p:childTnLst>
                                  <p:subTnLst>
                                    <p:audio>
                                      <p:cMediaNode>
                                        <p:cTn display="0" masterRel="sameClick">
                                          <p:stCondLst>
                                            <p:cond evt="begin" delay="0">
                                              <p:tn val="102"/>
                                            </p:cond>
                                          </p:stCondLst>
                                          <p:endCondLst>
                                            <p:cond evt="onStopAudio" delay="0">
                                              <p:tgtEl>
                                                <p:sldTgt/>
                                              </p:tgtEl>
                                            </p:cond>
                                          </p:endCondLst>
                                        </p:cTn>
                                        <p:tgtEl>
                                          <p:sndTgt r:embed="rId2" name="CAMERA.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74801">
                                            <p:txEl>
                                              <p:pRg st="9" end="9"/>
                                            </p:txEl>
                                          </p:spTgt>
                                        </p:tgtEl>
                                        <p:attrNameLst>
                                          <p:attrName>style.visibility</p:attrName>
                                        </p:attrNameLst>
                                      </p:cBhvr>
                                      <p:to>
                                        <p:strVal val="visible"/>
                                      </p:to>
                                    </p:set>
                                  </p:childTnLst>
                                  <p:subTnLst>
                                    <p:audio>
                                      <p:cMediaNode>
                                        <p:cTn display="0" masterRel="sameClick">
                                          <p:stCondLst>
                                            <p:cond evt="begin" delay="0">
                                              <p:tn val="106"/>
                                            </p:cond>
                                          </p:stCondLst>
                                          <p:endCondLst>
                                            <p:cond evt="onStopAudio" delay="0">
                                              <p:tgtEl>
                                                <p:sldTgt/>
                                              </p:tgtEl>
                                            </p:cond>
                                          </p:endCondLst>
                                        </p:cTn>
                                        <p:tgtEl>
                                          <p:sndTgt r:embed="rId2" name="CAMERA.WAV" builtIn="1"/>
                                        </p:tgtEl>
                                      </p:cMediaNode>
                                    </p:audio>
                                  </p:sub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74801">
                                            <p:txEl>
                                              <p:pRg st="10" end="10"/>
                                            </p:txEl>
                                          </p:spTgt>
                                        </p:tgtEl>
                                        <p:attrNameLst>
                                          <p:attrName>style.visibility</p:attrName>
                                        </p:attrNameLst>
                                      </p:cBhvr>
                                      <p:to>
                                        <p:strVal val="visible"/>
                                      </p:to>
                                    </p:set>
                                  </p:childTnLst>
                                  <p:subTnLst>
                                    <p:audio>
                                      <p:cMediaNode>
                                        <p:cTn display="0" masterRel="sameClick">
                                          <p:stCondLst>
                                            <p:cond evt="begin" delay="0">
                                              <p:tn val="110"/>
                                            </p:cond>
                                          </p:stCondLst>
                                          <p:endCondLst>
                                            <p:cond evt="onStopAudio" delay="0">
                                              <p:tgtEl>
                                                <p:sldTgt/>
                                              </p:tgtEl>
                                            </p:cond>
                                          </p:endCondLst>
                                        </p:cTn>
                                        <p:tgtEl>
                                          <p:sndTgt r:embed="rId2" name="CAMERA.WAV" builtIn="1"/>
                                        </p:tgtEl>
                                      </p:cMediaNode>
                                    </p:audio>
                                  </p:sub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499"/>
                                          </p:stCondLst>
                                        </p:cTn>
                                        <p:tgtEl>
                                          <p:spTgt spid="74801">
                                            <p:txEl>
                                              <p:pRg st="11" end="11"/>
                                            </p:txEl>
                                          </p:spTgt>
                                        </p:tgtEl>
                                        <p:attrNameLst>
                                          <p:attrName>style.visibility</p:attrName>
                                        </p:attrNameLst>
                                      </p:cBhvr>
                                      <p:to>
                                        <p:strVal val="visible"/>
                                      </p:to>
                                    </p:set>
                                  </p:childTnLst>
                                  <p:subTnLst>
                                    <p:audio>
                                      <p:cMediaNode>
                                        <p:cTn display="0" masterRel="sameClick">
                                          <p:stCondLst>
                                            <p:cond evt="begin" delay="0">
                                              <p:tn val="114"/>
                                            </p:cond>
                                          </p:stCondLst>
                                          <p:endCondLst>
                                            <p:cond evt="onStopAudio" delay="0">
                                              <p:tgtEl>
                                                <p:sldTgt/>
                                              </p:tgtEl>
                                            </p:cond>
                                          </p:endCondLst>
                                        </p:cTn>
                                        <p:tgtEl>
                                          <p:sndTgt r:embed="rId2" name="CAMERA.WAV" builtIn="1"/>
                                        </p:tgtEl>
                                      </p:cMediaNode>
                                    </p:audio>
                                  </p:sub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499"/>
                                          </p:stCondLst>
                                        </p:cTn>
                                        <p:tgtEl>
                                          <p:spTgt spid="74802">
                                            <p:txEl>
                                              <p:pRg st="1" end="1"/>
                                            </p:txEl>
                                          </p:spTgt>
                                        </p:tgtEl>
                                        <p:attrNameLst>
                                          <p:attrName>style.visibility</p:attrName>
                                        </p:attrNameLst>
                                      </p:cBhvr>
                                      <p:to>
                                        <p:strVal val="visible"/>
                                      </p:to>
                                    </p:set>
                                  </p:childTnLst>
                                  <p:subTnLst>
                                    <p:audio>
                                      <p:cMediaNode>
                                        <p:cTn display="0" masterRel="sameClick">
                                          <p:stCondLst>
                                            <p:cond evt="begin" delay="0">
                                              <p:tn val="118"/>
                                            </p:cond>
                                          </p:stCondLst>
                                          <p:endCondLst>
                                            <p:cond evt="onStopAudio" delay="0">
                                              <p:tgtEl>
                                                <p:sldTgt/>
                                              </p:tgtEl>
                                            </p:cond>
                                          </p:endCondLst>
                                        </p:cTn>
                                        <p:tgtEl>
                                          <p:sndTgt r:embed="rId2" name="CAMERA.WAV" builtIn="1"/>
                                        </p:tgtEl>
                                      </p:cMediaNode>
                                    </p:audio>
                                  </p:sub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74802">
                                            <p:txEl>
                                              <p:pRg st="3" end="3"/>
                                            </p:txEl>
                                          </p:spTgt>
                                        </p:tgtEl>
                                        <p:attrNameLst>
                                          <p:attrName>style.visibility</p:attrName>
                                        </p:attrNameLst>
                                      </p:cBhvr>
                                      <p:to>
                                        <p:strVal val="visible"/>
                                      </p:to>
                                    </p:set>
                                  </p:childTnLst>
                                  <p:subTnLst>
                                    <p:audio>
                                      <p:cMediaNode>
                                        <p:cTn display="0" masterRel="sameClick">
                                          <p:stCondLst>
                                            <p:cond evt="begin" delay="0">
                                              <p:tn val="122"/>
                                            </p:cond>
                                          </p:stCondLst>
                                          <p:endCondLst>
                                            <p:cond evt="onStopAudio" delay="0">
                                              <p:tgtEl>
                                                <p:sldTgt/>
                                              </p:tgtEl>
                                            </p:cond>
                                          </p:endCondLst>
                                        </p:cTn>
                                        <p:tgtEl>
                                          <p:sndTgt r:embed="rId2" name="CAMERA.WAV" builtIn="1"/>
                                        </p:tgtEl>
                                      </p:cMediaNode>
                                    </p:audio>
                                  </p:sub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74802">
                                            <p:txEl>
                                              <p:pRg st="4" end="4"/>
                                            </p:txEl>
                                          </p:spTgt>
                                        </p:tgtEl>
                                        <p:attrNameLst>
                                          <p:attrName>style.visibility</p:attrName>
                                        </p:attrNameLst>
                                      </p:cBhvr>
                                      <p:to>
                                        <p:strVal val="visible"/>
                                      </p:to>
                                    </p:set>
                                  </p:childTnLst>
                                  <p:subTnLst>
                                    <p:audio>
                                      <p:cMediaNode>
                                        <p:cTn display="0" masterRel="sameClick">
                                          <p:stCondLst>
                                            <p:cond evt="begin" delay="0">
                                              <p:tn val="126"/>
                                            </p:cond>
                                          </p:stCondLst>
                                          <p:endCondLst>
                                            <p:cond evt="onStopAudio" delay="0">
                                              <p:tgtEl>
                                                <p:sldTgt/>
                                              </p:tgtEl>
                                            </p:cond>
                                          </p:endCondLst>
                                        </p:cTn>
                                        <p:tgtEl>
                                          <p:sndTgt r:embed="rId2" name="CAMERA.WAV" builtIn="1"/>
                                        </p:tgtEl>
                                      </p:cMediaNode>
                                    </p:audio>
                                  </p:sub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499"/>
                                          </p:stCondLst>
                                        </p:cTn>
                                        <p:tgtEl>
                                          <p:spTgt spid="74802">
                                            <p:txEl>
                                              <p:pRg st="5" end="5"/>
                                            </p:txEl>
                                          </p:spTgt>
                                        </p:tgtEl>
                                        <p:attrNameLst>
                                          <p:attrName>style.visibility</p:attrName>
                                        </p:attrNameLst>
                                      </p:cBhvr>
                                      <p:to>
                                        <p:strVal val="visible"/>
                                      </p:to>
                                    </p:set>
                                  </p:childTnLst>
                                  <p:subTnLst>
                                    <p:audio>
                                      <p:cMediaNode>
                                        <p:cTn display="0" masterRel="sameClick">
                                          <p:stCondLst>
                                            <p:cond evt="begin" delay="0">
                                              <p:tn val="130"/>
                                            </p:cond>
                                          </p:stCondLst>
                                          <p:endCondLst>
                                            <p:cond evt="onStopAudio" delay="0">
                                              <p:tgtEl>
                                                <p:sldTgt/>
                                              </p:tgtEl>
                                            </p:cond>
                                          </p:endCondLst>
                                        </p:cTn>
                                        <p:tgtEl>
                                          <p:sndTgt r:embed="rId2" name="CAMERA.WAV" builtIn="1"/>
                                        </p:tgtEl>
                                      </p:cMediaNode>
                                    </p:audio>
                                  </p:sub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74802">
                                            <p:txEl>
                                              <p:pRg st="6" end="6"/>
                                            </p:txEl>
                                          </p:spTgt>
                                        </p:tgtEl>
                                        <p:attrNameLst>
                                          <p:attrName>style.visibility</p:attrName>
                                        </p:attrNameLst>
                                      </p:cBhvr>
                                      <p:to>
                                        <p:strVal val="visible"/>
                                      </p:to>
                                    </p:set>
                                  </p:childTnLst>
                                  <p:subTnLst>
                                    <p:audio>
                                      <p:cMediaNode>
                                        <p:cTn display="0" masterRel="sameClick">
                                          <p:stCondLst>
                                            <p:cond evt="begin" delay="0">
                                              <p:tn val="134"/>
                                            </p:cond>
                                          </p:stCondLst>
                                          <p:endCondLst>
                                            <p:cond evt="onStopAudio" delay="0">
                                              <p:tgtEl>
                                                <p:sldTgt/>
                                              </p:tgtEl>
                                            </p:cond>
                                          </p:endCondLst>
                                        </p:cTn>
                                        <p:tgtEl>
                                          <p:sndTgt r:embed="rId2" name="CAMERA.WAV" builtIn="1"/>
                                        </p:tgtEl>
                                      </p:cMediaNode>
                                    </p:audio>
                                  </p:sub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74802">
                                            <p:txEl>
                                              <p:pRg st="7" end="7"/>
                                            </p:txEl>
                                          </p:spTgt>
                                        </p:tgtEl>
                                        <p:attrNameLst>
                                          <p:attrName>style.visibility</p:attrName>
                                        </p:attrNameLst>
                                      </p:cBhvr>
                                      <p:to>
                                        <p:strVal val="visible"/>
                                      </p:to>
                                    </p:set>
                                  </p:childTnLst>
                                  <p:subTnLst>
                                    <p:audio>
                                      <p:cMediaNode>
                                        <p:cTn display="0" masterRel="sameClick">
                                          <p:stCondLst>
                                            <p:cond evt="begin" delay="0">
                                              <p:tn val="138"/>
                                            </p:cond>
                                          </p:stCondLst>
                                          <p:endCondLst>
                                            <p:cond evt="onStopAudio" delay="0">
                                              <p:tgtEl>
                                                <p:sldTgt/>
                                              </p:tgtEl>
                                            </p:cond>
                                          </p:endCondLst>
                                        </p:cTn>
                                        <p:tgtEl>
                                          <p:sndTgt r:embed="rId2" name="CAMERA.WAV" builtIn="1"/>
                                        </p:tgtEl>
                                      </p:cMediaNode>
                                    </p:audio>
                                  </p:sub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499"/>
                                          </p:stCondLst>
                                        </p:cTn>
                                        <p:tgtEl>
                                          <p:spTgt spid="74802">
                                            <p:txEl>
                                              <p:pRg st="9" end="9"/>
                                            </p:txEl>
                                          </p:spTgt>
                                        </p:tgtEl>
                                        <p:attrNameLst>
                                          <p:attrName>style.visibility</p:attrName>
                                        </p:attrNameLst>
                                      </p:cBhvr>
                                      <p:to>
                                        <p:strVal val="visible"/>
                                      </p:to>
                                    </p:set>
                                  </p:childTnLst>
                                  <p:subTnLst>
                                    <p:audio>
                                      <p:cMediaNode>
                                        <p:cTn display="0" masterRel="sameClick">
                                          <p:stCondLst>
                                            <p:cond evt="begin" delay="0">
                                              <p:tn val="142"/>
                                            </p:cond>
                                          </p:stCondLst>
                                          <p:endCondLst>
                                            <p:cond evt="onStopAudio" delay="0">
                                              <p:tgtEl>
                                                <p:sldTgt/>
                                              </p:tgtEl>
                                            </p:cond>
                                          </p:endCondLst>
                                        </p:cTn>
                                        <p:tgtEl>
                                          <p:sndTgt r:embed="rId2" name="CAMERA.WAV" builtIn="1"/>
                                        </p:tgtEl>
                                      </p:cMediaNode>
                                    </p:audio>
                                  </p:sub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74802">
                                            <p:txEl>
                                              <p:pRg st="10" end="10"/>
                                            </p:txEl>
                                          </p:spTgt>
                                        </p:tgtEl>
                                        <p:attrNameLst>
                                          <p:attrName>style.visibility</p:attrName>
                                        </p:attrNameLst>
                                      </p:cBhvr>
                                      <p:to>
                                        <p:strVal val="visible"/>
                                      </p:to>
                                    </p:set>
                                  </p:childTnLst>
                                  <p:subTnLst>
                                    <p:audio>
                                      <p:cMediaNode>
                                        <p:cTn display="0" masterRel="sameClick">
                                          <p:stCondLst>
                                            <p:cond evt="begin" delay="0">
                                              <p:tn val="146"/>
                                            </p:cond>
                                          </p:stCondLst>
                                          <p:endCondLst>
                                            <p:cond evt="onStopAudio" delay="0">
                                              <p:tgtEl>
                                                <p:sldTgt/>
                                              </p:tgtEl>
                                            </p:cond>
                                          </p:endCondLst>
                                        </p:cTn>
                                        <p:tgtEl>
                                          <p:sndTgt r:embed="rId2" name="CAMERA.WAV" builtIn="1"/>
                                        </p:tgtEl>
                                      </p:cMediaNode>
                                    </p:audio>
                                  </p:sub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74802">
                                            <p:txEl>
                                              <p:pRg st="11" end="11"/>
                                            </p:txEl>
                                          </p:spTgt>
                                        </p:tgtEl>
                                        <p:attrNameLst>
                                          <p:attrName>style.visibility</p:attrName>
                                        </p:attrNameLst>
                                      </p:cBhvr>
                                      <p:to>
                                        <p:strVal val="visible"/>
                                      </p:to>
                                    </p:set>
                                  </p:childTnLst>
                                  <p:subTnLst>
                                    <p:audio>
                                      <p:cMediaNode>
                                        <p:cTn display="0" masterRel="sameClick">
                                          <p:stCondLst>
                                            <p:cond evt="begin" delay="0">
                                              <p:tn val="150"/>
                                            </p:cond>
                                          </p:stCondLst>
                                          <p:endCondLst>
                                            <p:cond evt="onStopAudio" delay="0">
                                              <p:tgtEl>
                                                <p:sldTgt/>
                                              </p:tgtEl>
                                            </p:cond>
                                          </p:endCondLst>
                                        </p:cTn>
                                        <p:tgtEl>
                                          <p:sndTgt r:embed="rId2" name="CAMERA.WAV" builtIn="1"/>
                                        </p:tgtEl>
                                      </p:cMediaNode>
                                    </p:audio>
                                  </p:sub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74803">
                                            <p:txEl>
                                              <p:pRg st="1" end="1"/>
                                            </p:txEl>
                                          </p:spTgt>
                                        </p:tgtEl>
                                        <p:attrNameLst>
                                          <p:attrName>style.visibility</p:attrName>
                                        </p:attrNameLst>
                                      </p:cBhvr>
                                      <p:to>
                                        <p:strVal val="visible"/>
                                      </p:to>
                                    </p:set>
                                  </p:childTnLst>
                                  <p:subTnLst>
                                    <p:audio>
                                      <p:cMediaNode>
                                        <p:cTn display="0" masterRel="sameClick">
                                          <p:stCondLst>
                                            <p:cond evt="begin" delay="0">
                                              <p:tn val="154"/>
                                            </p:cond>
                                          </p:stCondLst>
                                          <p:endCondLst>
                                            <p:cond evt="onStopAudio" delay="0">
                                              <p:tgtEl>
                                                <p:sldTgt/>
                                              </p:tgtEl>
                                            </p:cond>
                                          </p:endCondLst>
                                        </p:cTn>
                                        <p:tgtEl>
                                          <p:sndTgt r:embed="rId2" name="CAMERA.WAV" builtIn="1"/>
                                        </p:tgtEl>
                                      </p:cMediaNode>
                                    </p:audio>
                                  </p:sub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74803">
                                            <p:txEl>
                                              <p:pRg st="3" end="3"/>
                                            </p:txEl>
                                          </p:spTgt>
                                        </p:tgtEl>
                                        <p:attrNameLst>
                                          <p:attrName>style.visibility</p:attrName>
                                        </p:attrNameLst>
                                      </p:cBhvr>
                                      <p:to>
                                        <p:strVal val="visible"/>
                                      </p:to>
                                    </p:set>
                                  </p:childTnLst>
                                  <p:subTnLst>
                                    <p:audio>
                                      <p:cMediaNode>
                                        <p:cTn display="0" masterRel="sameClick">
                                          <p:stCondLst>
                                            <p:cond evt="begin" delay="0">
                                              <p:tn val="158"/>
                                            </p:cond>
                                          </p:stCondLst>
                                          <p:endCondLst>
                                            <p:cond evt="onStopAudio" delay="0">
                                              <p:tgtEl>
                                                <p:sldTgt/>
                                              </p:tgtEl>
                                            </p:cond>
                                          </p:endCondLst>
                                        </p:cTn>
                                        <p:tgtEl>
                                          <p:sndTgt r:embed="rId2" name="CAMERA.WAV" builtIn="1"/>
                                        </p:tgtEl>
                                      </p:cMediaNode>
                                    </p:audio>
                                  </p:sub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499"/>
                                          </p:stCondLst>
                                        </p:cTn>
                                        <p:tgtEl>
                                          <p:spTgt spid="74803">
                                            <p:txEl>
                                              <p:pRg st="5" end="5"/>
                                            </p:txEl>
                                          </p:spTgt>
                                        </p:tgtEl>
                                        <p:attrNameLst>
                                          <p:attrName>style.visibility</p:attrName>
                                        </p:attrNameLst>
                                      </p:cBhvr>
                                      <p:to>
                                        <p:strVal val="visible"/>
                                      </p:to>
                                    </p:set>
                                  </p:childTnLst>
                                  <p:subTnLst>
                                    <p:audio>
                                      <p:cMediaNode>
                                        <p:cTn display="0" masterRel="sameClick">
                                          <p:stCondLst>
                                            <p:cond evt="begin" delay="0">
                                              <p:tn val="162"/>
                                            </p:cond>
                                          </p:stCondLst>
                                          <p:endCondLst>
                                            <p:cond evt="onStopAudio" delay="0">
                                              <p:tgtEl>
                                                <p:sldTgt/>
                                              </p:tgtEl>
                                            </p:cond>
                                          </p:endCondLst>
                                        </p:cTn>
                                        <p:tgtEl>
                                          <p:sndTgt r:embed="rId2" name="CAMERA.WAV" builtIn="1"/>
                                        </p:tgtEl>
                                      </p:cMediaNode>
                                    </p:audio>
                                  </p:sub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499"/>
                                          </p:stCondLst>
                                        </p:cTn>
                                        <p:tgtEl>
                                          <p:spTgt spid="74803">
                                            <p:txEl>
                                              <p:pRg st="6" end="6"/>
                                            </p:txEl>
                                          </p:spTgt>
                                        </p:tgtEl>
                                        <p:attrNameLst>
                                          <p:attrName>style.visibility</p:attrName>
                                        </p:attrNameLst>
                                      </p:cBhvr>
                                      <p:to>
                                        <p:strVal val="visible"/>
                                      </p:to>
                                    </p:set>
                                  </p:childTnLst>
                                  <p:subTnLst>
                                    <p:audio>
                                      <p:cMediaNode>
                                        <p:cTn display="0" masterRel="sameClick">
                                          <p:stCondLst>
                                            <p:cond evt="begin" delay="0">
                                              <p:tn val="166"/>
                                            </p:cond>
                                          </p:stCondLst>
                                          <p:endCondLst>
                                            <p:cond evt="onStopAudio" delay="0">
                                              <p:tgtEl>
                                                <p:sldTgt/>
                                              </p:tgtEl>
                                            </p:cond>
                                          </p:endCondLst>
                                        </p:cTn>
                                        <p:tgtEl>
                                          <p:sndTgt r:embed="rId2" name="CAMERA.WAV" builtIn="1"/>
                                        </p:tgtEl>
                                      </p:cMediaNode>
                                    </p:audio>
                                  </p:sub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499"/>
                                          </p:stCondLst>
                                        </p:cTn>
                                        <p:tgtEl>
                                          <p:spTgt spid="74803">
                                            <p:txEl>
                                              <p:pRg st="7" end="7"/>
                                            </p:txEl>
                                          </p:spTgt>
                                        </p:tgtEl>
                                        <p:attrNameLst>
                                          <p:attrName>style.visibility</p:attrName>
                                        </p:attrNameLst>
                                      </p:cBhvr>
                                      <p:to>
                                        <p:strVal val="visible"/>
                                      </p:to>
                                    </p:set>
                                  </p:childTnLst>
                                  <p:subTnLst>
                                    <p:audio>
                                      <p:cMediaNode>
                                        <p:cTn display="0" masterRel="sameClick">
                                          <p:stCondLst>
                                            <p:cond evt="begin" delay="0">
                                              <p:tn val="170"/>
                                            </p:cond>
                                          </p:stCondLst>
                                          <p:endCondLst>
                                            <p:cond evt="onStopAudio" delay="0">
                                              <p:tgtEl>
                                                <p:sldTgt/>
                                              </p:tgtEl>
                                            </p:cond>
                                          </p:endCondLst>
                                        </p:cTn>
                                        <p:tgtEl>
                                          <p:sndTgt r:embed="rId2" name="CAMERA.WAV" builtIn="1"/>
                                        </p:tgtEl>
                                      </p:cMediaNode>
                                    </p:audio>
                                  </p:sub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74803">
                                            <p:txEl>
                                              <p:pRg st="9" end="9"/>
                                            </p:txEl>
                                          </p:spTgt>
                                        </p:tgtEl>
                                        <p:attrNameLst>
                                          <p:attrName>style.visibility</p:attrName>
                                        </p:attrNameLst>
                                      </p:cBhvr>
                                      <p:to>
                                        <p:strVal val="visible"/>
                                      </p:to>
                                    </p:set>
                                  </p:childTnLst>
                                  <p:subTnLst>
                                    <p:audio>
                                      <p:cMediaNode>
                                        <p:cTn display="0" masterRel="sameClick">
                                          <p:stCondLst>
                                            <p:cond evt="begin" delay="0">
                                              <p:tn val="174"/>
                                            </p:cond>
                                          </p:stCondLst>
                                          <p:endCondLst>
                                            <p:cond evt="onStopAudio" delay="0">
                                              <p:tgtEl>
                                                <p:sldTgt/>
                                              </p:tgtEl>
                                            </p:cond>
                                          </p:endCondLst>
                                        </p:cTn>
                                        <p:tgtEl>
                                          <p:sndTgt r:embed="rId2" name="CAMERA.WAV" builtIn="1"/>
                                        </p:tgtEl>
                                      </p:cMediaNode>
                                    </p:audio>
                                  </p:sub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499"/>
                                          </p:stCondLst>
                                        </p:cTn>
                                        <p:tgtEl>
                                          <p:spTgt spid="74803">
                                            <p:txEl>
                                              <p:pRg st="10" end="10"/>
                                            </p:txEl>
                                          </p:spTgt>
                                        </p:tgtEl>
                                        <p:attrNameLst>
                                          <p:attrName>style.visibility</p:attrName>
                                        </p:attrNameLst>
                                      </p:cBhvr>
                                      <p:to>
                                        <p:strVal val="visible"/>
                                      </p:to>
                                    </p:set>
                                  </p:childTnLst>
                                  <p:subTnLst>
                                    <p:audio>
                                      <p:cMediaNode>
                                        <p:cTn display="0" masterRel="sameClick">
                                          <p:stCondLst>
                                            <p:cond evt="begin" delay="0">
                                              <p:tn val="178"/>
                                            </p:cond>
                                          </p:stCondLst>
                                          <p:endCondLst>
                                            <p:cond evt="onStopAudio" delay="0">
                                              <p:tgtEl>
                                                <p:sldTgt/>
                                              </p:tgtEl>
                                            </p:cond>
                                          </p:endCondLst>
                                        </p:cTn>
                                        <p:tgtEl>
                                          <p:sndTgt r:embed="rId2" name="CAMERA.WAV" builtIn="1"/>
                                        </p:tgtEl>
                                      </p:cMediaNode>
                                    </p:audio>
                                  </p:sub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74803">
                                            <p:txEl>
                                              <p:pRg st="11" end="11"/>
                                            </p:txEl>
                                          </p:spTgt>
                                        </p:tgtEl>
                                        <p:attrNameLst>
                                          <p:attrName>style.visibility</p:attrName>
                                        </p:attrNameLst>
                                      </p:cBhvr>
                                      <p:to>
                                        <p:strVal val="visible"/>
                                      </p:to>
                                    </p:set>
                                  </p:childTnLst>
                                  <p:subTnLst>
                                    <p:audio>
                                      <p:cMediaNode>
                                        <p:cTn display="0" masterRel="sameClick">
                                          <p:stCondLst>
                                            <p:cond evt="begin" delay="0">
                                              <p:tn val="182"/>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99" grpId="0" build="p" autoUpdateAnimBg="0"/>
      <p:bldP spid="74800" grpId="0" build="p" autoUpdateAnimBg="0"/>
      <p:bldP spid="74801" grpId="0" build="p" autoUpdateAnimBg="0"/>
      <p:bldP spid="74802" grpId="0" build="p" autoUpdateAnimBg="0"/>
      <p:bldP spid="74803" grpId="0" build="p" autoUpdateAnimBg="0"/>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30200" y="222250"/>
            <a:ext cx="501650" cy="396875"/>
          </a:xfrm>
          <a:prstGeom prst="rect">
            <a:avLst/>
          </a:prstGeom>
          <a:noFill/>
          <a:ln w="9525">
            <a:noFill/>
            <a:miter lim="800000"/>
            <a:headEnd/>
            <a:tailEnd/>
          </a:ln>
          <a:effectLst/>
        </p:spPr>
        <p:txBody>
          <a:bodyPr wrap="none">
            <a:spAutoFit/>
          </a:bodyPr>
          <a:lstStyle/>
          <a:p>
            <a:r>
              <a:rPr lang="en-US" altLang="zh-CN"/>
              <a:t>5.4</a:t>
            </a:r>
          </a:p>
        </p:txBody>
      </p:sp>
      <p:grpSp>
        <p:nvGrpSpPr>
          <p:cNvPr id="2" name="Group 3"/>
          <p:cNvGrpSpPr>
            <a:grpSpLocks/>
          </p:cNvGrpSpPr>
          <p:nvPr/>
        </p:nvGrpSpPr>
        <p:grpSpPr bwMode="auto">
          <a:xfrm>
            <a:off x="765175" y="223838"/>
            <a:ext cx="3462338" cy="1620837"/>
            <a:chOff x="1500" y="94"/>
            <a:chExt cx="2181" cy="1021"/>
          </a:xfrm>
        </p:grpSpPr>
        <p:sp>
          <p:nvSpPr>
            <p:cNvPr id="75780" name="Oval 4"/>
            <p:cNvSpPr>
              <a:spLocks noChangeArrowheads="1"/>
            </p:cNvSpPr>
            <p:nvPr/>
          </p:nvSpPr>
          <p:spPr bwMode="auto">
            <a:xfrm>
              <a:off x="3446" y="52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5781" name="Oval 5"/>
            <p:cNvSpPr>
              <a:spLocks noChangeArrowheads="1"/>
            </p:cNvSpPr>
            <p:nvPr/>
          </p:nvSpPr>
          <p:spPr bwMode="auto">
            <a:xfrm>
              <a:off x="2841" y="91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5782" name="Oval 6"/>
            <p:cNvSpPr>
              <a:spLocks noChangeArrowheads="1"/>
            </p:cNvSpPr>
            <p:nvPr/>
          </p:nvSpPr>
          <p:spPr bwMode="auto">
            <a:xfrm>
              <a:off x="2772" y="220"/>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5783" name="Oval 7"/>
            <p:cNvSpPr>
              <a:spLocks noChangeArrowheads="1"/>
            </p:cNvSpPr>
            <p:nvPr/>
          </p:nvSpPr>
          <p:spPr bwMode="auto">
            <a:xfrm>
              <a:off x="2011" y="555"/>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5784" name="Oval 8"/>
            <p:cNvSpPr>
              <a:spLocks noChangeArrowheads="1"/>
            </p:cNvSpPr>
            <p:nvPr/>
          </p:nvSpPr>
          <p:spPr bwMode="auto">
            <a:xfrm>
              <a:off x="1642" y="8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5785" name="Oval 9"/>
            <p:cNvSpPr>
              <a:spLocks noChangeArrowheads="1"/>
            </p:cNvSpPr>
            <p:nvPr/>
          </p:nvSpPr>
          <p:spPr bwMode="auto">
            <a:xfrm>
              <a:off x="1636" y="244"/>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5786" name="Line 10"/>
            <p:cNvSpPr>
              <a:spLocks noChangeShapeType="1"/>
            </p:cNvSpPr>
            <p:nvPr/>
          </p:nvSpPr>
          <p:spPr bwMode="auto">
            <a:xfrm flipV="1">
              <a:off x="1755" y="449"/>
              <a:ext cx="0" cy="4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87" name="Line 11"/>
            <p:cNvSpPr>
              <a:spLocks noChangeShapeType="1"/>
            </p:cNvSpPr>
            <p:nvPr/>
          </p:nvSpPr>
          <p:spPr bwMode="auto">
            <a:xfrm>
              <a:off x="1834" y="402"/>
              <a:ext cx="204" cy="20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88" name="Line 12"/>
            <p:cNvSpPr>
              <a:spLocks noChangeShapeType="1"/>
            </p:cNvSpPr>
            <p:nvPr/>
          </p:nvSpPr>
          <p:spPr bwMode="auto">
            <a:xfrm flipV="1">
              <a:off x="1857" y="748"/>
              <a:ext cx="213" cy="21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89" name="Line 13"/>
            <p:cNvSpPr>
              <a:spLocks noChangeShapeType="1"/>
            </p:cNvSpPr>
            <p:nvPr/>
          </p:nvSpPr>
          <p:spPr bwMode="auto">
            <a:xfrm flipH="1">
              <a:off x="1841" y="291"/>
              <a:ext cx="92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90" name="Line 14"/>
            <p:cNvSpPr>
              <a:spLocks noChangeShapeType="1"/>
            </p:cNvSpPr>
            <p:nvPr/>
          </p:nvSpPr>
          <p:spPr bwMode="auto">
            <a:xfrm flipH="1">
              <a:off x="1857" y="409"/>
              <a:ext cx="952" cy="61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91" name="Line 15"/>
            <p:cNvSpPr>
              <a:spLocks noChangeShapeType="1"/>
            </p:cNvSpPr>
            <p:nvPr/>
          </p:nvSpPr>
          <p:spPr bwMode="auto">
            <a:xfrm flipH="1">
              <a:off x="1826" y="1055"/>
              <a:ext cx="1023"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92" name="Line 16"/>
            <p:cNvSpPr>
              <a:spLocks noChangeShapeType="1"/>
            </p:cNvSpPr>
            <p:nvPr/>
          </p:nvSpPr>
          <p:spPr bwMode="auto">
            <a:xfrm flipV="1">
              <a:off x="2911" y="417"/>
              <a:ext cx="0" cy="51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93" name="Line 17"/>
            <p:cNvSpPr>
              <a:spLocks noChangeShapeType="1"/>
            </p:cNvSpPr>
            <p:nvPr/>
          </p:nvSpPr>
          <p:spPr bwMode="auto">
            <a:xfrm>
              <a:off x="2951" y="402"/>
              <a:ext cx="503" cy="251"/>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94" name="Line 18"/>
            <p:cNvSpPr>
              <a:spLocks noChangeShapeType="1"/>
            </p:cNvSpPr>
            <p:nvPr/>
          </p:nvSpPr>
          <p:spPr bwMode="auto">
            <a:xfrm flipH="1" flipV="1">
              <a:off x="2990" y="307"/>
              <a:ext cx="496" cy="25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5795" name="Line 19"/>
            <p:cNvSpPr>
              <a:spLocks noChangeShapeType="1"/>
            </p:cNvSpPr>
            <p:nvPr/>
          </p:nvSpPr>
          <p:spPr bwMode="auto">
            <a:xfrm flipH="1">
              <a:off x="3061" y="716"/>
              <a:ext cx="425" cy="292"/>
            </a:xfrm>
            <a:prstGeom prst="line">
              <a:avLst/>
            </a:prstGeom>
            <a:noFill/>
            <a:ln w="28575">
              <a:solidFill>
                <a:schemeClr val="tx1"/>
              </a:solidFill>
              <a:round/>
              <a:headEnd/>
              <a:tailEnd type="triangle" w="med" len="med"/>
            </a:ln>
            <a:effectLst/>
          </p:spPr>
          <p:txBody>
            <a:bodyPr wrap="none" anchor="ctr"/>
            <a:lstStyle/>
            <a:p>
              <a:endParaRPr lang="zh-CN" altLang="en-US"/>
            </a:p>
          </p:txBody>
        </p:sp>
        <p:grpSp>
          <p:nvGrpSpPr>
            <p:cNvPr id="3" name="Group 20"/>
            <p:cNvGrpSpPr>
              <a:grpSpLocks/>
            </p:cNvGrpSpPr>
            <p:nvPr/>
          </p:nvGrpSpPr>
          <p:grpSpPr bwMode="auto">
            <a:xfrm>
              <a:off x="1500" y="94"/>
              <a:ext cx="2181" cy="998"/>
              <a:chOff x="1500" y="94"/>
              <a:chExt cx="2181" cy="998"/>
            </a:xfrm>
          </p:grpSpPr>
          <p:sp>
            <p:nvSpPr>
              <p:cNvPr id="75797" name="Text Box 21"/>
              <p:cNvSpPr txBox="1">
                <a:spLocks noChangeArrowheads="1"/>
              </p:cNvSpPr>
              <p:nvPr/>
            </p:nvSpPr>
            <p:spPr bwMode="auto">
              <a:xfrm>
                <a:off x="1500" y="532"/>
                <a:ext cx="423" cy="250"/>
              </a:xfrm>
              <a:prstGeom prst="rect">
                <a:avLst/>
              </a:prstGeom>
              <a:noFill/>
              <a:ln w="9525">
                <a:noFill/>
                <a:miter lim="800000"/>
                <a:headEnd/>
                <a:tailEnd/>
              </a:ln>
              <a:effectLst/>
            </p:spPr>
            <p:txBody>
              <a:bodyPr>
                <a:spAutoFit/>
              </a:bodyPr>
              <a:lstStyle/>
              <a:p>
                <a:r>
                  <a:rPr lang="en-US" altLang="zh-CN">
                    <a:solidFill>
                      <a:srgbClr val="FF3300"/>
                    </a:solidFill>
                  </a:rPr>
                  <a:t>10</a:t>
                </a:r>
              </a:p>
            </p:txBody>
          </p:sp>
          <p:sp>
            <p:nvSpPr>
              <p:cNvPr id="75798" name="Text Box 22"/>
              <p:cNvSpPr txBox="1">
                <a:spLocks noChangeArrowheads="1"/>
              </p:cNvSpPr>
              <p:nvPr/>
            </p:nvSpPr>
            <p:spPr bwMode="auto">
              <a:xfrm>
                <a:off x="3098" y="464"/>
                <a:ext cx="196" cy="250"/>
              </a:xfrm>
              <a:prstGeom prst="rect">
                <a:avLst/>
              </a:prstGeom>
              <a:noFill/>
              <a:ln w="9525">
                <a:noFill/>
                <a:miter lim="800000"/>
                <a:headEnd/>
                <a:tailEnd/>
              </a:ln>
              <a:effectLst/>
            </p:spPr>
            <p:txBody>
              <a:bodyPr>
                <a:spAutoFit/>
              </a:bodyPr>
              <a:lstStyle/>
              <a:p>
                <a:r>
                  <a:rPr lang="en-US" altLang="zh-CN">
                    <a:solidFill>
                      <a:srgbClr val="FF3300"/>
                    </a:solidFill>
                  </a:rPr>
                  <a:t>2</a:t>
                </a:r>
              </a:p>
            </p:txBody>
          </p:sp>
          <p:sp>
            <p:nvSpPr>
              <p:cNvPr id="75799" name="Text Box 23"/>
              <p:cNvSpPr txBox="1">
                <a:spLocks noChangeArrowheads="1"/>
              </p:cNvSpPr>
              <p:nvPr/>
            </p:nvSpPr>
            <p:spPr bwMode="auto">
              <a:xfrm>
                <a:off x="1839" y="266"/>
                <a:ext cx="290" cy="250"/>
              </a:xfrm>
              <a:prstGeom prst="rect">
                <a:avLst/>
              </a:prstGeom>
              <a:noFill/>
              <a:ln w="9525">
                <a:noFill/>
                <a:miter lim="800000"/>
                <a:headEnd/>
                <a:tailEnd/>
              </a:ln>
              <a:effectLst/>
            </p:spPr>
            <p:txBody>
              <a:bodyPr>
                <a:spAutoFit/>
              </a:bodyPr>
              <a:lstStyle/>
              <a:p>
                <a:r>
                  <a:rPr lang="en-US" altLang="zh-CN">
                    <a:solidFill>
                      <a:srgbClr val="FF3300"/>
                    </a:solidFill>
                  </a:rPr>
                  <a:t>15</a:t>
                </a:r>
              </a:p>
            </p:txBody>
          </p:sp>
          <p:sp>
            <p:nvSpPr>
              <p:cNvPr id="75800" name="Text Box 24"/>
              <p:cNvSpPr txBox="1">
                <a:spLocks noChangeArrowheads="1"/>
              </p:cNvSpPr>
              <p:nvPr/>
            </p:nvSpPr>
            <p:spPr bwMode="auto">
              <a:xfrm>
                <a:off x="2296" y="432"/>
                <a:ext cx="330" cy="250"/>
              </a:xfrm>
              <a:prstGeom prst="rect">
                <a:avLst/>
              </a:prstGeom>
              <a:noFill/>
              <a:ln w="9525">
                <a:noFill/>
                <a:miter lim="800000"/>
                <a:headEnd/>
                <a:tailEnd/>
              </a:ln>
              <a:effectLst/>
            </p:spPr>
            <p:txBody>
              <a:bodyPr>
                <a:spAutoFit/>
              </a:bodyPr>
              <a:lstStyle/>
              <a:p>
                <a:r>
                  <a:rPr lang="en-US" altLang="zh-CN">
                    <a:solidFill>
                      <a:srgbClr val="FF3300"/>
                    </a:solidFill>
                  </a:rPr>
                  <a:t>30</a:t>
                </a:r>
              </a:p>
            </p:txBody>
          </p:sp>
          <p:sp>
            <p:nvSpPr>
              <p:cNvPr id="75801" name="Text Box 25"/>
              <p:cNvSpPr txBox="1">
                <a:spLocks noChangeArrowheads="1"/>
              </p:cNvSpPr>
              <p:nvPr/>
            </p:nvSpPr>
            <p:spPr bwMode="auto">
              <a:xfrm>
                <a:off x="1848" y="675"/>
                <a:ext cx="196" cy="250"/>
              </a:xfrm>
              <a:prstGeom prst="rect">
                <a:avLst/>
              </a:prstGeom>
              <a:noFill/>
              <a:ln w="9525">
                <a:noFill/>
                <a:miter lim="800000"/>
                <a:headEnd/>
                <a:tailEnd/>
              </a:ln>
              <a:effectLst/>
            </p:spPr>
            <p:txBody>
              <a:bodyPr>
                <a:spAutoFit/>
              </a:bodyPr>
              <a:lstStyle/>
              <a:p>
                <a:r>
                  <a:rPr lang="en-US" altLang="zh-CN">
                    <a:solidFill>
                      <a:srgbClr val="FF3300"/>
                    </a:solidFill>
                  </a:rPr>
                  <a:t>4</a:t>
                </a:r>
              </a:p>
            </p:txBody>
          </p:sp>
          <p:sp>
            <p:nvSpPr>
              <p:cNvPr id="75802" name="Text Box 26"/>
              <p:cNvSpPr txBox="1">
                <a:spLocks noChangeArrowheads="1"/>
              </p:cNvSpPr>
              <p:nvPr/>
            </p:nvSpPr>
            <p:spPr bwMode="auto">
              <a:xfrm>
                <a:off x="3115" y="219"/>
                <a:ext cx="566" cy="250"/>
              </a:xfrm>
              <a:prstGeom prst="rect">
                <a:avLst/>
              </a:prstGeom>
              <a:noFill/>
              <a:ln w="9525">
                <a:noFill/>
                <a:miter lim="800000"/>
                <a:headEnd/>
                <a:tailEnd/>
              </a:ln>
              <a:effectLst/>
            </p:spPr>
            <p:txBody>
              <a:bodyPr>
                <a:spAutoFit/>
              </a:bodyPr>
              <a:lstStyle/>
              <a:p>
                <a:r>
                  <a:rPr lang="en-US" altLang="zh-CN">
                    <a:solidFill>
                      <a:srgbClr val="FF3300"/>
                    </a:solidFill>
                  </a:rPr>
                  <a:t>20</a:t>
                </a:r>
              </a:p>
            </p:txBody>
          </p:sp>
          <p:sp>
            <p:nvSpPr>
              <p:cNvPr id="75803" name="Text Box 27"/>
              <p:cNvSpPr txBox="1">
                <a:spLocks noChangeArrowheads="1"/>
              </p:cNvSpPr>
              <p:nvPr/>
            </p:nvSpPr>
            <p:spPr bwMode="auto">
              <a:xfrm>
                <a:off x="2146" y="94"/>
                <a:ext cx="424" cy="250"/>
              </a:xfrm>
              <a:prstGeom prst="rect">
                <a:avLst/>
              </a:prstGeom>
              <a:noFill/>
              <a:ln w="9525">
                <a:noFill/>
                <a:miter lim="800000"/>
                <a:headEnd/>
                <a:tailEnd/>
              </a:ln>
              <a:effectLst/>
            </p:spPr>
            <p:txBody>
              <a:bodyPr>
                <a:spAutoFit/>
              </a:bodyPr>
              <a:lstStyle/>
              <a:p>
                <a:r>
                  <a:rPr lang="en-US" altLang="zh-CN">
                    <a:solidFill>
                      <a:srgbClr val="FF3300"/>
                    </a:solidFill>
                  </a:rPr>
                  <a:t>10</a:t>
                </a:r>
              </a:p>
            </p:txBody>
          </p:sp>
          <p:sp>
            <p:nvSpPr>
              <p:cNvPr id="75804" name="Text Box 28"/>
              <p:cNvSpPr txBox="1">
                <a:spLocks noChangeArrowheads="1"/>
              </p:cNvSpPr>
              <p:nvPr/>
            </p:nvSpPr>
            <p:spPr bwMode="auto">
              <a:xfrm>
                <a:off x="3162" y="810"/>
                <a:ext cx="290" cy="250"/>
              </a:xfrm>
              <a:prstGeom prst="rect">
                <a:avLst/>
              </a:prstGeom>
              <a:noFill/>
              <a:ln w="9525">
                <a:noFill/>
                <a:miter lim="800000"/>
                <a:headEnd/>
                <a:tailEnd/>
              </a:ln>
              <a:effectLst/>
            </p:spPr>
            <p:txBody>
              <a:bodyPr>
                <a:spAutoFit/>
              </a:bodyPr>
              <a:lstStyle/>
              <a:p>
                <a:r>
                  <a:rPr lang="en-US" altLang="zh-CN">
                    <a:solidFill>
                      <a:srgbClr val="FF3300"/>
                    </a:solidFill>
                  </a:rPr>
                  <a:t>15</a:t>
                </a:r>
              </a:p>
            </p:txBody>
          </p:sp>
          <p:sp>
            <p:nvSpPr>
              <p:cNvPr id="75805" name="Text Box 29"/>
              <p:cNvSpPr txBox="1">
                <a:spLocks noChangeArrowheads="1"/>
              </p:cNvSpPr>
              <p:nvPr/>
            </p:nvSpPr>
            <p:spPr bwMode="auto">
              <a:xfrm>
                <a:off x="2674" y="589"/>
                <a:ext cx="423" cy="250"/>
              </a:xfrm>
              <a:prstGeom prst="rect">
                <a:avLst/>
              </a:prstGeom>
              <a:noFill/>
              <a:ln w="9525">
                <a:noFill/>
                <a:miter lim="800000"/>
                <a:headEnd/>
                <a:tailEnd/>
              </a:ln>
              <a:effectLst/>
            </p:spPr>
            <p:txBody>
              <a:bodyPr>
                <a:spAutoFit/>
              </a:bodyPr>
              <a:lstStyle/>
              <a:p>
                <a:r>
                  <a:rPr lang="en-US" altLang="zh-CN">
                    <a:solidFill>
                      <a:srgbClr val="FF3300"/>
                    </a:solidFill>
                  </a:rPr>
                  <a:t>6</a:t>
                </a:r>
              </a:p>
            </p:txBody>
          </p:sp>
          <p:sp>
            <p:nvSpPr>
              <p:cNvPr id="75806" name="Text Box 30"/>
              <p:cNvSpPr txBox="1">
                <a:spLocks noChangeArrowheads="1"/>
              </p:cNvSpPr>
              <p:nvPr/>
            </p:nvSpPr>
            <p:spPr bwMode="auto">
              <a:xfrm>
                <a:off x="2298" y="842"/>
                <a:ext cx="423" cy="250"/>
              </a:xfrm>
              <a:prstGeom prst="rect">
                <a:avLst/>
              </a:prstGeom>
              <a:noFill/>
              <a:ln w="9525">
                <a:noFill/>
                <a:miter lim="800000"/>
                <a:headEnd/>
                <a:tailEnd/>
              </a:ln>
              <a:effectLst/>
            </p:spPr>
            <p:txBody>
              <a:bodyPr>
                <a:spAutoFit/>
              </a:bodyPr>
              <a:lstStyle/>
              <a:p>
                <a:r>
                  <a:rPr lang="en-US" altLang="zh-CN">
                    <a:solidFill>
                      <a:srgbClr val="FF3300"/>
                    </a:solidFill>
                  </a:rPr>
                  <a:t>10</a:t>
                </a:r>
              </a:p>
            </p:txBody>
          </p:sp>
        </p:grpSp>
      </p:grpSp>
      <p:grpSp>
        <p:nvGrpSpPr>
          <p:cNvPr id="4" name="Group 31"/>
          <p:cNvGrpSpPr>
            <a:grpSpLocks/>
          </p:cNvGrpSpPr>
          <p:nvPr/>
        </p:nvGrpSpPr>
        <p:grpSpPr bwMode="auto">
          <a:xfrm>
            <a:off x="563563" y="4500563"/>
            <a:ext cx="3182937" cy="1512887"/>
            <a:chOff x="355" y="2914"/>
            <a:chExt cx="2005" cy="953"/>
          </a:xfrm>
        </p:grpSpPr>
        <p:sp>
          <p:nvSpPr>
            <p:cNvPr id="75808" name="Rectangle 32"/>
            <p:cNvSpPr>
              <a:spLocks noChangeArrowheads="1"/>
            </p:cNvSpPr>
            <p:nvPr/>
          </p:nvSpPr>
          <p:spPr bwMode="auto">
            <a:xfrm>
              <a:off x="718" y="3108"/>
              <a:ext cx="1622"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09" name="Line 33"/>
            <p:cNvSpPr>
              <a:spLocks noChangeShapeType="1"/>
            </p:cNvSpPr>
            <p:nvPr/>
          </p:nvSpPr>
          <p:spPr bwMode="auto">
            <a:xfrm>
              <a:off x="96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10" name="Line 34"/>
            <p:cNvSpPr>
              <a:spLocks noChangeShapeType="1"/>
            </p:cNvSpPr>
            <p:nvPr/>
          </p:nvSpPr>
          <p:spPr bwMode="auto">
            <a:xfrm>
              <a:off x="124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11" name="Line 35"/>
            <p:cNvSpPr>
              <a:spLocks noChangeShapeType="1"/>
            </p:cNvSpPr>
            <p:nvPr/>
          </p:nvSpPr>
          <p:spPr bwMode="auto">
            <a:xfrm>
              <a:off x="1527"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12" name="Line 36"/>
            <p:cNvSpPr>
              <a:spLocks noChangeShapeType="1"/>
            </p:cNvSpPr>
            <p:nvPr/>
          </p:nvSpPr>
          <p:spPr bwMode="auto">
            <a:xfrm>
              <a:off x="181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13" name="Line 37"/>
            <p:cNvSpPr>
              <a:spLocks noChangeShapeType="1"/>
            </p:cNvSpPr>
            <p:nvPr/>
          </p:nvSpPr>
          <p:spPr bwMode="auto">
            <a:xfrm>
              <a:off x="209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14" name="Text Box 38"/>
            <p:cNvSpPr txBox="1">
              <a:spLocks noChangeArrowheads="1"/>
            </p:cNvSpPr>
            <p:nvPr/>
          </p:nvSpPr>
          <p:spPr bwMode="auto">
            <a:xfrm>
              <a:off x="359" y="3091"/>
              <a:ext cx="346" cy="250"/>
            </a:xfrm>
            <a:prstGeom prst="rect">
              <a:avLst/>
            </a:prstGeom>
            <a:noFill/>
            <a:ln w="9525">
              <a:noFill/>
              <a:miter lim="800000"/>
              <a:headEnd/>
              <a:tailEnd/>
            </a:ln>
            <a:effectLst/>
          </p:spPr>
          <p:txBody>
            <a:bodyPr wrap="none">
              <a:spAutoFit/>
            </a:bodyPr>
            <a:lstStyle/>
            <a:p>
              <a:r>
                <a:rPr lang="en-US" altLang="zh-CN"/>
                <a:t>dist</a:t>
              </a:r>
            </a:p>
          </p:txBody>
        </p:sp>
        <p:sp>
          <p:nvSpPr>
            <p:cNvPr id="75815" name="Text Box 39"/>
            <p:cNvSpPr txBox="1">
              <a:spLocks noChangeArrowheads="1"/>
            </p:cNvSpPr>
            <p:nvPr/>
          </p:nvSpPr>
          <p:spPr bwMode="auto">
            <a:xfrm>
              <a:off x="794" y="2914"/>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16" name="Text Box 40"/>
            <p:cNvSpPr txBox="1">
              <a:spLocks noChangeArrowheads="1"/>
            </p:cNvSpPr>
            <p:nvPr/>
          </p:nvSpPr>
          <p:spPr bwMode="auto">
            <a:xfrm>
              <a:off x="728" y="3118"/>
              <a:ext cx="1618" cy="250"/>
            </a:xfrm>
            <a:prstGeom prst="rect">
              <a:avLst/>
            </a:prstGeom>
            <a:noFill/>
            <a:ln w="28575">
              <a:noFill/>
              <a:miter lim="800000"/>
              <a:headEnd/>
              <a:tailEnd/>
            </a:ln>
            <a:effectLst/>
          </p:spPr>
          <p:txBody>
            <a:bodyPr wrap="none">
              <a:spAutoFit/>
            </a:bodyPr>
            <a:lstStyle/>
            <a:p>
              <a:r>
                <a:rPr lang="en-US" altLang="zh-CN"/>
                <a:t>0   20    15     </a:t>
              </a:r>
              <a:r>
                <a:rPr lang="zh-CN" altLang="zh-CN">
                  <a:sym typeface="Symbol" pitchFamily="18" charset="2"/>
                </a:rPr>
                <a:t></a:t>
              </a:r>
              <a:r>
                <a:rPr lang="en-US" altLang="zh-CN"/>
                <a:t>   </a:t>
              </a:r>
              <a:r>
                <a:rPr lang="zh-CN" altLang="zh-CN">
                  <a:sym typeface="Symbol" pitchFamily="18" charset="2"/>
                </a:rPr>
                <a:t></a:t>
              </a:r>
              <a:r>
                <a:rPr lang="en-US" altLang="zh-CN">
                  <a:sym typeface="Symbol" pitchFamily="18" charset="2"/>
                </a:rPr>
                <a:t>   </a:t>
              </a:r>
              <a:r>
                <a:rPr lang="en-US" altLang="zh-CN"/>
                <a:t> </a:t>
              </a:r>
              <a:r>
                <a:rPr lang="zh-CN" altLang="zh-CN">
                  <a:sym typeface="Symbol" pitchFamily="18" charset="2"/>
                </a:rPr>
                <a:t></a:t>
              </a:r>
              <a:endParaRPr lang="en-US" altLang="zh-CN">
                <a:sym typeface="Symbol" pitchFamily="18" charset="2"/>
              </a:endParaRPr>
            </a:p>
          </p:txBody>
        </p:sp>
        <p:sp>
          <p:nvSpPr>
            <p:cNvPr id="75817" name="Rectangle 41"/>
            <p:cNvSpPr>
              <a:spLocks noChangeArrowheads="1"/>
            </p:cNvSpPr>
            <p:nvPr/>
          </p:nvSpPr>
          <p:spPr bwMode="auto">
            <a:xfrm>
              <a:off x="714" y="3603"/>
              <a:ext cx="1638"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18" name="Line 42"/>
            <p:cNvSpPr>
              <a:spLocks noChangeShapeType="1"/>
            </p:cNvSpPr>
            <p:nvPr/>
          </p:nvSpPr>
          <p:spPr bwMode="auto">
            <a:xfrm>
              <a:off x="95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19" name="Line 43"/>
            <p:cNvSpPr>
              <a:spLocks noChangeShapeType="1"/>
            </p:cNvSpPr>
            <p:nvPr/>
          </p:nvSpPr>
          <p:spPr bwMode="auto">
            <a:xfrm>
              <a:off x="124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20" name="Line 44"/>
            <p:cNvSpPr>
              <a:spLocks noChangeShapeType="1"/>
            </p:cNvSpPr>
            <p:nvPr/>
          </p:nvSpPr>
          <p:spPr bwMode="auto">
            <a:xfrm>
              <a:off x="1523"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21" name="Line 45"/>
            <p:cNvSpPr>
              <a:spLocks noChangeShapeType="1"/>
            </p:cNvSpPr>
            <p:nvPr/>
          </p:nvSpPr>
          <p:spPr bwMode="auto">
            <a:xfrm>
              <a:off x="180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22" name="Line 46"/>
            <p:cNvSpPr>
              <a:spLocks noChangeShapeType="1"/>
            </p:cNvSpPr>
            <p:nvPr/>
          </p:nvSpPr>
          <p:spPr bwMode="auto">
            <a:xfrm>
              <a:off x="209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23" name="Text Box 47"/>
            <p:cNvSpPr txBox="1">
              <a:spLocks noChangeArrowheads="1"/>
            </p:cNvSpPr>
            <p:nvPr/>
          </p:nvSpPr>
          <p:spPr bwMode="auto">
            <a:xfrm>
              <a:off x="355" y="3586"/>
              <a:ext cx="320" cy="250"/>
            </a:xfrm>
            <a:prstGeom prst="rect">
              <a:avLst/>
            </a:prstGeom>
            <a:noFill/>
            <a:ln w="9525">
              <a:noFill/>
              <a:miter lim="800000"/>
              <a:headEnd/>
              <a:tailEnd/>
            </a:ln>
            <a:effectLst/>
          </p:spPr>
          <p:txBody>
            <a:bodyPr wrap="none">
              <a:spAutoFit/>
            </a:bodyPr>
            <a:lstStyle/>
            <a:p>
              <a:r>
                <a:rPr lang="en-US" altLang="zh-CN"/>
                <a:t>pre</a:t>
              </a:r>
            </a:p>
          </p:txBody>
        </p:sp>
        <p:sp>
          <p:nvSpPr>
            <p:cNvPr id="75824" name="Text Box 48"/>
            <p:cNvSpPr txBox="1">
              <a:spLocks noChangeArrowheads="1"/>
            </p:cNvSpPr>
            <p:nvPr/>
          </p:nvSpPr>
          <p:spPr bwMode="auto">
            <a:xfrm>
              <a:off x="790" y="3409"/>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25" name="Text Box 49"/>
            <p:cNvSpPr txBox="1">
              <a:spLocks noChangeArrowheads="1"/>
            </p:cNvSpPr>
            <p:nvPr/>
          </p:nvSpPr>
          <p:spPr bwMode="auto">
            <a:xfrm>
              <a:off x="764" y="3617"/>
              <a:ext cx="1596" cy="250"/>
            </a:xfrm>
            <a:prstGeom prst="rect">
              <a:avLst/>
            </a:prstGeom>
            <a:noFill/>
            <a:ln w="28575">
              <a:noFill/>
              <a:miter lim="800000"/>
              <a:headEnd/>
              <a:tailEnd/>
            </a:ln>
            <a:effectLst/>
          </p:spPr>
          <p:txBody>
            <a:bodyPr wrap="none">
              <a:spAutoFit/>
            </a:bodyPr>
            <a:lstStyle/>
            <a:p>
              <a:r>
                <a:rPr lang="en-US" altLang="zh-CN"/>
                <a:t>0    1     1     </a:t>
              </a:r>
              <a:r>
                <a:rPr lang="zh-CN" altLang="zh-CN">
                  <a:sym typeface="Symbol" pitchFamily="18" charset="2"/>
                </a:rPr>
                <a:t>0</a:t>
              </a:r>
              <a:r>
                <a:rPr lang="en-US" altLang="zh-CN"/>
                <a:t>      0     0</a:t>
              </a:r>
            </a:p>
          </p:txBody>
        </p:sp>
      </p:grpSp>
      <p:grpSp>
        <p:nvGrpSpPr>
          <p:cNvPr id="5" name="Group 50"/>
          <p:cNvGrpSpPr>
            <a:grpSpLocks/>
          </p:cNvGrpSpPr>
          <p:nvPr/>
        </p:nvGrpSpPr>
        <p:grpSpPr bwMode="auto">
          <a:xfrm>
            <a:off x="850900" y="2044700"/>
            <a:ext cx="3095625" cy="2451100"/>
            <a:chOff x="3550" y="1612"/>
            <a:chExt cx="1950" cy="1544"/>
          </a:xfrm>
        </p:grpSpPr>
        <p:grpSp>
          <p:nvGrpSpPr>
            <p:cNvPr id="6" name="Group 51"/>
            <p:cNvGrpSpPr>
              <a:grpSpLocks/>
            </p:cNvGrpSpPr>
            <p:nvPr/>
          </p:nvGrpSpPr>
          <p:grpSpPr bwMode="auto">
            <a:xfrm>
              <a:off x="3611" y="1612"/>
              <a:ext cx="1864" cy="1544"/>
              <a:chOff x="3611" y="1612"/>
              <a:chExt cx="1864" cy="1544"/>
            </a:xfrm>
          </p:grpSpPr>
          <p:sp>
            <p:nvSpPr>
              <p:cNvPr id="75828" name="Text Box 52"/>
              <p:cNvSpPr txBox="1">
                <a:spLocks noChangeArrowheads="1"/>
              </p:cNvSpPr>
              <p:nvPr/>
            </p:nvSpPr>
            <p:spPr bwMode="auto">
              <a:xfrm>
                <a:off x="3611" y="1612"/>
                <a:ext cx="1858" cy="250"/>
              </a:xfrm>
              <a:prstGeom prst="rect">
                <a:avLst/>
              </a:prstGeom>
              <a:noFill/>
              <a:ln w="38100">
                <a:noFill/>
                <a:miter lim="800000"/>
                <a:headEnd/>
                <a:tailEnd/>
              </a:ln>
              <a:effectLst/>
            </p:spPr>
            <p:txBody>
              <a:bodyPr wrap="none">
                <a:spAutoFit/>
              </a:bodyPr>
              <a:lstStyle/>
              <a:p>
                <a:r>
                  <a:rPr lang="en-US" altLang="zh-CN"/>
                  <a:t>0      20     15    </a:t>
                </a:r>
                <a:r>
                  <a:rPr lang="en-US" altLang="zh-CN">
                    <a:sym typeface="Symbol" pitchFamily="18" charset="2"/>
                  </a:rPr>
                  <a:t>          </a:t>
                </a:r>
              </a:p>
            </p:txBody>
          </p:sp>
          <p:sp>
            <p:nvSpPr>
              <p:cNvPr id="75829" name="Text Box 53"/>
              <p:cNvSpPr txBox="1">
                <a:spLocks noChangeArrowheads="1"/>
              </p:cNvSpPr>
              <p:nvPr/>
            </p:nvSpPr>
            <p:spPr bwMode="auto">
              <a:xfrm>
                <a:off x="3611" y="1870"/>
                <a:ext cx="1864" cy="250"/>
              </a:xfrm>
              <a:prstGeom prst="rect">
                <a:avLst/>
              </a:prstGeom>
              <a:noFill/>
              <a:ln w="38100">
                <a:noFill/>
                <a:miter lim="800000"/>
                <a:headEnd/>
                <a:tailEnd/>
              </a:ln>
              <a:effectLst/>
            </p:spPr>
            <p:txBody>
              <a:bodyPr wrap="none">
                <a:spAutoFit/>
              </a:bodyPr>
              <a:lstStyle/>
              <a:p>
                <a:r>
                  <a:rPr lang="en-US" altLang="zh-CN"/>
                  <a:t>2       0       </a:t>
                </a:r>
                <a:r>
                  <a:rPr lang="en-US" altLang="zh-CN">
                    <a:sym typeface="Symbol" pitchFamily="18" charset="2"/>
                  </a:rPr>
                  <a:t></a:t>
                </a:r>
                <a:r>
                  <a:rPr lang="en-US" altLang="zh-CN"/>
                  <a:t>    </a:t>
                </a:r>
                <a:r>
                  <a:rPr lang="en-US" altLang="zh-CN">
                    <a:sym typeface="Symbol" pitchFamily="18" charset="2"/>
                  </a:rPr>
                  <a:t>    10    30</a:t>
                </a:r>
              </a:p>
            </p:txBody>
          </p:sp>
          <p:sp>
            <p:nvSpPr>
              <p:cNvPr id="75830" name="Text Box 54"/>
              <p:cNvSpPr txBox="1">
                <a:spLocks noChangeArrowheads="1"/>
              </p:cNvSpPr>
              <p:nvPr/>
            </p:nvSpPr>
            <p:spPr bwMode="auto">
              <a:xfrm>
                <a:off x="3611" y="2129"/>
                <a:ext cx="1818" cy="250"/>
              </a:xfrm>
              <a:prstGeom prst="rect">
                <a:avLst/>
              </a:prstGeom>
              <a:noFill/>
              <a:ln w="38100">
                <a:noFill/>
                <a:miter lim="800000"/>
                <a:headEnd/>
                <a:tailEnd/>
              </a:ln>
              <a:effectLst/>
            </p:spPr>
            <p:txBody>
              <a:bodyPr wrap="none">
                <a:spAutoFit/>
              </a:bodyPr>
              <a:lstStyle/>
              <a:p>
                <a:r>
                  <a:rPr lang="en-US" altLang="zh-CN">
                    <a:sym typeface="Symbol" pitchFamily="18" charset="2"/>
                  </a:rPr>
                  <a:t></a:t>
                </a:r>
                <a:r>
                  <a:rPr lang="en-US" altLang="zh-CN"/>
                  <a:t>      6      0     </a:t>
                </a:r>
                <a:r>
                  <a:rPr lang="en-US" altLang="zh-CN">
                    <a:sym typeface="Symbol" pitchFamily="18" charset="2"/>
                  </a:rPr>
                  <a:t>         10</a:t>
                </a:r>
              </a:p>
            </p:txBody>
          </p:sp>
          <p:sp>
            <p:nvSpPr>
              <p:cNvPr id="75831" name="Text Box 55"/>
              <p:cNvSpPr txBox="1">
                <a:spLocks noChangeArrowheads="1"/>
              </p:cNvSpPr>
              <p:nvPr/>
            </p:nvSpPr>
            <p:spPr bwMode="auto">
              <a:xfrm>
                <a:off x="3611" y="2388"/>
                <a:ext cx="1846" cy="250"/>
              </a:xfrm>
              <a:prstGeom prst="rect">
                <a:avLst/>
              </a:prstGeom>
              <a:noFill/>
              <a:ln w="38100">
                <a:noFill/>
                <a:miter lim="800000"/>
                <a:headEnd/>
                <a:tailEnd/>
              </a:ln>
              <a:effectLst/>
            </p:spPr>
            <p:txBody>
              <a:bodyPr wrap="none">
                <a:spAutoFit/>
              </a:bodyPr>
              <a:lstStyle/>
              <a:p>
                <a:r>
                  <a:rPr lang="en-US" altLang="zh-CN">
                    <a:sym typeface="Symbol" pitchFamily="18" charset="2"/>
                  </a:rPr>
                  <a:t></a:t>
                </a:r>
                <a:r>
                  <a:rPr lang="en-US" altLang="zh-CN"/>
                  <a:t>      </a:t>
                </a:r>
                <a:r>
                  <a:rPr lang="en-US" altLang="zh-CN">
                    <a:sym typeface="Symbol" pitchFamily="18" charset="2"/>
                  </a:rPr>
                  <a:t></a:t>
                </a:r>
                <a:r>
                  <a:rPr lang="en-US" altLang="zh-CN"/>
                  <a:t>      </a:t>
                </a:r>
                <a:r>
                  <a:rPr lang="en-US" altLang="zh-CN">
                    <a:sym typeface="Symbol" pitchFamily="18" charset="2"/>
                  </a:rPr>
                  <a:t>    </a:t>
                </a:r>
                <a:r>
                  <a:rPr lang="en-US" altLang="zh-CN"/>
                  <a:t> </a:t>
                </a:r>
                <a:r>
                  <a:rPr lang="en-US" altLang="zh-CN">
                    <a:sym typeface="Symbol" pitchFamily="18" charset="2"/>
                  </a:rPr>
                  <a:t>0          </a:t>
                </a:r>
              </a:p>
            </p:txBody>
          </p:sp>
          <p:sp>
            <p:nvSpPr>
              <p:cNvPr id="75832" name="Text Box 56"/>
              <p:cNvSpPr txBox="1">
                <a:spLocks noChangeArrowheads="1"/>
              </p:cNvSpPr>
              <p:nvPr/>
            </p:nvSpPr>
            <p:spPr bwMode="auto">
              <a:xfrm>
                <a:off x="3611" y="2647"/>
                <a:ext cx="1812" cy="250"/>
              </a:xfrm>
              <a:prstGeom prst="rect">
                <a:avLst/>
              </a:prstGeom>
              <a:noFill/>
              <a:ln w="38100">
                <a:noFill/>
                <a:miter lim="800000"/>
                <a:headEnd/>
                <a:tailEnd/>
              </a:ln>
              <a:effectLst/>
            </p:spPr>
            <p:txBody>
              <a:bodyPr wrap="none">
                <a:spAutoFit/>
              </a:bodyPr>
              <a:lstStyle/>
              <a:p>
                <a:r>
                  <a:rPr lang="en-US" altLang="zh-CN">
                    <a:sym typeface="Symbol" pitchFamily="18" charset="2"/>
                  </a:rPr>
                  <a: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a:t>
                </a:r>
                <a:r>
                  <a:rPr lang="en-US" altLang="zh-CN">
                    <a:sym typeface="Symbol" pitchFamily="18" charset="2"/>
                  </a:rPr>
                  <a:t>15    0     </a:t>
                </a:r>
              </a:p>
            </p:txBody>
          </p:sp>
          <p:sp>
            <p:nvSpPr>
              <p:cNvPr id="75833" name="Text Box 57"/>
              <p:cNvSpPr txBox="1">
                <a:spLocks noChangeArrowheads="1"/>
              </p:cNvSpPr>
              <p:nvPr/>
            </p:nvSpPr>
            <p:spPr bwMode="auto">
              <a:xfrm>
                <a:off x="3611" y="2906"/>
                <a:ext cx="1778" cy="250"/>
              </a:xfrm>
              <a:prstGeom prst="rect">
                <a:avLst/>
              </a:prstGeom>
              <a:noFill/>
              <a:ln w="38100">
                <a:noFill/>
                <a:miter lim="800000"/>
                <a:headEnd/>
                <a:tailEnd/>
              </a:ln>
              <a:effectLst/>
            </p:spPr>
            <p:txBody>
              <a:bodyPr wrap="none">
                <a:spAutoFit/>
              </a:bodyPr>
              <a:lstStyle/>
              <a:p>
                <a:r>
                  <a:rPr lang="en-US" altLang="zh-CN">
                    <a:sym typeface="Symbol" pitchFamily="18" charset="2"/>
                  </a:rPr>
                  <a:t></a:t>
                </a:r>
                <a:r>
                  <a:rPr lang="en-US" altLang="zh-CN"/>
                  <a:t>      </a:t>
                </a:r>
                <a:r>
                  <a:rPr lang="en-US" altLang="zh-CN">
                    <a:sym typeface="Symbol" pitchFamily="18" charset="2"/>
                  </a:rPr>
                  <a:t></a:t>
                </a:r>
                <a:r>
                  <a:rPr lang="en-US" altLang="zh-CN"/>
                  <a:t>       </a:t>
                </a:r>
                <a:r>
                  <a:rPr lang="en-US" altLang="zh-CN">
                    <a:sym typeface="Symbol" pitchFamily="18" charset="2"/>
                  </a:rPr>
                  <a:t></a:t>
                </a:r>
                <a:r>
                  <a:rPr lang="en-US" altLang="zh-CN"/>
                  <a:t>    </a:t>
                </a:r>
                <a:r>
                  <a:rPr lang="en-US" altLang="zh-CN">
                    <a:sym typeface="Symbol" pitchFamily="18" charset="2"/>
                  </a:rPr>
                  <a:t>4    10    0</a:t>
                </a:r>
              </a:p>
            </p:txBody>
          </p:sp>
        </p:grpSp>
        <p:sp>
          <p:nvSpPr>
            <p:cNvPr id="75834" name="AutoShape 58"/>
            <p:cNvSpPr>
              <a:spLocks/>
            </p:cNvSpPr>
            <p:nvPr/>
          </p:nvSpPr>
          <p:spPr bwMode="auto">
            <a:xfrm>
              <a:off x="3550" y="1752"/>
              <a:ext cx="56" cy="1317"/>
            </a:xfrm>
            <a:prstGeom prst="leftBracket">
              <a:avLst>
                <a:gd name="adj" fmla="val 195982"/>
              </a:avLst>
            </a:prstGeom>
            <a:noFill/>
            <a:ln w="19050">
              <a:solidFill>
                <a:schemeClr val="tx1"/>
              </a:solidFill>
              <a:round/>
              <a:headEnd/>
              <a:tailEnd/>
            </a:ln>
            <a:effectLst/>
          </p:spPr>
          <p:txBody>
            <a:bodyPr wrap="none" anchor="ctr"/>
            <a:lstStyle/>
            <a:p>
              <a:endParaRPr lang="zh-CN" altLang="en-US"/>
            </a:p>
          </p:txBody>
        </p:sp>
        <p:sp>
          <p:nvSpPr>
            <p:cNvPr id="75835" name="AutoShape 59"/>
            <p:cNvSpPr>
              <a:spLocks/>
            </p:cNvSpPr>
            <p:nvPr/>
          </p:nvSpPr>
          <p:spPr bwMode="auto">
            <a:xfrm>
              <a:off x="5444" y="1712"/>
              <a:ext cx="56" cy="1389"/>
            </a:xfrm>
            <a:prstGeom prst="rightBracket">
              <a:avLst>
                <a:gd name="adj" fmla="val 206696"/>
              </a:avLst>
            </a:prstGeom>
            <a:noFill/>
            <a:ln w="28575">
              <a:solidFill>
                <a:schemeClr val="tx1"/>
              </a:solidFill>
              <a:round/>
              <a:headEnd/>
              <a:tailEnd/>
            </a:ln>
            <a:effectLst/>
          </p:spPr>
          <p:txBody>
            <a:bodyPr wrap="none" anchor="ctr"/>
            <a:lstStyle/>
            <a:p>
              <a:endParaRPr lang="zh-CN" altLang="en-US"/>
            </a:p>
          </p:txBody>
        </p:sp>
      </p:grpSp>
      <p:grpSp>
        <p:nvGrpSpPr>
          <p:cNvPr id="7" name="Group 60"/>
          <p:cNvGrpSpPr>
            <a:grpSpLocks/>
          </p:cNvGrpSpPr>
          <p:nvPr/>
        </p:nvGrpSpPr>
        <p:grpSpPr bwMode="auto">
          <a:xfrm>
            <a:off x="4221163" y="228600"/>
            <a:ext cx="3233737" cy="1512888"/>
            <a:chOff x="355" y="2914"/>
            <a:chExt cx="2037" cy="953"/>
          </a:xfrm>
        </p:grpSpPr>
        <p:sp>
          <p:nvSpPr>
            <p:cNvPr id="75837" name="Rectangle 61"/>
            <p:cNvSpPr>
              <a:spLocks noChangeArrowheads="1"/>
            </p:cNvSpPr>
            <p:nvPr/>
          </p:nvSpPr>
          <p:spPr bwMode="auto">
            <a:xfrm>
              <a:off x="718" y="3108"/>
              <a:ext cx="1622"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38" name="Line 62"/>
            <p:cNvSpPr>
              <a:spLocks noChangeShapeType="1"/>
            </p:cNvSpPr>
            <p:nvPr/>
          </p:nvSpPr>
          <p:spPr bwMode="auto">
            <a:xfrm>
              <a:off x="96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39" name="Line 63"/>
            <p:cNvSpPr>
              <a:spLocks noChangeShapeType="1"/>
            </p:cNvSpPr>
            <p:nvPr/>
          </p:nvSpPr>
          <p:spPr bwMode="auto">
            <a:xfrm>
              <a:off x="124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40" name="Line 64"/>
            <p:cNvSpPr>
              <a:spLocks noChangeShapeType="1"/>
            </p:cNvSpPr>
            <p:nvPr/>
          </p:nvSpPr>
          <p:spPr bwMode="auto">
            <a:xfrm>
              <a:off x="1527"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41" name="Line 65"/>
            <p:cNvSpPr>
              <a:spLocks noChangeShapeType="1"/>
            </p:cNvSpPr>
            <p:nvPr/>
          </p:nvSpPr>
          <p:spPr bwMode="auto">
            <a:xfrm>
              <a:off x="181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42" name="Line 66"/>
            <p:cNvSpPr>
              <a:spLocks noChangeShapeType="1"/>
            </p:cNvSpPr>
            <p:nvPr/>
          </p:nvSpPr>
          <p:spPr bwMode="auto">
            <a:xfrm>
              <a:off x="209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43" name="Text Box 67"/>
            <p:cNvSpPr txBox="1">
              <a:spLocks noChangeArrowheads="1"/>
            </p:cNvSpPr>
            <p:nvPr/>
          </p:nvSpPr>
          <p:spPr bwMode="auto">
            <a:xfrm>
              <a:off x="359" y="3091"/>
              <a:ext cx="346" cy="250"/>
            </a:xfrm>
            <a:prstGeom prst="rect">
              <a:avLst/>
            </a:prstGeom>
            <a:noFill/>
            <a:ln w="9525">
              <a:noFill/>
              <a:miter lim="800000"/>
              <a:headEnd/>
              <a:tailEnd/>
            </a:ln>
            <a:effectLst/>
          </p:spPr>
          <p:txBody>
            <a:bodyPr wrap="none">
              <a:spAutoFit/>
            </a:bodyPr>
            <a:lstStyle/>
            <a:p>
              <a:r>
                <a:rPr lang="en-US" altLang="zh-CN"/>
                <a:t>dist</a:t>
              </a:r>
            </a:p>
          </p:txBody>
        </p:sp>
        <p:sp>
          <p:nvSpPr>
            <p:cNvPr id="75844" name="Text Box 68"/>
            <p:cNvSpPr txBox="1">
              <a:spLocks noChangeArrowheads="1"/>
            </p:cNvSpPr>
            <p:nvPr/>
          </p:nvSpPr>
          <p:spPr bwMode="auto">
            <a:xfrm>
              <a:off x="794" y="2914"/>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45" name="Text Box 69"/>
            <p:cNvSpPr txBox="1">
              <a:spLocks noChangeArrowheads="1"/>
            </p:cNvSpPr>
            <p:nvPr/>
          </p:nvSpPr>
          <p:spPr bwMode="auto">
            <a:xfrm>
              <a:off x="728" y="3118"/>
              <a:ext cx="1664" cy="250"/>
            </a:xfrm>
            <a:prstGeom prst="rect">
              <a:avLst/>
            </a:prstGeom>
            <a:noFill/>
            <a:ln w="28575">
              <a:noFill/>
              <a:miter lim="800000"/>
              <a:headEnd/>
              <a:tailEnd/>
            </a:ln>
            <a:effectLst/>
          </p:spPr>
          <p:txBody>
            <a:bodyPr wrap="none">
              <a:spAutoFit/>
            </a:bodyPr>
            <a:lstStyle/>
            <a:p>
              <a:r>
                <a:rPr lang="en-US" altLang="zh-CN"/>
                <a:t>0   20    </a:t>
              </a:r>
              <a:r>
                <a:rPr lang="en-US" altLang="zh-CN">
                  <a:solidFill>
                    <a:srgbClr val="0000CC"/>
                  </a:solidFill>
                </a:rPr>
                <a:t>15</a:t>
              </a:r>
              <a:r>
                <a:rPr lang="en-US" altLang="zh-CN"/>
                <a:t>     </a:t>
              </a:r>
              <a:r>
                <a:rPr lang="zh-CN" altLang="zh-CN">
                  <a:sym typeface="Symbol" pitchFamily="18" charset="2"/>
                </a:rPr>
                <a:t></a:t>
              </a:r>
              <a:r>
                <a:rPr lang="en-US" altLang="zh-CN"/>
                <a:t>   </a:t>
              </a:r>
              <a:r>
                <a:rPr lang="zh-CN" altLang="zh-CN">
                  <a:sym typeface="Symbol" pitchFamily="18" charset="2"/>
                </a:rPr>
                <a:t></a:t>
              </a:r>
              <a:r>
                <a:rPr lang="en-US" altLang="zh-CN">
                  <a:sym typeface="Symbol" pitchFamily="18" charset="2"/>
                </a:rPr>
                <a:t>   </a:t>
              </a:r>
              <a:r>
                <a:rPr lang="en-US" altLang="zh-CN"/>
                <a:t> </a:t>
              </a:r>
              <a:r>
                <a:rPr lang="en-US" altLang="zh-CN">
                  <a:solidFill>
                    <a:srgbClr val="FF0066"/>
                  </a:solidFill>
                  <a:sym typeface="Symbol" pitchFamily="18" charset="2"/>
                </a:rPr>
                <a:t>25</a:t>
              </a:r>
            </a:p>
          </p:txBody>
        </p:sp>
        <p:sp>
          <p:nvSpPr>
            <p:cNvPr id="75846" name="Rectangle 70"/>
            <p:cNvSpPr>
              <a:spLocks noChangeArrowheads="1"/>
            </p:cNvSpPr>
            <p:nvPr/>
          </p:nvSpPr>
          <p:spPr bwMode="auto">
            <a:xfrm>
              <a:off x="714" y="3603"/>
              <a:ext cx="1638"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47" name="Line 71"/>
            <p:cNvSpPr>
              <a:spLocks noChangeShapeType="1"/>
            </p:cNvSpPr>
            <p:nvPr/>
          </p:nvSpPr>
          <p:spPr bwMode="auto">
            <a:xfrm>
              <a:off x="95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48" name="Line 72"/>
            <p:cNvSpPr>
              <a:spLocks noChangeShapeType="1"/>
            </p:cNvSpPr>
            <p:nvPr/>
          </p:nvSpPr>
          <p:spPr bwMode="auto">
            <a:xfrm>
              <a:off x="124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49" name="Line 73"/>
            <p:cNvSpPr>
              <a:spLocks noChangeShapeType="1"/>
            </p:cNvSpPr>
            <p:nvPr/>
          </p:nvSpPr>
          <p:spPr bwMode="auto">
            <a:xfrm>
              <a:off x="1523"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50" name="Line 74"/>
            <p:cNvSpPr>
              <a:spLocks noChangeShapeType="1"/>
            </p:cNvSpPr>
            <p:nvPr/>
          </p:nvSpPr>
          <p:spPr bwMode="auto">
            <a:xfrm>
              <a:off x="180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51" name="Line 75"/>
            <p:cNvSpPr>
              <a:spLocks noChangeShapeType="1"/>
            </p:cNvSpPr>
            <p:nvPr/>
          </p:nvSpPr>
          <p:spPr bwMode="auto">
            <a:xfrm>
              <a:off x="209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52" name="Text Box 76"/>
            <p:cNvSpPr txBox="1">
              <a:spLocks noChangeArrowheads="1"/>
            </p:cNvSpPr>
            <p:nvPr/>
          </p:nvSpPr>
          <p:spPr bwMode="auto">
            <a:xfrm>
              <a:off x="355" y="3586"/>
              <a:ext cx="320" cy="250"/>
            </a:xfrm>
            <a:prstGeom prst="rect">
              <a:avLst/>
            </a:prstGeom>
            <a:noFill/>
            <a:ln w="9525">
              <a:noFill/>
              <a:miter lim="800000"/>
              <a:headEnd/>
              <a:tailEnd/>
            </a:ln>
            <a:effectLst/>
          </p:spPr>
          <p:txBody>
            <a:bodyPr wrap="none">
              <a:spAutoFit/>
            </a:bodyPr>
            <a:lstStyle/>
            <a:p>
              <a:r>
                <a:rPr lang="en-US" altLang="zh-CN"/>
                <a:t>pre</a:t>
              </a:r>
            </a:p>
          </p:txBody>
        </p:sp>
        <p:sp>
          <p:nvSpPr>
            <p:cNvPr id="75853" name="Text Box 77"/>
            <p:cNvSpPr txBox="1">
              <a:spLocks noChangeArrowheads="1"/>
            </p:cNvSpPr>
            <p:nvPr/>
          </p:nvSpPr>
          <p:spPr bwMode="auto">
            <a:xfrm>
              <a:off x="790" y="3409"/>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54" name="Text Box 78"/>
            <p:cNvSpPr txBox="1">
              <a:spLocks noChangeArrowheads="1"/>
            </p:cNvSpPr>
            <p:nvPr/>
          </p:nvSpPr>
          <p:spPr bwMode="auto">
            <a:xfrm>
              <a:off x="764" y="3617"/>
              <a:ext cx="1596" cy="250"/>
            </a:xfrm>
            <a:prstGeom prst="rect">
              <a:avLst/>
            </a:prstGeom>
            <a:noFill/>
            <a:ln w="28575">
              <a:noFill/>
              <a:miter lim="800000"/>
              <a:headEnd/>
              <a:tailEnd/>
            </a:ln>
            <a:effectLst/>
          </p:spPr>
          <p:txBody>
            <a:bodyPr wrap="none">
              <a:spAutoFit/>
            </a:bodyPr>
            <a:lstStyle/>
            <a:p>
              <a:r>
                <a:rPr lang="en-US" altLang="zh-CN"/>
                <a:t>0    1     </a:t>
              </a:r>
              <a:r>
                <a:rPr lang="en-US" altLang="zh-CN">
                  <a:solidFill>
                    <a:srgbClr val="0000CC"/>
                  </a:solidFill>
                </a:rPr>
                <a:t>1</a:t>
              </a:r>
              <a:r>
                <a:rPr lang="en-US" altLang="zh-CN"/>
                <a:t>     </a:t>
              </a:r>
              <a:r>
                <a:rPr lang="zh-CN" altLang="zh-CN">
                  <a:sym typeface="Symbol" pitchFamily="18" charset="2"/>
                </a:rPr>
                <a:t>0</a:t>
              </a:r>
              <a:r>
                <a:rPr lang="en-US" altLang="zh-CN"/>
                <a:t>      0     </a:t>
              </a:r>
              <a:r>
                <a:rPr lang="en-US" altLang="zh-CN">
                  <a:solidFill>
                    <a:srgbClr val="FF0066"/>
                  </a:solidFill>
                </a:rPr>
                <a:t>3</a:t>
              </a:r>
            </a:p>
          </p:txBody>
        </p:sp>
      </p:grpSp>
      <p:grpSp>
        <p:nvGrpSpPr>
          <p:cNvPr id="8" name="Group 79"/>
          <p:cNvGrpSpPr>
            <a:grpSpLocks/>
          </p:cNvGrpSpPr>
          <p:nvPr/>
        </p:nvGrpSpPr>
        <p:grpSpPr bwMode="auto">
          <a:xfrm>
            <a:off x="4221163" y="1843088"/>
            <a:ext cx="3182937" cy="1512887"/>
            <a:chOff x="355" y="2914"/>
            <a:chExt cx="2005" cy="953"/>
          </a:xfrm>
        </p:grpSpPr>
        <p:sp>
          <p:nvSpPr>
            <p:cNvPr id="75856" name="Rectangle 80"/>
            <p:cNvSpPr>
              <a:spLocks noChangeArrowheads="1"/>
            </p:cNvSpPr>
            <p:nvPr/>
          </p:nvSpPr>
          <p:spPr bwMode="auto">
            <a:xfrm>
              <a:off x="718" y="3108"/>
              <a:ext cx="1622"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57" name="Line 81"/>
            <p:cNvSpPr>
              <a:spLocks noChangeShapeType="1"/>
            </p:cNvSpPr>
            <p:nvPr/>
          </p:nvSpPr>
          <p:spPr bwMode="auto">
            <a:xfrm>
              <a:off x="96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58" name="Line 82"/>
            <p:cNvSpPr>
              <a:spLocks noChangeShapeType="1"/>
            </p:cNvSpPr>
            <p:nvPr/>
          </p:nvSpPr>
          <p:spPr bwMode="auto">
            <a:xfrm>
              <a:off x="124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59" name="Line 83"/>
            <p:cNvSpPr>
              <a:spLocks noChangeShapeType="1"/>
            </p:cNvSpPr>
            <p:nvPr/>
          </p:nvSpPr>
          <p:spPr bwMode="auto">
            <a:xfrm>
              <a:off x="1527"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60" name="Line 84"/>
            <p:cNvSpPr>
              <a:spLocks noChangeShapeType="1"/>
            </p:cNvSpPr>
            <p:nvPr/>
          </p:nvSpPr>
          <p:spPr bwMode="auto">
            <a:xfrm>
              <a:off x="181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61" name="Line 85"/>
            <p:cNvSpPr>
              <a:spLocks noChangeShapeType="1"/>
            </p:cNvSpPr>
            <p:nvPr/>
          </p:nvSpPr>
          <p:spPr bwMode="auto">
            <a:xfrm>
              <a:off x="209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62" name="Text Box 86"/>
            <p:cNvSpPr txBox="1">
              <a:spLocks noChangeArrowheads="1"/>
            </p:cNvSpPr>
            <p:nvPr/>
          </p:nvSpPr>
          <p:spPr bwMode="auto">
            <a:xfrm>
              <a:off x="359" y="3091"/>
              <a:ext cx="346" cy="250"/>
            </a:xfrm>
            <a:prstGeom prst="rect">
              <a:avLst/>
            </a:prstGeom>
            <a:noFill/>
            <a:ln w="9525">
              <a:noFill/>
              <a:miter lim="800000"/>
              <a:headEnd/>
              <a:tailEnd/>
            </a:ln>
            <a:effectLst/>
          </p:spPr>
          <p:txBody>
            <a:bodyPr wrap="none">
              <a:spAutoFit/>
            </a:bodyPr>
            <a:lstStyle/>
            <a:p>
              <a:r>
                <a:rPr lang="en-US" altLang="zh-CN"/>
                <a:t>dist</a:t>
              </a:r>
            </a:p>
          </p:txBody>
        </p:sp>
        <p:sp>
          <p:nvSpPr>
            <p:cNvPr id="75863" name="Text Box 87"/>
            <p:cNvSpPr txBox="1">
              <a:spLocks noChangeArrowheads="1"/>
            </p:cNvSpPr>
            <p:nvPr/>
          </p:nvSpPr>
          <p:spPr bwMode="auto">
            <a:xfrm>
              <a:off x="794" y="2914"/>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64" name="Text Box 88"/>
            <p:cNvSpPr txBox="1">
              <a:spLocks noChangeArrowheads="1"/>
            </p:cNvSpPr>
            <p:nvPr/>
          </p:nvSpPr>
          <p:spPr bwMode="auto">
            <a:xfrm>
              <a:off x="728" y="3118"/>
              <a:ext cx="1630" cy="250"/>
            </a:xfrm>
            <a:prstGeom prst="rect">
              <a:avLst/>
            </a:prstGeom>
            <a:noFill/>
            <a:ln w="28575">
              <a:noFill/>
              <a:miter lim="800000"/>
              <a:headEnd/>
              <a:tailEnd/>
            </a:ln>
            <a:effectLst/>
          </p:spPr>
          <p:txBody>
            <a:bodyPr wrap="none">
              <a:spAutoFit/>
            </a:bodyPr>
            <a:lstStyle/>
            <a:p>
              <a:r>
                <a:rPr lang="en-US" altLang="zh-CN"/>
                <a:t>0   </a:t>
              </a:r>
              <a:r>
                <a:rPr lang="en-US" altLang="zh-CN">
                  <a:solidFill>
                    <a:srgbClr val="0000CC"/>
                  </a:solidFill>
                </a:rPr>
                <a:t>20</a:t>
              </a:r>
              <a:r>
                <a:rPr lang="en-US" altLang="zh-CN"/>
                <a:t>    </a:t>
              </a:r>
              <a:r>
                <a:rPr lang="en-US" altLang="zh-CN">
                  <a:solidFill>
                    <a:srgbClr val="0000CC"/>
                  </a:solidFill>
                </a:rPr>
                <a:t>15</a:t>
              </a:r>
              <a:r>
                <a:rPr lang="en-US" altLang="zh-CN"/>
                <a:t>     </a:t>
              </a:r>
              <a:r>
                <a:rPr lang="zh-CN" altLang="zh-CN">
                  <a:sym typeface="Symbol" pitchFamily="18" charset="2"/>
                </a:rPr>
                <a:t></a:t>
              </a:r>
              <a:r>
                <a:rPr lang="en-US" altLang="zh-CN"/>
                <a:t>   </a:t>
              </a:r>
              <a:r>
                <a:rPr lang="en-US" altLang="zh-CN">
                  <a:solidFill>
                    <a:srgbClr val="FF0066"/>
                  </a:solidFill>
                  <a:sym typeface="Symbol" pitchFamily="18" charset="2"/>
                </a:rPr>
                <a:t>30</a:t>
              </a:r>
              <a:r>
                <a:rPr lang="en-US" altLang="zh-CN">
                  <a:sym typeface="Symbol" pitchFamily="18" charset="2"/>
                </a:rPr>
                <a:t>  25</a:t>
              </a:r>
            </a:p>
          </p:txBody>
        </p:sp>
        <p:sp>
          <p:nvSpPr>
            <p:cNvPr id="75865" name="Rectangle 89"/>
            <p:cNvSpPr>
              <a:spLocks noChangeArrowheads="1"/>
            </p:cNvSpPr>
            <p:nvPr/>
          </p:nvSpPr>
          <p:spPr bwMode="auto">
            <a:xfrm>
              <a:off x="714" y="3603"/>
              <a:ext cx="1638"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66" name="Line 90"/>
            <p:cNvSpPr>
              <a:spLocks noChangeShapeType="1"/>
            </p:cNvSpPr>
            <p:nvPr/>
          </p:nvSpPr>
          <p:spPr bwMode="auto">
            <a:xfrm>
              <a:off x="95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67" name="Line 91"/>
            <p:cNvSpPr>
              <a:spLocks noChangeShapeType="1"/>
            </p:cNvSpPr>
            <p:nvPr/>
          </p:nvSpPr>
          <p:spPr bwMode="auto">
            <a:xfrm>
              <a:off x="124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68" name="Line 92"/>
            <p:cNvSpPr>
              <a:spLocks noChangeShapeType="1"/>
            </p:cNvSpPr>
            <p:nvPr/>
          </p:nvSpPr>
          <p:spPr bwMode="auto">
            <a:xfrm>
              <a:off x="1523"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69" name="Line 93"/>
            <p:cNvSpPr>
              <a:spLocks noChangeShapeType="1"/>
            </p:cNvSpPr>
            <p:nvPr/>
          </p:nvSpPr>
          <p:spPr bwMode="auto">
            <a:xfrm>
              <a:off x="180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70" name="Line 94"/>
            <p:cNvSpPr>
              <a:spLocks noChangeShapeType="1"/>
            </p:cNvSpPr>
            <p:nvPr/>
          </p:nvSpPr>
          <p:spPr bwMode="auto">
            <a:xfrm>
              <a:off x="209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71" name="Text Box 95"/>
            <p:cNvSpPr txBox="1">
              <a:spLocks noChangeArrowheads="1"/>
            </p:cNvSpPr>
            <p:nvPr/>
          </p:nvSpPr>
          <p:spPr bwMode="auto">
            <a:xfrm>
              <a:off x="355" y="3586"/>
              <a:ext cx="320" cy="250"/>
            </a:xfrm>
            <a:prstGeom prst="rect">
              <a:avLst/>
            </a:prstGeom>
            <a:noFill/>
            <a:ln w="9525">
              <a:noFill/>
              <a:miter lim="800000"/>
              <a:headEnd/>
              <a:tailEnd/>
            </a:ln>
            <a:effectLst/>
          </p:spPr>
          <p:txBody>
            <a:bodyPr wrap="none">
              <a:spAutoFit/>
            </a:bodyPr>
            <a:lstStyle/>
            <a:p>
              <a:r>
                <a:rPr lang="en-US" altLang="zh-CN"/>
                <a:t>pre</a:t>
              </a:r>
            </a:p>
          </p:txBody>
        </p:sp>
        <p:sp>
          <p:nvSpPr>
            <p:cNvPr id="75872" name="Text Box 96"/>
            <p:cNvSpPr txBox="1">
              <a:spLocks noChangeArrowheads="1"/>
            </p:cNvSpPr>
            <p:nvPr/>
          </p:nvSpPr>
          <p:spPr bwMode="auto">
            <a:xfrm>
              <a:off x="790" y="3409"/>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73" name="Text Box 97"/>
            <p:cNvSpPr txBox="1">
              <a:spLocks noChangeArrowheads="1"/>
            </p:cNvSpPr>
            <p:nvPr/>
          </p:nvSpPr>
          <p:spPr bwMode="auto">
            <a:xfrm>
              <a:off x="764" y="3617"/>
              <a:ext cx="1596" cy="250"/>
            </a:xfrm>
            <a:prstGeom prst="rect">
              <a:avLst/>
            </a:prstGeom>
            <a:noFill/>
            <a:ln w="28575">
              <a:noFill/>
              <a:miter lim="800000"/>
              <a:headEnd/>
              <a:tailEnd/>
            </a:ln>
            <a:effectLst/>
          </p:spPr>
          <p:txBody>
            <a:bodyPr wrap="none">
              <a:spAutoFit/>
            </a:bodyPr>
            <a:lstStyle/>
            <a:p>
              <a:r>
                <a:rPr lang="en-US" altLang="zh-CN"/>
                <a:t>0    </a:t>
              </a:r>
              <a:r>
                <a:rPr lang="en-US" altLang="zh-CN">
                  <a:solidFill>
                    <a:srgbClr val="0000CC"/>
                  </a:solidFill>
                </a:rPr>
                <a:t>1</a:t>
              </a:r>
              <a:r>
                <a:rPr lang="en-US" altLang="zh-CN"/>
                <a:t>     </a:t>
              </a:r>
              <a:r>
                <a:rPr lang="en-US" altLang="zh-CN">
                  <a:solidFill>
                    <a:srgbClr val="0000CC"/>
                  </a:solidFill>
                </a:rPr>
                <a:t>1</a:t>
              </a:r>
              <a:r>
                <a:rPr lang="en-US" altLang="zh-CN"/>
                <a:t>     </a:t>
              </a:r>
              <a:r>
                <a:rPr lang="zh-CN" altLang="zh-CN">
                  <a:sym typeface="Symbol" pitchFamily="18" charset="2"/>
                </a:rPr>
                <a:t>0</a:t>
              </a:r>
              <a:r>
                <a:rPr lang="en-US" altLang="zh-CN"/>
                <a:t>      </a:t>
              </a:r>
              <a:r>
                <a:rPr lang="en-US" altLang="zh-CN">
                  <a:solidFill>
                    <a:srgbClr val="FF0066"/>
                  </a:solidFill>
                </a:rPr>
                <a:t>2</a:t>
              </a:r>
              <a:r>
                <a:rPr lang="en-US" altLang="zh-CN"/>
                <a:t>     3</a:t>
              </a:r>
            </a:p>
          </p:txBody>
        </p:sp>
      </p:grpSp>
      <p:grpSp>
        <p:nvGrpSpPr>
          <p:cNvPr id="9" name="Group 98"/>
          <p:cNvGrpSpPr>
            <a:grpSpLocks/>
          </p:cNvGrpSpPr>
          <p:nvPr/>
        </p:nvGrpSpPr>
        <p:grpSpPr bwMode="auto">
          <a:xfrm>
            <a:off x="4221163" y="3546475"/>
            <a:ext cx="3189287" cy="1512888"/>
            <a:chOff x="355" y="2914"/>
            <a:chExt cx="2009" cy="953"/>
          </a:xfrm>
        </p:grpSpPr>
        <p:sp>
          <p:nvSpPr>
            <p:cNvPr id="75875" name="Rectangle 99"/>
            <p:cNvSpPr>
              <a:spLocks noChangeArrowheads="1"/>
            </p:cNvSpPr>
            <p:nvPr/>
          </p:nvSpPr>
          <p:spPr bwMode="auto">
            <a:xfrm>
              <a:off x="718" y="3108"/>
              <a:ext cx="1622"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76" name="Line 100"/>
            <p:cNvSpPr>
              <a:spLocks noChangeShapeType="1"/>
            </p:cNvSpPr>
            <p:nvPr/>
          </p:nvSpPr>
          <p:spPr bwMode="auto">
            <a:xfrm>
              <a:off x="96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77" name="Line 101"/>
            <p:cNvSpPr>
              <a:spLocks noChangeShapeType="1"/>
            </p:cNvSpPr>
            <p:nvPr/>
          </p:nvSpPr>
          <p:spPr bwMode="auto">
            <a:xfrm>
              <a:off x="124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78" name="Line 102"/>
            <p:cNvSpPr>
              <a:spLocks noChangeShapeType="1"/>
            </p:cNvSpPr>
            <p:nvPr/>
          </p:nvSpPr>
          <p:spPr bwMode="auto">
            <a:xfrm>
              <a:off x="1527"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79" name="Line 103"/>
            <p:cNvSpPr>
              <a:spLocks noChangeShapeType="1"/>
            </p:cNvSpPr>
            <p:nvPr/>
          </p:nvSpPr>
          <p:spPr bwMode="auto">
            <a:xfrm>
              <a:off x="181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80" name="Line 104"/>
            <p:cNvSpPr>
              <a:spLocks noChangeShapeType="1"/>
            </p:cNvSpPr>
            <p:nvPr/>
          </p:nvSpPr>
          <p:spPr bwMode="auto">
            <a:xfrm>
              <a:off x="209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81" name="Text Box 105"/>
            <p:cNvSpPr txBox="1">
              <a:spLocks noChangeArrowheads="1"/>
            </p:cNvSpPr>
            <p:nvPr/>
          </p:nvSpPr>
          <p:spPr bwMode="auto">
            <a:xfrm>
              <a:off x="359" y="3091"/>
              <a:ext cx="346" cy="250"/>
            </a:xfrm>
            <a:prstGeom prst="rect">
              <a:avLst/>
            </a:prstGeom>
            <a:noFill/>
            <a:ln w="9525">
              <a:noFill/>
              <a:miter lim="800000"/>
              <a:headEnd/>
              <a:tailEnd/>
            </a:ln>
            <a:effectLst/>
          </p:spPr>
          <p:txBody>
            <a:bodyPr wrap="none">
              <a:spAutoFit/>
            </a:bodyPr>
            <a:lstStyle/>
            <a:p>
              <a:r>
                <a:rPr lang="en-US" altLang="zh-CN"/>
                <a:t>dist</a:t>
              </a:r>
            </a:p>
          </p:txBody>
        </p:sp>
        <p:sp>
          <p:nvSpPr>
            <p:cNvPr id="75882" name="Text Box 106"/>
            <p:cNvSpPr txBox="1">
              <a:spLocks noChangeArrowheads="1"/>
            </p:cNvSpPr>
            <p:nvPr/>
          </p:nvSpPr>
          <p:spPr bwMode="auto">
            <a:xfrm>
              <a:off x="794" y="2914"/>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83" name="Text Box 107"/>
            <p:cNvSpPr txBox="1">
              <a:spLocks noChangeArrowheads="1"/>
            </p:cNvSpPr>
            <p:nvPr/>
          </p:nvSpPr>
          <p:spPr bwMode="auto">
            <a:xfrm>
              <a:off x="728" y="3122"/>
              <a:ext cx="1636" cy="250"/>
            </a:xfrm>
            <a:prstGeom prst="rect">
              <a:avLst/>
            </a:prstGeom>
            <a:noFill/>
            <a:ln w="28575">
              <a:noFill/>
              <a:miter lim="800000"/>
              <a:headEnd/>
              <a:tailEnd/>
            </a:ln>
            <a:effectLst/>
          </p:spPr>
          <p:txBody>
            <a:bodyPr wrap="none">
              <a:spAutoFit/>
            </a:bodyPr>
            <a:lstStyle/>
            <a:p>
              <a:r>
                <a:rPr lang="en-US" altLang="zh-CN"/>
                <a:t>0   </a:t>
              </a:r>
              <a:r>
                <a:rPr lang="en-US" altLang="zh-CN">
                  <a:solidFill>
                    <a:srgbClr val="6600FF"/>
                  </a:solidFill>
                </a:rPr>
                <a:t>20    15</a:t>
              </a:r>
              <a:r>
                <a:rPr lang="en-US" altLang="zh-CN"/>
                <a:t>   </a:t>
              </a:r>
              <a:r>
                <a:rPr lang="en-US" altLang="zh-CN">
                  <a:solidFill>
                    <a:srgbClr val="FF0000"/>
                  </a:solidFill>
                  <a:sym typeface="Symbol" pitchFamily="18" charset="2"/>
                </a:rPr>
                <a:t>29</a:t>
              </a:r>
              <a:r>
                <a:rPr lang="en-US" altLang="zh-CN"/>
                <a:t>   </a:t>
              </a:r>
              <a:r>
                <a:rPr lang="en-US" altLang="zh-CN">
                  <a:sym typeface="Symbol" pitchFamily="18" charset="2"/>
                </a:rPr>
                <a:t>30   </a:t>
              </a:r>
              <a:r>
                <a:rPr lang="en-US" altLang="zh-CN">
                  <a:solidFill>
                    <a:srgbClr val="6600FF"/>
                  </a:solidFill>
                  <a:sym typeface="Symbol" pitchFamily="18" charset="2"/>
                </a:rPr>
                <a:t>25</a:t>
              </a:r>
            </a:p>
          </p:txBody>
        </p:sp>
        <p:sp>
          <p:nvSpPr>
            <p:cNvPr id="75884" name="Rectangle 108"/>
            <p:cNvSpPr>
              <a:spLocks noChangeArrowheads="1"/>
            </p:cNvSpPr>
            <p:nvPr/>
          </p:nvSpPr>
          <p:spPr bwMode="auto">
            <a:xfrm>
              <a:off x="714" y="3603"/>
              <a:ext cx="1638"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85" name="Line 109"/>
            <p:cNvSpPr>
              <a:spLocks noChangeShapeType="1"/>
            </p:cNvSpPr>
            <p:nvPr/>
          </p:nvSpPr>
          <p:spPr bwMode="auto">
            <a:xfrm>
              <a:off x="95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86" name="Line 110"/>
            <p:cNvSpPr>
              <a:spLocks noChangeShapeType="1"/>
            </p:cNvSpPr>
            <p:nvPr/>
          </p:nvSpPr>
          <p:spPr bwMode="auto">
            <a:xfrm>
              <a:off x="124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87" name="Line 111"/>
            <p:cNvSpPr>
              <a:spLocks noChangeShapeType="1"/>
            </p:cNvSpPr>
            <p:nvPr/>
          </p:nvSpPr>
          <p:spPr bwMode="auto">
            <a:xfrm>
              <a:off x="1523"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88" name="Line 112"/>
            <p:cNvSpPr>
              <a:spLocks noChangeShapeType="1"/>
            </p:cNvSpPr>
            <p:nvPr/>
          </p:nvSpPr>
          <p:spPr bwMode="auto">
            <a:xfrm>
              <a:off x="180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89" name="Line 113"/>
            <p:cNvSpPr>
              <a:spLocks noChangeShapeType="1"/>
            </p:cNvSpPr>
            <p:nvPr/>
          </p:nvSpPr>
          <p:spPr bwMode="auto">
            <a:xfrm>
              <a:off x="209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90" name="Text Box 114"/>
            <p:cNvSpPr txBox="1">
              <a:spLocks noChangeArrowheads="1"/>
            </p:cNvSpPr>
            <p:nvPr/>
          </p:nvSpPr>
          <p:spPr bwMode="auto">
            <a:xfrm>
              <a:off x="355" y="3586"/>
              <a:ext cx="320" cy="250"/>
            </a:xfrm>
            <a:prstGeom prst="rect">
              <a:avLst/>
            </a:prstGeom>
            <a:noFill/>
            <a:ln w="9525">
              <a:noFill/>
              <a:miter lim="800000"/>
              <a:headEnd/>
              <a:tailEnd/>
            </a:ln>
            <a:effectLst/>
          </p:spPr>
          <p:txBody>
            <a:bodyPr wrap="none">
              <a:spAutoFit/>
            </a:bodyPr>
            <a:lstStyle/>
            <a:p>
              <a:r>
                <a:rPr lang="en-US" altLang="zh-CN"/>
                <a:t>pre</a:t>
              </a:r>
            </a:p>
          </p:txBody>
        </p:sp>
        <p:sp>
          <p:nvSpPr>
            <p:cNvPr id="75891" name="Text Box 115"/>
            <p:cNvSpPr txBox="1">
              <a:spLocks noChangeArrowheads="1"/>
            </p:cNvSpPr>
            <p:nvPr/>
          </p:nvSpPr>
          <p:spPr bwMode="auto">
            <a:xfrm>
              <a:off x="790" y="3409"/>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892" name="Text Box 116"/>
            <p:cNvSpPr txBox="1">
              <a:spLocks noChangeArrowheads="1"/>
            </p:cNvSpPr>
            <p:nvPr/>
          </p:nvSpPr>
          <p:spPr bwMode="auto">
            <a:xfrm>
              <a:off x="764" y="3617"/>
              <a:ext cx="1596" cy="250"/>
            </a:xfrm>
            <a:prstGeom prst="rect">
              <a:avLst/>
            </a:prstGeom>
            <a:noFill/>
            <a:ln w="28575">
              <a:noFill/>
              <a:miter lim="800000"/>
              <a:headEnd/>
              <a:tailEnd/>
            </a:ln>
            <a:effectLst/>
          </p:spPr>
          <p:txBody>
            <a:bodyPr wrap="none">
              <a:spAutoFit/>
            </a:bodyPr>
            <a:lstStyle/>
            <a:p>
              <a:r>
                <a:rPr lang="en-US" altLang="zh-CN"/>
                <a:t>0    </a:t>
              </a:r>
              <a:r>
                <a:rPr lang="en-US" altLang="zh-CN">
                  <a:solidFill>
                    <a:srgbClr val="6600FF"/>
                  </a:solidFill>
                </a:rPr>
                <a:t>1     1</a:t>
              </a:r>
              <a:r>
                <a:rPr lang="en-US" altLang="zh-CN"/>
                <a:t>     </a:t>
              </a:r>
              <a:r>
                <a:rPr lang="en-US" altLang="zh-CN">
                  <a:solidFill>
                    <a:srgbClr val="FF0000"/>
                  </a:solidFill>
                  <a:sym typeface="Symbol" pitchFamily="18" charset="2"/>
                </a:rPr>
                <a:t>6</a:t>
              </a:r>
              <a:r>
                <a:rPr lang="en-US" altLang="zh-CN"/>
                <a:t>      2     </a:t>
              </a:r>
              <a:r>
                <a:rPr lang="en-US" altLang="zh-CN">
                  <a:solidFill>
                    <a:srgbClr val="6600FF"/>
                  </a:solidFill>
                </a:rPr>
                <a:t>3</a:t>
              </a:r>
            </a:p>
          </p:txBody>
        </p:sp>
      </p:grpSp>
      <p:grpSp>
        <p:nvGrpSpPr>
          <p:cNvPr id="10" name="Group 117"/>
          <p:cNvGrpSpPr>
            <a:grpSpLocks/>
          </p:cNvGrpSpPr>
          <p:nvPr/>
        </p:nvGrpSpPr>
        <p:grpSpPr bwMode="auto">
          <a:xfrm>
            <a:off x="4221163" y="5137150"/>
            <a:ext cx="3189287" cy="1512888"/>
            <a:chOff x="355" y="2914"/>
            <a:chExt cx="2009" cy="953"/>
          </a:xfrm>
        </p:grpSpPr>
        <p:sp>
          <p:nvSpPr>
            <p:cNvPr id="75894" name="Rectangle 118"/>
            <p:cNvSpPr>
              <a:spLocks noChangeArrowheads="1"/>
            </p:cNvSpPr>
            <p:nvPr/>
          </p:nvSpPr>
          <p:spPr bwMode="auto">
            <a:xfrm>
              <a:off x="718" y="3108"/>
              <a:ext cx="1622"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895" name="Line 119"/>
            <p:cNvSpPr>
              <a:spLocks noChangeShapeType="1"/>
            </p:cNvSpPr>
            <p:nvPr/>
          </p:nvSpPr>
          <p:spPr bwMode="auto">
            <a:xfrm>
              <a:off x="96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96" name="Line 120"/>
            <p:cNvSpPr>
              <a:spLocks noChangeShapeType="1"/>
            </p:cNvSpPr>
            <p:nvPr/>
          </p:nvSpPr>
          <p:spPr bwMode="auto">
            <a:xfrm>
              <a:off x="124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97" name="Line 121"/>
            <p:cNvSpPr>
              <a:spLocks noChangeShapeType="1"/>
            </p:cNvSpPr>
            <p:nvPr/>
          </p:nvSpPr>
          <p:spPr bwMode="auto">
            <a:xfrm>
              <a:off x="1527"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98" name="Line 122"/>
            <p:cNvSpPr>
              <a:spLocks noChangeShapeType="1"/>
            </p:cNvSpPr>
            <p:nvPr/>
          </p:nvSpPr>
          <p:spPr bwMode="auto">
            <a:xfrm>
              <a:off x="1811"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899" name="Line 123"/>
            <p:cNvSpPr>
              <a:spLocks noChangeShapeType="1"/>
            </p:cNvSpPr>
            <p:nvPr/>
          </p:nvSpPr>
          <p:spPr bwMode="auto">
            <a:xfrm>
              <a:off x="2094" y="3108"/>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900" name="Text Box 124"/>
            <p:cNvSpPr txBox="1">
              <a:spLocks noChangeArrowheads="1"/>
            </p:cNvSpPr>
            <p:nvPr/>
          </p:nvSpPr>
          <p:spPr bwMode="auto">
            <a:xfrm>
              <a:off x="359" y="3091"/>
              <a:ext cx="346" cy="250"/>
            </a:xfrm>
            <a:prstGeom prst="rect">
              <a:avLst/>
            </a:prstGeom>
            <a:noFill/>
            <a:ln w="9525">
              <a:noFill/>
              <a:miter lim="800000"/>
              <a:headEnd/>
              <a:tailEnd/>
            </a:ln>
            <a:effectLst/>
          </p:spPr>
          <p:txBody>
            <a:bodyPr wrap="none">
              <a:spAutoFit/>
            </a:bodyPr>
            <a:lstStyle/>
            <a:p>
              <a:r>
                <a:rPr lang="en-US" altLang="zh-CN"/>
                <a:t>dist</a:t>
              </a:r>
            </a:p>
          </p:txBody>
        </p:sp>
        <p:sp>
          <p:nvSpPr>
            <p:cNvPr id="75901" name="Text Box 125"/>
            <p:cNvSpPr txBox="1">
              <a:spLocks noChangeArrowheads="1"/>
            </p:cNvSpPr>
            <p:nvPr/>
          </p:nvSpPr>
          <p:spPr bwMode="auto">
            <a:xfrm>
              <a:off x="794" y="2914"/>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902" name="Text Box 126"/>
            <p:cNvSpPr txBox="1">
              <a:spLocks noChangeArrowheads="1"/>
            </p:cNvSpPr>
            <p:nvPr/>
          </p:nvSpPr>
          <p:spPr bwMode="auto">
            <a:xfrm>
              <a:off x="728" y="3122"/>
              <a:ext cx="1636" cy="250"/>
            </a:xfrm>
            <a:prstGeom prst="rect">
              <a:avLst/>
            </a:prstGeom>
            <a:noFill/>
            <a:ln w="28575">
              <a:noFill/>
              <a:miter lim="800000"/>
              <a:headEnd/>
              <a:tailEnd/>
            </a:ln>
            <a:effectLst/>
          </p:spPr>
          <p:txBody>
            <a:bodyPr wrap="none">
              <a:spAutoFit/>
            </a:bodyPr>
            <a:lstStyle/>
            <a:p>
              <a:r>
                <a:rPr lang="en-US" altLang="zh-CN"/>
                <a:t>0   </a:t>
              </a:r>
              <a:r>
                <a:rPr lang="en-US" altLang="zh-CN">
                  <a:solidFill>
                    <a:srgbClr val="6600FF"/>
                  </a:solidFill>
                </a:rPr>
                <a:t>20    15</a:t>
              </a:r>
              <a:r>
                <a:rPr lang="en-US" altLang="zh-CN"/>
                <a:t>  </a:t>
              </a:r>
              <a:r>
                <a:rPr lang="en-US" altLang="zh-CN">
                  <a:solidFill>
                    <a:srgbClr val="6600FF"/>
                  </a:solidFill>
                </a:rPr>
                <a:t> </a:t>
              </a:r>
              <a:r>
                <a:rPr lang="en-US" altLang="zh-CN">
                  <a:solidFill>
                    <a:srgbClr val="6600FF"/>
                  </a:solidFill>
                  <a:sym typeface="Symbol" pitchFamily="18" charset="2"/>
                </a:rPr>
                <a:t>29</a:t>
              </a:r>
              <a:r>
                <a:rPr lang="en-US" altLang="zh-CN"/>
                <a:t>   </a:t>
              </a:r>
              <a:r>
                <a:rPr lang="en-US" altLang="zh-CN">
                  <a:sym typeface="Symbol" pitchFamily="18" charset="2"/>
                </a:rPr>
                <a:t>30   </a:t>
              </a:r>
              <a:r>
                <a:rPr lang="en-US" altLang="zh-CN">
                  <a:solidFill>
                    <a:srgbClr val="6600FF"/>
                  </a:solidFill>
                  <a:sym typeface="Symbol" pitchFamily="18" charset="2"/>
                </a:rPr>
                <a:t>25</a:t>
              </a:r>
            </a:p>
          </p:txBody>
        </p:sp>
        <p:sp>
          <p:nvSpPr>
            <p:cNvPr id="75903" name="Rectangle 127"/>
            <p:cNvSpPr>
              <a:spLocks noChangeArrowheads="1"/>
            </p:cNvSpPr>
            <p:nvPr/>
          </p:nvSpPr>
          <p:spPr bwMode="auto">
            <a:xfrm>
              <a:off x="714" y="3603"/>
              <a:ext cx="1638" cy="244"/>
            </a:xfrm>
            <a:prstGeom prst="rect">
              <a:avLst/>
            </a:prstGeom>
            <a:noFill/>
            <a:ln w="28575">
              <a:solidFill>
                <a:schemeClr val="tx1"/>
              </a:solidFill>
              <a:miter lim="800000"/>
              <a:headEnd/>
              <a:tailEnd/>
            </a:ln>
            <a:effectLst/>
          </p:spPr>
          <p:txBody>
            <a:bodyPr wrap="none" anchor="ctr"/>
            <a:lstStyle/>
            <a:p>
              <a:endParaRPr lang="zh-CN" altLang="en-US"/>
            </a:p>
          </p:txBody>
        </p:sp>
        <p:sp>
          <p:nvSpPr>
            <p:cNvPr id="75904" name="Line 128"/>
            <p:cNvSpPr>
              <a:spLocks noChangeShapeType="1"/>
            </p:cNvSpPr>
            <p:nvPr/>
          </p:nvSpPr>
          <p:spPr bwMode="auto">
            <a:xfrm>
              <a:off x="95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905" name="Line 129"/>
            <p:cNvSpPr>
              <a:spLocks noChangeShapeType="1"/>
            </p:cNvSpPr>
            <p:nvPr/>
          </p:nvSpPr>
          <p:spPr bwMode="auto">
            <a:xfrm>
              <a:off x="124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906" name="Line 130"/>
            <p:cNvSpPr>
              <a:spLocks noChangeShapeType="1"/>
            </p:cNvSpPr>
            <p:nvPr/>
          </p:nvSpPr>
          <p:spPr bwMode="auto">
            <a:xfrm>
              <a:off x="1523"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907" name="Line 131"/>
            <p:cNvSpPr>
              <a:spLocks noChangeShapeType="1"/>
            </p:cNvSpPr>
            <p:nvPr/>
          </p:nvSpPr>
          <p:spPr bwMode="auto">
            <a:xfrm>
              <a:off x="1807"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908" name="Line 132"/>
            <p:cNvSpPr>
              <a:spLocks noChangeShapeType="1"/>
            </p:cNvSpPr>
            <p:nvPr/>
          </p:nvSpPr>
          <p:spPr bwMode="auto">
            <a:xfrm>
              <a:off x="2090" y="3603"/>
              <a:ext cx="0" cy="244"/>
            </a:xfrm>
            <a:prstGeom prst="line">
              <a:avLst/>
            </a:prstGeom>
            <a:noFill/>
            <a:ln w="28575">
              <a:solidFill>
                <a:schemeClr val="tx1"/>
              </a:solidFill>
              <a:round/>
              <a:headEnd/>
              <a:tailEnd/>
            </a:ln>
            <a:effectLst/>
          </p:spPr>
          <p:txBody>
            <a:bodyPr wrap="none" anchor="ctr"/>
            <a:lstStyle/>
            <a:p>
              <a:endParaRPr lang="zh-CN" altLang="en-US"/>
            </a:p>
          </p:txBody>
        </p:sp>
        <p:sp>
          <p:nvSpPr>
            <p:cNvPr id="75909" name="Text Box 133"/>
            <p:cNvSpPr txBox="1">
              <a:spLocks noChangeArrowheads="1"/>
            </p:cNvSpPr>
            <p:nvPr/>
          </p:nvSpPr>
          <p:spPr bwMode="auto">
            <a:xfrm>
              <a:off x="355" y="3586"/>
              <a:ext cx="320" cy="250"/>
            </a:xfrm>
            <a:prstGeom prst="rect">
              <a:avLst/>
            </a:prstGeom>
            <a:noFill/>
            <a:ln w="9525">
              <a:noFill/>
              <a:miter lim="800000"/>
              <a:headEnd/>
              <a:tailEnd/>
            </a:ln>
            <a:effectLst/>
          </p:spPr>
          <p:txBody>
            <a:bodyPr wrap="none">
              <a:spAutoFit/>
            </a:bodyPr>
            <a:lstStyle/>
            <a:p>
              <a:r>
                <a:rPr lang="en-US" altLang="zh-CN"/>
                <a:t>pre</a:t>
              </a:r>
            </a:p>
          </p:txBody>
        </p:sp>
        <p:sp>
          <p:nvSpPr>
            <p:cNvPr id="75910" name="Text Box 134"/>
            <p:cNvSpPr txBox="1">
              <a:spLocks noChangeArrowheads="1"/>
            </p:cNvSpPr>
            <p:nvPr/>
          </p:nvSpPr>
          <p:spPr bwMode="auto">
            <a:xfrm>
              <a:off x="790" y="3409"/>
              <a:ext cx="1556" cy="250"/>
            </a:xfrm>
            <a:prstGeom prst="rect">
              <a:avLst/>
            </a:prstGeom>
            <a:noFill/>
            <a:ln w="9525">
              <a:noFill/>
              <a:miter lim="800000"/>
              <a:headEnd/>
              <a:tailEnd/>
            </a:ln>
            <a:effectLst/>
          </p:spPr>
          <p:txBody>
            <a:bodyPr wrap="none">
              <a:spAutoFit/>
            </a:bodyPr>
            <a:lstStyle/>
            <a:p>
              <a:r>
                <a:rPr lang="en-US" altLang="zh-CN"/>
                <a:t>0    1     2     3     4     5</a:t>
              </a:r>
            </a:p>
          </p:txBody>
        </p:sp>
        <p:sp>
          <p:nvSpPr>
            <p:cNvPr id="75911" name="Text Box 135"/>
            <p:cNvSpPr txBox="1">
              <a:spLocks noChangeArrowheads="1"/>
            </p:cNvSpPr>
            <p:nvPr/>
          </p:nvSpPr>
          <p:spPr bwMode="auto">
            <a:xfrm>
              <a:off x="764" y="3617"/>
              <a:ext cx="1596" cy="250"/>
            </a:xfrm>
            <a:prstGeom prst="rect">
              <a:avLst/>
            </a:prstGeom>
            <a:noFill/>
            <a:ln w="28575">
              <a:noFill/>
              <a:miter lim="800000"/>
              <a:headEnd/>
              <a:tailEnd/>
            </a:ln>
            <a:effectLst/>
          </p:spPr>
          <p:txBody>
            <a:bodyPr wrap="none">
              <a:spAutoFit/>
            </a:bodyPr>
            <a:lstStyle/>
            <a:p>
              <a:r>
                <a:rPr lang="en-US" altLang="zh-CN"/>
                <a:t>0    </a:t>
              </a:r>
              <a:r>
                <a:rPr lang="en-US" altLang="zh-CN">
                  <a:solidFill>
                    <a:srgbClr val="6600FF"/>
                  </a:solidFill>
                </a:rPr>
                <a:t>1     1</a:t>
              </a:r>
              <a:r>
                <a:rPr lang="en-US" altLang="zh-CN"/>
                <a:t>    </a:t>
              </a:r>
              <a:r>
                <a:rPr lang="en-US" altLang="zh-CN">
                  <a:solidFill>
                    <a:srgbClr val="6600FF"/>
                  </a:solidFill>
                </a:rPr>
                <a:t> </a:t>
              </a:r>
              <a:r>
                <a:rPr lang="en-US" altLang="zh-CN">
                  <a:solidFill>
                    <a:srgbClr val="6600FF"/>
                  </a:solidFill>
                  <a:sym typeface="Symbol" pitchFamily="18" charset="2"/>
                </a:rPr>
                <a:t>6</a:t>
              </a:r>
              <a:r>
                <a:rPr lang="en-US" altLang="zh-CN"/>
                <a:t>      2     </a:t>
              </a:r>
              <a:r>
                <a:rPr lang="en-US" altLang="zh-CN">
                  <a:solidFill>
                    <a:srgbClr val="6600FF"/>
                  </a:solidFill>
                </a:rPr>
                <a:t>3</a:t>
              </a:r>
            </a:p>
          </p:txBody>
        </p:sp>
      </p:grpSp>
      <p:grpSp>
        <p:nvGrpSpPr>
          <p:cNvPr id="11" name="Group 136"/>
          <p:cNvGrpSpPr>
            <a:grpSpLocks/>
          </p:cNvGrpSpPr>
          <p:nvPr/>
        </p:nvGrpSpPr>
        <p:grpSpPr bwMode="auto">
          <a:xfrm>
            <a:off x="7239000" y="685800"/>
            <a:ext cx="1905000" cy="5462588"/>
            <a:chOff x="4560" y="432"/>
            <a:chExt cx="1200" cy="3441"/>
          </a:xfrm>
        </p:grpSpPr>
        <p:sp>
          <p:nvSpPr>
            <p:cNvPr id="75913" name="Text Box 137"/>
            <p:cNvSpPr txBox="1">
              <a:spLocks noChangeArrowheads="1"/>
            </p:cNvSpPr>
            <p:nvPr/>
          </p:nvSpPr>
          <p:spPr bwMode="auto">
            <a:xfrm>
              <a:off x="4796" y="432"/>
              <a:ext cx="728" cy="442"/>
            </a:xfrm>
            <a:prstGeom prst="rect">
              <a:avLst/>
            </a:prstGeom>
            <a:noFill/>
            <a:ln w="38100">
              <a:noFill/>
              <a:miter lim="800000"/>
              <a:headEnd/>
              <a:tailEnd/>
            </a:ln>
            <a:effectLst/>
          </p:spPr>
          <p:txBody>
            <a:bodyPr wrap="none">
              <a:spAutoFit/>
            </a:bodyPr>
            <a:lstStyle/>
            <a:p>
              <a:pPr algn="ctr"/>
              <a:r>
                <a:rPr lang="en-US" altLang="zh-CN" b="1">
                  <a:solidFill>
                    <a:srgbClr val="3333FF"/>
                  </a:solidFill>
                  <a:sym typeface="Symbol" pitchFamily="18" charset="2"/>
                </a:rPr>
                <a:t>V3:15</a:t>
              </a:r>
            </a:p>
            <a:p>
              <a:pPr algn="ctr"/>
              <a:r>
                <a:rPr lang="en-US" altLang="zh-CN" b="1">
                  <a:solidFill>
                    <a:srgbClr val="3333FF"/>
                  </a:solidFill>
                  <a:sym typeface="Symbol" pitchFamily="18" charset="2"/>
                </a:rPr>
                <a:t>&lt;V1,V3&gt;</a:t>
              </a:r>
            </a:p>
          </p:txBody>
        </p:sp>
        <p:sp>
          <p:nvSpPr>
            <p:cNvPr id="75914" name="Text Box 138"/>
            <p:cNvSpPr txBox="1">
              <a:spLocks noChangeArrowheads="1"/>
            </p:cNvSpPr>
            <p:nvPr/>
          </p:nvSpPr>
          <p:spPr bwMode="auto">
            <a:xfrm>
              <a:off x="4796" y="1181"/>
              <a:ext cx="728" cy="442"/>
            </a:xfrm>
            <a:prstGeom prst="rect">
              <a:avLst/>
            </a:prstGeom>
            <a:noFill/>
            <a:ln w="38100">
              <a:noFill/>
              <a:miter lim="800000"/>
              <a:headEnd/>
              <a:tailEnd/>
            </a:ln>
            <a:effectLst/>
          </p:spPr>
          <p:txBody>
            <a:bodyPr wrap="none">
              <a:spAutoFit/>
            </a:bodyPr>
            <a:lstStyle/>
            <a:p>
              <a:pPr algn="ctr"/>
              <a:r>
                <a:rPr lang="en-US" altLang="zh-CN" b="1">
                  <a:solidFill>
                    <a:srgbClr val="3333FF"/>
                  </a:solidFill>
                  <a:sym typeface="Symbol" pitchFamily="18" charset="2"/>
                </a:rPr>
                <a:t>V2:20</a:t>
              </a:r>
            </a:p>
            <a:p>
              <a:pPr algn="ctr"/>
              <a:r>
                <a:rPr lang="en-US" altLang="zh-CN" b="1">
                  <a:solidFill>
                    <a:srgbClr val="3333FF"/>
                  </a:solidFill>
                  <a:sym typeface="Symbol" pitchFamily="18" charset="2"/>
                </a:rPr>
                <a:t>&lt;V1,V2&gt;</a:t>
              </a:r>
              <a:endParaRPr lang="en-US" altLang="zh-CN" b="1"/>
            </a:p>
          </p:txBody>
        </p:sp>
        <p:sp>
          <p:nvSpPr>
            <p:cNvPr id="75915" name="Text Box 139"/>
            <p:cNvSpPr txBox="1">
              <a:spLocks noChangeArrowheads="1"/>
            </p:cNvSpPr>
            <p:nvPr/>
          </p:nvSpPr>
          <p:spPr bwMode="auto">
            <a:xfrm>
              <a:off x="4678" y="1931"/>
              <a:ext cx="964" cy="442"/>
            </a:xfrm>
            <a:prstGeom prst="rect">
              <a:avLst/>
            </a:prstGeom>
            <a:noFill/>
            <a:ln w="38100">
              <a:noFill/>
              <a:miter lim="800000"/>
              <a:headEnd/>
              <a:tailEnd/>
            </a:ln>
            <a:effectLst/>
          </p:spPr>
          <p:txBody>
            <a:bodyPr wrap="none">
              <a:spAutoFit/>
            </a:bodyPr>
            <a:lstStyle/>
            <a:p>
              <a:pPr algn="ctr"/>
              <a:r>
                <a:rPr lang="en-US" altLang="zh-CN" b="1">
                  <a:solidFill>
                    <a:srgbClr val="3333FF"/>
                  </a:solidFill>
                  <a:sym typeface="Symbol" pitchFamily="18" charset="2"/>
                </a:rPr>
                <a:t>V6:25</a:t>
              </a:r>
            </a:p>
            <a:p>
              <a:pPr algn="ctr"/>
              <a:r>
                <a:rPr lang="en-US" altLang="zh-CN" b="1">
                  <a:solidFill>
                    <a:srgbClr val="3333FF"/>
                  </a:solidFill>
                  <a:sym typeface="Symbol" pitchFamily="18" charset="2"/>
                </a:rPr>
                <a:t>&lt;V1,V3,V6&gt;</a:t>
              </a:r>
            </a:p>
          </p:txBody>
        </p:sp>
        <p:sp>
          <p:nvSpPr>
            <p:cNvPr id="75916" name="Text Box 140"/>
            <p:cNvSpPr txBox="1">
              <a:spLocks noChangeArrowheads="1"/>
            </p:cNvSpPr>
            <p:nvPr/>
          </p:nvSpPr>
          <p:spPr bwMode="auto">
            <a:xfrm>
              <a:off x="4560" y="2681"/>
              <a:ext cx="1200" cy="442"/>
            </a:xfrm>
            <a:prstGeom prst="rect">
              <a:avLst/>
            </a:prstGeom>
            <a:noFill/>
            <a:ln w="38100">
              <a:noFill/>
              <a:miter lim="800000"/>
              <a:headEnd/>
              <a:tailEnd/>
            </a:ln>
            <a:effectLst/>
          </p:spPr>
          <p:txBody>
            <a:bodyPr wrap="none">
              <a:spAutoFit/>
            </a:bodyPr>
            <a:lstStyle/>
            <a:p>
              <a:pPr algn="ctr"/>
              <a:r>
                <a:rPr lang="en-US" altLang="zh-CN" b="1">
                  <a:solidFill>
                    <a:srgbClr val="3333FF"/>
                  </a:solidFill>
                  <a:sym typeface="Symbol" pitchFamily="18" charset="2"/>
                </a:rPr>
                <a:t>V4:29</a:t>
              </a:r>
            </a:p>
            <a:p>
              <a:pPr algn="ctr"/>
              <a:r>
                <a:rPr lang="en-US" altLang="zh-CN" b="1">
                  <a:solidFill>
                    <a:srgbClr val="3333FF"/>
                  </a:solidFill>
                  <a:sym typeface="Symbol" pitchFamily="18" charset="2"/>
                </a:rPr>
                <a:t>&lt;V1,V3,V6,V4&gt;</a:t>
              </a:r>
            </a:p>
          </p:txBody>
        </p:sp>
        <p:sp>
          <p:nvSpPr>
            <p:cNvPr id="75917" name="Text Box 141"/>
            <p:cNvSpPr txBox="1">
              <a:spLocks noChangeArrowheads="1"/>
            </p:cNvSpPr>
            <p:nvPr/>
          </p:nvSpPr>
          <p:spPr bwMode="auto">
            <a:xfrm>
              <a:off x="4658" y="3431"/>
              <a:ext cx="1004" cy="442"/>
            </a:xfrm>
            <a:prstGeom prst="rect">
              <a:avLst/>
            </a:prstGeom>
            <a:noFill/>
            <a:ln w="38100">
              <a:noFill/>
              <a:miter lim="800000"/>
              <a:headEnd/>
              <a:tailEnd/>
            </a:ln>
            <a:effectLst/>
          </p:spPr>
          <p:txBody>
            <a:bodyPr wrap="none">
              <a:spAutoFit/>
            </a:bodyPr>
            <a:lstStyle/>
            <a:p>
              <a:pPr algn="ctr"/>
              <a:r>
                <a:rPr lang="en-US" altLang="zh-CN" b="1">
                  <a:solidFill>
                    <a:srgbClr val="3333FF"/>
                  </a:solidFill>
                  <a:sym typeface="Symbol" pitchFamily="18" charset="2"/>
                </a:rPr>
                <a:t>V5:30</a:t>
              </a:r>
            </a:p>
            <a:p>
              <a:pPr algn="ctr"/>
              <a:r>
                <a:rPr lang="en-US" altLang="zh-CN" b="1">
                  <a:solidFill>
                    <a:srgbClr val="3333FF"/>
                  </a:solidFill>
                  <a:sym typeface="Symbol" pitchFamily="18" charset="2"/>
                </a:rPr>
                <a:t>&lt;V1, V2,V5&gt;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out)">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builtIn="1"/>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ox(out)">
                                      <p:cBhvr>
                                        <p:cTn id="27" dur="500"/>
                                        <p:tgtEl>
                                          <p:spTgt spid="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builtIn="1"/>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out)">
                                      <p:cBhvr>
                                        <p:cTn id="32" dur="500"/>
                                        <p:tgtEl>
                                          <p:spTgt spid="10"/>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builtIn="1"/>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ox(out)">
                                      <p:cBhvr>
                                        <p:cTn id="37" dur="500"/>
                                        <p:tgtEl>
                                          <p:spTgt spid="11"/>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642938" y="428625"/>
            <a:ext cx="8501062" cy="593725"/>
          </a:xfrm>
        </p:spPr>
        <p:txBody>
          <a:bodyPr/>
          <a:lstStyle/>
          <a:p>
            <a:pPr lvl="1"/>
            <a:r>
              <a:rPr lang="zh-CN" altLang="en-US"/>
              <a:t>单链表的结点定义</a:t>
            </a:r>
          </a:p>
        </p:txBody>
      </p:sp>
      <p:grpSp>
        <p:nvGrpSpPr>
          <p:cNvPr id="2" name="Group 3"/>
          <p:cNvGrpSpPr>
            <a:grpSpLocks/>
          </p:cNvGrpSpPr>
          <p:nvPr/>
        </p:nvGrpSpPr>
        <p:grpSpPr bwMode="auto">
          <a:xfrm>
            <a:off x="4972050" y="1308100"/>
            <a:ext cx="2543175" cy="438150"/>
            <a:chOff x="3132" y="824"/>
            <a:chExt cx="1602" cy="276"/>
          </a:xfrm>
        </p:grpSpPr>
        <p:sp>
          <p:nvSpPr>
            <p:cNvPr id="122884" name="Rectangle 4"/>
            <p:cNvSpPr>
              <a:spLocks noChangeArrowheads="1"/>
            </p:cNvSpPr>
            <p:nvPr/>
          </p:nvSpPr>
          <p:spPr bwMode="auto">
            <a:xfrm>
              <a:off x="3132" y="847"/>
              <a:ext cx="500" cy="245"/>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122885" name="Rectangle 5"/>
            <p:cNvSpPr>
              <a:spLocks noChangeArrowheads="1"/>
            </p:cNvSpPr>
            <p:nvPr/>
          </p:nvSpPr>
          <p:spPr bwMode="auto">
            <a:xfrm>
              <a:off x="3629" y="848"/>
              <a:ext cx="600" cy="245"/>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2886" name="Rectangle 6"/>
            <p:cNvSpPr>
              <a:spLocks noChangeArrowheads="1"/>
            </p:cNvSpPr>
            <p:nvPr/>
          </p:nvSpPr>
          <p:spPr bwMode="auto">
            <a:xfrm>
              <a:off x="4234" y="847"/>
              <a:ext cx="500" cy="245"/>
            </a:xfrm>
            <a:prstGeom prst="rect">
              <a:avLst/>
            </a:prstGeom>
            <a:noFill/>
            <a:ln w="9525">
              <a:solidFill>
                <a:schemeClr val="tx1"/>
              </a:solidFill>
              <a:miter lim="800000"/>
              <a:headEnd/>
              <a:tailEnd/>
            </a:ln>
            <a:effectLst/>
          </p:spPr>
          <p:txBody>
            <a:bodyPr wrap="none" anchor="ctr">
              <a:spAutoFit/>
            </a:bodyPr>
            <a:lstStyle/>
            <a:p>
              <a:endParaRPr lang="zh-CN" altLang="en-US"/>
            </a:p>
          </p:txBody>
        </p:sp>
        <p:sp>
          <p:nvSpPr>
            <p:cNvPr id="122887" name="Text Box 7"/>
            <p:cNvSpPr txBox="1">
              <a:spLocks noChangeArrowheads="1"/>
            </p:cNvSpPr>
            <p:nvPr/>
          </p:nvSpPr>
          <p:spPr bwMode="auto">
            <a:xfrm>
              <a:off x="3150" y="842"/>
              <a:ext cx="391" cy="250"/>
            </a:xfrm>
            <a:prstGeom prst="rect">
              <a:avLst/>
            </a:prstGeom>
            <a:noFill/>
            <a:ln w="9525">
              <a:noFill/>
              <a:miter lim="800000"/>
              <a:headEnd/>
              <a:tailEnd/>
            </a:ln>
            <a:effectLst/>
          </p:spPr>
          <p:txBody>
            <a:bodyPr wrap="none" anchor="ctr">
              <a:spAutoFit/>
            </a:bodyPr>
            <a:lstStyle/>
            <a:p>
              <a:pPr algn="ctr"/>
              <a:r>
                <a:rPr lang="en-US" altLang="zh-CN"/>
                <a:t>coef</a:t>
              </a:r>
            </a:p>
          </p:txBody>
        </p:sp>
        <p:sp>
          <p:nvSpPr>
            <p:cNvPr id="122888" name="Text Box 8"/>
            <p:cNvSpPr txBox="1">
              <a:spLocks noChangeArrowheads="1"/>
            </p:cNvSpPr>
            <p:nvPr/>
          </p:nvSpPr>
          <p:spPr bwMode="auto">
            <a:xfrm>
              <a:off x="3723" y="850"/>
              <a:ext cx="347" cy="250"/>
            </a:xfrm>
            <a:prstGeom prst="rect">
              <a:avLst/>
            </a:prstGeom>
            <a:noFill/>
            <a:ln w="9525">
              <a:noFill/>
              <a:miter lim="800000"/>
              <a:headEnd/>
              <a:tailEnd/>
            </a:ln>
            <a:effectLst/>
          </p:spPr>
          <p:txBody>
            <a:bodyPr wrap="none" anchor="ctr">
              <a:spAutoFit/>
            </a:bodyPr>
            <a:lstStyle/>
            <a:p>
              <a:pPr algn="ctr"/>
              <a:r>
                <a:rPr lang="en-US" altLang="zh-CN"/>
                <a:t>exp</a:t>
              </a:r>
            </a:p>
          </p:txBody>
        </p:sp>
        <p:sp>
          <p:nvSpPr>
            <p:cNvPr id="122889" name="Text Box 9"/>
            <p:cNvSpPr txBox="1">
              <a:spLocks noChangeArrowheads="1"/>
            </p:cNvSpPr>
            <p:nvPr/>
          </p:nvSpPr>
          <p:spPr bwMode="auto">
            <a:xfrm>
              <a:off x="4275" y="824"/>
              <a:ext cx="391" cy="250"/>
            </a:xfrm>
            <a:prstGeom prst="rect">
              <a:avLst/>
            </a:prstGeom>
            <a:noFill/>
            <a:ln w="9525">
              <a:noFill/>
              <a:miter lim="800000"/>
              <a:headEnd/>
              <a:tailEnd/>
            </a:ln>
            <a:effectLst/>
          </p:spPr>
          <p:txBody>
            <a:bodyPr wrap="none" anchor="ctr">
              <a:spAutoFit/>
            </a:bodyPr>
            <a:lstStyle/>
            <a:p>
              <a:pPr algn="ctr"/>
              <a:r>
                <a:rPr lang="en-US" altLang="zh-CN"/>
                <a:t>next</a:t>
              </a:r>
            </a:p>
          </p:txBody>
        </p:sp>
      </p:grpSp>
      <p:graphicFrame>
        <p:nvGraphicFramePr>
          <p:cNvPr id="122890" name="Object 10"/>
          <p:cNvGraphicFramePr>
            <a:graphicFrameLocks noChangeAspect="1"/>
          </p:cNvGraphicFramePr>
          <p:nvPr/>
        </p:nvGraphicFramePr>
        <p:xfrm>
          <a:off x="715963" y="2854325"/>
          <a:ext cx="6254750" cy="1217613"/>
        </p:xfrm>
        <a:graphic>
          <a:graphicData uri="http://schemas.openxmlformats.org/presentationml/2006/ole">
            <p:oleObj spid="_x0000_s109570" name="公式" r:id="rId3" imgW="2654280" imgH="736560" progId="Equation.3">
              <p:embed/>
            </p:oleObj>
          </a:graphicData>
        </a:graphic>
      </p:graphicFrame>
      <p:grpSp>
        <p:nvGrpSpPr>
          <p:cNvPr id="3" name="Group 11"/>
          <p:cNvGrpSpPr>
            <a:grpSpLocks/>
          </p:cNvGrpSpPr>
          <p:nvPr/>
        </p:nvGrpSpPr>
        <p:grpSpPr bwMode="auto">
          <a:xfrm>
            <a:off x="246063" y="4102100"/>
            <a:ext cx="8582025" cy="479425"/>
            <a:chOff x="429" y="2586"/>
            <a:chExt cx="5406" cy="302"/>
          </a:xfrm>
        </p:grpSpPr>
        <p:grpSp>
          <p:nvGrpSpPr>
            <p:cNvPr id="4" name="Group 12"/>
            <p:cNvGrpSpPr>
              <a:grpSpLocks/>
            </p:cNvGrpSpPr>
            <p:nvPr/>
          </p:nvGrpSpPr>
          <p:grpSpPr bwMode="auto">
            <a:xfrm>
              <a:off x="933" y="2611"/>
              <a:ext cx="745" cy="233"/>
              <a:chOff x="933" y="2622"/>
              <a:chExt cx="745" cy="233"/>
            </a:xfrm>
          </p:grpSpPr>
          <p:sp>
            <p:nvSpPr>
              <p:cNvPr id="122893" name="Rectangle 13"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2894" name="Rectangle 14"/>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2895" name="Line 15"/>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2896" name="Text Box 16"/>
            <p:cNvSpPr txBox="1">
              <a:spLocks noChangeArrowheads="1"/>
            </p:cNvSpPr>
            <p:nvPr/>
          </p:nvSpPr>
          <p:spPr bwMode="auto">
            <a:xfrm>
              <a:off x="1210" y="2609"/>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2897" name="Line 17"/>
            <p:cNvSpPr>
              <a:spLocks noChangeShapeType="1"/>
            </p:cNvSpPr>
            <p:nvPr/>
          </p:nvSpPr>
          <p:spPr bwMode="auto">
            <a:xfrm>
              <a:off x="656" y="2722"/>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2898" name="Text Box 18"/>
            <p:cNvSpPr txBox="1">
              <a:spLocks noChangeArrowheads="1"/>
            </p:cNvSpPr>
            <p:nvPr/>
          </p:nvSpPr>
          <p:spPr bwMode="auto">
            <a:xfrm>
              <a:off x="429" y="2586"/>
              <a:ext cx="232" cy="250"/>
            </a:xfrm>
            <a:prstGeom prst="rect">
              <a:avLst/>
            </a:prstGeom>
            <a:noFill/>
            <a:ln w="9525">
              <a:noFill/>
              <a:miter lim="800000"/>
              <a:headEnd/>
              <a:tailEnd/>
            </a:ln>
            <a:effectLst/>
          </p:spPr>
          <p:txBody>
            <a:bodyPr wrap="none" anchor="ctr">
              <a:spAutoFit/>
            </a:bodyPr>
            <a:lstStyle/>
            <a:p>
              <a:pPr algn="ctr"/>
              <a:r>
                <a:rPr lang="en-US" altLang="zh-CN"/>
                <a:t>A</a:t>
              </a:r>
            </a:p>
          </p:txBody>
        </p:sp>
        <p:grpSp>
          <p:nvGrpSpPr>
            <p:cNvPr id="5" name="Group 19"/>
            <p:cNvGrpSpPr>
              <a:grpSpLocks/>
            </p:cNvGrpSpPr>
            <p:nvPr/>
          </p:nvGrpSpPr>
          <p:grpSpPr bwMode="auto">
            <a:xfrm>
              <a:off x="1634" y="2611"/>
              <a:ext cx="1095" cy="277"/>
              <a:chOff x="1634" y="2622"/>
              <a:chExt cx="1095" cy="277"/>
            </a:xfrm>
          </p:grpSpPr>
          <p:sp>
            <p:nvSpPr>
              <p:cNvPr id="122900" name="Line 20"/>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6" name="Group 21"/>
              <p:cNvGrpSpPr>
                <a:grpSpLocks/>
              </p:cNvGrpSpPr>
              <p:nvPr/>
            </p:nvGrpSpPr>
            <p:grpSpPr bwMode="auto">
              <a:xfrm>
                <a:off x="1967" y="2622"/>
                <a:ext cx="762" cy="277"/>
                <a:chOff x="1822" y="3178"/>
                <a:chExt cx="762" cy="277"/>
              </a:xfrm>
            </p:grpSpPr>
            <p:sp>
              <p:nvSpPr>
                <p:cNvPr id="122902" name="Rectangle 22"/>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2903" name="Line 23"/>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04" name="Line 24"/>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7" name="Group 25"/>
            <p:cNvGrpSpPr>
              <a:grpSpLocks/>
            </p:cNvGrpSpPr>
            <p:nvPr/>
          </p:nvGrpSpPr>
          <p:grpSpPr bwMode="auto">
            <a:xfrm>
              <a:off x="2652" y="2607"/>
              <a:ext cx="1095" cy="277"/>
              <a:chOff x="1634" y="2622"/>
              <a:chExt cx="1095" cy="277"/>
            </a:xfrm>
          </p:grpSpPr>
          <p:sp>
            <p:nvSpPr>
              <p:cNvPr id="122906" name="Line 26"/>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8" name="Group 27"/>
              <p:cNvGrpSpPr>
                <a:grpSpLocks/>
              </p:cNvGrpSpPr>
              <p:nvPr/>
            </p:nvGrpSpPr>
            <p:grpSpPr bwMode="auto">
              <a:xfrm>
                <a:off x="1967" y="2622"/>
                <a:ext cx="762" cy="277"/>
                <a:chOff x="1822" y="3178"/>
                <a:chExt cx="762" cy="277"/>
              </a:xfrm>
            </p:grpSpPr>
            <p:sp>
              <p:nvSpPr>
                <p:cNvPr id="122908" name="Rectangle 28"/>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3     1       </a:t>
                  </a:r>
                </a:p>
              </p:txBody>
            </p:sp>
            <p:sp>
              <p:nvSpPr>
                <p:cNvPr id="122909" name="Line 29"/>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10" name="Line 30"/>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9" name="Group 31"/>
            <p:cNvGrpSpPr>
              <a:grpSpLocks/>
            </p:cNvGrpSpPr>
            <p:nvPr/>
          </p:nvGrpSpPr>
          <p:grpSpPr bwMode="auto">
            <a:xfrm>
              <a:off x="3653" y="2607"/>
              <a:ext cx="1055" cy="277"/>
              <a:chOff x="1634" y="2622"/>
              <a:chExt cx="1055" cy="277"/>
            </a:xfrm>
          </p:grpSpPr>
          <p:sp>
            <p:nvSpPr>
              <p:cNvPr id="122912" name="Line 32"/>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0" name="Group 33"/>
              <p:cNvGrpSpPr>
                <a:grpSpLocks/>
              </p:cNvGrpSpPr>
              <p:nvPr/>
            </p:nvGrpSpPr>
            <p:grpSpPr bwMode="auto">
              <a:xfrm>
                <a:off x="1967" y="2622"/>
                <a:ext cx="722" cy="277"/>
                <a:chOff x="1822" y="3178"/>
                <a:chExt cx="722" cy="277"/>
              </a:xfrm>
            </p:grpSpPr>
            <p:sp>
              <p:nvSpPr>
                <p:cNvPr id="122914" name="Rectangle 34"/>
                <p:cNvSpPr>
                  <a:spLocks noChangeArrowheads="1"/>
                </p:cNvSpPr>
                <p:nvPr/>
              </p:nvSpPr>
              <p:spPr bwMode="auto">
                <a:xfrm>
                  <a:off x="1822" y="3183"/>
                  <a:ext cx="722" cy="256"/>
                </a:xfrm>
                <a:prstGeom prst="rect">
                  <a:avLst/>
                </a:prstGeom>
                <a:noFill/>
                <a:ln w="9525">
                  <a:solidFill>
                    <a:schemeClr val="tx1"/>
                  </a:solidFill>
                  <a:miter lim="800000"/>
                  <a:headEnd/>
                  <a:tailEnd/>
                </a:ln>
                <a:effectLst/>
              </p:spPr>
              <p:txBody>
                <a:bodyPr wrap="none" anchor="ctr">
                  <a:spAutoFit/>
                </a:bodyPr>
                <a:lstStyle/>
                <a:p>
                  <a:r>
                    <a:rPr lang="en-US" altLang="zh-CN"/>
                    <a:t>9     8      </a:t>
                  </a:r>
                </a:p>
              </p:txBody>
            </p:sp>
            <p:sp>
              <p:nvSpPr>
                <p:cNvPr id="122915" name="Line 3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16" name="Line 3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1" name="Group 37"/>
            <p:cNvGrpSpPr>
              <a:grpSpLocks/>
            </p:cNvGrpSpPr>
            <p:nvPr/>
          </p:nvGrpSpPr>
          <p:grpSpPr bwMode="auto">
            <a:xfrm>
              <a:off x="4665" y="2607"/>
              <a:ext cx="1170" cy="277"/>
              <a:chOff x="1634" y="2622"/>
              <a:chExt cx="1170" cy="277"/>
            </a:xfrm>
          </p:grpSpPr>
          <p:sp>
            <p:nvSpPr>
              <p:cNvPr id="122918" name="Line 38"/>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 name="Group 39"/>
              <p:cNvGrpSpPr>
                <a:grpSpLocks/>
              </p:cNvGrpSpPr>
              <p:nvPr/>
            </p:nvGrpSpPr>
            <p:grpSpPr bwMode="auto">
              <a:xfrm>
                <a:off x="1967" y="2622"/>
                <a:ext cx="837" cy="277"/>
                <a:chOff x="1822" y="3178"/>
                <a:chExt cx="837" cy="277"/>
              </a:xfrm>
            </p:grpSpPr>
            <p:sp>
              <p:nvSpPr>
                <p:cNvPr id="122920" name="Rectangle 40"/>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2921" name="Line 41"/>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22" name="Line 42"/>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grpSp>
        <p:nvGrpSpPr>
          <p:cNvPr id="13" name="Group 43"/>
          <p:cNvGrpSpPr>
            <a:grpSpLocks/>
          </p:cNvGrpSpPr>
          <p:nvPr/>
        </p:nvGrpSpPr>
        <p:grpSpPr bwMode="auto">
          <a:xfrm>
            <a:off x="228600" y="4800600"/>
            <a:ext cx="6926263" cy="479425"/>
            <a:chOff x="218" y="2971"/>
            <a:chExt cx="4363" cy="302"/>
          </a:xfrm>
        </p:grpSpPr>
        <p:grpSp>
          <p:nvGrpSpPr>
            <p:cNvPr id="14" name="Group 44"/>
            <p:cNvGrpSpPr>
              <a:grpSpLocks/>
            </p:cNvGrpSpPr>
            <p:nvPr/>
          </p:nvGrpSpPr>
          <p:grpSpPr bwMode="auto">
            <a:xfrm>
              <a:off x="718" y="2996"/>
              <a:ext cx="745" cy="233"/>
              <a:chOff x="933" y="2622"/>
              <a:chExt cx="745" cy="233"/>
            </a:xfrm>
          </p:grpSpPr>
          <p:sp>
            <p:nvSpPr>
              <p:cNvPr id="122925" name="Rectangle 45"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2926" name="Rectangle 46"/>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2927" name="Line 47"/>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2928" name="Text Box 48"/>
            <p:cNvSpPr txBox="1">
              <a:spLocks noChangeArrowheads="1"/>
            </p:cNvSpPr>
            <p:nvPr/>
          </p:nvSpPr>
          <p:spPr bwMode="auto">
            <a:xfrm>
              <a:off x="995" y="2994"/>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2929" name="Line 49"/>
            <p:cNvSpPr>
              <a:spLocks noChangeShapeType="1"/>
            </p:cNvSpPr>
            <p:nvPr/>
          </p:nvSpPr>
          <p:spPr bwMode="auto">
            <a:xfrm>
              <a:off x="441" y="3107"/>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2930" name="Text Box 50"/>
            <p:cNvSpPr txBox="1">
              <a:spLocks noChangeArrowheads="1"/>
            </p:cNvSpPr>
            <p:nvPr/>
          </p:nvSpPr>
          <p:spPr bwMode="auto">
            <a:xfrm>
              <a:off x="218" y="2971"/>
              <a:ext cx="223" cy="250"/>
            </a:xfrm>
            <a:prstGeom prst="rect">
              <a:avLst/>
            </a:prstGeom>
            <a:noFill/>
            <a:ln w="9525">
              <a:noFill/>
              <a:miter lim="800000"/>
              <a:headEnd/>
              <a:tailEnd/>
            </a:ln>
            <a:effectLst/>
          </p:spPr>
          <p:txBody>
            <a:bodyPr wrap="none" anchor="ctr">
              <a:spAutoFit/>
            </a:bodyPr>
            <a:lstStyle/>
            <a:p>
              <a:pPr algn="ctr"/>
              <a:r>
                <a:rPr lang="en-US" altLang="zh-CN"/>
                <a:t>B</a:t>
              </a:r>
            </a:p>
          </p:txBody>
        </p:sp>
        <p:grpSp>
          <p:nvGrpSpPr>
            <p:cNvPr id="15" name="Group 51"/>
            <p:cNvGrpSpPr>
              <a:grpSpLocks/>
            </p:cNvGrpSpPr>
            <p:nvPr/>
          </p:nvGrpSpPr>
          <p:grpSpPr bwMode="auto">
            <a:xfrm>
              <a:off x="1419" y="2996"/>
              <a:ext cx="1095" cy="277"/>
              <a:chOff x="1634" y="2622"/>
              <a:chExt cx="1095" cy="277"/>
            </a:xfrm>
          </p:grpSpPr>
          <p:sp>
            <p:nvSpPr>
              <p:cNvPr id="122932" name="Line 52"/>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6" name="Group 53"/>
              <p:cNvGrpSpPr>
                <a:grpSpLocks/>
              </p:cNvGrpSpPr>
              <p:nvPr/>
            </p:nvGrpSpPr>
            <p:grpSpPr bwMode="auto">
              <a:xfrm>
                <a:off x="1967" y="2622"/>
                <a:ext cx="762" cy="277"/>
                <a:chOff x="1822" y="3178"/>
                <a:chExt cx="762" cy="277"/>
              </a:xfrm>
            </p:grpSpPr>
            <p:sp>
              <p:nvSpPr>
                <p:cNvPr id="122934" name="Rectangle 54"/>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8     1       </a:t>
                  </a:r>
                </a:p>
              </p:txBody>
            </p:sp>
            <p:sp>
              <p:nvSpPr>
                <p:cNvPr id="122935" name="Line 5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36" name="Line 5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7" name="Group 57"/>
            <p:cNvGrpSpPr>
              <a:grpSpLocks/>
            </p:cNvGrpSpPr>
            <p:nvPr/>
          </p:nvGrpSpPr>
          <p:grpSpPr bwMode="auto">
            <a:xfrm>
              <a:off x="2437" y="2992"/>
              <a:ext cx="1095" cy="277"/>
              <a:chOff x="1634" y="2622"/>
              <a:chExt cx="1095" cy="277"/>
            </a:xfrm>
          </p:grpSpPr>
          <p:sp>
            <p:nvSpPr>
              <p:cNvPr id="122938" name="Line 58"/>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8" name="Group 59"/>
              <p:cNvGrpSpPr>
                <a:grpSpLocks/>
              </p:cNvGrpSpPr>
              <p:nvPr/>
            </p:nvGrpSpPr>
            <p:grpSpPr bwMode="auto">
              <a:xfrm>
                <a:off x="1967" y="2622"/>
                <a:ext cx="762" cy="277"/>
                <a:chOff x="1822" y="3178"/>
                <a:chExt cx="762" cy="277"/>
              </a:xfrm>
            </p:grpSpPr>
            <p:sp>
              <p:nvSpPr>
                <p:cNvPr id="122940" name="Rectangle 60"/>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2941" name="Line 61"/>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42" name="Line 62"/>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9" name="Group 63"/>
            <p:cNvGrpSpPr>
              <a:grpSpLocks/>
            </p:cNvGrpSpPr>
            <p:nvPr/>
          </p:nvGrpSpPr>
          <p:grpSpPr bwMode="auto">
            <a:xfrm>
              <a:off x="3438" y="2992"/>
              <a:ext cx="1143" cy="277"/>
              <a:chOff x="1634" y="2622"/>
              <a:chExt cx="1143" cy="277"/>
            </a:xfrm>
          </p:grpSpPr>
          <p:sp>
            <p:nvSpPr>
              <p:cNvPr id="122944" name="Line 64"/>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20" name="Group 65"/>
              <p:cNvGrpSpPr>
                <a:grpSpLocks/>
              </p:cNvGrpSpPr>
              <p:nvPr/>
            </p:nvGrpSpPr>
            <p:grpSpPr bwMode="auto">
              <a:xfrm>
                <a:off x="1967" y="2622"/>
                <a:ext cx="810" cy="277"/>
                <a:chOff x="1822" y="3178"/>
                <a:chExt cx="810" cy="277"/>
              </a:xfrm>
            </p:grpSpPr>
            <p:sp>
              <p:nvSpPr>
                <p:cNvPr id="122946" name="Rectangle 66"/>
                <p:cNvSpPr>
                  <a:spLocks noChangeArrowheads="1"/>
                </p:cNvSpPr>
                <p:nvPr/>
              </p:nvSpPr>
              <p:spPr bwMode="auto">
                <a:xfrm>
                  <a:off x="1822" y="3183"/>
                  <a:ext cx="810" cy="256"/>
                </a:xfrm>
                <a:prstGeom prst="rect">
                  <a:avLst/>
                </a:prstGeom>
                <a:noFill/>
                <a:ln w="9525">
                  <a:solidFill>
                    <a:schemeClr val="tx1"/>
                  </a:solidFill>
                  <a:miter lim="800000"/>
                  <a:headEnd/>
                  <a:tailEnd/>
                </a:ln>
                <a:effectLst/>
              </p:spPr>
              <p:txBody>
                <a:bodyPr wrap="none" anchor="ctr">
                  <a:spAutoFit/>
                </a:bodyPr>
                <a:lstStyle/>
                <a:p>
                  <a:r>
                    <a:rPr lang="en-US" altLang="zh-CN"/>
                    <a:t>-9    8    ^  </a:t>
                  </a:r>
                </a:p>
              </p:txBody>
            </p:sp>
            <p:sp>
              <p:nvSpPr>
                <p:cNvPr id="122947" name="Line 67"/>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48" name="Line 68"/>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grpSp>
        <p:nvGrpSpPr>
          <p:cNvPr id="21" name="Group 69"/>
          <p:cNvGrpSpPr>
            <a:grpSpLocks/>
          </p:cNvGrpSpPr>
          <p:nvPr/>
        </p:nvGrpSpPr>
        <p:grpSpPr bwMode="auto">
          <a:xfrm>
            <a:off x="192088" y="5524500"/>
            <a:ext cx="8575675" cy="479425"/>
            <a:chOff x="195" y="3427"/>
            <a:chExt cx="5402" cy="302"/>
          </a:xfrm>
        </p:grpSpPr>
        <p:grpSp>
          <p:nvGrpSpPr>
            <p:cNvPr id="22" name="Group 70"/>
            <p:cNvGrpSpPr>
              <a:grpSpLocks/>
            </p:cNvGrpSpPr>
            <p:nvPr/>
          </p:nvGrpSpPr>
          <p:grpSpPr bwMode="auto">
            <a:xfrm>
              <a:off x="695" y="3452"/>
              <a:ext cx="745" cy="233"/>
              <a:chOff x="933" y="2622"/>
              <a:chExt cx="745" cy="233"/>
            </a:xfrm>
          </p:grpSpPr>
          <p:sp>
            <p:nvSpPr>
              <p:cNvPr id="122951" name="Rectangle 71"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2952" name="Rectangle 72"/>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2953" name="Line 73"/>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2954" name="Text Box 74"/>
            <p:cNvSpPr txBox="1">
              <a:spLocks noChangeArrowheads="1"/>
            </p:cNvSpPr>
            <p:nvPr/>
          </p:nvSpPr>
          <p:spPr bwMode="auto">
            <a:xfrm>
              <a:off x="972" y="3450"/>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2955" name="Line 75"/>
            <p:cNvSpPr>
              <a:spLocks noChangeShapeType="1"/>
            </p:cNvSpPr>
            <p:nvPr/>
          </p:nvSpPr>
          <p:spPr bwMode="auto">
            <a:xfrm>
              <a:off x="418" y="3563"/>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2956" name="Text Box 76"/>
            <p:cNvSpPr txBox="1">
              <a:spLocks noChangeArrowheads="1"/>
            </p:cNvSpPr>
            <p:nvPr/>
          </p:nvSpPr>
          <p:spPr bwMode="auto">
            <a:xfrm>
              <a:off x="195" y="3427"/>
              <a:ext cx="223" cy="250"/>
            </a:xfrm>
            <a:prstGeom prst="rect">
              <a:avLst/>
            </a:prstGeom>
            <a:noFill/>
            <a:ln w="9525">
              <a:noFill/>
              <a:miter lim="800000"/>
              <a:headEnd/>
              <a:tailEnd/>
            </a:ln>
            <a:effectLst/>
          </p:spPr>
          <p:txBody>
            <a:bodyPr wrap="none" anchor="ctr">
              <a:spAutoFit/>
            </a:bodyPr>
            <a:lstStyle/>
            <a:p>
              <a:pPr algn="ctr"/>
              <a:r>
                <a:rPr lang="en-US" altLang="zh-CN"/>
                <a:t>C</a:t>
              </a:r>
            </a:p>
          </p:txBody>
        </p:sp>
        <p:grpSp>
          <p:nvGrpSpPr>
            <p:cNvPr id="23" name="Group 77"/>
            <p:cNvGrpSpPr>
              <a:grpSpLocks/>
            </p:cNvGrpSpPr>
            <p:nvPr/>
          </p:nvGrpSpPr>
          <p:grpSpPr bwMode="auto">
            <a:xfrm>
              <a:off x="1396" y="3452"/>
              <a:ext cx="1095" cy="277"/>
              <a:chOff x="1634" y="2622"/>
              <a:chExt cx="1095" cy="277"/>
            </a:xfrm>
          </p:grpSpPr>
          <p:sp>
            <p:nvSpPr>
              <p:cNvPr id="122958" name="Line 78"/>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24" name="Group 79"/>
              <p:cNvGrpSpPr>
                <a:grpSpLocks/>
              </p:cNvGrpSpPr>
              <p:nvPr/>
            </p:nvGrpSpPr>
            <p:grpSpPr bwMode="auto">
              <a:xfrm>
                <a:off x="1967" y="2622"/>
                <a:ext cx="762" cy="277"/>
                <a:chOff x="1822" y="3178"/>
                <a:chExt cx="762" cy="277"/>
              </a:xfrm>
            </p:grpSpPr>
            <p:sp>
              <p:nvSpPr>
                <p:cNvPr id="122960" name="Rectangle 80"/>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2961" name="Line 81"/>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62" name="Line 82"/>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25" name="Group 83"/>
            <p:cNvGrpSpPr>
              <a:grpSpLocks/>
            </p:cNvGrpSpPr>
            <p:nvPr/>
          </p:nvGrpSpPr>
          <p:grpSpPr bwMode="auto">
            <a:xfrm>
              <a:off x="2414" y="3448"/>
              <a:ext cx="1135" cy="277"/>
              <a:chOff x="1634" y="2622"/>
              <a:chExt cx="1135" cy="277"/>
            </a:xfrm>
          </p:grpSpPr>
          <p:sp>
            <p:nvSpPr>
              <p:cNvPr id="122964" name="Line 84"/>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26" name="Group 85"/>
              <p:cNvGrpSpPr>
                <a:grpSpLocks/>
              </p:cNvGrpSpPr>
              <p:nvPr/>
            </p:nvGrpSpPr>
            <p:grpSpPr bwMode="auto">
              <a:xfrm>
                <a:off x="1967" y="2622"/>
                <a:ext cx="802" cy="277"/>
                <a:chOff x="1822" y="3178"/>
                <a:chExt cx="802" cy="277"/>
              </a:xfrm>
            </p:grpSpPr>
            <p:sp>
              <p:nvSpPr>
                <p:cNvPr id="122966" name="Rectangle 86"/>
                <p:cNvSpPr>
                  <a:spLocks noChangeArrowheads="1"/>
                </p:cNvSpPr>
                <p:nvPr/>
              </p:nvSpPr>
              <p:spPr bwMode="auto">
                <a:xfrm>
                  <a:off x="1822" y="3183"/>
                  <a:ext cx="802" cy="256"/>
                </a:xfrm>
                <a:prstGeom prst="rect">
                  <a:avLst/>
                </a:prstGeom>
                <a:noFill/>
                <a:ln w="9525">
                  <a:solidFill>
                    <a:schemeClr val="tx1"/>
                  </a:solidFill>
                  <a:miter lim="800000"/>
                  <a:headEnd/>
                  <a:tailEnd/>
                </a:ln>
                <a:effectLst/>
              </p:spPr>
              <p:txBody>
                <a:bodyPr wrap="none" anchor="ctr">
                  <a:spAutoFit/>
                </a:bodyPr>
                <a:lstStyle/>
                <a:p>
                  <a:r>
                    <a:rPr lang="en-US" altLang="zh-CN"/>
                    <a:t>11    1       </a:t>
                  </a:r>
                </a:p>
              </p:txBody>
            </p:sp>
            <p:sp>
              <p:nvSpPr>
                <p:cNvPr id="122967" name="Line 87"/>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68" name="Line 88"/>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27" name="Group 89"/>
            <p:cNvGrpSpPr>
              <a:grpSpLocks/>
            </p:cNvGrpSpPr>
            <p:nvPr/>
          </p:nvGrpSpPr>
          <p:grpSpPr bwMode="auto">
            <a:xfrm>
              <a:off x="3415" y="3448"/>
              <a:ext cx="1055" cy="277"/>
              <a:chOff x="1634" y="2622"/>
              <a:chExt cx="1055" cy="277"/>
            </a:xfrm>
          </p:grpSpPr>
          <p:sp>
            <p:nvSpPr>
              <p:cNvPr id="122970" name="Line 90"/>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28" name="Group 91"/>
              <p:cNvGrpSpPr>
                <a:grpSpLocks/>
              </p:cNvGrpSpPr>
              <p:nvPr/>
            </p:nvGrpSpPr>
            <p:grpSpPr bwMode="auto">
              <a:xfrm>
                <a:off x="1967" y="2622"/>
                <a:ext cx="722" cy="277"/>
                <a:chOff x="1822" y="3178"/>
                <a:chExt cx="722" cy="277"/>
              </a:xfrm>
            </p:grpSpPr>
            <p:sp>
              <p:nvSpPr>
                <p:cNvPr id="122972" name="Rectangle 92"/>
                <p:cNvSpPr>
                  <a:spLocks noChangeArrowheads="1"/>
                </p:cNvSpPr>
                <p:nvPr/>
              </p:nvSpPr>
              <p:spPr bwMode="auto">
                <a:xfrm>
                  <a:off x="1822" y="3183"/>
                  <a:ext cx="72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2973" name="Line 93"/>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74" name="Line 94"/>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29" name="Group 95"/>
            <p:cNvGrpSpPr>
              <a:grpSpLocks/>
            </p:cNvGrpSpPr>
            <p:nvPr/>
          </p:nvGrpSpPr>
          <p:grpSpPr bwMode="auto">
            <a:xfrm>
              <a:off x="4427" y="3448"/>
              <a:ext cx="1170" cy="277"/>
              <a:chOff x="1634" y="2622"/>
              <a:chExt cx="1170" cy="277"/>
            </a:xfrm>
          </p:grpSpPr>
          <p:sp>
            <p:nvSpPr>
              <p:cNvPr id="122976" name="Line 96"/>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30" name="Group 97"/>
              <p:cNvGrpSpPr>
                <a:grpSpLocks/>
              </p:cNvGrpSpPr>
              <p:nvPr/>
            </p:nvGrpSpPr>
            <p:grpSpPr bwMode="auto">
              <a:xfrm>
                <a:off x="1967" y="2622"/>
                <a:ext cx="837" cy="277"/>
                <a:chOff x="1822" y="3178"/>
                <a:chExt cx="837" cy="277"/>
              </a:xfrm>
            </p:grpSpPr>
            <p:sp>
              <p:nvSpPr>
                <p:cNvPr id="122978" name="Rectangle 98"/>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2979" name="Line 99"/>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2980" name="Line 100"/>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sp>
        <p:nvSpPr>
          <p:cNvPr id="122981" name="Rectangle 101"/>
          <p:cNvSpPr>
            <a:spLocks noChangeArrowheads="1"/>
          </p:cNvSpPr>
          <p:nvPr/>
        </p:nvSpPr>
        <p:spPr bwMode="auto">
          <a:xfrm>
            <a:off x="642938" y="2286000"/>
            <a:ext cx="8501062" cy="593725"/>
          </a:xfrm>
          <a:prstGeom prst="rect">
            <a:avLst/>
          </a:prstGeom>
          <a:noFill/>
          <a:ln w="9525">
            <a:noFill/>
            <a:miter lim="800000"/>
            <a:headEnd/>
            <a:tailEnd/>
          </a:ln>
        </p:spPr>
        <p:txBody>
          <a:bodyPr/>
          <a:lstStyle/>
          <a:p>
            <a:pPr lvl="1" eaLnBrk="0" hangingPunct="0"/>
            <a:r>
              <a:rPr lang="zh-CN" altLang="en-US" sz="2400"/>
              <a:t>一元多项式相加</a:t>
            </a:r>
          </a:p>
        </p:txBody>
      </p:sp>
      <p:sp>
        <p:nvSpPr>
          <p:cNvPr id="122982" name="Text Box 102"/>
          <p:cNvSpPr txBox="1">
            <a:spLocks noChangeArrowheads="1"/>
          </p:cNvSpPr>
          <p:nvPr/>
        </p:nvSpPr>
        <p:spPr bwMode="auto">
          <a:xfrm>
            <a:off x="1568450" y="817563"/>
            <a:ext cx="2822575" cy="1954212"/>
          </a:xfrm>
          <a:prstGeom prst="rect">
            <a:avLst/>
          </a:prstGeom>
          <a:noFill/>
          <a:ln w="9525">
            <a:noFill/>
            <a:miter lim="800000"/>
            <a:headEnd/>
            <a:tailEnd/>
          </a:ln>
          <a:effectLst/>
        </p:spPr>
        <p:txBody>
          <a:bodyPr>
            <a:spAutoFit/>
          </a:bodyPr>
          <a:lstStyle/>
          <a:p>
            <a:r>
              <a:rPr lang="en-US" altLang="zh-CN" sz="2400"/>
              <a:t>typedef   struct node</a:t>
            </a:r>
          </a:p>
          <a:p>
            <a:r>
              <a:rPr lang="en-US" altLang="zh-CN" sz="2400"/>
              <a:t>{   int coef,exp;</a:t>
            </a:r>
          </a:p>
          <a:p>
            <a:r>
              <a:rPr lang="en-US" altLang="zh-CN" sz="2400"/>
              <a:t>     struct node  *next;</a:t>
            </a:r>
          </a:p>
          <a:p>
            <a:r>
              <a:rPr lang="en-US" altLang="zh-CN" sz="2400"/>
              <a:t>};</a:t>
            </a:r>
          </a:p>
          <a:p>
            <a:pPr>
              <a:lnSpc>
                <a:spcPct val="90000"/>
              </a:lnSpc>
              <a:spcBef>
                <a:spcPct val="20000"/>
              </a:spcBef>
              <a:buClr>
                <a:schemeClr val="hlink"/>
              </a:buClr>
              <a:buSzPct val="70000"/>
              <a:buFont typeface="Wingdings" pitchFamily="2" charset="2"/>
              <a:buNone/>
            </a:pPr>
            <a:endParaRPr lang="en-US" altLang="zh-CN" sz="2400">
              <a:solidFill>
                <a:schemeClr val="folHlink"/>
              </a:solidFill>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 calcmode="lin" valueType="num">
                                      <p:cBhvr additive="base">
                                        <p:cTn id="7" dur="500" fill="hold"/>
                                        <p:tgtEl>
                                          <p:spTgt spid="1228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81">
                                            <p:txEl>
                                              <p:pRg st="0" end="0"/>
                                            </p:txEl>
                                          </p:spTgt>
                                        </p:tgtEl>
                                        <p:attrNameLst>
                                          <p:attrName>style.visibility</p:attrName>
                                        </p:attrNameLst>
                                      </p:cBhvr>
                                      <p:to>
                                        <p:strVal val="visible"/>
                                      </p:to>
                                    </p:set>
                                    <p:anim calcmode="lin" valueType="num">
                                      <p:cBhvr additive="base">
                                        <p:cTn id="19" dur="500" fill="hold"/>
                                        <p:tgtEl>
                                          <p:spTgt spid="12298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2890"/>
                                        </p:tgtEl>
                                        <p:attrNameLst>
                                          <p:attrName>style.visibility</p:attrName>
                                        </p:attrNameLst>
                                      </p:cBhvr>
                                      <p:to>
                                        <p:strVal val="visible"/>
                                      </p:to>
                                    </p:set>
                                    <p:anim calcmode="lin" valueType="num">
                                      <p:cBhvr additive="base">
                                        <p:cTn id="25" dur="500" fill="hold"/>
                                        <p:tgtEl>
                                          <p:spTgt spid="122890"/>
                                        </p:tgtEl>
                                        <p:attrNameLst>
                                          <p:attrName>ppt_x</p:attrName>
                                        </p:attrNameLst>
                                      </p:cBhvr>
                                      <p:tavLst>
                                        <p:tav tm="0">
                                          <p:val>
                                            <p:strVal val="0-#ppt_w/2"/>
                                          </p:val>
                                        </p:tav>
                                        <p:tav tm="100000">
                                          <p:val>
                                            <p:strVal val="#ppt_x"/>
                                          </p:val>
                                        </p:tav>
                                      </p:tavLst>
                                    </p:anim>
                                    <p:anim calcmode="lin" valueType="num">
                                      <p:cBhvr additive="base">
                                        <p:cTn id="26" dur="500" fill="hold"/>
                                        <p:tgtEl>
                                          <p:spTgt spid="12289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uild="p" autoUpdateAnimBg="0"/>
      <p:bldP spid="122981" grpId="0" build="p" autoUpdateAnimBg="0"/>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19100" y="209550"/>
            <a:ext cx="7677150" cy="396875"/>
          </a:xfrm>
          <a:prstGeom prst="rect">
            <a:avLst/>
          </a:prstGeom>
          <a:noFill/>
          <a:ln w="28575">
            <a:noFill/>
            <a:miter lim="800000"/>
            <a:headEnd/>
            <a:tailEnd/>
          </a:ln>
          <a:effectLst/>
        </p:spPr>
        <p:txBody>
          <a:bodyPr wrap="none">
            <a:spAutoFit/>
          </a:bodyPr>
          <a:lstStyle/>
          <a:p>
            <a:r>
              <a:rPr lang="en-US" altLang="zh-CN"/>
              <a:t>5.9 </a:t>
            </a:r>
            <a:r>
              <a:rPr lang="zh-CN" altLang="en-US"/>
              <a:t>求关键路径，完成工程最短时间，提高哪些活动速度可缩短工期</a:t>
            </a:r>
          </a:p>
        </p:txBody>
      </p:sp>
      <p:sp>
        <p:nvSpPr>
          <p:cNvPr id="76803" name="Text Box 3"/>
          <p:cNvSpPr txBox="1">
            <a:spLocks noChangeArrowheads="1"/>
          </p:cNvSpPr>
          <p:nvPr/>
        </p:nvSpPr>
        <p:spPr bwMode="auto">
          <a:xfrm>
            <a:off x="877888" y="2719388"/>
            <a:ext cx="495300" cy="2225675"/>
          </a:xfrm>
          <a:prstGeom prst="rect">
            <a:avLst/>
          </a:prstGeom>
          <a:noFill/>
          <a:ln w="9525">
            <a:noFill/>
            <a:miter lim="800000"/>
            <a:headEnd/>
            <a:tailEnd/>
          </a:ln>
          <a:effectLst/>
        </p:spPr>
        <p:txBody>
          <a:bodyPr wrap="none">
            <a:spAutoFit/>
          </a:bodyPr>
          <a:lstStyle/>
          <a:p>
            <a:r>
              <a:rPr lang="en-US" altLang="zh-CN"/>
              <a:t>V1</a:t>
            </a:r>
          </a:p>
          <a:p>
            <a:r>
              <a:rPr lang="en-US" altLang="zh-CN"/>
              <a:t>V2</a:t>
            </a:r>
          </a:p>
          <a:p>
            <a:r>
              <a:rPr lang="en-US" altLang="zh-CN"/>
              <a:t>V3</a:t>
            </a:r>
          </a:p>
          <a:p>
            <a:r>
              <a:rPr lang="en-US" altLang="zh-CN"/>
              <a:t>V4</a:t>
            </a:r>
          </a:p>
          <a:p>
            <a:r>
              <a:rPr lang="en-US" altLang="zh-CN"/>
              <a:t>V5</a:t>
            </a:r>
          </a:p>
          <a:p>
            <a:r>
              <a:rPr lang="en-US" altLang="zh-CN"/>
              <a:t>V6</a:t>
            </a:r>
          </a:p>
          <a:p>
            <a:r>
              <a:rPr lang="en-US" altLang="zh-CN"/>
              <a:t>V7</a:t>
            </a:r>
          </a:p>
        </p:txBody>
      </p:sp>
      <p:grpSp>
        <p:nvGrpSpPr>
          <p:cNvPr id="2" name="Group 4"/>
          <p:cNvGrpSpPr>
            <a:grpSpLocks/>
          </p:cNvGrpSpPr>
          <p:nvPr/>
        </p:nvGrpSpPr>
        <p:grpSpPr bwMode="auto">
          <a:xfrm>
            <a:off x="671513" y="2392363"/>
            <a:ext cx="2416175" cy="2541587"/>
            <a:chOff x="423" y="1507"/>
            <a:chExt cx="1522" cy="1601"/>
          </a:xfrm>
        </p:grpSpPr>
        <p:sp>
          <p:nvSpPr>
            <p:cNvPr id="76805" name="Text Box 5"/>
            <p:cNvSpPr txBox="1">
              <a:spLocks noChangeArrowheads="1"/>
            </p:cNvSpPr>
            <p:nvPr/>
          </p:nvSpPr>
          <p:spPr bwMode="auto">
            <a:xfrm>
              <a:off x="509" y="1507"/>
              <a:ext cx="1343" cy="250"/>
            </a:xfrm>
            <a:prstGeom prst="rect">
              <a:avLst/>
            </a:prstGeom>
            <a:noFill/>
            <a:ln w="9525">
              <a:noFill/>
              <a:miter lim="800000"/>
              <a:headEnd/>
              <a:tailEnd/>
            </a:ln>
            <a:effectLst/>
          </p:spPr>
          <p:txBody>
            <a:bodyPr wrap="none">
              <a:spAutoFit/>
            </a:bodyPr>
            <a:lstStyle/>
            <a:p>
              <a:r>
                <a:rPr lang="zh-CN" altLang="en-US"/>
                <a:t>顶点       </a:t>
              </a:r>
              <a:r>
                <a:rPr lang="en-US" altLang="zh-CN"/>
                <a:t>Ve       Vl</a:t>
              </a:r>
            </a:p>
          </p:txBody>
        </p:sp>
        <p:grpSp>
          <p:nvGrpSpPr>
            <p:cNvPr id="3" name="Group 6"/>
            <p:cNvGrpSpPr>
              <a:grpSpLocks/>
            </p:cNvGrpSpPr>
            <p:nvPr/>
          </p:nvGrpSpPr>
          <p:grpSpPr bwMode="auto">
            <a:xfrm>
              <a:off x="423" y="1512"/>
              <a:ext cx="1522" cy="1596"/>
              <a:chOff x="423" y="1512"/>
              <a:chExt cx="1522" cy="1596"/>
            </a:xfrm>
          </p:grpSpPr>
          <p:sp>
            <p:nvSpPr>
              <p:cNvPr id="76807" name="Line 7"/>
              <p:cNvSpPr>
                <a:spLocks noChangeShapeType="1"/>
              </p:cNvSpPr>
              <p:nvPr/>
            </p:nvSpPr>
            <p:spPr bwMode="auto">
              <a:xfrm>
                <a:off x="423" y="2501"/>
                <a:ext cx="1522" cy="0"/>
              </a:xfrm>
              <a:prstGeom prst="line">
                <a:avLst/>
              </a:prstGeom>
              <a:noFill/>
              <a:ln w="9525">
                <a:solidFill>
                  <a:schemeClr val="tx1"/>
                </a:solidFill>
                <a:round/>
                <a:headEnd/>
                <a:tailEnd/>
              </a:ln>
              <a:effectLst/>
            </p:spPr>
            <p:txBody>
              <a:bodyPr wrap="none" anchor="ctr"/>
              <a:lstStyle/>
              <a:p>
                <a:endParaRPr lang="zh-CN" altLang="en-US"/>
              </a:p>
            </p:txBody>
          </p:sp>
          <p:sp>
            <p:nvSpPr>
              <p:cNvPr id="76808" name="Line 8"/>
              <p:cNvSpPr>
                <a:spLocks noChangeShapeType="1"/>
              </p:cNvSpPr>
              <p:nvPr/>
            </p:nvSpPr>
            <p:spPr bwMode="auto">
              <a:xfrm>
                <a:off x="423" y="1745"/>
                <a:ext cx="1522" cy="0"/>
              </a:xfrm>
              <a:prstGeom prst="line">
                <a:avLst/>
              </a:prstGeom>
              <a:noFill/>
              <a:ln w="9525">
                <a:solidFill>
                  <a:schemeClr val="tx1"/>
                </a:solidFill>
                <a:round/>
                <a:headEnd/>
                <a:tailEnd/>
              </a:ln>
              <a:effectLst/>
            </p:spPr>
            <p:txBody>
              <a:bodyPr wrap="none" anchor="ctr"/>
              <a:lstStyle/>
              <a:p>
                <a:endParaRPr lang="zh-CN" altLang="en-US"/>
              </a:p>
            </p:txBody>
          </p:sp>
          <p:sp>
            <p:nvSpPr>
              <p:cNvPr id="76809" name="Line 9"/>
              <p:cNvSpPr>
                <a:spLocks noChangeShapeType="1"/>
              </p:cNvSpPr>
              <p:nvPr/>
            </p:nvSpPr>
            <p:spPr bwMode="auto">
              <a:xfrm>
                <a:off x="423" y="1923"/>
                <a:ext cx="1522" cy="0"/>
              </a:xfrm>
              <a:prstGeom prst="line">
                <a:avLst/>
              </a:prstGeom>
              <a:noFill/>
              <a:ln w="9525">
                <a:solidFill>
                  <a:schemeClr val="tx1"/>
                </a:solidFill>
                <a:round/>
                <a:headEnd/>
                <a:tailEnd/>
              </a:ln>
              <a:effectLst/>
            </p:spPr>
            <p:txBody>
              <a:bodyPr wrap="none" anchor="ctr"/>
              <a:lstStyle/>
              <a:p>
                <a:endParaRPr lang="zh-CN" altLang="en-US"/>
              </a:p>
            </p:txBody>
          </p:sp>
          <p:sp>
            <p:nvSpPr>
              <p:cNvPr id="76810" name="Line 10"/>
              <p:cNvSpPr>
                <a:spLocks noChangeShapeType="1"/>
              </p:cNvSpPr>
              <p:nvPr/>
            </p:nvSpPr>
            <p:spPr bwMode="auto">
              <a:xfrm>
                <a:off x="423" y="2115"/>
                <a:ext cx="1522" cy="0"/>
              </a:xfrm>
              <a:prstGeom prst="line">
                <a:avLst/>
              </a:prstGeom>
              <a:noFill/>
              <a:ln w="9525">
                <a:solidFill>
                  <a:schemeClr val="tx1"/>
                </a:solidFill>
                <a:round/>
                <a:headEnd/>
                <a:tailEnd/>
              </a:ln>
              <a:effectLst/>
            </p:spPr>
            <p:txBody>
              <a:bodyPr wrap="none" anchor="ctr"/>
              <a:lstStyle/>
              <a:p>
                <a:endParaRPr lang="zh-CN" altLang="en-US"/>
              </a:p>
            </p:txBody>
          </p:sp>
          <p:sp>
            <p:nvSpPr>
              <p:cNvPr id="76811" name="Line 11"/>
              <p:cNvSpPr>
                <a:spLocks noChangeShapeType="1"/>
              </p:cNvSpPr>
              <p:nvPr/>
            </p:nvSpPr>
            <p:spPr bwMode="auto">
              <a:xfrm>
                <a:off x="423" y="2308"/>
                <a:ext cx="1522" cy="0"/>
              </a:xfrm>
              <a:prstGeom prst="line">
                <a:avLst/>
              </a:prstGeom>
              <a:noFill/>
              <a:ln w="9525">
                <a:solidFill>
                  <a:schemeClr val="tx1"/>
                </a:solidFill>
                <a:round/>
                <a:headEnd/>
                <a:tailEnd/>
              </a:ln>
              <a:effectLst/>
            </p:spPr>
            <p:txBody>
              <a:bodyPr wrap="none" anchor="ctr"/>
              <a:lstStyle/>
              <a:p>
                <a:endParaRPr lang="zh-CN" altLang="en-US"/>
              </a:p>
            </p:txBody>
          </p:sp>
          <p:sp>
            <p:nvSpPr>
              <p:cNvPr id="76812" name="Line 12"/>
              <p:cNvSpPr>
                <a:spLocks noChangeShapeType="1"/>
              </p:cNvSpPr>
              <p:nvPr/>
            </p:nvSpPr>
            <p:spPr bwMode="auto">
              <a:xfrm>
                <a:off x="423" y="2693"/>
                <a:ext cx="1522" cy="0"/>
              </a:xfrm>
              <a:prstGeom prst="line">
                <a:avLst/>
              </a:prstGeom>
              <a:noFill/>
              <a:ln w="9525">
                <a:solidFill>
                  <a:schemeClr val="tx1"/>
                </a:solidFill>
                <a:round/>
                <a:headEnd/>
                <a:tailEnd/>
              </a:ln>
              <a:effectLst/>
            </p:spPr>
            <p:txBody>
              <a:bodyPr wrap="none" anchor="ctr"/>
              <a:lstStyle/>
              <a:p>
                <a:endParaRPr lang="zh-CN" altLang="en-US"/>
              </a:p>
            </p:txBody>
          </p:sp>
          <p:sp>
            <p:nvSpPr>
              <p:cNvPr id="76813" name="Line 13"/>
              <p:cNvSpPr>
                <a:spLocks noChangeShapeType="1"/>
              </p:cNvSpPr>
              <p:nvPr/>
            </p:nvSpPr>
            <p:spPr bwMode="auto">
              <a:xfrm>
                <a:off x="423" y="2886"/>
                <a:ext cx="1522" cy="0"/>
              </a:xfrm>
              <a:prstGeom prst="line">
                <a:avLst/>
              </a:prstGeom>
              <a:noFill/>
              <a:ln w="9525">
                <a:solidFill>
                  <a:schemeClr val="tx1"/>
                </a:solidFill>
                <a:round/>
                <a:headEnd/>
                <a:tailEnd/>
              </a:ln>
              <a:effectLst/>
            </p:spPr>
            <p:txBody>
              <a:bodyPr wrap="none" anchor="ctr"/>
              <a:lstStyle/>
              <a:p>
                <a:endParaRPr lang="zh-CN" altLang="en-US"/>
              </a:p>
            </p:txBody>
          </p:sp>
          <p:grpSp>
            <p:nvGrpSpPr>
              <p:cNvPr id="4" name="Group 14"/>
              <p:cNvGrpSpPr>
                <a:grpSpLocks/>
              </p:cNvGrpSpPr>
              <p:nvPr/>
            </p:nvGrpSpPr>
            <p:grpSpPr bwMode="auto">
              <a:xfrm>
                <a:off x="423" y="1512"/>
                <a:ext cx="1522" cy="1596"/>
                <a:chOff x="667" y="2189"/>
                <a:chExt cx="1522" cy="1966"/>
              </a:xfrm>
            </p:grpSpPr>
            <p:sp>
              <p:nvSpPr>
                <p:cNvPr id="76815" name="Rectangle 15"/>
                <p:cNvSpPr>
                  <a:spLocks noChangeArrowheads="1"/>
                </p:cNvSpPr>
                <p:nvPr/>
              </p:nvSpPr>
              <p:spPr bwMode="auto">
                <a:xfrm>
                  <a:off x="667" y="2189"/>
                  <a:ext cx="1522" cy="1966"/>
                </a:xfrm>
                <a:prstGeom prst="rect">
                  <a:avLst/>
                </a:prstGeom>
                <a:noFill/>
                <a:ln w="9525">
                  <a:solidFill>
                    <a:schemeClr val="tx1"/>
                  </a:solidFill>
                  <a:miter lim="800000"/>
                  <a:headEnd/>
                  <a:tailEnd/>
                </a:ln>
                <a:effectLst/>
              </p:spPr>
              <p:txBody>
                <a:bodyPr wrap="none" anchor="ctr"/>
                <a:lstStyle/>
                <a:p>
                  <a:endParaRPr lang="zh-CN" altLang="en-US"/>
                </a:p>
              </p:txBody>
            </p:sp>
            <p:sp>
              <p:nvSpPr>
                <p:cNvPr id="76816" name="Line 16"/>
                <p:cNvSpPr>
                  <a:spLocks noChangeShapeType="1"/>
                </p:cNvSpPr>
                <p:nvPr/>
              </p:nvSpPr>
              <p:spPr bwMode="auto">
                <a:xfrm>
                  <a:off x="1233" y="2189"/>
                  <a:ext cx="0" cy="1966"/>
                </a:xfrm>
                <a:prstGeom prst="line">
                  <a:avLst/>
                </a:prstGeom>
                <a:noFill/>
                <a:ln w="9525">
                  <a:solidFill>
                    <a:schemeClr val="tx1"/>
                  </a:solidFill>
                  <a:round/>
                  <a:headEnd/>
                  <a:tailEnd/>
                </a:ln>
                <a:effectLst/>
              </p:spPr>
              <p:txBody>
                <a:bodyPr wrap="none" anchor="ctr"/>
                <a:lstStyle/>
                <a:p>
                  <a:endParaRPr lang="zh-CN" altLang="en-US"/>
                </a:p>
              </p:txBody>
            </p:sp>
            <p:sp>
              <p:nvSpPr>
                <p:cNvPr id="76817" name="Line 17"/>
                <p:cNvSpPr>
                  <a:spLocks noChangeShapeType="1"/>
                </p:cNvSpPr>
                <p:nvPr/>
              </p:nvSpPr>
              <p:spPr bwMode="auto">
                <a:xfrm>
                  <a:off x="1734" y="2189"/>
                  <a:ext cx="0" cy="1966"/>
                </a:xfrm>
                <a:prstGeom prst="line">
                  <a:avLst/>
                </a:prstGeom>
                <a:noFill/>
                <a:ln w="9525">
                  <a:solidFill>
                    <a:schemeClr val="tx1"/>
                  </a:solidFill>
                  <a:round/>
                  <a:headEnd/>
                  <a:tailEnd/>
                </a:ln>
                <a:effectLst/>
              </p:spPr>
              <p:txBody>
                <a:bodyPr wrap="none" anchor="ctr"/>
                <a:lstStyle/>
                <a:p>
                  <a:endParaRPr lang="zh-CN" altLang="en-US"/>
                </a:p>
              </p:txBody>
            </p:sp>
          </p:grpSp>
        </p:grpSp>
      </p:grpSp>
      <p:sp>
        <p:nvSpPr>
          <p:cNvPr id="76818" name="Text Box 18"/>
          <p:cNvSpPr txBox="1">
            <a:spLocks noChangeArrowheads="1"/>
          </p:cNvSpPr>
          <p:nvPr/>
        </p:nvSpPr>
        <p:spPr bwMode="auto">
          <a:xfrm>
            <a:off x="5762625" y="1201738"/>
            <a:ext cx="550863" cy="3444875"/>
          </a:xfrm>
          <a:prstGeom prst="rect">
            <a:avLst/>
          </a:prstGeom>
          <a:noFill/>
          <a:ln w="9525">
            <a:noFill/>
            <a:miter lim="800000"/>
            <a:headEnd/>
            <a:tailEnd/>
          </a:ln>
          <a:effectLst/>
        </p:spPr>
        <p:txBody>
          <a:bodyPr wrap="none">
            <a:spAutoFit/>
          </a:bodyPr>
          <a:lstStyle/>
          <a:p>
            <a:r>
              <a:rPr lang="en-US" altLang="zh-CN"/>
              <a:t>a1</a:t>
            </a:r>
          </a:p>
          <a:p>
            <a:r>
              <a:rPr lang="en-US" altLang="zh-CN"/>
              <a:t>a2</a:t>
            </a:r>
          </a:p>
          <a:p>
            <a:r>
              <a:rPr lang="en-US" altLang="zh-CN"/>
              <a:t>a3</a:t>
            </a:r>
          </a:p>
          <a:p>
            <a:r>
              <a:rPr lang="en-US" altLang="zh-CN"/>
              <a:t>a4</a:t>
            </a:r>
          </a:p>
          <a:p>
            <a:r>
              <a:rPr lang="en-US" altLang="zh-CN"/>
              <a:t>a5</a:t>
            </a:r>
          </a:p>
          <a:p>
            <a:r>
              <a:rPr lang="en-US" altLang="zh-CN"/>
              <a:t>a6</a:t>
            </a:r>
          </a:p>
          <a:p>
            <a:r>
              <a:rPr lang="en-US" altLang="zh-CN"/>
              <a:t>a7</a:t>
            </a:r>
          </a:p>
          <a:p>
            <a:r>
              <a:rPr lang="en-US" altLang="zh-CN"/>
              <a:t>a8</a:t>
            </a:r>
          </a:p>
          <a:p>
            <a:r>
              <a:rPr lang="en-US" altLang="zh-CN"/>
              <a:t>a9</a:t>
            </a:r>
          </a:p>
          <a:p>
            <a:r>
              <a:rPr lang="en-US" altLang="zh-CN"/>
              <a:t>a10</a:t>
            </a:r>
          </a:p>
          <a:p>
            <a:r>
              <a:rPr lang="en-US" altLang="zh-CN"/>
              <a:t>a11</a:t>
            </a:r>
          </a:p>
        </p:txBody>
      </p:sp>
      <p:grpSp>
        <p:nvGrpSpPr>
          <p:cNvPr id="5" name="Group 19"/>
          <p:cNvGrpSpPr>
            <a:grpSpLocks/>
          </p:cNvGrpSpPr>
          <p:nvPr/>
        </p:nvGrpSpPr>
        <p:grpSpPr bwMode="auto">
          <a:xfrm>
            <a:off x="5694363" y="884238"/>
            <a:ext cx="3122612" cy="3746500"/>
            <a:chOff x="3100" y="1817"/>
            <a:chExt cx="1967" cy="2360"/>
          </a:xfrm>
        </p:grpSpPr>
        <p:sp>
          <p:nvSpPr>
            <p:cNvPr id="76820" name="Rectangle 20"/>
            <p:cNvSpPr>
              <a:spLocks noChangeArrowheads="1"/>
            </p:cNvSpPr>
            <p:nvPr/>
          </p:nvSpPr>
          <p:spPr bwMode="auto">
            <a:xfrm>
              <a:off x="3100" y="1833"/>
              <a:ext cx="1967" cy="2344"/>
            </a:xfrm>
            <a:prstGeom prst="rect">
              <a:avLst/>
            </a:prstGeom>
            <a:noFill/>
            <a:ln w="9525">
              <a:solidFill>
                <a:schemeClr val="tx1"/>
              </a:solidFill>
              <a:miter lim="800000"/>
              <a:headEnd/>
              <a:tailEnd/>
            </a:ln>
            <a:effectLst/>
          </p:spPr>
          <p:txBody>
            <a:bodyPr wrap="none" anchor="ctr"/>
            <a:lstStyle/>
            <a:p>
              <a:endParaRPr lang="zh-CN" altLang="en-US"/>
            </a:p>
          </p:txBody>
        </p:sp>
        <p:sp>
          <p:nvSpPr>
            <p:cNvPr id="76821" name="Line 21"/>
            <p:cNvSpPr>
              <a:spLocks noChangeShapeType="1"/>
            </p:cNvSpPr>
            <p:nvPr/>
          </p:nvSpPr>
          <p:spPr bwMode="auto">
            <a:xfrm>
              <a:off x="3100" y="2033"/>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22" name="Text Box 22"/>
            <p:cNvSpPr txBox="1">
              <a:spLocks noChangeArrowheads="1"/>
            </p:cNvSpPr>
            <p:nvPr/>
          </p:nvSpPr>
          <p:spPr bwMode="auto">
            <a:xfrm>
              <a:off x="3153" y="1817"/>
              <a:ext cx="1799" cy="250"/>
            </a:xfrm>
            <a:prstGeom prst="rect">
              <a:avLst/>
            </a:prstGeom>
            <a:noFill/>
            <a:ln w="9525">
              <a:noFill/>
              <a:miter lim="800000"/>
              <a:headEnd/>
              <a:tailEnd/>
            </a:ln>
            <a:effectLst/>
          </p:spPr>
          <p:txBody>
            <a:bodyPr wrap="none">
              <a:spAutoFit/>
            </a:bodyPr>
            <a:lstStyle/>
            <a:p>
              <a:r>
                <a:rPr lang="zh-CN" altLang="zh-CN"/>
                <a:t>活动       </a:t>
              </a:r>
              <a:r>
                <a:rPr lang="en-US" altLang="zh-CN"/>
                <a:t>e       l             l-e</a:t>
              </a:r>
            </a:p>
          </p:txBody>
        </p:sp>
        <p:sp>
          <p:nvSpPr>
            <p:cNvPr id="76823" name="Line 23"/>
            <p:cNvSpPr>
              <a:spLocks noChangeShapeType="1"/>
            </p:cNvSpPr>
            <p:nvPr/>
          </p:nvSpPr>
          <p:spPr bwMode="auto">
            <a:xfrm>
              <a:off x="3100" y="2226"/>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24" name="Line 24"/>
            <p:cNvSpPr>
              <a:spLocks noChangeShapeType="1"/>
            </p:cNvSpPr>
            <p:nvPr/>
          </p:nvSpPr>
          <p:spPr bwMode="auto">
            <a:xfrm>
              <a:off x="3100" y="2420"/>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25" name="Line 25"/>
            <p:cNvSpPr>
              <a:spLocks noChangeShapeType="1"/>
            </p:cNvSpPr>
            <p:nvPr/>
          </p:nvSpPr>
          <p:spPr bwMode="auto">
            <a:xfrm>
              <a:off x="3100" y="2614"/>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26" name="Line 26"/>
            <p:cNvSpPr>
              <a:spLocks noChangeShapeType="1"/>
            </p:cNvSpPr>
            <p:nvPr/>
          </p:nvSpPr>
          <p:spPr bwMode="auto">
            <a:xfrm>
              <a:off x="3100" y="2807"/>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27" name="Line 27"/>
            <p:cNvSpPr>
              <a:spLocks noChangeShapeType="1"/>
            </p:cNvSpPr>
            <p:nvPr/>
          </p:nvSpPr>
          <p:spPr bwMode="auto">
            <a:xfrm>
              <a:off x="3100" y="3001"/>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28" name="Line 28"/>
            <p:cNvSpPr>
              <a:spLocks noChangeShapeType="1"/>
            </p:cNvSpPr>
            <p:nvPr/>
          </p:nvSpPr>
          <p:spPr bwMode="auto">
            <a:xfrm>
              <a:off x="3100" y="3195"/>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29" name="Line 29"/>
            <p:cNvSpPr>
              <a:spLocks noChangeShapeType="1"/>
            </p:cNvSpPr>
            <p:nvPr/>
          </p:nvSpPr>
          <p:spPr bwMode="auto">
            <a:xfrm>
              <a:off x="3100" y="3388"/>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30" name="Line 30"/>
            <p:cNvSpPr>
              <a:spLocks noChangeShapeType="1"/>
            </p:cNvSpPr>
            <p:nvPr/>
          </p:nvSpPr>
          <p:spPr bwMode="auto">
            <a:xfrm>
              <a:off x="3100" y="3582"/>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31" name="Line 31"/>
            <p:cNvSpPr>
              <a:spLocks noChangeShapeType="1"/>
            </p:cNvSpPr>
            <p:nvPr/>
          </p:nvSpPr>
          <p:spPr bwMode="auto">
            <a:xfrm>
              <a:off x="3100" y="3776"/>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32" name="Line 32"/>
            <p:cNvSpPr>
              <a:spLocks noChangeShapeType="1"/>
            </p:cNvSpPr>
            <p:nvPr/>
          </p:nvSpPr>
          <p:spPr bwMode="auto">
            <a:xfrm>
              <a:off x="3100" y="3970"/>
              <a:ext cx="1967" cy="0"/>
            </a:xfrm>
            <a:prstGeom prst="line">
              <a:avLst/>
            </a:prstGeom>
            <a:noFill/>
            <a:ln w="9525">
              <a:solidFill>
                <a:schemeClr val="tx1"/>
              </a:solidFill>
              <a:round/>
              <a:headEnd/>
              <a:tailEnd/>
            </a:ln>
            <a:effectLst/>
          </p:spPr>
          <p:txBody>
            <a:bodyPr wrap="none" anchor="ctr"/>
            <a:lstStyle/>
            <a:p>
              <a:endParaRPr lang="zh-CN" altLang="en-US"/>
            </a:p>
          </p:txBody>
        </p:sp>
        <p:sp>
          <p:nvSpPr>
            <p:cNvPr id="76833" name="Line 33"/>
            <p:cNvSpPr>
              <a:spLocks noChangeShapeType="1"/>
            </p:cNvSpPr>
            <p:nvPr/>
          </p:nvSpPr>
          <p:spPr bwMode="auto">
            <a:xfrm>
              <a:off x="3645" y="1833"/>
              <a:ext cx="0" cy="2344"/>
            </a:xfrm>
            <a:prstGeom prst="line">
              <a:avLst/>
            </a:prstGeom>
            <a:noFill/>
            <a:ln w="9525">
              <a:solidFill>
                <a:schemeClr val="tx1"/>
              </a:solidFill>
              <a:round/>
              <a:headEnd/>
              <a:tailEnd/>
            </a:ln>
            <a:effectLst/>
          </p:spPr>
          <p:txBody>
            <a:bodyPr wrap="none" anchor="ctr"/>
            <a:lstStyle/>
            <a:p>
              <a:endParaRPr lang="zh-CN" altLang="en-US"/>
            </a:p>
          </p:txBody>
        </p:sp>
        <p:sp>
          <p:nvSpPr>
            <p:cNvPr id="76834" name="Line 34"/>
            <p:cNvSpPr>
              <a:spLocks noChangeShapeType="1"/>
            </p:cNvSpPr>
            <p:nvPr/>
          </p:nvSpPr>
          <p:spPr bwMode="auto">
            <a:xfrm>
              <a:off x="4067" y="1833"/>
              <a:ext cx="0" cy="2344"/>
            </a:xfrm>
            <a:prstGeom prst="line">
              <a:avLst/>
            </a:prstGeom>
            <a:noFill/>
            <a:ln w="9525">
              <a:solidFill>
                <a:schemeClr val="tx1"/>
              </a:solidFill>
              <a:round/>
              <a:headEnd/>
              <a:tailEnd/>
            </a:ln>
            <a:effectLst/>
          </p:spPr>
          <p:txBody>
            <a:bodyPr wrap="none" anchor="ctr"/>
            <a:lstStyle/>
            <a:p>
              <a:endParaRPr lang="zh-CN" altLang="en-US"/>
            </a:p>
          </p:txBody>
        </p:sp>
        <p:sp>
          <p:nvSpPr>
            <p:cNvPr id="76835" name="Line 35"/>
            <p:cNvSpPr>
              <a:spLocks noChangeShapeType="1"/>
            </p:cNvSpPr>
            <p:nvPr/>
          </p:nvSpPr>
          <p:spPr bwMode="auto">
            <a:xfrm>
              <a:off x="4467" y="1833"/>
              <a:ext cx="0" cy="2344"/>
            </a:xfrm>
            <a:prstGeom prst="line">
              <a:avLst/>
            </a:prstGeom>
            <a:noFill/>
            <a:ln w="9525">
              <a:solidFill>
                <a:schemeClr val="tx1"/>
              </a:solidFill>
              <a:round/>
              <a:headEnd/>
              <a:tailEnd/>
            </a:ln>
            <a:effectLst/>
          </p:spPr>
          <p:txBody>
            <a:bodyPr wrap="none" anchor="ctr"/>
            <a:lstStyle/>
            <a:p>
              <a:endParaRPr lang="zh-CN" altLang="en-US"/>
            </a:p>
          </p:txBody>
        </p:sp>
      </p:grpSp>
      <p:sp>
        <p:nvSpPr>
          <p:cNvPr id="76836" name="Text Box 36"/>
          <p:cNvSpPr txBox="1">
            <a:spLocks noChangeArrowheads="1"/>
          </p:cNvSpPr>
          <p:nvPr/>
        </p:nvSpPr>
        <p:spPr bwMode="auto">
          <a:xfrm>
            <a:off x="8429625" y="1200150"/>
            <a:ext cx="384175" cy="3444875"/>
          </a:xfrm>
          <a:prstGeom prst="rect">
            <a:avLst/>
          </a:prstGeom>
          <a:noFill/>
          <a:ln w="9525">
            <a:noFill/>
            <a:miter lim="800000"/>
            <a:headEnd/>
            <a:tailEnd/>
          </a:ln>
          <a:effectLst/>
        </p:spPr>
        <p:txBody>
          <a:bodyPr wrap="none">
            <a:spAutoFit/>
          </a:bodyPr>
          <a:lstStyle/>
          <a:p>
            <a:r>
              <a:rPr lang="en-US" altLang="zh-CN">
                <a:solidFill>
                  <a:srgbClr val="0066FF"/>
                </a:solidFill>
                <a:sym typeface="Wingdings" pitchFamily="2" charset="2"/>
              </a:rPr>
              <a:t></a:t>
            </a:r>
            <a:endParaRPr lang="en-US" altLang="zh-CN"/>
          </a:p>
          <a:p>
            <a:r>
              <a:rPr lang="en-US" altLang="zh-CN">
                <a:solidFill>
                  <a:srgbClr val="0066FF"/>
                </a:solidFill>
                <a:sym typeface="Wingdings" pitchFamily="2" charset="2"/>
              </a:rPr>
              <a:t></a:t>
            </a:r>
            <a:endParaRPr lang="en-US" altLang="zh-CN"/>
          </a:p>
          <a:p>
            <a:endParaRPr lang="en-US" altLang="zh-CN"/>
          </a:p>
          <a:p>
            <a:endParaRPr lang="en-US" altLang="zh-CN"/>
          </a:p>
          <a:p>
            <a:r>
              <a:rPr lang="en-US" altLang="zh-CN">
                <a:solidFill>
                  <a:srgbClr val="0066FF"/>
                </a:solidFill>
                <a:sym typeface="Wingdings" pitchFamily="2" charset="2"/>
              </a:rPr>
              <a:t></a:t>
            </a:r>
            <a:endParaRPr lang="en-US" altLang="zh-CN"/>
          </a:p>
          <a:p>
            <a:endParaRPr lang="en-US" altLang="zh-CN">
              <a:solidFill>
                <a:srgbClr val="0066FF"/>
              </a:solidFill>
              <a:sym typeface="Wingdings" pitchFamily="2" charset="2"/>
            </a:endParaRPr>
          </a:p>
          <a:p>
            <a:endParaRPr lang="en-US" altLang="zh-CN">
              <a:solidFill>
                <a:srgbClr val="0066FF"/>
              </a:solidFill>
              <a:sym typeface="Wingdings" pitchFamily="2" charset="2"/>
            </a:endParaRPr>
          </a:p>
          <a:p>
            <a:r>
              <a:rPr lang="en-US" altLang="zh-CN">
                <a:solidFill>
                  <a:srgbClr val="0066FF"/>
                </a:solidFill>
                <a:sym typeface="Wingdings" pitchFamily="2" charset="2"/>
              </a:rPr>
              <a:t></a:t>
            </a:r>
            <a:endParaRPr lang="en-US" altLang="zh-CN"/>
          </a:p>
          <a:p>
            <a:r>
              <a:rPr lang="en-US" altLang="zh-CN">
                <a:solidFill>
                  <a:srgbClr val="0066FF"/>
                </a:solidFill>
                <a:sym typeface="Wingdings" pitchFamily="2" charset="2"/>
              </a:rPr>
              <a:t></a:t>
            </a:r>
            <a:endParaRPr lang="en-US" altLang="zh-CN"/>
          </a:p>
          <a:p>
            <a:r>
              <a:rPr lang="en-US" altLang="zh-CN">
                <a:solidFill>
                  <a:srgbClr val="0066FF"/>
                </a:solidFill>
                <a:sym typeface="Wingdings" pitchFamily="2" charset="2"/>
              </a:rPr>
              <a:t></a:t>
            </a:r>
          </a:p>
          <a:p>
            <a:r>
              <a:rPr lang="en-US" altLang="zh-CN">
                <a:solidFill>
                  <a:srgbClr val="0066FF"/>
                </a:solidFill>
                <a:sym typeface="Wingdings" pitchFamily="2" charset="2"/>
              </a:rPr>
              <a:t></a:t>
            </a:r>
          </a:p>
        </p:txBody>
      </p:sp>
      <p:grpSp>
        <p:nvGrpSpPr>
          <p:cNvPr id="6" name="Group 37"/>
          <p:cNvGrpSpPr>
            <a:grpSpLocks/>
          </p:cNvGrpSpPr>
          <p:nvPr/>
        </p:nvGrpSpPr>
        <p:grpSpPr bwMode="auto">
          <a:xfrm>
            <a:off x="6731000" y="1184275"/>
            <a:ext cx="1655763" cy="396875"/>
            <a:chOff x="3753" y="2006"/>
            <a:chExt cx="1043" cy="250"/>
          </a:xfrm>
        </p:grpSpPr>
        <p:sp>
          <p:nvSpPr>
            <p:cNvPr id="76838" name="Text Box 38"/>
            <p:cNvSpPr txBox="1">
              <a:spLocks noChangeArrowheads="1"/>
            </p:cNvSpPr>
            <p:nvPr/>
          </p:nvSpPr>
          <p:spPr bwMode="auto">
            <a:xfrm>
              <a:off x="3753" y="2006"/>
              <a:ext cx="196" cy="250"/>
            </a:xfrm>
            <a:prstGeom prst="rect">
              <a:avLst/>
            </a:prstGeom>
            <a:noFill/>
            <a:ln w="9525">
              <a:noFill/>
              <a:miter lim="800000"/>
              <a:headEnd/>
              <a:tailEnd/>
            </a:ln>
            <a:effectLst/>
          </p:spPr>
          <p:txBody>
            <a:bodyPr wrap="none">
              <a:spAutoFit/>
            </a:bodyPr>
            <a:lstStyle/>
            <a:p>
              <a:r>
                <a:rPr lang="en-US" altLang="zh-CN"/>
                <a:t>0</a:t>
              </a:r>
            </a:p>
          </p:txBody>
        </p:sp>
        <p:sp>
          <p:nvSpPr>
            <p:cNvPr id="76839" name="Text Box 39"/>
            <p:cNvSpPr txBox="1">
              <a:spLocks noChangeArrowheads="1"/>
            </p:cNvSpPr>
            <p:nvPr/>
          </p:nvSpPr>
          <p:spPr bwMode="auto">
            <a:xfrm>
              <a:off x="4176" y="2006"/>
              <a:ext cx="196" cy="250"/>
            </a:xfrm>
            <a:prstGeom prst="rect">
              <a:avLst/>
            </a:prstGeom>
            <a:noFill/>
            <a:ln w="9525">
              <a:noFill/>
              <a:miter lim="800000"/>
              <a:headEnd/>
              <a:tailEnd/>
            </a:ln>
            <a:effectLst/>
          </p:spPr>
          <p:txBody>
            <a:bodyPr wrap="none">
              <a:spAutoFit/>
            </a:bodyPr>
            <a:lstStyle/>
            <a:p>
              <a:r>
                <a:rPr lang="en-US" altLang="zh-CN"/>
                <a:t>0</a:t>
              </a:r>
            </a:p>
          </p:txBody>
        </p:sp>
        <p:sp>
          <p:nvSpPr>
            <p:cNvPr id="76840" name="Text Box 40"/>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0</a:t>
              </a:r>
            </a:p>
          </p:txBody>
        </p:sp>
      </p:grpSp>
      <p:grpSp>
        <p:nvGrpSpPr>
          <p:cNvPr id="7" name="Group 41"/>
          <p:cNvGrpSpPr>
            <a:grpSpLocks/>
          </p:cNvGrpSpPr>
          <p:nvPr/>
        </p:nvGrpSpPr>
        <p:grpSpPr bwMode="auto">
          <a:xfrm>
            <a:off x="6731000" y="1489075"/>
            <a:ext cx="1655763" cy="396875"/>
            <a:chOff x="3753" y="2006"/>
            <a:chExt cx="1043" cy="250"/>
          </a:xfrm>
        </p:grpSpPr>
        <p:sp>
          <p:nvSpPr>
            <p:cNvPr id="76842" name="Text Box 42"/>
            <p:cNvSpPr txBox="1">
              <a:spLocks noChangeArrowheads="1"/>
            </p:cNvSpPr>
            <p:nvPr/>
          </p:nvSpPr>
          <p:spPr bwMode="auto">
            <a:xfrm>
              <a:off x="3753" y="2006"/>
              <a:ext cx="196" cy="250"/>
            </a:xfrm>
            <a:prstGeom prst="rect">
              <a:avLst/>
            </a:prstGeom>
            <a:noFill/>
            <a:ln w="9525">
              <a:noFill/>
              <a:miter lim="800000"/>
              <a:headEnd/>
              <a:tailEnd/>
            </a:ln>
            <a:effectLst/>
          </p:spPr>
          <p:txBody>
            <a:bodyPr wrap="none">
              <a:spAutoFit/>
            </a:bodyPr>
            <a:lstStyle/>
            <a:p>
              <a:r>
                <a:rPr lang="en-US" altLang="zh-CN"/>
                <a:t>8</a:t>
              </a:r>
            </a:p>
          </p:txBody>
        </p:sp>
        <p:sp>
          <p:nvSpPr>
            <p:cNvPr id="76843" name="Text Box 43"/>
            <p:cNvSpPr txBox="1">
              <a:spLocks noChangeArrowheads="1"/>
            </p:cNvSpPr>
            <p:nvPr/>
          </p:nvSpPr>
          <p:spPr bwMode="auto">
            <a:xfrm>
              <a:off x="4176" y="2006"/>
              <a:ext cx="196" cy="250"/>
            </a:xfrm>
            <a:prstGeom prst="rect">
              <a:avLst/>
            </a:prstGeom>
            <a:noFill/>
            <a:ln w="9525">
              <a:noFill/>
              <a:miter lim="800000"/>
              <a:headEnd/>
              <a:tailEnd/>
            </a:ln>
            <a:effectLst/>
          </p:spPr>
          <p:txBody>
            <a:bodyPr wrap="none">
              <a:spAutoFit/>
            </a:bodyPr>
            <a:lstStyle/>
            <a:p>
              <a:r>
                <a:rPr lang="en-US" altLang="zh-CN"/>
                <a:t>8</a:t>
              </a:r>
            </a:p>
          </p:txBody>
        </p:sp>
        <p:sp>
          <p:nvSpPr>
            <p:cNvPr id="76844" name="Text Box 44"/>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0</a:t>
              </a:r>
            </a:p>
          </p:txBody>
        </p:sp>
      </p:grpSp>
      <p:grpSp>
        <p:nvGrpSpPr>
          <p:cNvPr id="8" name="Group 45"/>
          <p:cNvGrpSpPr>
            <a:grpSpLocks/>
          </p:cNvGrpSpPr>
          <p:nvPr/>
        </p:nvGrpSpPr>
        <p:grpSpPr bwMode="auto">
          <a:xfrm>
            <a:off x="6731000" y="2111375"/>
            <a:ext cx="1782763" cy="396875"/>
            <a:chOff x="3753" y="2006"/>
            <a:chExt cx="1123" cy="250"/>
          </a:xfrm>
        </p:grpSpPr>
        <p:sp>
          <p:nvSpPr>
            <p:cNvPr id="76846" name="Text Box 46"/>
            <p:cNvSpPr txBox="1">
              <a:spLocks noChangeArrowheads="1"/>
            </p:cNvSpPr>
            <p:nvPr/>
          </p:nvSpPr>
          <p:spPr bwMode="auto">
            <a:xfrm>
              <a:off x="3753" y="2006"/>
              <a:ext cx="196" cy="250"/>
            </a:xfrm>
            <a:prstGeom prst="rect">
              <a:avLst/>
            </a:prstGeom>
            <a:noFill/>
            <a:ln w="9525">
              <a:noFill/>
              <a:miter lim="800000"/>
              <a:headEnd/>
              <a:tailEnd/>
            </a:ln>
            <a:effectLst/>
          </p:spPr>
          <p:txBody>
            <a:bodyPr wrap="none">
              <a:spAutoFit/>
            </a:bodyPr>
            <a:lstStyle/>
            <a:p>
              <a:r>
                <a:rPr lang="en-US" altLang="zh-CN"/>
                <a:t>0</a:t>
              </a:r>
            </a:p>
          </p:txBody>
        </p:sp>
        <p:sp>
          <p:nvSpPr>
            <p:cNvPr id="76847" name="Text Box 47"/>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16</a:t>
              </a:r>
            </a:p>
          </p:txBody>
        </p:sp>
        <p:sp>
          <p:nvSpPr>
            <p:cNvPr id="76848" name="Text Box 48"/>
            <p:cNvSpPr txBox="1">
              <a:spLocks noChangeArrowheads="1"/>
            </p:cNvSpPr>
            <p:nvPr/>
          </p:nvSpPr>
          <p:spPr bwMode="auto">
            <a:xfrm>
              <a:off x="4600" y="2006"/>
              <a:ext cx="276" cy="250"/>
            </a:xfrm>
            <a:prstGeom prst="rect">
              <a:avLst/>
            </a:prstGeom>
            <a:noFill/>
            <a:ln w="9525">
              <a:noFill/>
              <a:miter lim="800000"/>
              <a:headEnd/>
              <a:tailEnd/>
            </a:ln>
            <a:effectLst/>
          </p:spPr>
          <p:txBody>
            <a:bodyPr wrap="none">
              <a:spAutoFit/>
            </a:bodyPr>
            <a:lstStyle/>
            <a:p>
              <a:r>
                <a:rPr lang="en-US" altLang="zh-CN"/>
                <a:t>16</a:t>
              </a:r>
            </a:p>
          </p:txBody>
        </p:sp>
      </p:grpSp>
      <p:grpSp>
        <p:nvGrpSpPr>
          <p:cNvPr id="9" name="Group 49"/>
          <p:cNvGrpSpPr>
            <a:grpSpLocks/>
          </p:cNvGrpSpPr>
          <p:nvPr/>
        </p:nvGrpSpPr>
        <p:grpSpPr bwMode="auto">
          <a:xfrm>
            <a:off x="6731000" y="2416175"/>
            <a:ext cx="1655763" cy="396875"/>
            <a:chOff x="3753" y="2006"/>
            <a:chExt cx="1043" cy="250"/>
          </a:xfrm>
        </p:grpSpPr>
        <p:sp>
          <p:nvSpPr>
            <p:cNvPr id="76850" name="Text Box 50"/>
            <p:cNvSpPr txBox="1">
              <a:spLocks noChangeArrowheads="1"/>
            </p:cNvSpPr>
            <p:nvPr/>
          </p:nvSpPr>
          <p:spPr bwMode="auto">
            <a:xfrm>
              <a:off x="3753" y="2006"/>
              <a:ext cx="276" cy="250"/>
            </a:xfrm>
            <a:prstGeom prst="rect">
              <a:avLst/>
            </a:prstGeom>
            <a:noFill/>
            <a:ln w="9525">
              <a:noFill/>
              <a:miter lim="800000"/>
              <a:headEnd/>
              <a:tailEnd/>
            </a:ln>
            <a:effectLst/>
          </p:spPr>
          <p:txBody>
            <a:bodyPr wrap="none">
              <a:spAutoFit/>
            </a:bodyPr>
            <a:lstStyle/>
            <a:p>
              <a:r>
                <a:rPr lang="en-US" altLang="zh-CN"/>
                <a:t>16</a:t>
              </a:r>
            </a:p>
          </p:txBody>
        </p:sp>
        <p:sp>
          <p:nvSpPr>
            <p:cNvPr id="76851" name="Text Box 51"/>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16</a:t>
              </a:r>
            </a:p>
          </p:txBody>
        </p:sp>
        <p:sp>
          <p:nvSpPr>
            <p:cNvPr id="76852" name="Text Box 52"/>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0</a:t>
              </a:r>
            </a:p>
          </p:txBody>
        </p:sp>
      </p:grpSp>
      <p:grpSp>
        <p:nvGrpSpPr>
          <p:cNvPr id="10" name="Group 53"/>
          <p:cNvGrpSpPr>
            <a:grpSpLocks/>
          </p:cNvGrpSpPr>
          <p:nvPr/>
        </p:nvGrpSpPr>
        <p:grpSpPr bwMode="auto">
          <a:xfrm>
            <a:off x="6731000" y="2720975"/>
            <a:ext cx="1655763" cy="396875"/>
            <a:chOff x="3753" y="2006"/>
            <a:chExt cx="1043" cy="250"/>
          </a:xfrm>
        </p:grpSpPr>
        <p:sp>
          <p:nvSpPr>
            <p:cNvPr id="76854" name="Text Box 54"/>
            <p:cNvSpPr txBox="1">
              <a:spLocks noChangeArrowheads="1"/>
            </p:cNvSpPr>
            <p:nvPr/>
          </p:nvSpPr>
          <p:spPr bwMode="auto">
            <a:xfrm>
              <a:off x="3753" y="2006"/>
              <a:ext cx="276" cy="250"/>
            </a:xfrm>
            <a:prstGeom prst="rect">
              <a:avLst/>
            </a:prstGeom>
            <a:noFill/>
            <a:ln w="9525">
              <a:noFill/>
              <a:miter lim="800000"/>
              <a:headEnd/>
              <a:tailEnd/>
            </a:ln>
            <a:effectLst/>
          </p:spPr>
          <p:txBody>
            <a:bodyPr wrap="none">
              <a:spAutoFit/>
            </a:bodyPr>
            <a:lstStyle/>
            <a:p>
              <a:r>
                <a:rPr lang="en-US" altLang="zh-CN"/>
                <a:t>16</a:t>
              </a:r>
            </a:p>
          </p:txBody>
        </p:sp>
        <p:sp>
          <p:nvSpPr>
            <p:cNvPr id="76855" name="Text Box 55"/>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19</a:t>
              </a:r>
            </a:p>
          </p:txBody>
        </p:sp>
        <p:sp>
          <p:nvSpPr>
            <p:cNvPr id="76856" name="Text Box 56"/>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3</a:t>
              </a:r>
            </a:p>
          </p:txBody>
        </p:sp>
      </p:grpSp>
      <p:grpSp>
        <p:nvGrpSpPr>
          <p:cNvPr id="11" name="Group 57"/>
          <p:cNvGrpSpPr>
            <a:grpSpLocks/>
          </p:cNvGrpSpPr>
          <p:nvPr/>
        </p:nvGrpSpPr>
        <p:grpSpPr bwMode="auto">
          <a:xfrm>
            <a:off x="6731000" y="3025775"/>
            <a:ext cx="1655763" cy="396875"/>
            <a:chOff x="3753" y="2006"/>
            <a:chExt cx="1043" cy="250"/>
          </a:xfrm>
        </p:grpSpPr>
        <p:sp>
          <p:nvSpPr>
            <p:cNvPr id="76858" name="Text Box 58"/>
            <p:cNvSpPr txBox="1">
              <a:spLocks noChangeArrowheads="1"/>
            </p:cNvSpPr>
            <p:nvPr/>
          </p:nvSpPr>
          <p:spPr bwMode="auto">
            <a:xfrm>
              <a:off x="3753" y="2006"/>
              <a:ext cx="276" cy="250"/>
            </a:xfrm>
            <a:prstGeom prst="rect">
              <a:avLst/>
            </a:prstGeom>
            <a:noFill/>
            <a:ln w="9525">
              <a:noFill/>
              <a:miter lim="800000"/>
              <a:headEnd/>
              <a:tailEnd/>
            </a:ln>
            <a:effectLst/>
          </p:spPr>
          <p:txBody>
            <a:bodyPr wrap="none">
              <a:spAutoFit/>
            </a:bodyPr>
            <a:lstStyle/>
            <a:p>
              <a:r>
                <a:rPr lang="en-US" altLang="zh-CN"/>
                <a:t>16</a:t>
              </a:r>
            </a:p>
          </p:txBody>
        </p:sp>
        <p:sp>
          <p:nvSpPr>
            <p:cNvPr id="76859" name="Text Box 59"/>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18</a:t>
              </a:r>
            </a:p>
          </p:txBody>
        </p:sp>
        <p:sp>
          <p:nvSpPr>
            <p:cNvPr id="76860" name="Text Box 60"/>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2</a:t>
              </a:r>
            </a:p>
          </p:txBody>
        </p:sp>
      </p:grpSp>
      <p:grpSp>
        <p:nvGrpSpPr>
          <p:cNvPr id="12" name="Group 61"/>
          <p:cNvGrpSpPr>
            <a:grpSpLocks/>
          </p:cNvGrpSpPr>
          <p:nvPr/>
        </p:nvGrpSpPr>
        <p:grpSpPr bwMode="auto">
          <a:xfrm>
            <a:off x="6731000" y="3330575"/>
            <a:ext cx="1655763" cy="396875"/>
            <a:chOff x="3753" y="2006"/>
            <a:chExt cx="1043" cy="250"/>
          </a:xfrm>
        </p:grpSpPr>
        <p:sp>
          <p:nvSpPr>
            <p:cNvPr id="76862" name="Text Box 62"/>
            <p:cNvSpPr txBox="1">
              <a:spLocks noChangeArrowheads="1"/>
            </p:cNvSpPr>
            <p:nvPr/>
          </p:nvSpPr>
          <p:spPr bwMode="auto">
            <a:xfrm>
              <a:off x="3753" y="2006"/>
              <a:ext cx="276" cy="250"/>
            </a:xfrm>
            <a:prstGeom prst="rect">
              <a:avLst/>
            </a:prstGeom>
            <a:noFill/>
            <a:ln w="9525">
              <a:noFill/>
              <a:miter lim="800000"/>
              <a:headEnd/>
              <a:tailEnd/>
            </a:ln>
            <a:effectLst/>
          </p:spPr>
          <p:txBody>
            <a:bodyPr wrap="none">
              <a:spAutoFit/>
            </a:bodyPr>
            <a:lstStyle/>
            <a:p>
              <a:r>
                <a:rPr lang="en-US" altLang="zh-CN"/>
                <a:t>19</a:t>
              </a:r>
            </a:p>
          </p:txBody>
        </p:sp>
        <p:sp>
          <p:nvSpPr>
            <p:cNvPr id="76863" name="Text Box 63"/>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19</a:t>
              </a:r>
            </a:p>
          </p:txBody>
        </p:sp>
        <p:sp>
          <p:nvSpPr>
            <p:cNvPr id="76864" name="Text Box 64"/>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0</a:t>
              </a:r>
            </a:p>
          </p:txBody>
        </p:sp>
      </p:grpSp>
      <p:grpSp>
        <p:nvGrpSpPr>
          <p:cNvPr id="13" name="Group 65"/>
          <p:cNvGrpSpPr>
            <a:grpSpLocks/>
          </p:cNvGrpSpPr>
          <p:nvPr/>
        </p:nvGrpSpPr>
        <p:grpSpPr bwMode="auto">
          <a:xfrm>
            <a:off x="6731000" y="3635375"/>
            <a:ext cx="1655763" cy="396875"/>
            <a:chOff x="3753" y="2006"/>
            <a:chExt cx="1043" cy="250"/>
          </a:xfrm>
        </p:grpSpPr>
        <p:sp>
          <p:nvSpPr>
            <p:cNvPr id="76866" name="Text Box 66"/>
            <p:cNvSpPr txBox="1">
              <a:spLocks noChangeArrowheads="1"/>
            </p:cNvSpPr>
            <p:nvPr/>
          </p:nvSpPr>
          <p:spPr bwMode="auto">
            <a:xfrm>
              <a:off x="3753" y="2006"/>
              <a:ext cx="276" cy="250"/>
            </a:xfrm>
            <a:prstGeom prst="rect">
              <a:avLst/>
            </a:prstGeom>
            <a:noFill/>
            <a:ln w="9525">
              <a:noFill/>
              <a:miter lim="800000"/>
              <a:headEnd/>
              <a:tailEnd/>
            </a:ln>
            <a:effectLst/>
          </p:spPr>
          <p:txBody>
            <a:bodyPr wrap="none">
              <a:spAutoFit/>
            </a:bodyPr>
            <a:lstStyle/>
            <a:p>
              <a:r>
                <a:rPr lang="en-US" altLang="zh-CN"/>
                <a:t>19</a:t>
              </a:r>
            </a:p>
          </p:txBody>
        </p:sp>
        <p:sp>
          <p:nvSpPr>
            <p:cNvPr id="76867" name="Text Box 67"/>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19</a:t>
              </a:r>
            </a:p>
          </p:txBody>
        </p:sp>
        <p:sp>
          <p:nvSpPr>
            <p:cNvPr id="76868" name="Text Box 68"/>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0</a:t>
              </a:r>
            </a:p>
          </p:txBody>
        </p:sp>
      </p:grpSp>
      <p:grpSp>
        <p:nvGrpSpPr>
          <p:cNvPr id="14" name="Group 69"/>
          <p:cNvGrpSpPr>
            <a:grpSpLocks/>
          </p:cNvGrpSpPr>
          <p:nvPr/>
        </p:nvGrpSpPr>
        <p:grpSpPr bwMode="auto">
          <a:xfrm>
            <a:off x="6731000" y="3940175"/>
            <a:ext cx="1655763" cy="396875"/>
            <a:chOff x="3753" y="2006"/>
            <a:chExt cx="1043" cy="250"/>
          </a:xfrm>
        </p:grpSpPr>
        <p:sp>
          <p:nvSpPr>
            <p:cNvPr id="76870" name="Text Box 70"/>
            <p:cNvSpPr txBox="1">
              <a:spLocks noChangeArrowheads="1"/>
            </p:cNvSpPr>
            <p:nvPr/>
          </p:nvSpPr>
          <p:spPr bwMode="auto">
            <a:xfrm>
              <a:off x="3753" y="2006"/>
              <a:ext cx="276" cy="250"/>
            </a:xfrm>
            <a:prstGeom prst="rect">
              <a:avLst/>
            </a:prstGeom>
            <a:noFill/>
            <a:ln w="9525">
              <a:noFill/>
              <a:miter lim="800000"/>
              <a:headEnd/>
              <a:tailEnd/>
            </a:ln>
            <a:effectLst/>
          </p:spPr>
          <p:txBody>
            <a:bodyPr wrap="none">
              <a:spAutoFit/>
            </a:bodyPr>
            <a:lstStyle/>
            <a:p>
              <a:r>
                <a:rPr lang="en-US" altLang="zh-CN"/>
                <a:t>20</a:t>
              </a:r>
            </a:p>
          </p:txBody>
        </p:sp>
        <p:sp>
          <p:nvSpPr>
            <p:cNvPr id="76871" name="Text Box 71"/>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20</a:t>
              </a:r>
            </a:p>
          </p:txBody>
        </p:sp>
        <p:sp>
          <p:nvSpPr>
            <p:cNvPr id="76872" name="Text Box 72"/>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0</a:t>
              </a:r>
            </a:p>
          </p:txBody>
        </p:sp>
      </p:grpSp>
      <p:grpSp>
        <p:nvGrpSpPr>
          <p:cNvPr id="15" name="Group 73"/>
          <p:cNvGrpSpPr>
            <a:grpSpLocks/>
          </p:cNvGrpSpPr>
          <p:nvPr/>
        </p:nvGrpSpPr>
        <p:grpSpPr bwMode="auto">
          <a:xfrm>
            <a:off x="6731000" y="4244975"/>
            <a:ext cx="1655763" cy="396875"/>
            <a:chOff x="3753" y="2006"/>
            <a:chExt cx="1043" cy="250"/>
          </a:xfrm>
        </p:grpSpPr>
        <p:sp>
          <p:nvSpPr>
            <p:cNvPr id="76874" name="Text Box 74"/>
            <p:cNvSpPr txBox="1">
              <a:spLocks noChangeArrowheads="1"/>
            </p:cNvSpPr>
            <p:nvPr/>
          </p:nvSpPr>
          <p:spPr bwMode="auto">
            <a:xfrm>
              <a:off x="3753" y="2006"/>
              <a:ext cx="276" cy="250"/>
            </a:xfrm>
            <a:prstGeom prst="rect">
              <a:avLst/>
            </a:prstGeom>
            <a:noFill/>
            <a:ln w="9525">
              <a:noFill/>
              <a:miter lim="800000"/>
              <a:headEnd/>
              <a:tailEnd/>
            </a:ln>
            <a:effectLst/>
          </p:spPr>
          <p:txBody>
            <a:bodyPr wrap="none">
              <a:spAutoFit/>
            </a:bodyPr>
            <a:lstStyle/>
            <a:p>
              <a:r>
                <a:rPr lang="en-US" altLang="zh-CN"/>
                <a:t>25</a:t>
              </a:r>
            </a:p>
          </p:txBody>
        </p:sp>
        <p:sp>
          <p:nvSpPr>
            <p:cNvPr id="76875" name="Text Box 75"/>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25</a:t>
              </a:r>
            </a:p>
          </p:txBody>
        </p:sp>
        <p:sp>
          <p:nvSpPr>
            <p:cNvPr id="76876" name="Text Box 76"/>
            <p:cNvSpPr txBox="1">
              <a:spLocks noChangeArrowheads="1"/>
            </p:cNvSpPr>
            <p:nvPr/>
          </p:nvSpPr>
          <p:spPr bwMode="auto">
            <a:xfrm>
              <a:off x="4600" y="2006"/>
              <a:ext cx="196" cy="250"/>
            </a:xfrm>
            <a:prstGeom prst="rect">
              <a:avLst/>
            </a:prstGeom>
            <a:noFill/>
            <a:ln w="9525">
              <a:noFill/>
              <a:miter lim="800000"/>
              <a:headEnd/>
              <a:tailEnd/>
            </a:ln>
            <a:effectLst/>
          </p:spPr>
          <p:txBody>
            <a:bodyPr wrap="none">
              <a:spAutoFit/>
            </a:bodyPr>
            <a:lstStyle/>
            <a:p>
              <a:r>
                <a:rPr lang="en-US" altLang="zh-CN"/>
                <a:t>0</a:t>
              </a:r>
            </a:p>
          </p:txBody>
        </p:sp>
      </p:grpSp>
      <p:grpSp>
        <p:nvGrpSpPr>
          <p:cNvPr id="16" name="Group 77"/>
          <p:cNvGrpSpPr>
            <a:grpSpLocks/>
          </p:cNvGrpSpPr>
          <p:nvPr/>
        </p:nvGrpSpPr>
        <p:grpSpPr bwMode="auto">
          <a:xfrm>
            <a:off x="6731000" y="1814513"/>
            <a:ext cx="1782763" cy="396875"/>
            <a:chOff x="3753" y="2006"/>
            <a:chExt cx="1123" cy="250"/>
          </a:xfrm>
        </p:grpSpPr>
        <p:sp>
          <p:nvSpPr>
            <p:cNvPr id="76878" name="Text Box 78"/>
            <p:cNvSpPr txBox="1">
              <a:spLocks noChangeArrowheads="1"/>
            </p:cNvSpPr>
            <p:nvPr/>
          </p:nvSpPr>
          <p:spPr bwMode="auto">
            <a:xfrm>
              <a:off x="3753" y="2006"/>
              <a:ext cx="196" cy="250"/>
            </a:xfrm>
            <a:prstGeom prst="rect">
              <a:avLst/>
            </a:prstGeom>
            <a:noFill/>
            <a:ln w="9525">
              <a:noFill/>
              <a:miter lim="800000"/>
              <a:headEnd/>
              <a:tailEnd/>
            </a:ln>
            <a:effectLst/>
          </p:spPr>
          <p:txBody>
            <a:bodyPr wrap="none">
              <a:spAutoFit/>
            </a:bodyPr>
            <a:lstStyle/>
            <a:p>
              <a:r>
                <a:rPr lang="en-US" altLang="zh-CN"/>
                <a:t>0</a:t>
              </a:r>
            </a:p>
          </p:txBody>
        </p:sp>
        <p:sp>
          <p:nvSpPr>
            <p:cNvPr id="76879" name="Text Box 79"/>
            <p:cNvSpPr txBox="1">
              <a:spLocks noChangeArrowheads="1"/>
            </p:cNvSpPr>
            <p:nvPr/>
          </p:nvSpPr>
          <p:spPr bwMode="auto">
            <a:xfrm>
              <a:off x="4176" y="2006"/>
              <a:ext cx="276" cy="250"/>
            </a:xfrm>
            <a:prstGeom prst="rect">
              <a:avLst/>
            </a:prstGeom>
            <a:noFill/>
            <a:ln w="9525">
              <a:noFill/>
              <a:miter lim="800000"/>
              <a:headEnd/>
              <a:tailEnd/>
            </a:ln>
            <a:effectLst/>
          </p:spPr>
          <p:txBody>
            <a:bodyPr wrap="none">
              <a:spAutoFit/>
            </a:bodyPr>
            <a:lstStyle/>
            <a:p>
              <a:r>
                <a:rPr lang="en-US" altLang="zh-CN"/>
                <a:t>10</a:t>
              </a:r>
            </a:p>
          </p:txBody>
        </p:sp>
        <p:sp>
          <p:nvSpPr>
            <p:cNvPr id="76880" name="Text Box 80"/>
            <p:cNvSpPr txBox="1">
              <a:spLocks noChangeArrowheads="1"/>
            </p:cNvSpPr>
            <p:nvPr/>
          </p:nvSpPr>
          <p:spPr bwMode="auto">
            <a:xfrm>
              <a:off x="4600" y="2006"/>
              <a:ext cx="276" cy="250"/>
            </a:xfrm>
            <a:prstGeom prst="rect">
              <a:avLst/>
            </a:prstGeom>
            <a:noFill/>
            <a:ln w="9525">
              <a:noFill/>
              <a:miter lim="800000"/>
              <a:headEnd/>
              <a:tailEnd/>
            </a:ln>
            <a:effectLst/>
          </p:spPr>
          <p:txBody>
            <a:bodyPr wrap="none">
              <a:spAutoFit/>
            </a:bodyPr>
            <a:lstStyle/>
            <a:p>
              <a:r>
                <a:rPr lang="en-US" altLang="zh-CN"/>
                <a:t>10</a:t>
              </a:r>
            </a:p>
          </p:txBody>
        </p:sp>
      </p:grpSp>
      <p:grpSp>
        <p:nvGrpSpPr>
          <p:cNvPr id="17" name="Group 81"/>
          <p:cNvGrpSpPr>
            <a:grpSpLocks/>
          </p:cNvGrpSpPr>
          <p:nvPr/>
        </p:nvGrpSpPr>
        <p:grpSpPr bwMode="auto">
          <a:xfrm>
            <a:off x="269875" y="473075"/>
            <a:ext cx="4960938" cy="1846263"/>
            <a:chOff x="469" y="298"/>
            <a:chExt cx="3125" cy="1163"/>
          </a:xfrm>
        </p:grpSpPr>
        <p:sp>
          <p:nvSpPr>
            <p:cNvPr id="76882" name="Oval 82"/>
            <p:cNvSpPr>
              <a:spLocks noChangeArrowheads="1"/>
            </p:cNvSpPr>
            <p:nvPr/>
          </p:nvSpPr>
          <p:spPr bwMode="auto">
            <a:xfrm>
              <a:off x="2809" y="79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6</a:t>
              </a:r>
            </a:p>
          </p:txBody>
        </p:sp>
        <p:sp>
          <p:nvSpPr>
            <p:cNvPr id="76883" name="Oval 83"/>
            <p:cNvSpPr>
              <a:spLocks noChangeArrowheads="1"/>
            </p:cNvSpPr>
            <p:nvPr/>
          </p:nvSpPr>
          <p:spPr bwMode="auto">
            <a:xfrm>
              <a:off x="1763" y="1133"/>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4</a:t>
              </a:r>
            </a:p>
          </p:txBody>
        </p:sp>
        <p:sp>
          <p:nvSpPr>
            <p:cNvPr id="76884" name="Oval 84"/>
            <p:cNvSpPr>
              <a:spLocks noChangeArrowheads="1"/>
            </p:cNvSpPr>
            <p:nvPr/>
          </p:nvSpPr>
          <p:spPr bwMode="auto">
            <a:xfrm>
              <a:off x="1694" y="442"/>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2</a:t>
              </a:r>
            </a:p>
          </p:txBody>
        </p:sp>
        <p:sp>
          <p:nvSpPr>
            <p:cNvPr id="76885" name="Oval 85"/>
            <p:cNvSpPr>
              <a:spLocks noChangeArrowheads="1"/>
            </p:cNvSpPr>
            <p:nvPr/>
          </p:nvSpPr>
          <p:spPr bwMode="auto">
            <a:xfrm>
              <a:off x="2271" y="801"/>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5</a:t>
              </a:r>
            </a:p>
          </p:txBody>
        </p:sp>
        <p:sp>
          <p:nvSpPr>
            <p:cNvPr id="76886" name="Oval 86"/>
            <p:cNvSpPr>
              <a:spLocks noChangeArrowheads="1"/>
            </p:cNvSpPr>
            <p:nvPr/>
          </p:nvSpPr>
          <p:spPr bwMode="auto">
            <a:xfrm>
              <a:off x="564" y="1118"/>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3</a:t>
              </a:r>
            </a:p>
          </p:txBody>
        </p:sp>
        <p:sp>
          <p:nvSpPr>
            <p:cNvPr id="76887" name="Oval 87"/>
            <p:cNvSpPr>
              <a:spLocks noChangeArrowheads="1"/>
            </p:cNvSpPr>
            <p:nvPr/>
          </p:nvSpPr>
          <p:spPr bwMode="auto">
            <a:xfrm>
              <a:off x="558" y="466"/>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1</a:t>
              </a:r>
            </a:p>
          </p:txBody>
        </p:sp>
        <p:sp>
          <p:nvSpPr>
            <p:cNvPr id="76888" name="Line 88"/>
            <p:cNvSpPr>
              <a:spLocks noChangeShapeType="1"/>
            </p:cNvSpPr>
            <p:nvPr/>
          </p:nvSpPr>
          <p:spPr bwMode="auto">
            <a:xfrm flipV="1">
              <a:off x="677" y="671"/>
              <a:ext cx="0" cy="448"/>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6889" name="Line 89"/>
            <p:cNvSpPr>
              <a:spLocks noChangeShapeType="1"/>
            </p:cNvSpPr>
            <p:nvPr/>
          </p:nvSpPr>
          <p:spPr bwMode="auto">
            <a:xfrm flipH="1">
              <a:off x="763" y="513"/>
              <a:ext cx="929" cy="0"/>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76890" name="Line 90"/>
            <p:cNvSpPr>
              <a:spLocks noChangeShapeType="1"/>
            </p:cNvSpPr>
            <p:nvPr/>
          </p:nvSpPr>
          <p:spPr bwMode="auto">
            <a:xfrm flipH="1">
              <a:off x="779" y="631"/>
              <a:ext cx="952" cy="614"/>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76891" name="Line 91"/>
            <p:cNvSpPr>
              <a:spLocks noChangeShapeType="1"/>
            </p:cNvSpPr>
            <p:nvPr/>
          </p:nvSpPr>
          <p:spPr bwMode="auto">
            <a:xfrm flipH="1">
              <a:off x="748" y="1277"/>
              <a:ext cx="1023" cy="0"/>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76892" name="Line 92"/>
            <p:cNvSpPr>
              <a:spLocks noChangeShapeType="1"/>
            </p:cNvSpPr>
            <p:nvPr/>
          </p:nvSpPr>
          <p:spPr bwMode="auto">
            <a:xfrm flipV="1">
              <a:off x="1833" y="639"/>
              <a:ext cx="0" cy="512"/>
            </a:xfrm>
            <a:prstGeom prst="line">
              <a:avLst/>
            </a:prstGeom>
            <a:noFill/>
            <a:ln w="28575">
              <a:solidFill>
                <a:schemeClr val="tx1"/>
              </a:solidFill>
              <a:round/>
              <a:headEnd type="triangle" w="med" len="med"/>
              <a:tailEnd/>
            </a:ln>
            <a:effectLst/>
          </p:spPr>
          <p:txBody>
            <a:bodyPr wrap="none" anchor="ctr"/>
            <a:lstStyle/>
            <a:p>
              <a:endParaRPr lang="zh-CN" altLang="en-US"/>
            </a:p>
          </p:txBody>
        </p:sp>
        <p:sp>
          <p:nvSpPr>
            <p:cNvPr id="76893" name="Oval 93"/>
            <p:cNvSpPr>
              <a:spLocks noChangeArrowheads="1"/>
            </p:cNvSpPr>
            <p:nvPr/>
          </p:nvSpPr>
          <p:spPr bwMode="auto">
            <a:xfrm>
              <a:off x="3369" y="782"/>
              <a:ext cx="221" cy="204"/>
            </a:xfrm>
            <a:prstGeom prst="ellipse">
              <a:avLst/>
            </a:prstGeom>
            <a:solidFill>
              <a:schemeClr val="bg1"/>
            </a:solidFill>
            <a:ln w="28575">
              <a:solidFill>
                <a:schemeClr val="tx1"/>
              </a:solidFill>
              <a:round/>
              <a:headEnd/>
              <a:tailEnd/>
            </a:ln>
            <a:effectLst/>
          </p:spPr>
          <p:txBody>
            <a:bodyPr wrap="none" anchor="ctr"/>
            <a:lstStyle/>
            <a:p>
              <a:pPr algn="ctr"/>
              <a:r>
                <a:rPr lang="en-US" altLang="zh-CN"/>
                <a:t>7</a:t>
              </a:r>
            </a:p>
          </p:txBody>
        </p:sp>
        <p:sp>
          <p:nvSpPr>
            <p:cNvPr id="76894" name="Line 94"/>
            <p:cNvSpPr>
              <a:spLocks noChangeShapeType="1"/>
            </p:cNvSpPr>
            <p:nvPr/>
          </p:nvSpPr>
          <p:spPr bwMode="auto">
            <a:xfrm>
              <a:off x="1904" y="584"/>
              <a:ext cx="393" cy="251"/>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6895" name="Line 95"/>
            <p:cNvSpPr>
              <a:spLocks noChangeShapeType="1"/>
            </p:cNvSpPr>
            <p:nvPr/>
          </p:nvSpPr>
          <p:spPr bwMode="auto">
            <a:xfrm flipV="1">
              <a:off x="1975" y="961"/>
              <a:ext cx="330" cy="236"/>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6896" name="Line 96"/>
            <p:cNvSpPr>
              <a:spLocks noChangeShapeType="1"/>
            </p:cNvSpPr>
            <p:nvPr/>
          </p:nvSpPr>
          <p:spPr bwMode="auto">
            <a:xfrm>
              <a:off x="2494" y="898"/>
              <a:ext cx="315"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6897" name="Line 97"/>
            <p:cNvSpPr>
              <a:spLocks noChangeShapeType="1"/>
            </p:cNvSpPr>
            <p:nvPr/>
          </p:nvSpPr>
          <p:spPr bwMode="auto">
            <a:xfrm>
              <a:off x="3021" y="898"/>
              <a:ext cx="346"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6898" name="Line 98"/>
            <p:cNvSpPr>
              <a:spLocks noChangeShapeType="1"/>
            </p:cNvSpPr>
            <p:nvPr/>
          </p:nvSpPr>
          <p:spPr bwMode="auto">
            <a:xfrm>
              <a:off x="1896" y="513"/>
              <a:ext cx="1550" cy="275"/>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76899" name="Line 99"/>
            <p:cNvSpPr>
              <a:spLocks noChangeShapeType="1"/>
            </p:cNvSpPr>
            <p:nvPr/>
          </p:nvSpPr>
          <p:spPr bwMode="auto">
            <a:xfrm flipV="1">
              <a:off x="1975" y="969"/>
              <a:ext cx="865" cy="307"/>
            </a:xfrm>
            <a:prstGeom prst="line">
              <a:avLst/>
            </a:prstGeom>
            <a:noFill/>
            <a:ln w="28575">
              <a:solidFill>
                <a:schemeClr val="tx1"/>
              </a:solidFill>
              <a:round/>
              <a:headEnd/>
              <a:tailEnd type="triangle" w="med" len="med"/>
            </a:ln>
            <a:effectLst/>
          </p:spPr>
          <p:txBody>
            <a:bodyPr wrap="none" anchor="ctr"/>
            <a:lstStyle/>
            <a:p>
              <a:endParaRPr lang="zh-CN" altLang="en-US"/>
            </a:p>
          </p:txBody>
        </p:sp>
        <p:grpSp>
          <p:nvGrpSpPr>
            <p:cNvPr id="18" name="Group 100"/>
            <p:cNvGrpSpPr>
              <a:grpSpLocks/>
            </p:cNvGrpSpPr>
            <p:nvPr/>
          </p:nvGrpSpPr>
          <p:grpSpPr bwMode="auto">
            <a:xfrm>
              <a:off x="469" y="316"/>
              <a:ext cx="3125" cy="1036"/>
              <a:chOff x="469" y="316"/>
              <a:chExt cx="3125" cy="1036"/>
            </a:xfrm>
          </p:grpSpPr>
          <p:sp>
            <p:nvSpPr>
              <p:cNvPr id="76901" name="Text Box 101"/>
              <p:cNvSpPr txBox="1">
                <a:spLocks noChangeArrowheads="1"/>
              </p:cNvSpPr>
              <p:nvPr/>
            </p:nvSpPr>
            <p:spPr bwMode="auto">
              <a:xfrm>
                <a:off x="1973" y="906"/>
                <a:ext cx="290" cy="250"/>
              </a:xfrm>
              <a:prstGeom prst="rect">
                <a:avLst/>
              </a:prstGeom>
              <a:noFill/>
              <a:ln w="28575">
                <a:noFill/>
                <a:miter lim="800000"/>
                <a:headEnd/>
                <a:tailEnd/>
              </a:ln>
              <a:effectLst/>
            </p:spPr>
            <p:txBody>
              <a:bodyPr>
                <a:spAutoFit/>
              </a:bodyPr>
              <a:lstStyle/>
              <a:p>
                <a:r>
                  <a:rPr lang="en-US" altLang="zh-CN"/>
                  <a:t>1</a:t>
                </a:r>
              </a:p>
            </p:txBody>
          </p:sp>
          <p:grpSp>
            <p:nvGrpSpPr>
              <p:cNvPr id="19" name="Group 102"/>
              <p:cNvGrpSpPr>
                <a:grpSpLocks/>
              </p:cNvGrpSpPr>
              <p:nvPr/>
            </p:nvGrpSpPr>
            <p:grpSpPr bwMode="auto">
              <a:xfrm>
                <a:off x="469" y="316"/>
                <a:ext cx="3125" cy="1036"/>
                <a:chOff x="469" y="316"/>
                <a:chExt cx="3125" cy="1036"/>
              </a:xfrm>
            </p:grpSpPr>
            <p:grpSp>
              <p:nvGrpSpPr>
                <p:cNvPr id="20" name="Group 103"/>
                <p:cNvGrpSpPr>
                  <a:grpSpLocks/>
                </p:cNvGrpSpPr>
                <p:nvPr/>
              </p:nvGrpSpPr>
              <p:grpSpPr bwMode="auto">
                <a:xfrm>
                  <a:off x="469" y="316"/>
                  <a:ext cx="2615" cy="1036"/>
                  <a:chOff x="469" y="316"/>
                  <a:chExt cx="2615" cy="1036"/>
                </a:xfrm>
              </p:grpSpPr>
              <p:sp>
                <p:nvSpPr>
                  <p:cNvPr id="76904" name="Text Box 104"/>
                  <p:cNvSpPr txBox="1">
                    <a:spLocks noChangeArrowheads="1"/>
                  </p:cNvSpPr>
                  <p:nvPr/>
                </p:nvSpPr>
                <p:spPr bwMode="auto">
                  <a:xfrm>
                    <a:off x="469" y="754"/>
                    <a:ext cx="423" cy="250"/>
                  </a:xfrm>
                  <a:prstGeom prst="rect">
                    <a:avLst/>
                  </a:prstGeom>
                  <a:noFill/>
                  <a:ln w="9525">
                    <a:noFill/>
                    <a:miter lim="800000"/>
                    <a:headEnd/>
                    <a:tailEnd/>
                  </a:ln>
                  <a:effectLst/>
                </p:spPr>
                <p:txBody>
                  <a:bodyPr>
                    <a:spAutoFit/>
                  </a:bodyPr>
                  <a:lstStyle/>
                  <a:p>
                    <a:r>
                      <a:rPr lang="en-US" altLang="zh-CN"/>
                      <a:t>8</a:t>
                    </a:r>
                  </a:p>
                </p:txBody>
              </p:sp>
              <p:sp>
                <p:nvSpPr>
                  <p:cNvPr id="76905" name="Text Box 105"/>
                  <p:cNvSpPr txBox="1">
                    <a:spLocks noChangeArrowheads="1"/>
                  </p:cNvSpPr>
                  <p:nvPr/>
                </p:nvSpPr>
                <p:spPr bwMode="auto">
                  <a:xfrm>
                    <a:off x="1980" y="630"/>
                    <a:ext cx="196" cy="250"/>
                  </a:xfrm>
                  <a:prstGeom prst="rect">
                    <a:avLst/>
                  </a:prstGeom>
                  <a:noFill/>
                  <a:ln w="9525">
                    <a:noFill/>
                    <a:miter lim="800000"/>
                    <a:headEnd/>
                    <a:tailEnd/>
                  </a:ln>
                  <a:effectLst/>
                </p:spPr>
                <p:txBody>
                  <a:bodyPr>
                    <a:spAutoFit/>
                  </a:bodyPr>
                  <a:lstStyle/>
                  <a:p>
                    <a:r>
                      <a:rPr lang="en-US" altLang="zh-CN"/>
                      <a:t>2</a:t>
                    </a:r>
                  </a:p>
                </p:txBody>
              </p:sp>
              <p:sp>
                <p:nvSpPr>
                  <p:cNvPr id="76906" name="Text Box 106"/>
                  <p:cNvSpPr txBox="1">
                    <a:spLocks noChangeArrowheads="1"/>
                  </p:cNvSpPr>
                  <p:nvPr/>
                </p:nvSpPr>
                <p:spPr bwMode="auto">
                  <a:xfrm>
                    <a:off x="2428" y="424"/>
                    <a:ext cx="290" cy="250"/>
                  </a:xfrm>
                  <a:prstGeom prst="rect">
                    <a:avLst/>
                  </a:prstGeom>
                  <a:noFill/>
                  <a:ln w="9525">
                    <a:noFill/>
                    <a:miter lim="800000"/>
                    <a:headEnd/>
                    <a:tailEnd/>
                  </a:ln>
                  <a:effectLst/>
                </p:spPr>
                <p:txBody>
                  <a:bodyPr>
                    <a:spAutoFit/>
                  </a:bodyPr>
                  <a:lstStyle/>
                  <a:p>
                    <a:r>
                      <a:rPr lang="en-US" altLang="zh-CN"/>
                      <a:t>8</a:t>
                    </a:r>
                  </a:p>
                </p:txBody>
              </p:sp>
              <p:sp>
                <p:nvSpPr>
                  <p:cNvPr id="76907" name="Text Box 107"/>
                  <p:cNvSpPr txBox="1">
                    <a:spLocks noChangeArrowheads="1"/>
                  </p:cNvSpPr>
                  <p:nvPr/>
                </p:nvSpPr>
                <p:spPr bwMode="auto">
                  <a:xfrm>
                    <a:off x="1218" y="654"/>
                    <a:ext cx="330" cy="250"/>
                  </a:xfrm>
                  <a:prstGeom prst="rect">
                    <a:avLst/>
                  </a:prstGeom>
                  <a:noFill/>
                  <a:ln w="9525">
                    <a:noFill/>
                    <a:miter lim="800000"/>
                    <a:headEnd/>
                    <a:tailEnd/>
                  </a:ln>
                  <a:effectLst/>
                </p:spPr>
                <p:txBody>
                  <a:bodyPr>
                    <a:spAutoFit/>
                  </a:bodyPr>
                  <a:lstStyle/>
                  <a:p>
                    <a:r>
                      <a:rPr lang="en-US" altLang="zh-CN"/>
                      <a:t>6</a:t>
                    </a:r>
                  </a:p>
                </p:txBody>
              </p:sp>
              <p:sp>
                <p:nvSpPr>
                  <p:cNvPr id="76908" name="Text Box 108"/>
                  <p:cNvSpPr txBox="1">
                    <a:spLocks noChangeArrowheads="1"/>
                  </p:cNvSpPr>
                  <p:nvPr/>
                </p:nvSpPr>
                <p:spPr bwMode="auto">
                  <a:xfrm>
                    <a:off x="2217" y="1102"/>
                    <a:ext cx="566" cy="250"/>
                  </a:xfrm>
                  <a:prstGeom prst="rect">
                    <a:avLst/>
                  </a:prstGeom>
                  <a:noFill/>
                  <a:ln w="9525">
                    <a:noFill/>
                    <a:miter lim="800000"/>
                    <a:headEnd/>
                    <a:tailEnd/>
                  </a:ln>
                  <a:effectLst/>
                </p:spPr>
                <p:txBody>
                  <a:bodyPr>
                    <a:spAutoFit/>
                  </a:bodyPr>
                  <a:lstStyle/>
                  <a:p>
                    <a:r>
                      <a:rPr lang="en-US" altLang="zh-CN"/>
                      <a:t>6</a:t>
                    </a:r>
                  </a:p>
                </p:txBody>
              </p:sp>
              <p:sp>
                <p:nvSpPr>
                  <p:cNvPr id="76909" name="Text Box 109"/>
                  <p:cNvSpPr txBox="1">
                    <a:spLocks noChangeArrowheads="1"/>
                  </p:cNvSpPr>
                  <p:nvPr/>
                </p:nvSpPr>
                <p:spPr bwMode="auto">
                  <a:xfrm>
                    <a:off x="1068" y="316"/>
                    <a:ext cx="424" cy="250"/>
                  </a:xfrm>
                  <a:prstGeom prst="rect">
                    <a:avLst/>
                  </a:prstGeom>
                  <a:noFill/>
                  <a:ln w="9525">
                    <a:noFill/>
                    <a:miter lim="800000"/>
                    <a:headEnd/>
                    <a:tailEnd/>
                  </a:ln>
                  <a:effectLst/>
                </p:spPr>
                <p:txBody>
                  <a:bodyPr>
                    <a:spAutoFit/>
                  </a:bodyPr>
                  <a:lstStyle/>
                  <a:p>
                    <a:r>
                      <a:rPr lang="en-US" altLang="zh-CN"/>
                      <a:t>8</a:t>
                    </a:r>
                  </a:p>
                </p:txBody>
              </p:sp>
              <p:sp>
                <p:nvSpPr>
                  <p:cNvPr id="76910" name="Text Box 110"/>
                  <p:cNvSpPr txBox="1">
                    <a:spLocks noChangeArrowheads="1"/>
                  </p:cNvSpPr>
                  <p:nvPr/>
                </p:nvSpPr>
                <p:spPr bwMode="auto">
                  <a:xfrm>
                    <a:off x="1628" y="787"/>
                    <a:ext cx="423" cy="250"/>
                  </a:xfrm>
                  <a:prstGeom prst="rect">
                    <a:avLst/>
                  </a:prstGeom>
                  <a:noFill/>
                  <a:ln w="9525">
                    <a:noFill/>
                    <a:miter lim="800000"/>
                    <a:headEnd/>
                    <a:tailEnd/>
                  </a:ln>
                  <a:effectLst/>
                </p:spPr>
                <p:txBody>
                  <a:bodyPr>
                    <a:spAutoFit/>
                  </a:bodyPr>
                  <a:lstStyle/>
                  <a:p>
                    <a:r>
                      <a:rPr lang="en-US" altLang="zh-CN"/>
                      <a:t>3</a:t>
                    </a:r>
                  </a:p>
                </p:txBody>
              </p:sp>
              <p:sp>
                <p:nvSpPr>
                  <p:cNvPr id="76911" name="Text Box 111"/>
                  <p:cNvSpPr txBox="1">
                    <a:spLocks noChangeArrowheads="1"/>
                  </p:cNvSpPr>
                  <p:nvPr/>
                </p:nvSpPr>
                <p:spPr bwMode="auto">
                  <a:xfrm>
                    <a:off x="1220" y="1064"/>
                    <a:ext cx="423" cy="250"/>
                  </a:xfrm>
                  <a:prstGeom prst="rect">
                    <a:avLst/>
                  </a:prstGeom>
                  <a:noFill/>
                  <a:ln w="9525">
                    <a:noFill/>
                    <a:miter lim="800000"/>
                    <a:headEnd/>
                    <a:tailEnd/>
                  </a:ln>
                  <a:effectLst/>
                </p:spPr>
                <p:txBody>
                  <a:bodyPr>
                    <a:spAutoFit/>
                  </a:bodyPr>
                  <a:lstStyle/>
                  <a:p>
                    <a:r>
                      <a:rPr lang="en-US" altLang="zh-CN"/>
                      <a:t>3</a:t>
                    </a:r>
                  </a:p>
                </p:txBody>
              </p:sp>
              <p:sp>
                <p:nvSpPr>
                  <p:cNvPr id="76912" name="Text Box 112"/>
                  <p:cNvSpPr txBox="1">
                    <a:spLocks noChangeArrowheads="1"/>
                  </p:cNvSpPr>
                  <p:nvPr/>
                </p:nvSpPr>
                <p:spPr bwMode="auto">
                  <a:xfrm>
                    <a:off x="2518" y="702"/>
                    <a:ext cx="566" cy="250"/>
                  </a:xfrm>
                  <a:prstGeom prst="rect">
                    <a:avLst/>
                  </a:prstGeom>
                  <a:noFill/>
                  <a:ln w="9525">
                    <a:noFill/>
                    <a:miter lim="800000"/>
                    <a:headEnd/>
                    <a:tailEnd/>
                  </a:ln>
                  <a:effectLst/>
                </p:spPr>
                <p:txBody>
                  <a:bodyPr>
                    <a:spAutoFit/>
                  </a:bodyPr>
                  <a:lstStyle/>
                  <a:p>
                    <a:r>
                      <a:rPr lang="en-US" altLang="zh-CN"/>
                      <a:t>5</a:t>
                    </a:r>
                  </a:p>
                </p:txBody>
              </p:sp>
            </p:grpSp>
            <p:sp>
              <p:nvSpPr>
                <p:cNvPr id="76913" name="Text Box 113"/>
                <p:cNvSpPr txBox="1">
                  <a:spLocks noChangeArrowheads="1"/>
                </p:cNvSpPr>
                <p:nvPr/>
              </p:nvSpPr>
              <p:spPr bwMode="auto">
                <a:xfrm>
                  <a:off x="3028" y="710"/>
                  <a:ext cx="566" cy="250"/>
                </a:xfrm>
                <a:prstGeom prst="rect">
                  <a:avLst/>
                </a:prstGeom>
                <a:noFill/>
                <a:ln w="9525">
                  <a:noFill/>
                  <a:miter lim="800000"/>
                  <a:headEnd/>
                  <a:tailEnd/>
                </a:ln>
                <a:effectLst/>
              </p:spPr>
              <p:txBody>
                <a:bodyPr>
                  <a:spAutoFit/>
                </a:bodyPr>
                <a:lstStyle/>
                <a:p>
                  <a:r>
                    <a:rPr lang="en-US" altLang="zh-CN"/>
                    <a:t>2</a:t>
                  </a:r>
                </a:p>
              </p:txBody>
            </p:sp>
          </p:grpSp>
        </p:grpSp>
        <p:grpSp>
          <p:nvGrpSpPr>
            <p:cNvPr id="21" name="Group 114"/>
            <p:cNvGrpSpPr>
              <a:grpSpLocks/>
            </p:cNvGrpSpPr>
            <p:nvPr/>
          </p:nvGrpSpPr>
          <p:grpSpPr bwMode="auto">
            <a:xfrm>
              <a:off x="666" y="298"/>
              <a:ext cx="2723" cy="1163"/>
              <a:chOff x="666" y="298"/>
              <a:chExt cx="2723" cy="1163"/>
            </a:xfrm>
          </p:grpSpPr>
          <p:sp>
            <p:nvSpPr>
              <p:cNvPr id="76915" name="Text Box 115"/>
              <p:cNvSpPr txBox="1">
                <a:spLocks noChangeArrowheads="1"/>
              </p:cNvSpPr>
              <p:nvPr/>
            </p:nvSpPr>
            <p:spPr bwMode="auto">
              <a:xfrm>
                <a:off x="666" y="761"/>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a1</a:t>
                </a:r>
              </a:p>
            </p:txBody>
          </p:sp>
          <p:sp>
            <p:nvSpPr>
              <p:cNvPr id="76916" name="Text Box 116"/>
              <p:cNvSpPr txBox="1">
                <a:spLocks noChangeArrowheads="1"/>
              </p:cNvSpPr>
              <p:nvPr/>
            </p:nvSpPr>
            <p:spPr bwMode="auto">
              <a:xfrm>
                <a:off x="880" y="298"/>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a2</a:t>
                </a:r>
              </a:p>
            </p:txBody>
          </p:sp>
          <p:sp>
            <p:nvSpPr>
              <p:cNvPr id="76917" name="Text Box 117"/>
              <p:cNvSpPr txBox="1">
                <a:spLocks noChangeArrowheads="1"/>
              </p:cNvSpPr>
              <p:nvPr/>
            </p:nvSpPr>
            <p:spPr bwMode="auto">
              <a:xfrm>
                <a:off x="998" y="794"/>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a3</a:t>
                </a:r>
              </a:p>
            </p:txBody>
          </p:sp>
          <p:sp>
            <p:nvSpPr>
              <p:cNvPr id="76918" name="Text Box 118"/>
              <p:cNvSpPr txBox="1">
                <a:spLocks noChangeArrowheads="1"/>
              </p:cNvSpPr>
              <p:nvPr/>
            </p:nvSpPr>
            <p:spPr bwMode="auto">
              <a:xfrm>
                <a:off x="1022" y="1211"/>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a4</a:t>
                </a:r>
              </a:p>
            </p:txBody>
          </p:sp>
          <p:sp>
            <p:nvSpPr>
              <p:cNvPr id="76919" name="Text Box 119"/>
              <p:cNvSpPr txBox="1">
                <a:spLocks noChangeArrowheads="1"/>
              </p:cNvSpPr>
              <p:nvPr/>
            </p:nvSpPr>
            <p:spPr bwMode="auto">
              <a:xfrm>
                <a:off x="1793" y="778"/>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a5</a:t>
                </a:r>
              </a:p>
            </p:txBody>
          </p:sp>
          <p:sp>
            <p:nvSpPr>
              <p:cNvPr id="76920" name="Text Box 120"/>
              <p:cNvSpPr txBox="1">
                <a:spLocks noChangeArrowheads="1"/>
              </p:cNvSpPr>
              <p:nvPr/>
            </p:nvSpPr>
            <p:spPr bwMode="auto">
              <a:xfrm>
                <a:off x="2210" y="369"/>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a6</a:t>
                </a:r>
              </a:p>
            </p:txBody>
          </p:sp>
          <p:sp>
            <p:nvSpPr>
              <p:cNvPr id="76921" name="Text Box 121"/>
              <p:cNvSpPr txBox="1">
                <a:spLocks noChangeArrowheads="1"/>
              </p:cNvSpPr>
              <p:nvPr/>
            </p:nvSpPr>
            <p:spPr bwMode="auto">
              <a:xfrm>
                <a:off x="2052" y="550"/>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a7</a:t>
                </a:r>
              </a:p>
            </p:txBody>
          </p:sp>
          <p:sp>
            <p:nvSpPr>
              <p:cNvPr id="76922" name="Text Box 122"/>
              <p:cNvSpPr txBox="1">
                <a:spLocks noChangeArrowheads="1"/>
              </p:cNvSpPr>
              <p:nvPr/>
            </p:nvSpPr>
            <p:spPr bwMode="auto">
              <a:xfrm>
                <a:off x="2084" y="975"/>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a8</a:t>
                </a:r>
              </a:p>
            </p:txBody>
          </p:sp>
          <p:sp>
            <p:nvSpPr>
              <p:cNvPr id="76923" name="Text Box 123"/>
              <p:cNvSpPr txBox="1">
                <a:spLocks noChangeArrowheads="1"/>
              </p:cNvSpPr>
              <p:nvPr/>
            </p:nvSpPr>
            <p:spPr bwMode="auto">
              <a:xfrm>
                <a:off x="2407" y="1014"/>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a9</a:t>
                </a:r>
              </a:p>
            </p:txBody>
          </p:sp>
          <p:sp>
            <p:nvSpPr>
              <p:cNvPr id="76924" name="Text Box 124"/>
              <p:cNvSpPr txBox="1">
                <a:spLocks noChangeArrowheads="1"/>
              </p:cNvSpPr>
              <p:nvPr/>
            </p:nvSpPr>
            <p:spPr bwMode="auto">
              <a:xfrm>
                <a:off x="2469" y="833"/>
                <a:ext cx="347" cy="250"/>
              </a:xfrm>
              <a:prstGeom prst="rect">
                <a:avLst/>
              </a:prstGeom>
              <a:noFill/>
              <a:ln w="9525">
                <a:noFill/>
                <a:miter lim="800000"/>
                <a:headEnd/>
                <a:tailEnd/>
              </a:ln>
              <a:effectLst/>
            </p:spPr>
            <p:txBody>
              <a:bodyPr wrap="none">
                <a:spAutoFit/>
              </a:bodyPr>
              <a:lstStyle/>
              <a:p>
                <a:r>
                  <a:rPr lang="en-US" altLang="zh-CN">
                    <a:solidFill>
                      <a:schemeClr val="accent2"/>
                    </a:solidFill>
                  </a:rPr>
                  <a:t>a10</a:t>
                </a:r>
              </a:p>
            </p:txBody>
          </p:sp>
          <p:sp>
            <p:nvSpPr>
              <p:cNvPr id="76925" name="Text Box 125"/>
              <p:cNvSpPr txBox="1">
                <a:spLocks noChangeArrowheads="1"/>
              </p:cNvSpPr>
              <p:nvPr/>
            </p:nvSpPr>
            <p:spPr bwMode="auto">
              <a:xfrm>
                <a:off x="2989" y="849"/>
                <a:ext cx="400" cy="250"/>
              </a:xfrm>
              <a:prstGeom prst="rect">
                <a:avLst/>
              </a:prstGeom>
              <a:noFill/>
              <a:ln w="9525">
                <a:noFill/>
                <a:miter lim="800000"/>
                <a:headEnd/>
                <a:tailEnd/>
              </a:ln>
              <a:effectLst/>
            </p:spPr>
            <p:txBody>
              <a:bodyPr>
                <a:spAutoFit/>
              </a:bodyPr>
              <a:lstStyle/>
              <a:p>
                <a:r>
                  <a:rPr lang="en-US" altLang="zh-CN">
                    <a:solidFill>
                      <a:schemeClr val="accent2"/>
                    </a:solidFill>
                  </a:rPr>
                  <a:t>a11</a:t>
                </a:r>
              </a:p>
            </p:txBody>
          </p:sp>
        </p:grpSp>
      </p:grpSp>
      <p:grpSp>
        <p:nvGrpSpPr>
          <p:cNvPr id="22" name="Group 126"/>
          <p:cNvGrpSpPr>
            <a:grpSpLocks/>
          </p:cNvGrpSpPr>
          <p:nvPr/>
        </p:nvGrpSpPr>
        <p:grpSpPr bwMode="auto">
          <a:xfrm>
            <a:off x="258763" y="4999038"/>
            <a:ext cx="4960937" cy="1673225"/>
            <a:chOff x="628" y="3157"/>
            <a:chExt cx="3125" cy="1054"/>
          </a:xfrm>
        </p:grpSpPr>
        <p:sp>
          <p:nvSpPr>
            <p:cNvPr id="76927" name="Oval 127"/>
            <p:cNvSpPr>
              <a:spLocks noChangeArrowheads="1"/>
            </p:cNvSpPr>
            <p:nvPr/>
          </p:nvSpPr>
          <p:spPr bwMode="auto">
            <a:xfrm>
              <a:off x="2968" y="3655"/>
              <a:ext cx="221" cy="204"/>
            </a:xfrm>
            <a:prstGeom prst="ellipse">
              <a:avLst/>
            </a:prstGeom>
            <a:solidFill>
              <a:schemeClr val="bg1"/>
            </a:solidFill>
            <a:ln w="9525">
              <a:solidFill>
                <a:schemeClr val="tx1"/>
              </a:solidFill>
              <a:round/>
              <a:headEnd/>
              <a:tailEnd/>
            </a:ln>
            <a:effectLst/>
          </p:spPr>
          <p:txBody>
            <a:bodyPr wrap="none" anchor="ctr"/>
            <a:lstStyle/>
            <a:p>
              <a:pPr algn="ctr"/>
              <a:r>
                <a:rPr lang="en-US" altLang="zh-CN"/>
                <a:t>6</a:t>
              </a:r>
            </a:p>
          </p:txBody>
        </p:sp>
        <p:sp>
          <p:nvSpPr>
            <p:cNvPr id="76928" name="Oval 128"/>
            <p:cNvSpPr>
              <a:spLocks noChangeArrowheads="1"/>
            </p:cNvSpPr>
            <p:nvPr/>
          </p:nvSpPr>
          <p:spPr bwMode="auto">
            <a:xfrm>
              <a:off x="1922" y="3992"/>
              <a:ext cx="221" cy="204"/>
            </a:xfrm>
            <a:prstGeom prst="ellipse">
              <a:avLst/>
            </a:prstGeom>
            <a:solidFill>
              <a:schemeClr val="bg1"/>
            </a:solidFill>
            <a:ln w="9525">
              <a:solidFill>
                <a:schemeClr val="tx1"/>
              </a:solidFill>
              <a:round/>
              <a:headEnd/>
              <a:tailEnd/>
            </a:ln>
            <a:effectLst/>
          </p:spPr>
          <p:txBody>
            <a:bodyPr wrap="none" anchor="ctr"/>
            <a:lstStyle/>
            <a:p>
              <a:pPr algn="ctr"/>
              <a:r>
                <a:rPr lang="en-US" altLang="zh-CN"/>
                <a:t>4</a:t>
              </a:r>
            </a:p>
          </p:txBody>
        </p:sp>
        <p:sp>
          <p:nvSpPr>
            <p:cNvPr id="76929" name="Oval 129"/>
            <p:cNvSpPr>
              <a:spLocks noChangeArrowheads="1"/>
            </p:cNvSpPr>
            <p:nvPr/>
          </p:nvSpPr>
          <p:spPr bwMode="auto">
            <a:xfrm>
              <a:off x="1853" y="3301"/>
              <a:ext cx="221" cy="204"/>
            </a:xfrm>
            <a:prstGeom prst="ellipse">
              <a:avLst/>
            </a:prstGeom>
            <a:solidFill>
              <a:schemeClr val="bg1"/>
            </a:solidFill>
            <a:ln w="9525">
              <a:solidFill>
                <a:schemeClr val="tx1"/>
              </a:solidFill>
              <a:round/>
              <a:headEnd/>
              <a:tailEnd/>
            </a:ln>
            <a:effectLst/>
          </p:spPr>
          <p:txBody>
            <a:bodyPr wrap="none" anchor="ctr"/>
            <a:lstStyle/>
            <a:p>
              <a:pPr algn="ctr"/>
              <a:r>
                <a:rPr lang="en-US" altLang="zh-CN"/>
                <a:t>2</a:t>
              </a:r>
            </a:p>
          </p:txBody>
        </p:sp>
        <p:sp>
          <p:nvSpPr>
            <p:cNvPr id="76930" name="Oval 130"/>
            <p:cNvSpPr>
              <a:spLocks noChangeArrowheads="1"/>
            </p:cNvSpPr>
            <p:nvPr/>
          </p:nvSpPr>
          <p:spPr bwMode="auto">
            <a:xfrm>
              <a:off x="2430" y="3660"/>
              <a:ext cx="221" cy="204"/>
            </a:xfrm>
            <a:prstGeom prst="ellipse">
              <a:avLst/>
            </a:prstGeom>
            <a:solidFill>
              <a:schemeClr val="bg1"/>
            </a:solidFill>
            <a:ln w="9525">
              <a:solidFill>
                <a:schemeClr val="tx1"/>
              </a:solidFill>
              <a:round/>
              <a:headEnd/>
              <a:tailEnd/>
            </a:ln>
            <a:effectLst/>
          </p:spPr>
          <p:txBody>
            <a:bodyPr wrap="none" anchor="ctr"/>
            <a:lstStyle/>
            <a:p>
              <a:pPr algn="ctr"/>
              <a:r>
                <a:rPr lang="en-US" altLang="zh-CN"/>
                <a:t>5</a:t>
              </a:r>
            </a:p>
          </p:txBody>
        </p:sp>
        <p:sp>
          <p:nvSpPr>
            <p:cNvPr id="76931" name="Oval 131"/>
            <p:cNvSpPr>
              <a:spLocks noChangeArrowheads="1"/>
            </p:cNvSpPr>
            <p:nvPr/>
          </p:nvSpPr>
          <p:spPr bwMode="auto">
            <a:xfrm>
              <a:off x="723" y="3977"/>
              <a:ext cx="221" cy="204"/>
            </a:xfrm>
            <a:prstGeom prst="ellipse">
              <a:avLst/>
            </a:prstGeom>
            <a:solidFill>
              <a:schemeClr val="bg1"/>
            </a:solidFill>
            <a:ln w="9525">
              <a:solidFill>
                <a:schemeClr val="tx1"/>
              </a:solidFill>
              <a:round/>
              <a:headEnd/>
              <a:tailEnd/>
            </a:ln>
            <a:effectLst/>
          </p:spPr>
          <p:txBody>
            <a:bodyPr wrap="none" anchor="ctr"/>
            <a:lstStyle/>
            <a:p>
              <a:pPr algn="ctr"/>
              <a:r>
                <a:rPr lang="en-US" altLang="zh-CN"/>
                <a:t>3</a:t>
              </a:r>
            </a:p>
          </p:txBody>
        </p:sp>
        <p:sp>
          <p:nvSpPr>
            <p:cNvPr id="76932" name="Oval 132"/>
            <p:cNvSpPr>
              <a:spLocks noChangeArrowheads="1"/>
            </p:cNvSpPr>
            <p:nvPr/>
          </p:nvSpPr>
          <p:spPr bwMode="auto">
            <a:xfrm>
              <a:off x="717" y="3325"/>
              <a:ext cx="221" cy="204"/>
            </a:xfrm>
            <a:prstGeom prst="ellipse">
              <a:avLst/>
            </a:prstGeom>
            <a:solidFill>
              <a:schemeClr val="bg1"/>
            </a:solidFill>
            <a:ln w="9525">
              <a:solidFill>
                <a:schemeClr val="tx1"/>
              </a:solidFill>
              <a:round/>
              <a:headEnd/>
              <a:tailEnd/>
            </a:ln>
            <a:effectLst/>
          </p:spPr>
          <p:txBody>
            <a:bodyPr wrap="none" anchor="ctr"/>
            <a:lstStyle/>
            <a:p>
              <a:pPr algn="ctr"/>
              <a:r>
                <a:rPr lang="en-US" altLang="zh-CN"/>
                <a:t>1</a:t>
              </a:r>
            </a:p>
          </p:txBody>
        </p:sp>
        <p:sp>
          <p:nvSpPr>
            <p:cNvPr id="76933" name="Text Box 133"/>
            <p:cNvSpPr txBox="1">
              <a:spLocks noChangeArrowheads="1"/>
            </p:cNvSpPr>
            <p:nvPr/>
          </p:nvSpPr>
          <p:spPr bwMode="auto">
            <a:xfrm>
              <a:off x="628" y="3613"/>
              <a:ext cx="423" cy="250"/>
            </a:xfrm>
            <a:prstGeom prst="rect">
              <a:avLst/>
            </a:prstGeom>
            <a:noFill/>
            <a:ln w="9525">
              <a:noFill/>
              <a:miter lim="800000"/>
              <a:headEnd/>
              <a:tailEnd/>
            </a:ln>
            <a:effectLst/>
          </p:spPr>
          <p:txBody>
            <a:bodyPr>
              <a:spAutoFit/>
            </a:bodyPr>
            <a:lstStyle/>
            <a:p>
              <a:r>
                <a:rPr lang="en-US" altLang="zh-CN"/>
                <a:t>8</a:t>
              </a:r>
            </a:p>
          </p:txBody>
        </p:sp>
        <p:sp>
          <p:nvSpPr>
            <p:cNvPr id="76934" name="Text Box 134"/>
            <p:cNvSpPr txBox="1">
              <a:spLocks noChangeArrowheads="1"/>
            </p:cNvSpPr>
            <p:nvPr/>
          </p:nvSpPr>
          <p:spPr bwMode="auto">
            <a:xfrm>
              <a:off x="2376" y="3961"/>
              <a:ext cx="566" cy="250"/>
            </a:xfrm>
            <a:prstGeom prst="rect">
              <a:avLst/>
            </a:prstGeom>
            <a:noFill/>
            <a:ln w="9525">
              <a:noFill/>
              <a:miter lim="800000"/>
              <a:headEnd/>
              <a:tailEnd/>
            </a:ln>
            <a:effectLst/>
          </p:spPr>
          <p:txBody>
            <a:bodyPr>
              <a:spAutoFit/>
            </a:bodyPr>
            <a:lstStyle/>
            <a:p>
              <a:r>
                <a:rPr lang="en-US" altLang="zh-CN"/>
                <a:t>6</a:t>
              </a:r>
            </a:p>
          </p:txBody>
        </p:sp>
        <p:sp>
          <p:nvSpPr>
            <p:cNvPr id="76935" name="Text Box 135"/>
            <p:cNvSpPr txBox="1">
              <a:spLocks noChangeArrowheads="1"/>
            </p:cNvSpPr>
            <p:nvPr/>
          </p:nvSpPr>
          <p:spPr bwMode="auto">
            <a:xfrm>
              <a:off x="1227" y="3175"/>
              <a:ext cx="424" cy="250"/>
            </a:xfrm>
            <a:prstGeom prst="rect">
              <a:avLst/>
            </a:prstGeom>
            <a:noFill/>
            <a:ln w="9525">
              <a:noFill/>
              <a:miter lim="800000"/>
              <a:headEnd/>
              <a:tailEnd/>
            </a:ln>
            <a:effectLst/>
          </p:spPr>
          <p:txBody>
            <a:bodyPr>
              <a:spAutoFit/>
            </a:bodyPr>
            <a:lstStyle/>
            <a:p>
              <a:r>
                <a:rPr lang="en-US" altLang="zh-CN"/>
                <a:t>8</a:t>
              </a:r>
            </a:p>
          </p:txBody>
        </p:sp>
        <p:sp>
          <p:nvSpPr>
            <p:cNvPr id="76936" name="Text Box 136"/>
            <p:cNvSpPr txBox="1">
              <a:spLocks noChangeArrowheads="1"/>
            </p:cNvSpPr>
            <p:nvPr/>
          </p:nvSpPr>
          <p:spPr bwMode="auto">
            <a:xfrm>
              <a:off x="2132" y="3765"/>
              <a:ext cx="290" cy="250"/>
            </a:xfrm>
            <a:prstGeom prst="rect">
              <a:avLst/>
            </a:prstGeom>
            <a:noFill/>
            <a:ln w="9525">
              <a:noFill/>
              <a:miter lim="800000"/>
              <a:headEnd/>
              <a:tailEnd/>
            </a:ln>
            <a:effectLst/>
          </p:spPr>
          <p:txBody>
            <a:bodyPr>
              <a:spAutoFit/>
            </a:bodyPr>
            <a:lstStyle/>
            <a:p>
              <a:r>
                <a:rPr lang="en-US" altLang="zh-CN"/>
                <a:t>1</a:t>
              </a:r>
            </a:p>
          </p:txBody>
        </p:sp>
        <p:sp>
          <p:nvSpPr>
            <p:cNvPr id="76937" name="Text Box 137"/>
            <p:cNvSpPr txBox="1">
              <a:spLocks noChangeArrowheads="1"/>
            </p:cNvSpPr>
            <p:nvPr/>
          </p:nvSpPr>
          <p:spPr bwMode="auto">
            <a:xfrm>
              <a:off x="1787" y="3646"/>
              <a:ext cx="423" cy="250"/>
            </a:xfrm>
            <a:prstGeom prst="rect">
              <a:avLst/>
            </a:prstGeom>
            <a:noFill/>
            <a:ln w="9525">
              <a:noFill/>
              <a:miter lim="800000"/>
              <a:headEnd/>
              <a:tailEnd/>
            </a:ln>
            <a:effectLst/>
          </p:spPr>
          <p:txBody>
            <a:bodyPr>
              <a:spAutoFit/>
            </a:bodyPr>
            <a:lstStyle/>
            <a:p>
              <a:r>
                <a:rPr lang="en-US" altLang="zh-CN"/>
                <a:t>3</a:t>
              </a:r>
            </a:p>
          </p:txBody>
        </p:sp>
        <p:sp>
          <p:nvSpPr>
            <p:cNvPr id="76938" name="Oval 138"/>
            <p:cNvSpPr>
              <a:spLocks noChangeArrowheads="1"/>
            </p:cNvSpPr>
            <p:nvPr/>
          </p:nvSpPr>
          <p:spPr bwMode="auto">
            <a:xfrm>
              <a:off x="3528" y="3641"/>
              <a:ext cx="221" cy="204"/>
            </a:xfrm>
            <a:prstGeom prst="ellipse">
              <a:avLst/>
            </a:prstGeom>
            <a:solidFill>
              <a:schemeClr val="bg1"/>
            </a:solidFill>
            <a:ln w="9525">
              <a:solidFill>
                <a:schemeClr val="tx1"/>
              </a:solidFill>
              <a:round/>
              <a:headEnd/>
              <a:tailEnd/>
            </a:ln>
            <a:effectLst/>
          </p:spPr>
          <p:txBody>
            <a:bodyPr wrap="none" anchor="ctr"/>
            <a:lstStyle/>
            <a:p>
              <a:pPr algn="ctr"/>
              <a:r>
                <a:rPr lang="en-US" altLang="zh-CN"/>
                <a:t>7</a:t>
              </a:r>
            </a:p>
          </p:txBody>
        </p:sp>
        <p:grpSp>
          <p:nvGrpSpPr>
            <p:cNvPr id="23" name="Group 139"/>
            <p:cNvGrpSpPr>
              <a:grpSpLocks/>
            </p:cNvGrpSpPr>
            <p:nvPr/>
          </p:nvGrpSpPr>
          <p:grpSpPr bwMode="auto">
            <a:xfrm>
              <a:off x="836" y="3372"/>
              <a:ext cx="2690" cy="763"/>
              <a:chOff x="836" y="3372"/>
              <a:chExt cx="2690" cy="763"/>
            </a:xfrm>
          </p:grpSpPr>
          <p:sp>
            <p:nvSpPr>
              <p:cNvPr id="76940" name="Line 140"/>
              <p:cNvSpPr>
                <a:spLocks noChangeShapeType="1"/>
              </p:cNvSpPr>
              <p:nvPr/>
            </p:nvSpPr>
            <p:spPr bwMode="auto">
              <a:xfrm>
                <a:off x="2653" y="3757"/>
                <a:ext cx="315" cy="0"/>
              </a:xfrm>
              <a:prstGeom prst="line">
                <a:avLst/>
              </a:prstGeom>
              <a:noFill/>
              <a:ln w="38100">
                <a:solidFill>
                  <a:srgbClr val="FF3300"/>
                </a:solidFill>
                <a:round/>
                <a:headEnd/>
                <a:tailEnd type="triangle" w="med" len="med"/>
              </a:ln>
              <a:effectLst/>
            </p:spPr>
            <p:txBody>
              <a:bodyPr wrap="none" anchor="ctr"/>
              <a:lstStyle/>
              <a:p>
                <a:endParaRPr lang="zh-CN" altLang="en-US"/>
              </a:p>
            </p:txBody>
          </p:sp>
          <p:grpSp>
            <p:nvGrpSpPr>
              <p:cNvPr id="24" name="Group 141"/>
              <p:cNvGrpSpPr>
                <a:grpSpLocks/>
              </p:cNvGrpSpPr>
              <p:nvPr/>
            </p:nvGrpSpPr>
            <p:grpSpPr bwMode="auto">
              <a:xfrm>
                <a:off x="836" y="3372"/>
                <a:ext cx="2690" cy="763"/>
                <a:chOff x="836" y="3372"/>
                <a:chExt cx="2690" cy="763"/>
              </a:xfrm>
            </p:grpSpPr>
            <p:sp>
              <p:nvSpPr>
                <p:cNvPr id="76942" name="Line 142"/>
                <p:cNvSpPr>
                  <a:spLocks noChangeShapeType="1"/>
                </p:cNvSpPr>
                <p:nvPr/>
              </p:nvSpPr>
              <p:spPr bwMode="auto">
                <a:xfrm flipV="1">
                  <a:off x="836" y="3530"/>
                  <a:ext cx="0" cy="448"/>
                </a:xfrm>
                <a:prstGeom prst="line">
                  <a:avLst/>
                </a:prstGeom>
                <a:noFill/>
                <a:ln w="38100">
                  <a:solidFill>
                    <a:srgbClr val="FF3300"/>
                  </a:solidFill>
                  <a:round/>
                  <a:headEnd/>
                  <a:tailEnd type="triangle" w="med" len="med"/>
                </a:ln>
                <a:effectLst/>
              </p:spPr>
              <p:txBody>
                <a:bodyPr wrap="none" anchor="ctr"/>
                <a:lstStyle/>
                <a:p>
                  <a:endParaRPr lang="zh-CN" altLang="en-US"/>
                </a:p>
              </p:txBody>
            </p:sp>
            <p:sp>
              <p:nvSpPr>
                <p:cNvPr id="76943" name="Line 143"/>
                <p:cNvSpPr>
                  <a:spLocks noChangeShapeType="1"/>
                </p:cNvSpPr>
                <p:nvPr/>
              </p:nvSpPr>
              <p:spPr bwMode="auto">
                <a:xfrm flipH="1">
                  <a:off x="922" y="3372"/>
                  <a:ext cx="929" cy="0"/>
                </a:xfrm>
                <a:prstGeom prst="line">
                  <a:avLst/>
                </a:prstGeom>
                <a:noFill/>
                <a:ln w="38100">
                  <a:solidFill>
                    <a:srgbClr val="FF3300"/>
                  </a:solidFill>
                  <a:round/>
                  <a:headEnd type="triangle" w="med" len="med"/>
                  <a:tailEnd/>
                </a:ln>
                <a:effectLst/>
              </p:spPr>
              <p:txBody>
                <a:bodyPr wrap="none" anchor="ctr"/>
                <a:lstStyle/>
                <a:p>
                  <a:endParaRPr lang="zh-CN" altLang="en-US"/>
                </a:p>
              </p:txBody>
            </p:sp>
            <p:sp>
              <p:nvSpPr>
                <p:cNvPr id="76944" name="Line 144"/>
                <p:cNvSpPr>
                  <a:spLocks noChangeShapeType="1"/>
                </p:cNvSpPr>
                <p:nvPr/>
              </p:nvSpPr>
              <p:spPr bwMode="auto">
                <a:xfrm flipV="1">
                  <a:off x="1992" y="3498"/>
                  <a:ext cx="0" cy="512"/>
                </a:xfrm>
                <a:prstGeom prst="line">
                  <a:avLst/>
                </a:prstGeom>
                <a:noFill/>
                <a:ln w="38100">
                  <a:solidFill>
                    <a:srgbClr val="FF3300"/>
                  </a:solidFill>
                  <a:round/>
                  <a:headEnd type="triangle" w="med" len="med"/>
                  <a:tailEnd/>
                </a:ln>
                <a:effectLst/>
              </p:spPr>
              <p:txBody>
                <a:bodyPr wrap="none" anchor="ctr"/>
                <a:lstStyle/>
                <a:p>
                  <a:endParaRPr lang="zh-CN" altLang="en-US"/>
                </a:p>
              </p:txBody>
            </p:sp>
            <p:sp>
              <p:nvSpPr>
                <p:cNvPr id="76945" name="Line 145"/>
                <p:cNvSpPr>
                  <a:spLocks noChangeShapeType="1"/>
                </p:cNvSpPr>
                <p:nvPr/>
              </p:nvSpPr>
              <p:spPr bwMode="auto">
                <a:xfrm flipV="1">
                  <a:off x="2134" y="3820"/>
                  <a:ext cx="330" cy="236"/>
                </a:xfrm>
                <a:prstGeom prst="line">
                  <a:avLst/>
                </a:prstGeom>
                <a:noFill/>
                <a:ln w="38100">
                  <a:solidFill>
                    <a:srgbClr val="FF3300"/>
                  </a:solidFill>
                  <a:round/>
                  <a:headEnd/>
                  <a:tailEnd type="triangle" w="med" len="med"/>
                </a:ln>
                <a:effectLst/>
              </p:spPr>
              <p:txBody>
                <a:bodyPr wrap="none" anchor="ctr"/>
                <a:lstStyle/>
                <a:p>
                  <a:endParaRPr lang="zh-CN" altLang="en-US"/>
                </a:p>
              </p:txBody>
            </p:sp>
            <p:sp>
              <p:nvSpPr>
                <p:cNvPr id="76946" name="Line 146"/>
                <p:cNvSpPr>
                  <a:spLocks noChangeShapeType="1"/>
                </p:cNvSpPr>
                <p:nvPr/>
              </p:nvSpPr>
              <p:spPr bwMode="auto">
                <a:xfrm>
                  <a:off x="3180" y="3757"/>
                  <a:ext cx="346" cy="0"/>
                </a:xfrm>
                <a:prstGeom prst="line">
                  <a:avLst/>
                </a:prstGeom>
                <a:noFill/>
                <a:ln w="38100">
                  <a:solidFill>
                    <a:srgbClr val="FF3300"/>
                  </a:solidFill>
                  <a:round/>
                  <a:headEnd/>
                  <a:tailEnd type="triangle" w="med" len="med"/>
                </a:ln>
                <a:effectLst/>
              </p:spPr>
              <p:txBody>
                <a:bodyPr wrap="none" anchor="ctr"/>
                <a:lstStyle/>
                <a:p>
                  <a:endParaRPr lang="zh-CN" altLang="en-US"/>
                </a:p>
              </p:txBody>
            </p:sp>
            <p:sp>
              <p:nvSpPr>
                <p:cNvPr id="76947" name="Line 147"/>
                <p:cNvSpPr>
                  <a:spLocks noChangeShapeType="1"/>
                </p:cNvSpPr>
                <p:nvPr/>
              </p:nvSpPr>
              <p:spPr bwMode="auto">
                <a:xfrm flipV="1">
                  <a:off x="2134" y="3828"/>
                  <a:ext cx="865" cy="307"/>
                </a:xfrm>
                <a:prstGeom prst="line">
                  <a:avLst/>
                </a:prstGeom>
                <a:noFill/>
                <a:ln w="38100">
                  <a:solidFill>
                    <a:srgbClr val="FF3300"/>
                  </a:solidFill>
                  <a:round/>
                  <a:headEnd/>
                  <a:tailEnd type="triangle" w="med" len="med"/>
                </a:ln>
                <a:effectLst/>
              </p:spPr>
              <p:txBody>
                <a:bodyPr wrap="none" anchor="ctr"/>
                <a:lstStyle/>
                <a:p>
                  <a:endParaRPr lang="zh-CN" altLang="en-US"/>
                </a:p>
              </p:txBody>
            </p:sp>
          </p:grpSp>
        </p:grpSp>
        <p:sp>
          <p:nvSpPr>
            <p:cNvPr id="76948" name="Text Box 148"/>
            <p:cNvSpPr txBox="1">
              <a:spLocks noChangeArrowheads="1"/>
            </p:cNvSpPr>
            <p:nvPr/>
          </p:nvSpPr>
          <p:spPr bwMode="auto">
            <a:xfrm>
              <a:off x="2677" y="3561"/>
              <a:ext cx="566" cy="250"/>
            </a:xfrm>
            <a:prstGeom prst="rect">
              <a:avLst/>
            </a:prstGeom>
            <a:noFill/>
            <a:ln w="9525">
              <a:noFill/>
              <a:miter lim="800000"/>
              <a:headEnd/>
              <a:tailEnd/>
            </a:ln>
            <a:effectLst/>
          </p:spPr>
          <p:txBody>
            <a:bodyPr>
              <a:spAutoFit/>
            </a:bodyPr>
            <a:lstStyle/>
            <a:p>
              <a:r>
                <a:rPr lang="en-US" altLang="zh-CN"/>
                <a:t>5</a:t>
              </a:r>
            </a:p>
          </p:txBody>
        </p:sp>
        <p:sp>
          <p:nvSpPr>
            <p:cNvPr id="76949" name="Text Box 149"/>
            <p:cNvSpPr txBox="1">
              <a:spLocks noChangeArrowheads="1"/>
            </p:cNvSpPr>
            <p:nvPr/>
          </p:nvSpPr>
          <p:spPr bwMode="auto">
            <a:xfrm>
              <a:off x="3187" y="3569"/>
              <a:ext cx="566" cy="250"/>
            </a:xfrm>
            <a:prstGeom prst="rect">
              <a:avLst/>
            </a:prstGeom>
            <a:noFill/>
            <a:ln w="9525">
              <a:noFill/>
              <a:miter lim="800000"/>
              <a:headEnd/>
              <a:tailEnd/>
            </a:ln>
            <a:effectLst/>
          </p:spPr>
          <p:txBody>
            <a:bodyPr>
              <a:spAutoFit/>
            </a:bodyPr>
            <a:lstStyle/>
            <a:p>
              <a:r>
                <a:rPr lang="en-US" altLang="zh-CN"/>
                <a:t>2</a:t>
              </a:r>
            </a:p>
          </p:txBody>
        </p:sp>
        <p:sp>
          <p:nvSpPr>
            <p:cNvPr id="76950" name="Text Box 150"/>
            <p:cNvSpPr txBox="1">
              <a:spLocks noChangeArrowheads="1"/>
            </p:cNvSpPr>
            <p:nvPr/>
          </p:nvSpPr>
          <p:spPr bwMode="auto">
            <a:xfrm>
              <a:off x="825" y="3620"/>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a1</a:t>
              </a:r>
            </a:p>
          </p:txBody>
        </p:sp>
        <p:sp>
          <p:nvSpPr>
            <p:cNvPr id="76951" name="Text Box 151"/>
            <p:cNvSpPr txBox="1">
              <a:spLocks noChangeArrowheads="1"/>
            </p:cNvSpPr>
            <p:nvPr/>
          </p:nvSpPr>
          <p:spPr bwMode="auto">
            <a:xfrm>
              <a:off x="1039" y="3157"/>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a2</a:t>
              </a:r>
            </a:p>
          </p:txBody>
        </p:sp>
        <p:sp>
          <p:nvSpPr>
            <p:cNvPr id="76952" name="Text Box 152"/>
            <p:cNvSpPr txBox="1">
              <a:spLocks noChangeArrowheads="1"/>
            </p:cNvSpPr>
            <p:nvPr/>
          </p:nvSpPr>
          <p:spPr bwMode="auto">
            <a:xfrm>
              <a:off x="1952" y="3637"/>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a5</a:t>
              </a:r>
            </a:p>
          </p:txBody>
        </p:sp>
        <p:sp>
          <p:nvSpPr>
            <p:cNvPr id="76953" name="Text Box 153"/>
            <p:cNvSpPr txBox="1">
              <a:spLocks noChangeArrowheads="1"/>
            </p:cNvSpPr>
            <p:nvPr/>
          </p:nvSpPr>
          <p:spPr bwMode="auto">
            <a:xfrm>
              <a:off x="2243" y="3834"/>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a8</a:t>
              </a:r>
            </a:p>
          </p:txBody>
        </p:sp>
        <p:sp>
          <p:nvSpPr>
            <p:cNvPr id="76954" name="Text Box 154"/>
            <p:cNvSpPr txBox="1">
              <a:spLocks noChangeArrowheads="1"/>
            </p:cNvSpPr>
            <p:nvPr/>
          </p:nvSpPr>
          <p:spPr bwMode="auto">
            <a:xfrm>
              <a:off x="2566" y="3873"/>
              <a:ext cx="267" cy="250"/>
            </a:xfrm>
            <a:prstGeom prst="rect">
              <a:avLst/>
            </a:prstGeom>
            <a:noFill/>
            <a:ln w="9525">
              <a:noFill/>
              <a:miter lim="800000"/>
              <a:headEnd/>
              <a:tailEnd/>
            </a:ln>
            <a:effectLst/>
          </p:spPr>
          <p:txBody>
            <a:bodyPr wrap="none">
              <a:spAutoFit/>
            </a:bodyPr>
            <a:lstStyle/>
            <a:p>
              <a:r>
                <a:rPr lang="en-US" altLang="zh-CN">
                  <a:solidFill>
                    <a:schemeClr val="accent2"/>
                  </a:solidFill>
                </a:rPr>
                <a:t>a9</a:t>
              </a:r>
            </a:p>
          </p:txBody>
        </p:sp>
        <p:sp>
          <p:nvSpPr>
            <p:cNvPr id="76955" name="Text Box 155"/>
            <p:cNvSpPr txBox="1">
              <a:spLocks noChangeArrowheads="1"/>
            </p:cNvSpPr>
            <p:nvPr/>
          </p:nvSpPr>
          <p:spPr bwMode="auto">
            <a:xfrm>
              <a:off x="2628" y="3692"/>
              <a:ext cx="347" cy="250"/>
            </a:xfrm>
            <a:prstGeom prst="rect">
              <a:avLst/>
            </a:prstGeom>
            <a:noFill/>
            <a:ln w="9525">
              <a:noFill/>
              <a:miter lim="800000"/>
              <a:headEnd/>
              <a:tailEnd/>
            </a:ln>
            <a:effectLst/>
          </p:spPr>
          <p:txBody>
            <a:bodyPr wrap="none">
              <a:spAutoFit/>
            </a:bodyPr>
            <a:lstStyle/>
            <a:p>
              <a:r>
                <a:rPr lang="en-US" altLang="zh-CN">
                  <a:solidFill>
                    <a:schemeClr val="accent2"/>
                  </a:solidFill>
                </a:rPr>
                <a:t>a10</a:t>
              </a:r>
            </a:p>
          </p:txBody>
        </p:sp>
        <p:sp>
          <p:nvSpPr>
            <p:cNvPr id="76956" name="Text Box 156"/>
            <p:cNvSpPr txBox="1">
              <a:spLocks noChangeArrowheads="1"/>
            </p:cNvSpPr>
            <p:nvPr/>
          </p:nvSpPr>
          <p:spPr bwMode="auto">
            <a:xfrm>
              <a:off x="3148" y="3708"/>
              <a:ext cx="400" cy="250"/>
            </a:xfrm>
            <a:prstGeom prst="rect">
              <a:avLst/>
            </a:prstGeom>
            <a:noFill/>
            <a:ln w="9525">
              <a:noFill/>
              <a:miter lim="800000"/>
              <a:headEnd/>
              <a:tailEnd/>
            </a:ln>
            <a:effectLst/>
          </p:spPr>
          <p:txBody>
            <a:bodyPr>
              <a:spAutoFit/>
            </a:bodyPr>
            <a:lstStyle/>
            <a:p>
              <a:r>
                <a:rPr lang="en-US" altLang="zh-CN">
                  <a:solidFill>
                    <a:schemeClr val="accent2"/>
                  </a:solidFill>
                </a:rPr>
                <a:t>a11</a:t>
              </a:r>
            </a:p>
          </p:txBody>
        </p:sp>
      </p:grpSp>
      <p:sp>
        <p:nvSpPr>
          <p:cNvPr id="76957" name="Text Box 157"/>
          <p:cNvSpPr txBox="1">
            <a:spLocks noChangeArrowheads="1"/>
          </p:cNvSpPr>
          <p:nvPr/>
        </p:nvSpPr>
        <p:spPr bwMode="auto">
          <a:xfrm>
            <a:off x="1773238" y="3330575"/>
            <a:ext cx="311150" cy="396875"/>
          </a:xfrm>
          <a:prstGeom prst="rect">
            <a:avLst/>
          </a:prstGeom>
          <a:noFill/>
          <a:ln w="38100">
            <a:noFill/>
            <a:miter lim="800000"/>
            <a:headEnd/>
            <a:tailEnd/>
          </a:ln>
          <a:effectLst/>
        </p:spPr>
        <p:txBody>
          <a:bodyPr wrap="none">
            <a:spAutoFit/>
          </a:bodyPr>
          <a:lstStyle/>
          <a:p>
            <a:r>
              <a:rPr lang="en-US" altLang="zh-CN" b="1">
                <a:solidFill>
                  <a:srgbClr val="FF3300"/>
                </a:solidFill>
              </a:rPr>
              <a:t>0</a:t>
            </a:r>
          </a:p>
        </p:txBody>
      </p:sp>
      <p:sp>
        <p:nvSpPr>
          <p:cNvPr id="76958" name="Text Box 158"/>
          <p:cNvSpPr txBox="1">
            <a:spLocks noChangeArrowheads="1"/>
          </p:cNvSpPr>
          <p:nvPr/>
        </p:nvSpPr>
        <p:spPr bwMode="auto">
          <a:xfrm>
            <a:off x="1811338" y="2717800"/>
            <a:ext cx="311150" cy="396875"/>
          </a:xfrm>
          <a:prstGeom prst="rect">
            <a:avLst/>
          </a:prstGeom>
          <a:noFill/>
          <a:ln w="38100">
            <a:noFill/>
            <a:miter lim="800000"/>
            <a:headEnd/>
            <a:tailEnd/>
          </a:ln>
          <a:effectLst/>
        </p:spPr>
        <p:txBody>
          <a:bodyPr wrap="none">
            <a:spAutoFit/>
          </a:bodyPr>
          <a:lstStyle/>
          <a:p>
            <a:r>
              <a:rPr lang="en-US" altLang="zh-CN" b="1">
                <a:solidFill>
                  <a:srgbClr val="FF3300"/>
                </a:solidFill>
              </a:rPr>
              <a:t>8</a:t>
            </a:r>
          </a:p>
        </p:txBody>
      </p:sp>
      <p:sp>
        <p:nvSpPr>
          <p:cNvPr id="76959" name="Text Box 159"/>
          <p:cNvSpPr txBox="1">
            <a:spLocks noChangeArrowheads="1"/>
          </p:cNvSpPr>
          <p:nvPr/>
        </p:nvSpPr>
        <p:spPr bwMode="auto">
          <a:xfrm>
            <a:off x="1811338" y="2994025"/>
            <a:ext cx="438150" cy="396875"/>
          </a:xfrm>
          <a:prstGeom prst="rect">
            <a:avLst/>
          </a:prstGeom>
          <a:noFill/>
          <a:ln w="38100">
            <a:noFill/>
            <a:miter lim="800000"/>
            <a:headEnd/>
            <a:tailEnd/>
          </a:ln>
          <a:effectLst/>
        </p:spPr>
        <p:txBody>
          <a:bodyPr wrap="none">
            <a:spAutoFit/>
          </a:bodyPr>
          <a:lstStyle/>
          <a:p>
            <a:r>
              <a:rPr lang="en-US" altLang="zh-CN" b="1">
                <a:solidFill>
                  <a:srgbClr val="FF3300"/>
                </a:solidFill>
              </a:rPr>
              <a:t>16</a:t>
            </a:r>
          </a:p>
        </p:txBody>
      </p:sp>
      <p:sp>
        <p:nvSpPr>
          <p:cNvPr id="76960" name="Text Box 160"/>
          <p:cNvSpPr txBox="1">
            <a:spLocks noChangeArrowheads="1"/>
          </p:cNvSpPr>
          <p:nvPr/>
        </p:nvSpPr>
        <p:spPr bwMode="auto">
          <a:xfrm>
            <a:off x="1773238" y="3606800"/>
            <a:ext cx="438150" cy="396875"/>
          </a:xfrm>
          <a:prstGeom prst="rect">
            <a:avLst/>
          </a:prstGeom>
          <a:noFill/>
          <a:ln w="38100">
            <a:noFill/>
            <a:miter lim="800000"/>
            <a:headEnd/>
            <a:tailEnd/>
          </a:ln>
          <a:effectLst/>
        </p:spPr>
        <p:txBody>
          <a:bodyPr wrap="none">
            <a:spAutoFit/>
          </a:bodyPr>
          <a:lstStyle/>
          <a:p>
            <a:r>
              <a:rPr lang="en-US" altLang="zh-CN" b="1">
                <a:solidFill>
                  <a:srgbClr val="FF3300"/>
                </a:solidFill>
              </a:rPr>
              <a:t>19</a:t>
            </a:r>
          </a:p>
        </p:txBody>
      </p:sp>
      <p:sp>
        <p:nvSpPr>
          <p:cNvPr id="76961" name="Text Box 161"/>
          <p:cNvSpPr txBox="1">
            <a:spLocks noChangeArrowheads="1"/>
          </p:cNvSpPr>
          <p:nvPr/>
        </p:nvSpPr>
        <p:spPr bwMode="auto">
          <a:xfrm>
            <a:off x="1773238" y="3932238"/>
            <a:ext cx="438150" cy="396875"/>
          </a:xfrm>
          <a:prstGeom prst="rect">
            <a:avLst/>
          </a:prstGeom>
          <a:noFill/>
          <a:ln w="38100">
            <a:noFill/>
            <a:miter lim="800000"/>
            <a:headEnd/>
            <a:tailEnd/>
          </a:ln>
          <a:effectLst/>
        </p:spPr>
        <p:txBody>
          <a:bodyPr wrap="none">
            <a:spAutoFit/>
          </a:bodyPr>
          <a:lstStyle/>
          <a:p>
            <a:r>
              <a:rPr lang="en-US" altLang="zh-CN" b="1">
                <a:solidFill>
                  <a:srgbClr val="FF3300"/>
                </a:solidFill>
              </a:rPr>
              <a:t>20</a:t>
            </a:r>
          </a:p>
        </p:txBody>
      </p:sp>
      <p:sp>
        <p:nvSpPr>
          <p:cNvPr id="76962" name="Text Box 162"/>
          <p:cNvSpPr txBox="1">
            <a:spLocks noChangeArrowheads="1"/>
          </p:cNvSpPr>
          <p:nvPr/>
        </p:nvSpPr>
        <p:spPr bwMode="auto">
          <a:xfrm>
            <a:off x="1747838" y="4246563"/>
            <a:ext cx="438150" cy="396875"/>
          </a:xfrm>
          <a:prstGeom prst="rect">
            <a:avLst/>
          </a:prstGeom>
          <a:noFill/>
          <a:ln w="38100">
            <a:noFill/>
            <a:miter lim="800000"/>
            <a:headEnd/>
            <a:tailEnd/>
          </a:ln>
          <a:effectLst/>
        </p:spPr>
        <p:txBody>
          <a:bodyPr wrap="none">
            <a:spAutoFit/>
          </a:bodyPr>
          <a:lstStyle/>
          <a:p>
            <a:r>
              <a:rPr lang="en-US" altLang="zh-CN" b="1">
                <a:solidFill>
                  <a:srgbClr val="FF3300"/>
                </a:solidFill>
              </a:rPr>
              <a:t>25</a:t>
            </a:r>
          </a:p>
        </p:txBody>
      </p:sp>
      <p:sp>
        <p:nvSpPr>
          <p:cNvPr id="76963" name="Text Box 163"/>
          <p:cNvSpPr txBox="1">
            <a:spLocks noChangeArrowheads="1"/>
          </p:cNvSpPr>
          <p:nvPr/>
        </p:nvSpPr>
        <p:spPr bwMode="auto">
          <a:xfrm>
            <a:off x="1760538" y="4546600"/>
            <a:ext cx="438150" cy="396875"/>
          </a:xfrm>
          <a:prstGeom prst="rect">
            <a:avLst/>
          </a:prstGeom>
          <a:noFill/>
          <a:ln w="38100">
            <a:noFill/>
            <a:miter lim="800000"/>
            <a:headEnd/>
            <a:tailEnd/>
          </a:ln>
          <a:effectLst/>
        </p:spPr>
        <p:txBody>
          <a:bodyPr wrap="none">
            <a:spAutoFit/>
          </a:bodyPr>
          <a:lstStyle/>
          <a:p>
            <a:r>
              <a:rPr lang="en-US" altLang="zh-CN" b="1">
                <a:solidFill>
                  <a:srgbClr val="FF3300"/>
                </a:solidFill>
              </a:rPr>
              <a:t>27</a:t>
            </a:r>
          </a:p>
        </p:txBody>
      </p:sp>
      <p:sp>
        <p:nvSpPr>
          <p:cNvPr id="76964" name="Text Box 164"/>
          <p:cNvSpPr txBox="1">
            <a:spLocks noChangeArrowheads="1"/>
          </p:cNvSpPr>
          <p:nvPr/>
        </p:nvSpPr>
        <p:spPr bwMode="auto">
          <a:xfrm>
            <a:off x="2486025" y="4572000"/>
            <a:ext cx="438150" cy="396875"/>
          </a:xfrm>
          <a:prstGeom prst="rect">
            <a:avLst/>
          </a:prstGeom>
          <a:noFill/>
          <a:ln w="38100">
            <a:noFill/>
            <a:miter lim="800000"/>
            <a:headEnd/>
            <a:tailEnd/>
          </a:ln>
          <a:effectLst/>
        </p:spPr>
        <p:txBody>
          <a:bodyPr wrap="none">
            <a:spAutoFit/>
          </a:bodyPr>
          <a:lstStyle/>
          <a:p>
            <a:r>
              <a:rPr lang="en-US" altLang="zh-CN" b="1">
                <a:solidFill>
                  <a:srgbClr val="6600FF"/>
                </a:solidFill>
              </a:rPr>
              <a:t>27</a:t>
            </a:r>
          </a:p>
        </p:txBody>
      </p:sp>
      <p:sp>
        <p:nvSpPr>
          <p:cNvPr id="76965" name="Text Box 165"/>
          <p:cNvSpPr txBox="1">
            <a:spLocks noChangeArrowheads="1"/>
          </p:cNvSpPr>
          <p:nvPr/>
        </p:nvSpPr>
        <p:spPr bwMode="auto">
          <a:xfrm>
            <a:off x="2486025" y="4246563"/>
            <a:ext cx="438150" cy="396875"/>
          </a:xfrm>
          <a:prstGeom prst="rect">
            <a:avLst/>
          </a:prstGeom>
          <a:noFill/>
          <a:ln w="38100">
            <a:noFill/>
            <a:miter lim="800000"/>
            <a:headEnd/>
            <a:tailEnd/>
          </a:ln>
          <a:effectLst/>
        </p:spPr>
        <p:txBody>
          <a:bodyPr wrap="none">
            <a:spAutoFit/>
          </a:bodyPr>
          <a:lstStyle/>
          <a:p>
            <a:r>
              <a:rPr lang="en-US" altLang="zh-CN" b="1">
                <a:solidFill>
                  <a:srgbClr val="6600FF"/>
                </a:solidFill>
              </a:rPr>
              <a:t>25</a:t>
            </a:r>
          </a:p>
        </p:txBody>
      </p:sp>
      <p:sp>
        <p:nvSpPr>
          <p:cNvPr id="76966" name="Text Box 166"/>
          <p:cNvSpPr txBox="1">
            <a:spLocks noChangeArrowheads="1"/>
          </p:cNvSpPr>
          <p:nvPr/>
        </p:nvSpPr>
        <p:spPr bwMode="auto">
          <a:xfrm>
            <a:off x="2486025" y="3908425"/>
            <a:ext cx="438150" cy="396875"/>
          </a:xfrm>
          <a:prstGeom prst="rect">
            <a:avLst/>
          </a:prstGeom>
          <a:noFill/>
          <a:ln w="38100">
            <a:noFill/>
            <a:miter lim="800000"/>
            <a:headEnd/>
            <a:tailEnd/>
          </a:ln>
          <a:effectLst/>
        </p:spPr>
        <p:txBody>
          <a:bodyPr wrap="none">
            <a:spAutoFit/>
          </a:bodyPr>
          <a:lstStyle/>
          <a:p>
            <a:r>
              <a:rPr lang="en-US" altLang="zh-CN" b="1">
                <a:solidFill>
                  <a:srgbClr val="6600FF"/>
                </a:solidFill>
              </a:rPr>
              <a:t>20</a:t>
            </a:r>
          </a:p>
        </p:txBody>
      </p:sp>
      <p:sp>
        <p:nvSpPr>
          <p:cNvPr id="76967" name="Text Box 167"/>
          <p:cNvSpPr txBox="1">
            <a:spLocks noChangeArrowheads="1"/>
          </p:cNvSpPr>
          <p:nvPr/>
        </p:nvSpPr>
        <p:spPr bwMode="auto">
          <a:xfrm>
            <a:off x="2498725" y="3621088"/>
            <a:ext cx="438150" cy="396875"/>
          </a:xfrm>
          <a:prstGeom prst="rect">
            <a:avLst/>
          </a:prstGeom>
          <a:noFill/>
          <a:ln w="38100">
            <a:noFill/>
            <a:miter lim="800000"/>
            <a:headEnd/>
            <a:tailEnd/>
          </a:ln>
          <a:effectLst/>
        </p:spPr>
        <p:txBody>
          <a:bodyPr wrap="none">
            <a:spAutoFit/>
          </a:bodyPr>
          <a:lstStyle/>
          <a:p>
            <a:r>
              <a:rPr lang="en-US" altLang="zh-CN" b="1">
                <a:solidFill>
                  <a:srgbClr val="6600FF"/>
                </a:solidFill>
              </a:rPr>
              <a:t>19</a:t>
            </a:r>
          </a:p>
        </p:txBody>
      </p:sp>
      <p:sp>
        <p:nvSpPr>
          <p:cNvPr id="76968" name="Text Box 168"/>
          <p:cNvSpPr txBox="1">
            <a:spLocks noChangeArrowheads="1"/>
          </p:cNvSpPr>
          <p:nvPr/>
        </p:nvSpPr>
        <p:spPr bwMode="auto">
          <a:xfrm>
            <a:off x="2511425" y="2968625"/>
            <a:ext cx="438150" cy="396875"/>
          </a:xfrm>
          <a:prstGeom prst="rect">
            <a:avLst/>
          </a:prstGeom>
          <a:noFill/>
          <a:ln w="38100">
            <a:noFill/>
            <a:miter lim="800000"/>
            <a:headEnd/>
            <a:tailEnd/>
          </a:ln>
          <a:effectLst/>
        </p:spPr>
        <p:txBody>
          <a:bodyPr wrap="none">
            <a:spAutoFit/>
          </a:bodyPr>
          <a:lstStyle/>
          <a:p>
            <a:r>
              <a:rPr lang="en-US" altLang="zh-CN" b="1">
                <a:solidFill>
                  <a:srgbClr val="6600FF"/>
                </a:solidFill>
              </a:rPr>
              <a:t>16</a:t>
            </a:r>
          </a:p>
        </p:txBody>
      </p:sp>
      <p:sp>
        <p:nvSpPr>
          <p:cNvPr id="76969" name="Text Box 169"/>
          <p:cNvSpPr txBox="1">
            <a:spLocks noChangeArrowheads="1"/>
          </p:cNvSpPr>
          <p:nvPr/>
        </p:nvSpPr>
        <p:spPr bwMode="auto">
          <a:xfrm>
            <a:off x="2536825" y="2705100"/>
            <a:ext cx="311150" cy="396875"/>
          </a:xfrm>
          <a:prstGeom prst="rect">
            <a:avLst/>
          </a:prstGeom>
          <a:noFill/>
          <a:ln w="38100">
            <a:noFill/>
            <a:miter lim="800000"/>
            <a:headEnd/>
            <a:tailEnd/>
          </a:ln>
          <a:effectLst/>
        </p:spPr>
        <p:txBody>
          <a:bodyPr wrap="none">
            <a:spAutoFit/>
          </a:bodyPr>
          <a:lstStyle/>
          <a:p>
            <a:r>
              <a:rPr lang="en-US" altLang="zh-CN" b="1">
                <a:solidFill>
                  <a:srgbClr val="6600FF"/>
                </a:solidFill>
              </a:rPr>
              <a:t>8</a:t>
            </a:r>
          </a:p>
        </p:txBody>
      </p:sp>
      <p:sp>
        <p:nvSpPr>
          <p:cNvPr id="76970" name="Text Box 170"/>
          <p:cNvSpPr txBox="1">
            <a:spLocks noChangeArrowheads="1"/>
          </p:cNvSpPr>
          <p:nvPr/>
        </p:nvSpPr>
        <p:spPr bwMode="auto">
          <a:xfrm>
            <a:off x="2562225" y="3317875"/>
            <a:ext cx="311150" cy="396875"/>
          </a:xfrm>
          <a:prstGeom prst="rect">
            <a:avLst/>
          </a:prstGeom>
          <a:noFill/>
          <a:ln w="38100">
            <a:noFill/>
            <a:miter lim="800000"/>
            <a:headEnd/>
            <a:tailEnd/>
          </a:ln>
          <a:effectLst/>
        </p:spPr>
        <p:txBody>
          <a:bodyPr wrap="none">
            <a:spAutoFit/>
          </a:bodyPr>
          <a:lstStyle/>
          <a:p>
            <a:r>
              <a:rPr lang="en-US" altLang="zh-CN" b="1">
                <a:solidFill>
                  <a:srgbClr val="6600FF"/>
                </a:solidFill>
              </a:rPr>
              <a:t>0</a:t>
            </a:r>
          </a:p>
        </p:txBody>
      </p:sp>
      <p:sp>
        <p:nvSpPr>
          <p:cNvPr id="76971" name="Text Box 171"/>
          <p:cNvSpPr txBox="1">
            <a:spLocks noChangeArrowheads="1"/>
          </p:cNvSpPr>
          <p:nvPr/>
        </p:nvSpPr>
        <p:spPr bwMode="auto">
          <a:xfrm>
            <a:off x="5143500" y="4695825"/>
            <a:ext cx="3740150" cy="519113"/>
          </a:xfrm>
          <a:prstGeom prst="rect">
            <a:avLst/>
          </a:prstGeom>
          <a:noFill/>
          <a:ln w="38100">
            <a:noFill/>
            <a:miter lim="800000"/>
            <a:headEnd/>
            <a:tailEnd/>
          </a:ln>
          <a:effectLst/>
        </p:spPr>
        <p:txBody>
          <a:bodyPr wrap="none">
            <a:spAutoFit/>
          </a:bodyPr>
          <a:lstStyle/>
          <a:p>
            <a:r>
              <a:rPr lang="zh-CN" altLang="en-US" sz="2800"/>
              <a:t>完成工程最短时间</a:t>
            </a:r>
            <a:r>
              <a:rPr lang="en-US" altLang="zh-CN" sz="2800">
                <a:solidFill>
                  <a:srgbClr val="6600FF"/>
                </a:solidFill>
              </a:rPr>
              <a:t>27</a:t>
            </a:r>
            <a:r>
              <a:rPr lang="zh-CN" altLang="en-US" sz="2800">
                <a:solidFill>
                  <a:srgbClr val="6600FF"/>
                </a:solidFill>
              </a:rPr>
              <a:t>天</a:t>
            </a:r>
          </a:p>
        </p:txBody>
      </p:sp>
      <p:sp>
        <p:nvSpPr>
          <p:cNvPr id="76972" name="Text Box 172"/>
          <p:cNvSpPr txBox="1">
            <a:spLocks noChangeArrowheads="1"/>
          </p:cNvSpPr>
          <p:nvPr/>
        </p:nvSpPr>
        <p:spPr bwMode="auto">
          <a:xfrm>
            <a:off x="5302250" y="5121275"/>
            <a:ext cx="3841750" cy="1552575"/>
          </a:xfrm>
          <a:prstGeom prst="rect">
            <a:avLst/>
          </a:prstGeom>
          <a:noFill/>
          <a:ln w="38100">
            <a:noFill/>
            <a:miter lim="800000"/>
            <a:headEnd/>
            <a:tailEnd/>
          </a:ln>
          <a:effectLst/>
        </p:spPr>
        <p:txBody>
          <a:bodyPr wrap="none">
            <a:spAutoFit/>
          </a:bodyPr>
          <a:lstStyle/>
          <a:p>
            <a:r>
              <a:rPr lang="zh-CN" altLang="en-US" sz="2400"/>
              <a:t>在不改变关键路径前提下，</a:t>
            </a:r>
          </a:p>
          <a:p>
            <a:r>
              <a:rPr lang="zh-CN" altLang="en-US" sz="2400"/>
              <a:t>提高几条关键路径上的</a:t>
            </a:r>
            <a:r>
              <a:rPr lang="zh-CN" altLang="en-US" sz="2400">
                <a:solidFill>
                  <a:srgbClr val="6600FF"/>
                </a:solidFill>
              </a:rPr>
              <a:t>公</a:t>
            </a:r>
          </a:p>
          <a:p>
            <a:r>
              <a:rPr lang="zh-CN" altLang="en-US" sz="2400">
                <a:solidFill>
                  <a:srgbClr val="6600FF"/>
                </a:solidFill>
              </a:rPr>
              <a:t>共活动</a:t>
            </a:r>
            <a:r>
              <a:rPr lang="en-US" altLang="zh-CN" sz="2400">
                <a:solidFill>
                  <a:srgbClr val="6600FF"/>
                </a:solidFill>
              </a:rPr>
              <a:t>a1,a2,a5,a11</a:t>
            </a:r>
            <a:r>
              <a:rPr lang="zh-CN" altLang="en-US" sz="2400"/>
              <a:t>速度可</a:t>
            </a:r>
          </a:p>
          <a:p>
            <a:r>
              <a:rPr lang="zh-CN" altLang="en-US" sz="2400"/>
              <a:t>以缩短工期</a:t>
            </a:r>
          </a:p>
        </p:txBody>
      </p:sp>
      <p:grpSp>
        <p:nvGrpSpPr>
          <p:cNvPr id="25" name="Group 173"/>
          <p:cNvGrpSpPr>
            <a:grpSpLocks/>
          </p:cNvGrpSpPr>
          <p:nvPr/>
        </p:nvGrpSpPr>
        <p:grpSpPr bwMode="auto">
          <a:xfrm>
            <a:off x="593725" y="5345113"/>
            <a:ext cx="4262438" cy="1003300"/>
            <a:chOff x="374" y="3367"/>
            <a:chExt cx="2685" cy="632"/>
          </a:xfrm>
        </p:grpSpPr>
        <p:sp>
          <p:nvSpPr>
            <p:cNvPr id="76974" name="Line 174"/>
            <p:cNvSpPr>
              <a:spLocks noChangeShapeType="1"/>
            </p:cNvSpPr>
            <p:nvPr/>
          </p:nvSpPr>
          <p:spPr bwMode="auto">
            <a:xfrm flipV="1">
              <a:off x="374" y="3520"/>
              <a:ext cx="0" cy="447"/>
            </a:xfrm>
            <a:prstGeom prst="line">
              <a:avLst/>
            </a:prstGeom>
            <a:noFill/>
            <a:ln w="38100">
              <a:solidFill>
                <a:srgbClr val="0000CC"/>
              </a:solidFill>
              <a:round/>
              <a:headEnd/>
              <a:tailEnd type="triangle" w="med" len="med"/>
            </a:ln>
            <a:effectLst/>
          </p:spPr>
          <p:txBody>
            <a:bodyPr wrap="none"/>
            <a:lstStyle/>
            <a:p>
              <a:endParaRPr lang="zh-CN" altLang="en-US"/>
            </a:p>
          </p:txBody>
        </p:sp>
        <p:sp>
          <p:nvSpPr>
            <p:cNvPr id="76975" name="Line 175"/>
            <p:cNvSpPr>
              <a:spLocks noChangeShapeType="1"/>
            </p:cNvSpPr>
            <p:nvPr/>
          </p:nvSpPr>
          <p:spPr bwMode="auto">
            <a:xfrm>
              <a:off x="462" y="3367"/>
              <a:ext cx="925" cy="0"/>
            </a:xfrm>
            <a:prstGeom prst="line">
              <a:avLst/>
            </a:prstGeom>
            <a:noFill/>
            <a:ln w="38100">
              <a:solidFill>
                <a:srgbClr val="0000CC"/>
              </a:solidFill>
              <a:round/>
              <a:headEnd/>
              <a:tailEnd type="triangle" w="med" len="med"/>
            </a:ln>
            <a:effectLst/>
          </p:spPr>
          <p:txBody>
            <a:bodyPr wrap="none"/>
            <a:lstStyle/>
            <a:p>
              <a:endParaRPr lang="zh-CN" altLang="en-US"/>
            </a:p>
          </p:txBody>
        </p:sp>
        <p:sp>
          <p:nvSpPr>
            <p:cNvPr id="76976" name="Line 176"/>
            <p:cNvSpPr>
              <a:spLocks noChangeShapeType="1"/>
            </p:cNvSpPr>
            <p:nvPr/>
          </p:nvSpPr>
          <p:spPr bwMode="auto">
            <a:xfrm>
              <a:off x="1525" y="3496"/>
              <a:ext cx="1" cy="503"/>
            </a:xfrm>
            <a:prstGeom prst="line">
              <a:avLst/>
            </a:prstGeom>
            <a:noFill/>
            <a:ln w="38100">
              <a:solidFill>
                <a:srgbClr val="0000CC"/>
              </a:solidFill>
              <a:round/>
              <a:headEnd/>
              <a:tailEnd type="triangle" w="med" len="med"/>
            </a:ln>
            <a:effectLst/>
          </p:spPr>
          <p:txBody>
            <a:bodyPr wrap="none"/>
            <a:lstStyle/>
            <a:p>
              <a:endParaRPr lang="zh-CN" altLang="en-US"/>
            </a:p>
          </p:txBody>
        </p:sp>
        <p:sp>
          <p:nvSpPr>
            <p:cNvPr id="76977" name="Line 177"/>
            <p:cNvSpPr>
              <a:spLocks noChangeShapeType="1"/>
            </p:cNvSpPr>
            <p:nvPr/>
          </p:nvSpPr>
          <p:spPr bwMode="auto">
            <a:xfrm>
              <a:off x="2694" y="3748"/>
              <a:ext cx="365" cy="0"/>
            </a:xfrm>
            <a:prstGeom prst="line">
              <a:avLst/>
            </a:prstGeom>
            <a:noFill/>
            <a:ln w="38100">
              <a:solidFill>
                <a:srgbClr val="0000CC"/>
              </a:solidFill>
              <a:round/>
              <a:headEnd/>
              <a:tailEnd type="triangle" w="med" len="med"/>
            </a:ln>
            <a:effec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builtIn="1"/>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6803"/>
                                        </p:tgtEl>
                                        <p:attrNameLst>
                                          <p:attrName>style.visibility</p:attrName>
                                        </p:attrNameLst>
                                      </p:cBhvr>
                                      <p:to>
                                        <p:strVal val="visible"/>
                                      </p:to>
                                    </p:set>
                                    <p:anim calcmode="lin" valueType="num">
                                      <p:cBhvr additive="base">
                                        <p:cTn id="12" dur="500" fill="hold"/>
                                        <p:tgtEl>
                                          <p:spTgt spid="76803"/>
                                        </p:tgtEl>
                                        <p:attrNameLst>
                                          <p:attrName>ppt_x</p:attrName>
                                        </p:attrNameLst>
                                      </p:cBhvr>
                                      <p:tavLst>
                                        <p:tav tm="0">
                                          <p:val>
                                            <p:strVal val="0-#ppt_w/2"/>
                                          </p:val>
                                        </p:tav>
                                        <p:tav tm="100000">
                                          <p:val>
                                            <p:strVal val="#ppt_x"/>
                                          </p:val>
                                        </p:tav>
                                      </p:tavLst>
                                    </p:anim>
                                    <p:anim calcmode="lin" valueType="num">
                                      <p:cBhvr additive="base">
                                        <p:cTn id="13" dur="500" fill="hold"/>
                                        <p:tgtEl>
                                          <p:spTgt spid="7680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6957"/>
                                        </p:tgtEl>
                                        <p:attrNameLst>
                                          <p:attrName>style.visibility</p:attrName>
                                        </p:attrNameLst>
                                      </p:cBhvr>
                                      <p:to>
                                        <p:strVal val="visible"/>
                                      </p:to>
                                    </p:set>
                                  </p:childTnLst>
                                  <p:subTnLst>
                                    <p:audio>
                                      <p:cMediaNode>
                                        <p:cTn display="0" masterRel="sameClick">
                                          <p:stCondLst>
                                            <p:cond evt="begin" delay="0">
                                              <p:tn val="16"/>
                                            </p:cond>
                                          </p:stCondLst>
                                          <p:endCondLst>
                                            <p:cond evt="onStopAudio" delay="0">
                                              <p:tgtEl>
                                                <p:sldTgt/>
                                              </p:tgtEl>
                                            </p:cond>
                                          </p:endCondLst>
                                        </p:cTn>
                                        <p:tgtEl>
                                          <p:sndTgt r:embed="rId2" name="CAMERA.WAV" builtIn="1"/>
                                        </p:tgtEl>
                                      </p:cMediaNode>
                                    </p:audio>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6958"/>
                                        </p:tgtEl>
                                        <p:attrNameLst>
                                          <p:attrName>style.visibility</p:attrName>
                                        </p:attrNameLst>
                                      </p:cBhvr>
                                      <p:to>
                                        <p:strVal val="visible"/>
                                      </p:to>
                                    </p:set>
                                  </p:childTnLst>
                                  <p:subTnLst>
                                    <p:audio>
                                      <p:cMediaNode>
                                        <p:cTn display="0" masterRel="sameClick">
                                          <p:stCondLst>
                                            <p:cond evt="begin" delay="0">
                                              <p:tn val="20"/>
                                            </p:cond>
                                          </p:stCondLst>
                                          <p:endCondLst>
                                            <p:cond evt="onStopAudio" delay="0">
                                              <p:tgtEl>
                                                <p:sldTgt/>
                                              </p:tgtEl>
                                            </p:cond>
                                          </p:endCondLst>
                                        </p:cTn>
                                        <p:tgtEl>
                                          <p:sndTgt r:embed="rId2" name="CAMERA.WAV" builtIn="1"/>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6959"/>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2" name="CAMERA.WAV" builtIn="1"/>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76960"/>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2" name="CAMERA.WAV" builtIn="1"/>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76961"/>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2" name="CAMERA.WAV" builtIn="1"/>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6962"/>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2" name="CAMERA.WAV" builtIn="1"/>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76963"/>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2" name="CAMERA.WAV" builtIn="1"/>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6964"/>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2" name="CAMERA.WAV" builtIn="1"/>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6965"/>
                                        </p:tgtEl>
                                        <p:attrNameLst>
                                          <p:attrName>style.visibility</p:attrName>
                                        </p:attrNameLst>
                                      </p:cBhvr>
                                      <p:to>
                                        <p:strVal val="visible"/>
                                      </p:to>
                                    </p:set>
                                  </p:childTnLst>
                                  <p:subTnLst>
                                    <p:audio>
                                      <p:cMediaNode>
                                        <p:cTn display="0" masterRel="sameClick">
                                          <p:stCondLst>
                                            <p:cond evt="begin" delay="0">
                                              <p:tn val="48"/>
                                            </p:cond>
                                          </p:stCondLst>
                                          <p:endCondLst>
                                            <p:cond evt="onStopAudio" delay="0">
                                              <p:tgtEl>
                                                <p:sldTgt/>
                                              </p:tgtEl>
                                            </p:cond>
                                          </p:endCondLst>
                                        </p:cTn>
                                        <p:tgtEl>
                                          <p:sndTgt r:embed="rId2" name="CAMERA.WAV" builtIn="1"/>
                                        </p:tgtEl>
                                      </p:cMediaNode>
                                    </p:audio>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76966"/>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2" name="CAMERA.WAV" builtIn="1"/>
                                        </p:tgtEl>
                                      </p:cMediaNode>
                                    </p:audio>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76967"/>
                                        </p:tgtEl>
                                        <p:attrNameLst>
                                          <p:attrName>style.visibility</p:attrName>
                                        </p:attrNameLst>
                                      </p:cBhvr>
                                      <p:to>
                                        <p:strVal val="visible"/>
                                      </p:to>
                                    </p:set>
                                  </p:childTnLst>
                                  <p:subTnLst>
                                    <p:audio>
                                      <p:cMediaNode>
                                        <p:cTn display="0" masterRel="sameClick">
                                          <p:stCondLst>
                                            <p:cond evt="begin" delay="0">
                                              <p:tn val="56"/>
                                            </p:cond>
                                          </p:stCondLst>
                                          <p:endCondLst>
                                            <p:cond evt="onStopAudio" delay="0">
                                              <p:tgtEl>
                                                <p:sldTgt/>
                                              </p:tgtEl>
                                            </p:cond>
                                          </p:endCondLst>
                                        </p:cTn>
                                        <p:tgtEl>
                                          <p:sndTgt r:embed="rId2" name="CAMERA.WAV" builtIn="1"/>
                                        </p:tgtEl>
                                      </p:cMediaNode>
                                    </p:audio>
                                  </p:sub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76968"/>
                                        </p:tgtEl>
                                        <p:attrNameLst>
                                          <p:attrName>style.visibility</p:attrName>
                                        </p:attrNameLst>
                                      </p:cBhvr>
                                      <p:to>
                                        <p:strVal val="visible"/>
                                      </p:to>
                                    </p:set>
                                  </p:childTnLst>
                                  <p:subTnLst>
                                    <p:audio>
                                      <p:cMediaNode>
                                        <p:cTn display="0" masterRel="sameClick">
                                          <p:stCondLst>
                                            <p:cond evt="begin" delay="0">
                                              <p:tn val="60"/>
                                            </p:cond>
                                          </p:stCondLst>
                                          <p:endCondLst>
                                            <p:cond evt="onStopAudio" delay="0">
                                              <p:tgtEl>
                                                <p:sldTgt/>
                                              </p:tgtEl>
                                            </p:cond>
                                          </p:endCondLst>
                                        </p:cTn>
                                        <p:tgtEl>
                                          <p:sndTgt r:embed="rId2" name="CAMERA.WAV" builtIn="1"/>
                                        </p:tgtEl>
                                      </p:cMediaNode>
                                    </p:audio>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6969"/>
                                        </p:tgtEl>
                                        <p:attrNameLst>
                                          <p:attrName>style.visibility</p:attrName>
                                        </p:attrNameLst>
                                      </p:cBhvr>
                                      <p:to>
                                        <p:strVal val="visible"/>
                                      </p:to>
                                    </p:set>
                                  </p:childTnLst>
                                  <p:subTnLst>
                                    <p:audio>
                                      <p:cMediaNode>
                                        <p:cTn display="0" masterRel="sameClick">
                                          <p:stCondLst>
                                            <p:cond evt="begin" delay="0">
                                              <p:tn val="64"/>
                                            </p:cond>
                                          </p:stCondLst>
                                          <p:endCondLst>
                                            <p:cond evt="onStopAudio" delay="0">
                                              <p:tgtEl>
                                                <p:sldTgt/>
                                              </p:tgtEl>
                                            </p:cond>
                                          </p:endCondLst>
                                        </p:cTn>
                                        <p:tgtEl>
                                          <p:sndTgt r:embed="rId2" name="CAMERA.WAV" builtIn="1"/>
                                        </p:tgtEl>
                                      </p:cMediaNode>
                                    </p:audio>
                                  </p:sub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76970"/>
                                        </p:tgtEl>
                                        <p:attrNameLst>
                                          <p:attrName>style.visibility</p:attrName>
                                        </p:attrNameLst>
                                      </p:cBhvr>
                                      <p:to>
                                        <p:strVal val="visible"/>
                                      </p:to>
                                    </p:set>
                                  </p:childTnLst>
                                  <p:subTnLst>
                                    <p:audio>
                                      <p:cMediaNode>
                                        <p:cTn display="0" masterRel="sameClick">
                                          <p:stCondLst>
                                            <p:cond evt="begin" delay="0">
                                              <p:tn val="68"/>
                                            </p:cond>
                                          </p:stCondLst>
                                          <p:endCondLst>
                                            <p:cond evt="onStopAudio" delay="0">
                                              <p:tgtEl>
                                                <p:sldTgt/>
                                              </p:tgtEl>
                                            </p:cond>
                                          </p:endCondLst>
                                        </p:cTn>
                                        <p:tgtEl>
                                          <p:sndTgt r:embed="rId2" name="CAMERA.WAV" builtIn="1"/>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8" fill="hold" nodeType="click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additive="base">
                                        <p:cTn id="74" dur="500" fill="hold"/>
                                        <p:tgtEl>
                                          <p:spTgt spid="5"/>
                                        </p:tgtEl>
                                        <p:attrNameLst>
                                          <p:attrName>ppt_x</p:attrName>
                                        </p:attrNameLst>
                                      </p:cBhvr>
                                      <p:tavLst>
                                        <p:tav tm="0">
                                          <p:val>
                                            <p:strVal val="0-#ppt_w/2"/>
                                          </p:val>
                                        </p:tav>
                                        <p:tav tm="100000">
                                          <p:val>
                                            <p:strVal val="#ppt_x"/>
                                          </p:val>
                                        </p:tav>
                                      </p:tavLst>
                                    </p:anim>
                                    <p:anim calcmode="lin" valueType="num">
                                      <p:cBhvr additive="base">
                                        <p:cTn id="7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76818"/>
                                        </p:tgtEl>
                                        <p:attrNameLst>
                                          <p:attrName>style.visibility</p:attrName>
                                        </p:attrNameLst>
                                      </p:cBhvr>
                                      <p:to>
                                        <p:strVal val="visible"/>
                                      </p:to>
                                    </p:set>
                                    <p:anim calcmode="lin" valueType="num">
                                      <p:cBhvr additive="base">
                                        <p:cTn id="80" dur="500" fill="hold"/>
                                        <p:tgtEl>
                                          <p:spTgt spid="76818"/>
                                        </p:tgtEl>
                                        <p:attrNameLst>
                                          <p:attrName>ppt_x</p:attrName>
                                        </p:attrNameLst>
                                      </p:cBhvr>
                                      <p:tavLst>
                                        <p:tav tm="0">
                                          <p:val>
                                            <p:strVal val="0-#ppt_w/2"/>
                                          </p:val>
                                        </p:tav>
                                        <p:tav tm="100000">
                                          <p:val>
                                            <p:strVal val="#ppt_x"/>
                                          </p:val>
                                        </p:tav>
                                      </p:tavLst>
                                    </p:anim>
                                    <p:anim calcmode="lin" valueType="num">
                                      <p:cBhvr additive="base">
                                        <p:cTn id="81" dur="500" fill="hold"/>
                                        <p:tgtEl>
                                          <p:spTgt spid="76818"/>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84"/>
                                            </p:cond>
                                          </p:stCondLst>
                                          <p:endCondLst>
                                            <p:cond evt="onStopAudio" delay="0">
                                              <p:tgtEl>
                                                <p:sldTgt/>
                                              </p:tgtEl>
                                            </p:cond>
                                          </p:endCondLst>
                                        </p:cTn>
                                        <p:tgtEl>
                                          <p:sndTgt r:embed="rId2" name="CAMERA.WAV" builtIn="1"/>
                                        </p:tgtEl>
                                      </p:cMediaNode>
                                    </p:audio>
                                  </p:sub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88"/>
                                            </p:cond>
                                          </p:stCondLst>
                                          <p:endCondLst>
                                            <p:cond evt="onStopAudio" delay="0">
                                              <p:tgtEl>
                                                <p:sldTgt/>
                                              </p:tgtEl>
                                            </p:cond>
                                          </p:endCondLst>
                                        </p:cTn>
                                        <p:tgtEl>
                                          <p:sndTgt r:embed="rId2" name="CAMERA.WAV" builtIn="1"/>
                                        </p:tgtEl>
                                      </p:cMediaNode>
                                    </p:audio>
                                  </p:subTnLst>
                                </p:cTn>
                              </p:par>
                            </p:childTnLst>
                          </p:cTn>
                        </p:par>
                      </p:childTnLst>
                    </p:cTn>
                  </p:par>
                  <p:par>
                    <p:cTn id="90" fill="hold">
                      <p:stCondLst>
                        <p:cond delay="indefinite"/>
                      </p:stCondLst>
                      <p:childTnLst>
                        <p:par>
                          <p:cTn id="91" fill="hold">
                            <p:stCondLst>
                              <p:cond delay="0"/>
                            </p:stCondLst>
                            <p:childTnLst>
                              <p:par>
                                <p:cTn id="92" presetID="4" presetClass="entr" presetSubtype="32" fill="hold" nodeType="click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box(out)">
                                      <p:cBhvr>
                                        <p:cTn id="94" dur="500"/>
                                        <p:tgtEl>
                                          <p:spTgt spid="16"/>
                                        </p:tgtEl>
                                      </p:cBhvr>
                                    </p:animEffect>
                                  </p:childTnLst>
                                  <p:subTnLst>
                                    <p:audio>
                                      <p:cMediaNode>
                                        <p:cTn display="0" masterRel="sameClick">
                                          <p:stCondLst>
                                            <p:cond evt="begin" delay="0">
                                              <p:tn val="92"/>
                                            </p:cond>
                                          </p:stCondLst>
                                          <p:endCondLst>
                                            <p:cond evt="onStopAudio" delay="0">
                                              <p:tgtEl>
                                                <p:sldTgt/>
                                              </p:tgtEl>
                                            </p:cond>
                                          </p:endCondLst>
                                        </p:cTn>
                                        <p:tgtEl>
                                          <p:sndTgt r:embed="rId2" name="CAMERA.WAV" builtIn="1"/>
                                        </p:tgtEl>
                                      </p:cMediaNode>
                                    </p:audio>
                                  </p:subTnLst>
                                </p:cTn>
                              </p:par>
                            </p:childTnLst>
                          </p:cTn>
                        </p:par>
                      </p:childTnLst>
                    </p:cTn>
                  </p:par>
                  <p:par>
                    <p:cTn id="95" fill="hold">
                      <p:stCondLst>
                        <p:cond delay="indefinite"/>
                      </p:stCondLst>
                      <p:childTnLst>
                        <p:par>
                          <p:cTn id="96" fill="hold">
                            <p:stCondLst>
                              <p:cond delay="0"/>
                            </p:stCondLst>
                            <p:childTnLst>
                              <p:par>
                                <p:cTn id="97" presetID="4" presetClass="entr" presetSubtype="32" fill="hold"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box(out)">
                                      <p:cBhvr>
                                        <p:cTn id="99" dur="500"/>
                                        <p:tgtEl>
                                          <p:spTgt spid="8"/>
                                        </p:tgtEl>
                                      </p:cBhvr>
                                    </p:animEffect>
                                  </p:childTnLst>
                                  <p:subTnLst>
                                    <p:audio>
                                      <p:cMediaNode>
                                        <p:cTn display="0" masterRel="sameClick">
                                          <p:stCondLst>
                                            <p:cond evt="begin" delay="0">
                                              <p:tn val="97"/>
                                            </p:cond>
                                          </p:stCondLst>
                                          <p:endCondLst>
                                            <p:cond evt="onStopAudio" delay="0">
                                              <p:tgtEl>
                                                <p:sldTgt/>
                                              </p:tgtEl>
                                            </p:cond>
                                          </p:endCondLst>
                                        </p:cTn>
                                        <p:tgtEl>
                                          <p:sndTgt r:embed="rId2" name="CAMERA.WAV" builtIn="1"/>
                                        </p:tgtEl>
                                      </p:cMediaNode>
                                    </p:audio>
                                  </p:sub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499"/>
                                          </p:stCondLst>
                                        </p:cTn>
                                        <p:tgtEl>
                                          <p:spTgt spid="9"/>
                                        </p:tgtEl>
                                        <p:attrNameLst>
                                          <p:attrName>style.visibility</p:attrName>
                                        </p:attrNameLst>
                                      </p:cBhvr>
                                      <p:to>
                                        <p:strVal val="visible"/>
                                      </p:to>
                                    </p:set>
                                  </p:childTnLst>
                                  <p:subTnLst>
                                    <p:audio>
                                      <p:cMediaNode>
                                        <p:cTn display="0" masterRel="sameClick">
                                          <p:stCondLst>
                                            <p:cond evt="begin" delay="0">
                                              <p:tn val="102"/>
                                            </p:cond>
                                          </p:stCondLst>
                                          <p:endCondLst>
                                            <p:cond evt="onStopAudio" delay="0">
                                              <p:tgtEl>
                                                <p:sldTgt/>
                                              </p:tgtEl>
                                            </p:cond>
                                          </p:endCondLst>
                                        </p:cTn>
                                        <p:tgtEl>
                                          <p:sndTgt r:embed="rId2" name="CAMERA.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106"/>
                                            </p:cond>
                                          </p:stCondLst>
                                          <p:endCondLst>
                                            <p:cond evt="onStopAudio" delay="0">
                                              <p:tgtEl>
                                                <p:sldTgt/>
                                              </p:tgtEl>
                                            </p:cond>
                                          </p:endCondLst>
                                        </p:cTn>
                                        <p:tgtEl>
                                          <p:sndTgt r:embed="rId2" name="CAMERA.WAV" builtIn="1"/>
                                        </p:tgtEl>
                                      </p:cMediaNode>
                                    </p:audio>
                                  </p:sub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499"/>
                                          </p:stCondLst>
                                        </p:cTn>
                                        <p:tgtEl>
                                          <p:spTgt spid="11"/>
                                        </p:tgtEl>
                                        <p:attrNameLst>
                                          <p:attrName>style.visibility</p:attrName>
                                        </p:attrNameLst>
                                      </p:cBhvr>
                                      <p:to>
                                        <p:strVal val="visible"/>
                                      </p:to>
                                    </p:set>
                                  </p:childTnLst>
                                  <p:subTnLst>
                                    <p:audio>
                                      <p:cMediaNode>
                                        <p:cTn display="0" masterRel="sameClick">
                                          <p:stCondLst>
                                            <p:cond evt="begin" delay="0">
                                              <p:tn val="110"/>
                                            </p:cond>
                                          </p:stCondLst>
                                          <p:endCondLst>
                                            <p:cond evt="onStopAudio" delay="0">
                                              <p:tgtEl>
                                                <p:sldTgt/>
                                              </p:tgtEl>
                                            </p:cond>
                                          </p:endCondLst>
                                        </p:cTn>
                                        <p:tgtEl>
                                          <p:sndTgt r:embed="rId2" name="CAMERA.WAV" builtIn="1"/>
                                        </p:tgtEl>
                                      </p:cMediaNode>
                                    </p:audio>
                                  </p:sub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499"/>
                                          </p:stCondLst>
                                        </p:cTn>
                                        <p:tgtEl>
                                          <p:spTgt spid="12"/>
                                        </p:tgtEl>
                                        <p:attrNameLst>
                                          <p:attrName>style.visibility</p:attrName>
                                        </p:attrNameLst>
                                      </p:cBhvr>
                                      <p:to>
                                        <p:strVal val="visible"/>
                                      </p:to>
                                    </p:set>
                                  </p:childTnLst>
                                  <p:subTnLst>
                                    <p:audio>
                                      <p:cMediaNode>
                                        <p:cTn display="0" masterRel="sameClick">
                                          <p:stCondLst>
                                            <p:cond evt="begin" delay="0">
                                              <p:tn val="114"/>
                                            </p:cond>
                                          </p:stCondLst>
                                          <p:endCondLst>
                                            <p:cond evt="onStopAudio" delay="0">
                                              <p:tgtEl>
                                                <p:sldTgt/>
                                              </p:tgtEl>
                                            </p:cond>
                                          </p:endCondLst>
                                        </p:cTn>
                                        <p:tgtEl>
                                          <p:sndTgt r:embed="rId2" name="CAMERA.WAV" builtIn="1"/>
                                        </p:tgtEl>
                                      </p:cMediaNode>
                                    </p:audio>
                                  </p:sub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499"/>
                                          </p:stCondLst>
                                        </p:cTn>
                                        <p:tgtEl>
                                          <p:spTgt spid="13"/>
                                        </p:tgtEl>
                                        <p:attrNameLst>
                                          <p:attrName>style.visibility</p:attrName>
                                        </p:attrNameLst>
                                      </p:cBhvr>
                                      <p:to>
                                        <p:strVal val="visible"/>
                                      </p:to>
                                    </p:set>
                                  </p:childTnLst>
                                  <p:subTnLst>
                                    <p:audio>
                                      <p:cMediaNode>
                                        <p:cTn display="0" masterRel="sameClick">
                                          <p:stCondLst>
                                            <p:cond evt="begin" delay="0">
                                              <p:tn val="118"/>
                                            </p:cond>
                                          </p:stCondLst>
                                          <p:endCondLst>
                                            <p:cond evt="onStopAudio" delay="0">
                                              <p:tgtEl>
                                                <p:sldTgt/>
                                              </p:tgtEl>
                                            </p:cond>
                                          </p:endCondLst>
                                        </p:cTn>
                                        <p:tgtEl>
                                          <p:sndTgt r:embed="rId2" name="CAMERA.WAV" builtIn="1"/>
                                        </p:tgtEl>
                                      </p:cMediaNode>
                                    </p:audio>
                                  </p:sub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499"/>
                                          </p:stCondLst>
                                        </p:cTn>
                                        <p:tgtEl>
                                          <p:spTgt spid="14"/>
                                        </p:tgtEl>
                                        <p:attrNameLst>
                                          <p:attrName>style.visibility</p:attrName>
                                        </p:attrNameLst>
                                      </p:cBhvr>
                                      <p:to>
                                        <p:strVal val="visible"/>
                                      </p:to>
                                    </p:set>
                                  </p:childTnLst>
                                  <p:subTnLst>
                                    <p:audio>
                                      <p:cMediaNode>
                                        <p:cTn display="0" masterRel="sameClick">
                                          <p:stCondLst>
                                            <p:cond evt="begin" delay="0">
                                              <p:tn val="122"/>
                                            </p:cond>
                                          </p:stCondLst>
                                          <p:endCondLst>
                                            <p:cond evt="onStopAudio" delay="0">
                                              <p:tgtEl>
                                                <p:sldTgt/>
                                              </p:tgtEl>
                                            </p:cond>
                                          </p:endCondLst>
                                        </p:cTn>
                                        <p:tgtEl>
                                          <p:sndTgt r:embed="rId2" name="CAMERA.WAV" builtIn="1"/>
                                        </p:tgtEl>
                                      </p:cMediaNode>
                                    </p:audio>
                                  </p:sub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499"/>
                                          </p:stCondLst>
                                        </p:cTn>
                                        <p:tgtEl>
                                          <p:spTgt spid="15"/>
                                        </p:tgtEl>
                                        <p:attrNameLst>
                                          <p:attrName>style.visibility</p:attrName>
                                        </p:attrNameLst>
                                      </p:cBhvr>
                                      <p:to>
                                        <p:strVal val="visible"/>
                                      </p:to>
                                    </p:set>
                                  </p:childTnLst>
                                  <p:subTnLst>
                                    <p:audio>
                                      <p:cMediaNode>
                                        <p:cTn display="0" masterRel="sameClick">
                                          <p:stCondLst>
                                            <p:cond evt="begin" delay="0">
                                              <p:tn val="126"/>
                                            </p:cond>
                                          </p:stCondLst>
                                          <p:endCondLst>
                                            <p:cond evt="onStopAudio" delay="0">
                                              <p:tgtEl>
                                                <p:sldTgt/>
                                              </p:tgtEl>
                                            </p:cond>
                                          </p:endCondLst>
                                        </p:cTn>
                                        <p:tgtEl>
                                          <p:sndTgt r:embed="rId2" name="CAMERA.WAV" builtIn="1"/>
                                        </p:tgtEl>
                                      </p:cMediaNode>
                                    </p:audio>
                                  </p:sub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76836"/>
                                        </p:tgtEl>
                                        <p:attrNameLst>
                                          <p:attrName>style.visibility</p:attrName>
                                        </p:attrNameLst>
                                      </p:cBhvr>
                                      <p:to>
                                        <p:strVal val="visible"/>
                                      </p:to>
                                    </p:set>
                                    <p:animEffect transition="in" filter="box(out)">
                                      <p:cBhvr>
                                        <p:cTn id="132" dur="500"/>
                                        <p:tgtEl>
                                          <p:spTgt spid="76836"/>
                                        </p:tgtEl>
                                      </p:cBhvr>
                                    </p:animEffect>
                                  </p:childTnLst>
                                  <p:subTnLst>
                                    <p:audio>
                                      <p:cMediaNode>
                                        <p:cTn display="0" masterRel="sameClick">
                                          <p:stCondLst>
                                            <p:cond evt="begin" delay="0">
                                              <p:tn val="130"/>
                                            </p:cond>
                                          </p:stCondLst>
                                          <p:endCondLst>
                                            <p:cond evt="onStopAudio" delay="0">
                                              <p:tgtEl>
                                                <p:sldTgt/>
                                              </p:tgtEl>
                                            </p:cond>
                                          </p:endCondLst>
                                        </p:cTn>
                                        <p:tgtEl>
                                          <p:sndTgt r:embed="rId2" name="CAMERA.WAV" builtIn="1"/>
                                        </p:tgtEl>
                                      </p:cMediaNode>
                                    </p:audio>
                                  </p:subTnLst>
                                </p:cTn>
                              </p:par>
                            </p:childTnLst>
                          </p:cTn>
                        </p:par>
                      </p:childTnLst>
                    </p:cTn>
                  </p:par>
                  <p:par>
                    <p:cTn id="133" fill="hold">
                      <p:stCondLst>
                        <p:cond delay="indefinite"/>
                      </p:stCondLst>
                      <p:childTnLst>
                        <p:par>
                          <p:cTn id="134" fill="hold">
                            <p:stCondLst>
                              <p:cond delay="0"/>
                            </p:stCondLst>
                            <p:childTnLst>
                              <p:par>
                                <p:cTn id="135" presetID="4" presetClass="entr" presetSubtype="32" fill="hold" nodeType="clickEffect">
                                  <p:stCondLst>
                                    <p:cond delay="0"/>
                                  </p:stCondLst>
                                  <p:childTnLst>
                                    <p:set>
                                      <p:cBhvr>
                                        <p:cTn id="136" dur="1" fill="hold">
                                          <p:stCondLst>
                                            <p:cond delay="0"/>
                                          </p:stCondLst>
                                        </p:cTn>
                                        <p:tgtEl>
                                          <p:spTgt spid="22"/>
                                        </p:tgtEl>
                                        <p:attrNameLst>
                                          <p:attrName>style.visibility</p:attrName>
                                        </p:attrNameLst>
                                      </p:cBhvr>
                                      <p:to>
                                        <p:strVal val="visible"/>
                                      </p:to>
                                    </p:set>
                                    <p:animEffect transition="in" filter="box(out)">
                                      <p:cBhvr>
                                        <p:cTn id="137" dur="500"/>
                                        <p:tgtEl>
                                          <p:spTgt spid="22"/>
                                        </p:tgtEl>
                                      </p:cBhvr>
                                    </p:animEffect>
                                  </p:childTnLst>
                                  <p:subTnLst>
                                    <p:audio>
                                      <p:cMediaNode>
                                        <p:cTn display="0" masterRel="sameClick">
                                          <p:stCondLst>
                                            <p:cond evt="begin" delay="0">
                                              <p:tn val="135"/>
                                            </p:cond>
                                          </p:stCondLst>
                                          <p:endCondLst>
                                            <p:cond evt="onStopAudio" delay="0">
                                              <p:tgtEl>
                                                <p:sldTgt/>
                                              </p:tgtEl>
                                            </p:cond>
                                          </p:endCondLst>
                                        </p:cTn>
                                        <p:tgtEl>
                                          <p:sndTgt r:embed="rId2" name="CAMERA.WAV" builtIn="1"/>
                                        </p:tgtEl>
                                      </p:cMediaNode>
                                    </p:audio>
                                  </p:subTnLst>
                                </p:cTn>
                              </p:par>
                            </p:childTnLst>
                          </p:cTn>
                        </p:par>
                      </p:childTnLst>
                    </p:cTn>
                  </p:par>
                  <p:par>
                    <p:cTn id="138" fill="hold">
                      <p:stCondLst>
                        <p:cond delay="indefinite"/>
                      </p:stCondLst>
                      <p:childTnLst>
                        <p:par>
                          <p:cTn id="139" fill="hold">
                            <p:stCondLst>
                              <p:cond delay="0"/>
                            </p:stCondLst>
                            <p:childTnLst>
                              <p:par>
                                <p:cTn id="140" presetID="4" presetClass="entr" presetSubtype="32" fill="hold" grpId="0" nodeType="clickEffect">
                                  <p:stCondLst>
                                    <p:cond delay="0"/>
                                  </p:stCondLst>
                                  <p:childTnLst>
                                    <p:set>
                                      <p:cBhvr>
                                        <p:cTn id="141" dur="1" fill="hold">
                                          <p:stCondLst>
                                            <p:cond delay="0"/>
                                          </p:stCondLst>
                                        </p:cTn>
                                        <p:tgtEl>
                                          <p:spTgt spid="76971">
                                            <p:txEl>
                                              <p:pRg st="0" end="0"/>
                                            </p:txEl>
                                          </p:spTgt>
                                        </p:tgtEl>
                                        <p:attrNameLst>
                                          <p:attrName>style.visibility</p:attrName>
                                        </p:attrNameLst>
                                      </p:cBhvr>
                                      <p:to>
                                        <p:strVal val="visible"/>
                                      </p:to>
                                    </p:set>
                                    <p:animEffect transition="in" filter="box(out)">
                                      <p:cBhvr>
                                        <p:cTn id="142" dur="500"/>
                                        <p:tgtEl>
                                          <p:spTgt spid="76971">
                                            <p:txEl>
                                              <p:pRg st="0" end="0"/>
                                            </p:txEl>
                                          </p:spTgt>
                                        </p:tgtEl>
                                      </p:cBhvr>
                                    </p:animEffect>
                                  </p:childTnLst>
                                  <p:subTnLst>
                                    <p:audio>
                                      <p:cMediaNode>
                                        <p:cTn display="0" masterRel="sameClick">
                                          <p:stCondLst>
                                            <p:cond evt="begin" delay="0">
                                              <p:tn val="140"/>
                                            </p:cond>
                                          </p:stCondLst>
                                          <p:endCondLst>
                                            <p:cond evt="onStopAudio" delay="0">
                                              <p:tgtEl>
                                                <p:sldTgt/>
                                              </p:tgtEl>
                                            </p:cond>
                                          </p:endCondLst>
                                        </p:cTn>
                                        <p:tgtEl>
                                          <p:sndTgt r:embed="rId2" name="CAMERA.WAV" builtIn="1"/>
                                        </p:tgtEl>
                                      </p:cMediaNode>
                                    </p:audio>
                                  </p:sub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76972">
                                            <p:txEl>
                                              <p:pRg st="0" end="0"/>
                                            </p:txEl>
                                          </p:spTgt>
                                        </p:tgtEl>
                                        <p:attrNameLst>
                                          <p:attrName>style.visibility</p:attrName>
                                        </p:attrNameLst>
                                      </p:cBhvr>
                                      <p:to>
                                        <p:strVal val="visible"/>
                                      </p:to>
                                    </p:set>
                                    <p:animEffect transition="in" filter="box(out)">
                                      <p:cBhvr>
                                        <p:cTn id="147" dur="500"/>
                                        <p:tgtEl>
                                          <p:spTgt spid="76972">
                                            <p:txEl>
                                              <p:pRg st="0" end="0"/>
                                            </p:txEl>
                                          </p:spTgt>
                                        </p:tgtEl>
                                      </p:cBhvr>
                                    </p:animEffect>
                                  </p:childTnLst>
                                  <p:subTnLst>
                                    <p:audio>
                                      <p:cMediaNode>
                                        <p:cTn display="0" masterRel="sameClick">
                                          <p:stCondLst>
                                            <p:cond evt="begin" delay="0">
                                              <p:tn val="145"/>
                                            </p:cond>
                                          </p:stCondLst>
                                          <p:endCondLst>
                                            <p:cond evt="onStopAudio" delay="0">
                                              <p:tgtEl>
                                                <p:sldTgt/>
                                              </p:tgtEl>
                                            </p:cond>
                                          </p:endCondLst>
                                        </p:cTn>
                                        <p:tgtEl>
                                          <p:sndTgt r:embed="rId2" name="CAMERA.WAV" builtIn="1"/>
                                        </p:tgtEl>
                                      </p:cMediaNode>
                                    </p:audio>
                                  </p:sub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76972">
                                            <p:txEl>
                                              <p:pRg st="1" end="1"/>
                                            </p:txEl>
                                          </p:spTgt>
                                        </p:tgtEl>
                                        <p:attrNameLst>
                                          <p:attrName>style.visibility</p:attrName>
                                        </p:attrNameLst>
                                      </p:cBhvr>
                                      <p:to>
                                        <p:strVal val="visible"/>
                                      </p:to>
                                    </p:set>
                                    <p:animEffect transition="in" filter="box(out)">
                                      <p:cBhvr>
                                        <p:cTn id="152" dur="500"/>
                                        <p:tgtEl>
                                          <p:spTgt spid="76972">
                                            <p:txEl>
                                              <p:pRg st="1" end="1"/>
                                            </p:txEl>
                                          </p:spTgt>
                                        </p:tgtEl>
                                      </p:cBhvr>
                                    </p:animEffect>
                                  </p:childTnLst>
                                  <p:subTnLst>
                                    <p:audio>
                                      <p:cMediaNode>
                                        <p:cTn display="0" masterRel="sameClick">
                                          <p:stCondLst>
                                            <p:cond evt="begin" delay="0">
                                              <p:tn val="150"/>
                                            </p:cond>
                                          </p:stCondLst>
                                          <p:endCondLst>
                                            <p:cond evt="onStopAudio" delay="0">
                                              <p:tgtEl>
                                                <p:sldTgt/>
                                              </p:tgtEl>
                                            </p:cond>
                                          </p:endCondLst>
                                        </p:cTn>
                                        <p:tgtEl>
                                          <p:sndTgt r:embed="rId2" name="CAMERA.WAV" builtIn="1"/>
                                        </p:tgtEl>
                                      </p:cMediaNode>
                                    </p:audio>
                                  </p:subTnLst>
                                </p:cTn>
                              </p:par>
                            </p:childTnLst>
                          </p:cTn>
                        </p:par>
                      </p:childTnLst>
                    </p:cTn>
                  </p:par>
                  <p:par>
                    <p:cTn id="153" fill="hold">
                      <p:stCondLst>
                        <p:cond delay="indefinite"/>
                      </p:stCondLst>
                      <p:childTnLst>
                        <p:par>
                          <p:cTn id="154" fill="hold">
                            <p:stCondLst>
                              <p:cond delay="0"/>
                            </p:stCondLst>
                            <p:childTnLst>
                              <p:par>
                                <p:cTn id="155" presetID="4" presetClass="entr" presetSubtype="32" fill="hold" grpId="0" nodeType="clickEffect">
                                  <p:stCondLst>
                                    <p:cond delay="0"/>
                                  </p:stCondLst>
                                  <p:childTnLst>
                                    <p:set>
                                      <p:cBhvr>
                                        <p:cTn id="156" dur="1" fill="hold">
                                          <p:stCondLst>
                                            <p:cond delay="0"/>
                                          </p:stCondLst>
                                        </p:cTn>
                                        <p:tgtEl>
                                          <p:spTgt spid="76972">
                                            <p:txEl>
                                              <p:pRg st="2" end="2"/>
                                            </p:txEl>
                                          </p:spTgt>
                                        </p:tgtEl>
                                        <p:attrNameLst>
                                          <p:attrName>style.visibility</p:attrName>
                                        </p:attrNameLst>
                                      </p:cBhvr>
                                      <p:to>
                                        <p:strVal val="visible"/>
                                      </p:to>
                                    </p:set>
                                    <p:animEffect transition="in" filter="box(out)">
                                      <p:cBhvr>
                                        <p:cTn id="157" dur="500"/>
                                        <p:tgtEl>
                                          <p:spTgt spid="76972">
                                            <p:txEl>
                                              <p:pRg st="2" end="2"/>
                                            </p:txEl>
                                          </p:spTgt>
                                        </p:tgtEl>
                                      </p:cBhvr>
                                    </p:animEffect>
                                  </p:childTnLst>
                                  <p:subTnLst>
                                    <p:audio>
                                      <p:cMediaNode>
                                        <p:cTn display="0" masterRel="sameClick">
                                          <p:stCondLst>
                                            <p:cond evt="begin" delay="0">
                                              <p:tn val="155"/>
                                            </p:cond>
                                          </p:stCondLst>
                                          <p:endCondLst>
                                            <p:cond evt="onStopAudio" delay="0">
                                              <p:tgtEl>
                                                <p:sldTgt/>
                                              </p:tgtEl>
                                            </p:cond>
                                          </p:endCondLst>
                                        </p:cTn>
                                        <p:tgtEl>
                                          <p:sndTgt r:embed="rId2" name="CAMERA.WAV" builtIn="1"/>
                                        </p:tgtEl>
                                      </p:cMediaNode>
                                    </p:audio>
                                  </p:sub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grpId="0" nodeType="clickEffect">
                                  <p:stCondLst>
                                    <p:cond delay="0"/>
                                  </p:stCondLst>
                                  <p:childTnLst>
                                    <p:set>
                                      <p:cBhvr>
                                        <p:cTn id="161" dur="1" fill="hold">
                                          <p:stCondLst>
                                            <p:cond delay="0"/>
                                          </p:stCondLst>
                                        </p:cTn>
                                        <p:tgtEl>
                                          <p:spTgt spid="76972">
                                            <p:txEl>
                                              <p:pRg st="3" end="3"/>
                                            </p:txEl>
                                          </p:spTgt>
                                        </p:tgtEl>
                                        <p:attrNameLst>
                                          <p:attrName>style.visibility</p:attrName>
                                        </p:attrNameLst>
                                      </p:cBhvr>
                                      <p:to>
                                        <p:strVal val="visible"/>
                                      </p:to>
                                    </p:set>
                                    <p:animEffect transition="in" filter="box(out)">
                                      <p:cBhvr>
                                        <p:cTn id="162" dur="500"/>
                                        <p:tgtEl>
                                          <p:spTgt spid="76972">
                                            <p:txEl>
                                              <p:pRg st="3" end="3"/>
                                            </p:txEl>
                                          </p:spTgt>
                                        </p:tgtEl>
                                      </p:cBhvr>
                                    </p:animEffect>
                                  </p:childTnLst>
                                  <p:subTnLst>
                                    <p:audio>
                                      <p:cMediaNode>
                                        <p:cTn display="0" masterRel="sameClick">
                                          <p:stCondLst>
                                            <p:cond evt="begin" delay="0">
                                              <p:tn val="160"/>
                                            </p:cond>
                                          </p:stCondLst>
                                          <p:endCondLst>
                                            <p:cond evt="onStopAudio" delay="0">
                                              <p:tgtEl>
                                                <p:sldTgt/>
                                              </p:tgtEl>
                                            </p:cond>
                                          </p:endCondLst>
                                        </p:cTn>
                                        <p:tgtEl>
                                          <p:sndTgt r:embed="rId2" name="CAMERA.WAV" builtIn="1"/>
                                        </p:tgtEl>
                                      </p:cMediaNode>
                                    </p:audio>
                                  </p:subTnLst>
                                </p:cTn>
                              </p:par>
                            </p:childTnLst>
                          </p:cTn>
                        </p:par>
                      </p:childTnLst>
                    </p:cTn>
                  </p:par>
                  <p:par>
                    <p:cTn id="163" fill="hold">
                      <p:stCondLst>
                        <p:cond delay="indefinite"/>
                      </p:stCondLst>
                      <p:childTnLst>
                        <p:par>
                          <p:cTn id="164" fill="hold">
                            <p:stCondLst>
                              <p:cond delay="0"/>
                            </p:stCondLst>
                            <p:childTnLst>
                              <p:par>
                                <p:cTn id="165" presetID="4" presetClass="entr" presetSubtype="32" fill="hold" nodeType="clickEffect">
                                  <p:stCondLst>
                                    <p:cond delay="0"/>
                                  </p:stCondLst>
                                  <p:childTnLst>
                                    <p:set>
                                      <p:cBhvr>
                                        <p:cTn id="166" dur="1" fill="hold">
                                          <p:stCondLst>
                                            <p:cond delay="0"/>
                                          </p:stCondLst>
                                        </p:cTn>
                                        <p:tgtEl>
                                          <p:spTgt spid="25"/>
                                        </p:tgtEl>
                                        <p:attrNameLst>
                                          <p:attrName>style.visibility</p:attrName>
                                        </p:attrNameLst>
                                      </p:cBhvr>
                                      <p:to>
                                        <p:strVal val="visible"/>
                                      </p:to>
                                    </p:set>
                                    <p:animEffect transition="in" filter="box(out)">
                                      <p:cBhvr>
                                        <p:cTn id="167" dur="500"/>
                                        <p:tgtEl>
                                          <p:spTgt spid="25"/>
                                        </p:tgtEl>
                                      </p:cBhvr>
                                    </p:animEffect>
                                  </p:childTnLst>
                                  <p:subTnLst>
                                    <p:audio>
                                      <p:cMediaNode>
                                        <p:cTn display="0" masterRel="sameClick">
                                          <p:stCondLst>
                                            <p:cond evt="begin" delay="0">
                                              <p:tn val="165"/>
                                            </p:cond>
                                          </p:stCondLst>
                                          <p:endCondLst>
                                            <p:cond evt="onStopAudio" delay="0">
                                              <p:tgtEl>
                                                <p:sldTgt/>
                                              </p:tgtEl>
                                            </p:cond>
                                          </p:endCondLst>
                                        </p:cTn>
                                        <p:tgtEl>
                                          <p:sndTgt r:embed="rId2"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18" grpId="0" autoUpdateAnimBg="0"/>
      <p:bldP spid="76836" grpId="0" autoUpdateAnimBg="0"/>
      <p:bldP spid="76957" grpId="0" autoUpdateAnimBg="0"/>
      <p:bldP spid="76958" grpId="0" autoUpdateAnimBg="0"/>
      <p:bldP spid="76959" grpId="0" autoUpdateAnimBg="0"/>
      <p:bldP spid="76960" grpId="0" autoUpdateAnimBg="0"/>
      <p:bldP spid="76961" grpId="0" autoUpdateAnimBg="0"/>
      <p:bldP spid="76962" grpId="0" autoUpdateAnimBg="0"/>
      <p:bldP spid="76963" grpId="0" autoUpdateAnimBg="0"/>
      <p:bldP spid="76964" grpId="0" autoUpdateAnimBg="0"/>
      <p:bldP spid="76965" grpId="0" autoUpdateAnimBg="0"/>
      <p:bldP spid="76966" grpId="0" autoUpdateAnimBg="0"/>
      <p:bldP spid="76967" grpId="0" autoUpdateAnimBg="0"/>
      <p:bldP spid="76968" grpId="0" autoUpdateAnimBg="0"/>
      <p:bldP spid="76969" grpId="0" autoUpdateAnimBg="0"/>
      <p:bldP spid="76970" grpId="0" autoUpdateAnimBg="0"/>
      <p:bldP spid="76971" grpId="0" build="p" autoUpdateAnimBg="0"/>
      <p:bldP spid="76972" grpId="0" build="p" autoUpdateAnimBg="0"/>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solidFill>
                  <a:schemeClr val="tx1"/>
                </a:solidFill>
                <a:latin typeface="Arial" pitchFamily="34" charset="0"/>
              </a:rPr>
              <a:t>习题：二叉排序树的查找算法</a:t>
            </a:r>
            <a:endParaRPr lang="zh-CN" altLang="en-US">
              <a:solidFill>
                <a:schemeClr val="tx1"/>
              </a:solidFill>
              <a:latin typeface="隶书" pitchFamily="49" charset="-122"/>
            </a:endParaRPr>
          </a:p>
        </p:txBody>
      </p:sp>
      <p:sp>
        <p:nvSpPr>
          <p:cNvPr id="81923" name="Rectangle 3"/>
          <p:cNvSpPr>
            <a:spLocks noGrp="1" noChangeArrowheads="1"/>
          </p:cNvSpPr>
          <p:nvPr>
            <p:ph type="body" idx="1"/>
          </p:nvPr>
        </p:nvSpPr>
        <p:spPr/>
        <p:txBody>
          <a:bodyPr/>
          <a:lstStyle/>
          <a:p>
            <a:pPr>
              <a:lnSpc>
                <a:spcPct val="90000"/>
              </a:lnSpc>
            </a:pPr>
            <a:r>
              <a:rPr lang="en-US" altLang="zh-CN"/>
              <a:t>Status SearchBST(BiTree T,KeyType key){</a:t>
            </a:r>
          </a:p>
          <a:p>
            <a:pPr>
              <a:lnSpc>
                <a:spcPct val="90000"/>
              </a:lnSpc>
            </a:pPr>
            <a:r>
              <a:rPr lang="en-US" altLang="zh-CN"/>
              <a:t>      if(!T) </a:t>
            </a:r>
          </a:p>
          <a:p>
            <a:pPr>
              <a:lnSpc>
                <a:spcPct val="90000"/>
              </a:lnSpc>
            </a:pPr>
            <a:r>
              <a:rPr lang="en-US" altLang="zh-CN"/>
              <a:t>        return FALSE</a:t>
            </a:r>
            <a:r>
              <a:rPr lang="zh-CN" altLang="en-US"/>
              <a:t>；</a:t>
            </a:r>
          </a:p>
          <a:p>
            <a:pPr>
              <a:lnSpc>
                <a:spcPct val="90000"/>
              </a:lnSpc>
            </a:pPr>
            <a:r>
              <a:rPr lang="zh-CN" altLang="en-US"/>
              <a:t>      </a:t>
            </a:r>
            <a:r>
              <a:rPr lang="en-US" altLang="zh-CN"/>
              <a:t>else if EQ(key,T-&gt;key)</a:t>
            </a:r>
          </a:p>
          <a:p>
            <a:pPr>
              <a:lnSpc>
                <a:spcPct val="90000"/>
              </a:lnSpc>
            </a:pPr>
            <a:r>
              <a:rPr lang="en-US" altLang="zh-CN"/>
              <a:t>          return TRUE</a:t>
            </a:r>
            <a:r>
              <a:rPr lang="zh-CN" altLang="en-US"/>
              <a:t>；</a:t>
            </a:r>
          </a:p>
          <a:p>
            <a:pPr>
              <a:lnSpc>
                <a:spcPct val="90000"/>
              </a:lnSpc>
            </a:pPr>
            <a:r>
              <a:rPr lang="zh-CN" altLang="en-US"/>
              <a:t>      </a:t>
            </a:r>
            <a:r>
              <a:rPr lang="en-US" altLang="zh-CN"/>
              <a:t>else if LT(key,T-&gt;key)  </a:t>
            </a:r>
          </a:p>
          <a:p>
            <a:pPr>
              <a:lnSpc>
                <a:spcPct val="90000"/>
              </a:lnSpc>
            </a:pPr>
            <a:r>
              <a:rPr lang="en-US" altLang="zh-CN"/>
              <a:t>          SearchBST(T-&gt;lchild,key);</a:t>
            </a:r>
          </a:p>
          <a:p>
            <a:pPr>
              <a:lnSpc>
                <a:spcPct val="90000"/>
              </a:lnSpc>
            </a:pPr>
            <a:r>
              <a:rPr lang="en-US" altLang="zh-CN"/>
              <a:t>      else    </a:t>
            </a:r>
          </a:p>
          <a:p>
            <a:pPr>
              <a:lnSpc>
                <a:spcPct val="90000"/>
              </a:lnSpc>
            </a:pPr>
            <a:r>
              <a:rPr lang="en-US" altLang="zh-CN"/>
              <a:t>          SearchBST(T-&gt;rchild,key);</a:t>
            </a:r>
          </a:p>
          <a:p>
            <a:pPr>
              <a:lnSpc>
                <a:spcPct val="90000"/>
              </a:lnSpc>
            </a:pPr>
            <a:r>
              <a:rPr lang="en-US" altLang="zh-CN"/>
              <a:t>}//SearchBST</a:t>
            </a: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731838" y="522288"/>
            <a:ext cx="8207375" cy="3282950"/>
          </a:xfrm>
        </p:spPr>
        <p:txBody>
          <a:bodyPr/>
          <a:lstStyle/>
          <a:p>
            <a:r>
              <a:rPr lang="zh-CN" altLang="en-US"/>
              <a:t>习题：给出关键字在二叉排序树中的层次（若这个关键字不在二叉排序树中则给出</a:t>
            </a:r>
            <a:r>
              <a:rPr lang="en-US" altLang="zh-CN"/>
              <a:t>0</a:t>
            </a:r>
            <a:r>
              <a:rPr lang="zh-CN" altLang="en-US"/>
              <a:t>）。</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642938" y="509588"/>
            <a:ext cx="7796212" cy="5405437"/>
          </a:xfrm>
        </p:spPr>
        <p:txBody>
          <a:bodyPr/>
          <a:lstStyle/>
          <a:p>
            <a:pPr>
              <a:lnSpc>
                <a:spcPct val="90000"/>
              </a:lnSpc>
            </a:pPr>
            <a:r>
              <a:rPr lang="en-US" altLang="zh-CN"/>
              <a:t>int Deepth(BiTree T,KeyType key){</a:t>
            </a:r>
          </a:p>
          <a:p>
            <a:pPr>
              <a:lnSpc>
                <a:spcPct val="90000"/>
              </a:lnSpc>
            </a:pPr>
            <a:r>
              <a:rPr lang="en-US" altLang="zh-CN"/>
              <a:t>      if(!T) </a:t>
            </a:r>
          </a:p>
          <a:p>
            <a:pPr>
              <a:lnSpc>
                <a:spcPct val="90000"/>
              </a:lnSpc>
            </a:pPr>
            <a:r>
              <a:rPr lang="en-US" altLang="zh-CN"/>
              <a:t>        return 0</a:t>
            </a:r>
            <a:r>
              <a:rPr lang="zh-CN" altLang="en-US"/>
              <a:t>；</a:t>
            </a:r>
          </a:p>
          <a:p>
            <a:pPr>
              <a:lnSpc>
                <a:spcPct val="90000"/>
              </a:lnSpc>
            </a:pPr>
            <a:r>
              <a:rPr lang="zh-CN" altLang="en-US"/>
              <a:t>      </a:t>
            </a:r>
            <a:r>
              <a:rPr lang="en-US" altLang="zh-CN"/>
              <a:t>else if EQ(key,T-&gt;key)</a:t>
            </a:r>
          </a:p>
          <a:p>
            <a:pPr>
              <a:lnSpc>
                <a:spcPct val="90000"/>
              </a:lnSpc>
            </a:pPr>
            <a:r>
              <a:rPr lang="en-US" altLang="zh-CN"/>
              <a:t>          return 1</a:t>
            </a:r>
            <a:r>
              <a:rPr lang="zh-CN" altLang="en-US"/>
              <a:t>；</a:t>
            </a:r>
          </a:p>
          <a:p>
            <a:pPr>
              <a:lnSpc>
                <a:spcPct val="90000"/>
              </a:lnSpc>
            </a:pPr>
            <a:r>
              <a:rPr lang="zh-CN" altLang="en-US"/>
              <a:t>      </a:t>
            </a:r>
            <a:r>
              <a:rPr lang="en-US" altLang="zh-CN"/>
              <a:t>else if LT(key,T-&gt;key)  </a:t>
            </a:r>
          </a:p>
          <a:p>
            <a:pPr>
              <a:lnSpc>
                <a:spcPct val="90000"/>
              </a:lnSpc>
            </a:pPr>
            <a:r>
              <a:rPr lang="en-US" altLang="zh-CN"/>
              <a:t>          return Deepth(T-&gt;lchild,key)</a:t>
            </a:r>
            <a:r>
              <a:rPr lang="zh-CN" altLang="en-US"/>
              <a:t>＋</a:t>
            </a:r>
            <a:r>
              <a:rPr lang="en-US" altLang="zh-CN"/>
              <a:t>1;</a:t>
            </a:r>
          </a:p>
          <a:p>
            <a:pPr>
              <a:lnSpc>
                <a:spcPct val="90000"/>
              </a:lnSpc>
            </a:pPr>
            <a:r>
              <a:rPr lang="en-US" altLang="zh-CN"/>
              <a:t>      else    </a:t>
            </a:r>
          </a:p>
          <a:p>
            <a:pPr>
              <a:lnSpc>
                <a:spcPct val="90000"/>
              </a:lnSpc>
            </a:pPr>
            <a:r>
              <a:rPr lang="en-US" altLang="zh-CN"/>
              <a:t>          return Deepth(T- &gt;rchild,key)+1;</a:t>
            </a:r>
          </a:p>
          <a:p>
            <a:pPr>
              <a:lnSpc>
                <a:spcPct val="90000"/>
              </a:lnSpc>
            </a:pPr>
            <a:r>
              <a:rPr lang="en-US" altLang="zh-CN"/>
              <a:t>}//SearchBST</a:t>
            </a: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657225" y="209550"/>
            <a:ext cx="8486775" cy="6858000"/>
          </a:xfrm>
        </p:spPr>
        <p:txBody>
          <a:bodyPr/>
          <a:lstStyle/>
          <a:p>
            <a:pPr>
              <a:lnSpc>
                <a:spcPct val="80000"/>
              </a:lnSpc>
            </a:pPr>
            <a:r>
              <a:rPr lang="en-US" altLang="zh-CN" sz="2400" b="1"/>
              <a:t>int deepth(BiTree *T, KeyType key){</a:t>
            </a:r>
          </a:p>
          <a:p>
            <a:pPr>
              <a:lnSpc>
                <a:spcPct val="80000"/>
              </a:lnSpc>
            </a:pPr>
            <a:r>
              <a:rPr lang="en-US" altLang="zh-CN" sz="2400" b="1"/>
              <a:t>int layer;</a:t>
            </a:r>
          </a:p>
          <a:p>
            <a:pPr>
              <a:lnSpc>
                <a:spcPct val="80000"/>
              </a:lnSpc>
            </a:pPr>
            <a:r>
              <a:rPr lang="en-US" altLang="zh-CN" sz="2400" b="1"/>
              <a:t>if(T== NULL)</a:t>
            </a:r>
          </a:p>
          <a:p>
            <a:pPr>
              <a:lnSpc>
                <a:spcPct val="80000"/>
              </a:lnSpc>
            </a:pPr>
            <a:r>
              <a:rPr lang="en-US" altLang="zh-CN" sz="2400" b="1"/>
              <a:t>  return 0;</a:t>
            </a:r>
          </a:p>
          <a:p>
            <a:pPr>
              <a:lnSpc>
                <a:spcPct val="80000"/>
              </a:lnSpc>
            </a:pPr>
            <a:r>
              <a:rPr lang="en-US" altLang="zh-CN" sz="2400" b="1"/>
              <a:t>else</a:t>
            </a:r>
          </a:p>
          <a:p>
            <a:pPr>
              <a:lnSpc>
                <a:spcPct val="80000"/>
              </a:lnSpc>
            </a:pPr>
            <a:r>
              <a:rPr lang="en-US" altLang="zh-CN" sz="2400" b="1"/>
              <a:t>  if(T-&gt;key==key) return 1;</a:t>
            </a:r>
          </a:p>
          <a:p>
            <a:pPr>
              <a:lnSpc>
                <a:spcPct val="80000"/>
              </a:lnSpc>
            </a:pPr>
            <a:r>
              <a:rPr lang="en-US" altLang="zh-CN" sz="2400" b="1"/>
              <a:t>else{</a:t>
            </a:r>
          </a:p>
          <a:p>
            <a:pPr>
              <a:lnSpc>
                <a:spcPct val="80000"/>
              </a:lnSpc>
            </a:pPr>
            <a:r>
              <a:rPr lang="en-US" altLang="zh-CN" sz="2400" b="1"/>
              <a:t>    layer = deepth(T-&gt;lchild,key);</a:t>
            </a:r>
          </a:p>
          <a:p>
            <a:pPr>
              <a:lnSpc>
                <a:spcPct val="80000"/>
              </a:lnSpc>
            </a:pPr>
            <a:r>
              <a:rPr lang="en-US" altLang="zh-CN" sz="2400" b="1"/>
              <a:t>    if(layer)</a:t>
            </a:r>
          </a:p>
          <a:p>
            <a:pPr>
              <a:lnSpc>
                <a:spcPct val="80000"/>
              </a:lnSpc>
            </a:pPr>
            <a:r>
              <a:rPr lang="en-US" altLang="zh-CN" sz="2400" b="1"/>
              <a:t>      return layer+1;</a:t>
            </a:r>
          </a:p>
          <a:p>
            <a:pPr>
              <a:lnSpc>
                <a:spcPct val="80000"/>
              </a:lnSpc>
            </a:pPr>
            <a:r>
              <a:rPr lang="en-US" altLang="zh-CN" sz="2400" b="1"/>
              <a:t>    else{</a:t>
            </a:r>
          </a:p>
          <a:p>
            <a:pPr>
              <a:lnSpc>
                <a:spcPct val="80000"/>
              </a:lnSpc>
            </a:pPr>
            <a:r>
              <a:rPr lang="en-US" altLang="zh-CN" sz="2400" b="1"/>
              <a:t>        layer = depth(T-&gt;rchild,key);</a:t>
            </a:r>
          </a:p>
          <a:p>
            <a:pPr>
              <a:lnSpc>
                <a:spcPct val="80000"/>
              </a:lnSpc>
            </a:pPr>
            <a:r>
              <a:rPr lang="en-US" altLang="zh-CN" sz="2400" b="1"/>
              <a:t>        if(layer)</a:t>
            </a:r>
          </a:p>
          <a:p>
            <a:pPr>
              <a:lnSpc>
                <a:spcPct val="80000"/>
              </a:lnSpc>
            </a:pPr>
            <a:r>
              <a:rPr lang="en-US" altLang="zh-CN" sz="2400" b="1"/>
              <a:t>          return layer+1;</a:t>
            </a:r>
          </a:p>
          <a:p>
            <a:pPr>
              <a:lnSpc>
                <a:spcPct val="80000"/>
              </a:lnSpc>
            </a:pPr>
            <a:r>
              <a:rPr lang="en-US" altLang="zh-CN" sz="2400" b="1"/>
              <a:t>        else</a:t>
            </a:r>
          </a:p>
          <a:p>
            <a:pPr>
              <a:lnSpc>
                <a:spcPct val="80000"/>
              </a:lnSpc>
            </a:pPr>
            <a:r>
              <a:rPr lang="en-US" altLang="zh-CN" sz="2400" b="1"/>
              <a:t>         return 0;</a:t>
            </a:r>
          </a:p>
          <a:p>
            <a:pPr>
              <a:lnSpc>
                <a:spcPct val="80000"/>
              </a:lnSpc>
            </a:pPr>
            <a:r>
              <a:rPr lang="en-US" altLang="zh-CN" sz="2400" b="1"/>
              <a:t>     } }}</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Comment 2">
            <a:hlinkClick r:id="rId3" action="ppaction://hlinksldjump"/>
          </p:cNvPr>
          <p:cNvSpPr>
            <a:spLocks noChangeArrowheads="1"/>
          </p:cNvSpPr>
          <p:nvPr/>
        </p:nvSpPr>
        <p:spPr bwMode="auto">
          <a:xfrm>
            <a:off x="1066800" y="990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3.17</a:t>
            </a:r>
            <a:endParaRPr lang="en-US" altLang="zh-CN" sz="1600">
              <a:solidFill>
                <a:schemeClr val="bg1"/>
              </a:solidFill>
              <a:latin typeface="Arial" charset="0"/>
            </a:endParaRPr>
          </a:p>
        </p:txBody>
      </p:sp>
      <p:sp>
        <p:nvSpPr>
          <p:cNvPr id="126979" name="Comment 3">
            <a:hlinkClick r:id="" action="ppaction://hlinkshowjump?jump=nextslide"/>
          </p:cNvPr>
          <p:cNvSpPr>
            <a:spLocks noChangeArrowheads="1"/>
          </p:cNvSpPr>
          <p:nvPr/>
        </p:nvSpPr>
        <p:spPr bwMode="auto">
          <a:xfrm>
            <a:off x="4495800" y="990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3.19</a:t>
            </a:r>
            <a:endParaRPr lang="en-US" altLang="zh-CN" sz="1600">
              <a:solidFill>
                <a:schemeClr val="bg1"/>
              </a:solidFill>
              <a:latin typeface="Arial" charset="0"/>
            </a:endParaRPr>
          </a:p>
        </p:txBody>
      </p:sp>
      <p:sp>
        <p:nvSpPr>
          <p:cNvPr id="126980" name="Comment 4">
            <a:hlinkClick r:id="rId4" action="ppaction://hlinksldjump"/>
          </p:cNvPr>
          <p:cNvSpPr>
            <a:spLocks noChangeArrowheads="1"/>
          </p:cNvSpPr>
          <p:nvPr/>
        </p:nvSpPr>
        <p:spPr bwMode="auto">
          <a:xfrm>
            <a:off x="1828800" y="29003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3.22</a:t>
            </a:r>
            <a:endParaRPr lang="en-US" altLang="zh-CN" sz="1600">
              <a:solidFill>
                <a:schemeClr val="bg1"/>
              </a:solidFill>
              <a:latin typeface="Arial" charset="0"/>
            </a:endParaRPr>
          </a:p>
        </p:txBody>
      </p:sp>
      <p:sp>
        <p:nvSpPr>
          <p:cNvPr id="126981" name="Comment 5">
            <a:hlinkClick r:id="rId5" action="ppaction://hlinksldjump"/>
          </p:cNvPr>
          <p:cNvSpPr>
            <a:spLocks noChangeArrowheads="1"/>
          </p:cNvSpPr>
          <p:nvPr/>
        </p:nvSpPr>
        <p:spPr bwMode="auto">
          <a:xfrm>
            <a:off x="5257800" y="2895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3.28</a:t>
            </a:r>
            <a:endParaRPr lang="en-US" altLang="zh-CN" sz="1600">
              <a:solidFill>
                <a:schemeClr val="bg1"/>
              </a:solidFill>
              <a:latin typeface="Arial" charset="0"/>
            </a:endParaRPr>
          </a:p>
        </p:txBody>
      </p:sp>
      <p:sp>
        <p:nvSpPr>
          <p:cNvPr id="126982" name="Comment 6">
            <a:hlinkClick r:id="rId6" action="ppaction://hlinksldjump"/>
          </p:cNvPr>
          <p:cNvSpPr>
            <a:spLocks noChangeArrowheads="1"/>
          </p:cNvSpPr>
          <p:nvPr/>
        </p:nvSpPr>
        <p:spPr bwMode="auto">
          <a:xfrm>
            <a:off x="2590800" y="48053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3.31</a:t>
            </a:r>
            <a:endParaRPr lang="en-US" altLang="zh-CN" sz="1600">
              <a:solidFill>
                <a:schemeClr val="bg1"/>
              </a:solidFill>
              <a:latin typeface="Arial" charset="0"/>
            </a:endParaRPr>
          </a:p>
        </p:txBody>
      </p:sp>
      <p:sp>
        <p:nvSpPr>
          <p:cNvPr id="126983" name="Comment 7">
            <a:hlinkClick r:id="rId7" action="ppaction://hlinksldjump"/>
          </p:cNvPr>
          <p:cNvSpPr>
            <a:spLocks noChangeArrowheads="1"/>
          </p:cNvSpPr>
          <p:nvPr/>
        </p:nvSpPr>
        <p:spPr bwMode="auto">
          <a:xfrm>
            <a:off x="6019800" y="48053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3.32</a:t>
            </a:r>
            <a:endParaRPr lang="en-US" altLang="zh-CN" sz="1600">
              <a:solidFill>
                <a:schemeClr val="bg1"/>
              </a:solidFill>
              <a:latin typeface="Arial" charset="0"/>
            </a:endParaRPr>
          </a:p>
        </p:txBody>
      </p:sp>
      <p:graphicFrame>
        <p:nvGraphicFramePr>
          <p:cNvPr id="8194" name="Object 8">
            <a:hlinkClick r:id="" action="ppaction://hlinkshowjump?jump=endshow" highlightClick="1"/>
          </p:cNvPr>
          <p:cNvGraphicFramePr>
            <a:graphicFrameLocks noChangeAspect="1"/>
          </p:cNvGraphicFramePr>
          <p:nvPr/>
        </p:nvGraphicFramePr>
        <p:xfrm>
          <a:off x="8001000" y="5943600"/>
          <a:ext cx="806450" cy="609600"/>
        </p:xfrm>
        <a:graphic>
          <a:graphicData uri="http://schemas.openxmlformats.org/presentationml/2006/ole">
            <p:oleObj spid="_x0000_s145410" name="剪辑" r:id="rId8" imgW="2033280" imgH="3390840" progId="">
              <p:embed/>
            </p:oleObj>
          </a:graphicData>
        </a:graphic>
      </p:graphicFrame>
    </p:spTree>
  </p:cSld>
  <p:clrMapOvr>
    <a:masterClrMapping/>
  </p:clrMapOv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Comment 2"/>
          <p:cNvSpPr>
            <a:spLocks noChangeArrowheads="1"/>
          </p:cNvSpPr>
          <p:nvPr/>
        </p:nvSpPr>
        <p:spPr bwMode="auto">
          <a:xfrm>
            <a:off x="152400" y="762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3.19</a:t>
            </a:r>
            <a:endParaRPr lang="en-US" altLang="zh-CN" sz="1600">
              <a:solidFill>
                <a:schemeClr val="bg1"/>
              </a:solidFill>
              <a:latin typeface="Arial" charset="0"/>
            </a:endParaRPr>
          </a:p>
        </p:txBody>
      </p:sp>
      <p:sp>
        <p:nvSpPr>
          <p:cNvPr id="128003" name="Text Box 3"/>
          <p:cNvSpPr txBox="1">
            <a:spLocks noChangeArrowheads="1"/>
          </p:cNvSpPr>
          <p:nvPr/>
        </p:nvSpPr>
        <p:spPr bwMode="auto">
          <a:xfrm>
            <a:off x="228600" y="685800"/>
            <a:ext cx="8763000" cy="6162675"/>
          </a:xfrm>
          <a:prstGeom prst="rect">
            <a:avLst/>
          </a:prstGeom>
          <a:noFill/>
          <a:ln w="9525">
            <a:noFill/>
            <a:miter lim="800000"/>
            <a:headEnd/>
            <a:tailEnd/>
          </a:ln>
        </p:spPr>
        <p:txBody>
          <a:bodyPr>
            <a:spAutoFit/>
          </a:bodyPr>
          <a:lstStyle/>
          <a:p>
            <a:pPr>
              <a:lnSpc>
                <a:spcPct val="120000"/>
              </a:lnSpc>
            </a:pPr>
            <a:r>
              <a:rPr lang="en-US" altLang="zh-CN" sz="3200" b="1">
                <a:solidFill>
                  <a:srgbClr val="006600"/>
                </a:solidFill>
              </a:rPr>
              <a:t>int</a:t>
            </a:r>
            <a:r>
              <a:rPr lang="en-US" altLang="zh-CN" sz="3200">
                <a:solidFill>
                  <a:srgbClr val="006600"/>
                </a:solidFill>
              </a:rPr>
              <a:t> matching(SqList exp) </a:t>
            </a:r>
            <a:r>
              <a:rPr lang="en-US" altLang="zh-CN" sz="3200" b="1">
                <a:solidFill>
                  <a:srgbClr val="006600"/>
                </a:solidFill>
              </a:rPr>
              <a:t>{</a:t>
            </a:r>
            <a:endParaRPr lang="en-US" altLang="zh-CN" sz="3200">
              <a:solidFill>
                <a:srgbClr val="006600"/>
              </a:solidFill>
            </a:endParaRPr>
          </a:p>
          <a:p>
            <a:pPr>
              <a:lnSpc>
                <a:spcPct val="125000"/>
              </a:lnSpc>
            </a:pPr>
            <a:r>
              <a:rPr lang="en-US" altLang="zh-CN" sz="3200">
                <a:solidFill>
                  <a:srgbClr val="006600"/>
                </a:solidFill>
              </a:rPr>
              <a:t> // </a:t>
            </a:r>
            <a:r>
              <a:rPr lang="zh-CN" altLang="en-US" sz="3200">
                <a:solidFill>
                  <a:srgbClr val="006600"/>
                </a:solidFill>
                <a:ea typeface="楷体_GB2312" pitchFamily="49" charset="-122"/>
              </a:rPr>
              <a:t>顺序表</a:t>
            </a:r>
            <a:r>
              <a:rPr lang="en-US" altLang="zh-CN" sz="3200">
                <a:solidFill>
                  <a:srgbClr val="006600"/>
                </a:solidFill>
              </a:rPr>
              <a:t>exp</a:t>
            </a:r>
            <a:r>
              <a:rPr lang="zh-CN" altLang="en-US" sz="3200">
                <a:solidFill>
                  <a:srgbClr val="006600"/>
                </a:solidFill>
                <a:latin typeface="楷体_GB2312" pitchFamily="49" charset="-122"/>
                <a:ea typeface="楷体_GB2312" pitchFamily="49" charset="-122"/>
              </a:rPr>
              <a:t>中存有数据元素为字符的表达式</a:t>
            </a:r>
            <a:r>
              <a:rPr lang="en-US" altLang="zh-CN" sz="3200">
                <a:solidFill>
                  <a:srgbClr val="006600"/>
                </a:solidFill>
                <a:latin typeface="楷体_GB2312" pitchFamily="49" charset="-122"/>
                <a:ea typeface="楷体_GB2312" pitchFamily="49" charset="-122"/>
              </a:rPr>
              <a:t>, </a:t>
            </a:r>
          </a:p>
          <a:p>
            <a:pPr>
              <a:lnSpc>
                <a:spcPct val="125000"/>
              </a:lnSpc>
            </a:pPr>
            <a:r>
              <a:rPr lang="en-US" altLang="zh-CN" sz="3200">
                <a:solidFill>
                  <a:srgbClr val="006600"/>
                </a:solidFill>
                <a:ea typeface="楷体_GB2312" pitchFamily="49" charset="-122"/>
              </a:rPr>
              <a:t>// </a:t>
            </a:r>
            <a:r>
              <a:rPr lang="zh-CN" altLang="en-US" sz="3200">
                <a:solidFill>
                  <a:srgbClr val="006600"/>
                </a:solidFill>
                <a:latin typeface="楷体_GB2312" pitchFamily="49" charset="-122"/>
                <a:ea typeface="楷体_GB2312" pitchFamily="49" charset="-122"/>
              </a:rPr>
              <a:t>若表达式中三种括弧正确嵌套，则返回 </a:t>
            </a:r>
            <a:r>
              <a:rPr lang="en-US" altLang="zh-CN" sz="3200">
                <a:solidFill>
                  <a:srgbClr val="006600"/>
                </a:solidFill>
                <a:latin typeface="楷体_GB2312" pitchFamily="49" charset="-122"/>
                <a:ea typeface="楷体_GB2312" pitchFamily="49" charset="-122"/>
              </a:rPr>
              <a:t>1, </a:t>
            </a:r>
          </a:p>
          <a:p>
            <a:pPr>
              <a:lnSpc>
                <a:spcPct val="125000"/>
              </a:lnSpc>
            </a:pPr>
            <a:r>
              <a:rPr lang="en-US" altLang="zh-CN" sz="3200">
                <a:solidFill>
                  <a:srgbClr val="006600"/>
                </a:solidFill>
                <a:ea typeface="楷体_GB2312" pitchFamily="49" charset="-122"/>
              </a:rPr>
              <a:t>// </a:t>
            </a:r>
            <a:r>
              <a:rPr lang="zh-CN" altLang="en-US" sz="3200">
                <a:solidFill>
                  <a:srgbClr val="006600"/>
                </a:solidFill>
                <a:latin typeface="楷体_GB2312" pitchFamily="49" charset="-122"/>
                <a:ea typeface="楷体_GB2312" pitchFamily="49" charset="-122"/>
              </a:rPr>
              <a:t>否则返回 </a:t>
            </a:r>
            <a:r>
              <a:rPr lang="en-US" altLang="zh-CN" sz="3200">
                <a:solidFill>
                  <a:srgbClr val="006600"/>
                </a:solidFill>
                <a:latin typeface="楷体_GB2312" pitchFamily="49" charset="-122"/>
                <a:ea typeface="楷体_GB2312" pitchFamily="49" charset="-122"/>
              </a:rPr>
              <a:t>0</a:t>
            </a:r>
            <a:r>
              <a:rPr lang="zh-CN" altLang="en-US" sz="3200">
                <a:solidFill>
                  <a:srgbClr val="006600"/>
                </a:solidFill>
                <a:latin typeface="楷体_GB2312" pitchFamily="49" charset="-122"/>
                <a:ea typeface="楷体_GB2312" pitchFamily="49" charset="-122"/>
              </a:rPr>
              <a:t>。</a:t>
            </a: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endParaRPr lang="zh-CN" altLang="en-US" sz="3200">
              <a:solidFill>
                <a:srgbClr val="006600"/>
              </a:solidFill>
              <a:latin typeface="楷体_GB2312" pitchFamily="49" charset="-122"/>
              <a:ea typeface="楷体_GB2312" pitchFamily="49" charset="-122"/>
            </a:endParaRPr>
          </a:p>
          <a:p>
            <a:pPr>
              <a:lnSpc>
                <a:spcPct val="125000"/>
              </a:lnSpc>
            </a:pPr>
            <a:r>
              <a:rPr lang="en-US" altLang="zh-CN" sz="3200" b="1">
                <a:solidFill>
                  <a:srgbClr val="006600"/>
                </a:solidFill>
                <a:latin typeface="楷体_GB2312" pitchFamily="49" charset="-122"/>
                <a:ea typeface="楷体_GB2312" pitchFamily="49" charset="-122"/>
              </a:rPr>
              <a:t>}</a:t>
            </a:r>
          </a:p>
        </p:txBody>
      </p:sp>
      <p:sp>
        <p:nvSpPr>
          <p:cNvPr id="128004" name="Text Box 4"/>
          <p:cNvSpPr txBox="1">
            <a:spLocks noChangeArrowheads="1"/>
          </p:cNvSpPr>
          <p:nvPr/>
        </p:nvSpPr>
        <p:spPr bwMode="auto">
          <a:xfrm>
            <a:off x="746125" y="3124200"/>
            <a:ext cx="7712075" cy="3013075"/>
          </a:xfrm>
          <a:prstGeom prst="rect">
            <a:avLst/>
          </a:prstGeom>
          <a:noFill/>
          <a:ln w="9525">
            <a:noFill/>
            <a:miter lim="800000"/>
            <a:headEnd/>
            <a:tailEnd/>
          </a:ln>
        </p:spPr>
        <p:txBody>
          <a:bodyPr>
            <a:spAutoFit/>
          </a:bodyPr>
          <a:lstStyle/>
          <a:p>
            <a:pPr>
              <a:lnSpc>
                <a:spcPct val="120000"/>
              </a:lnSpc>
            </a:pPr>
            <a:r>
              <a:rPr lang="en-US" altLang="zh-CN" sz="3200">
                <a:solidFill>
                  <a:srgbClr val="663300"/>
                </a:solidFill>
              </a:rPr>
              <a:t>state = 1;</a:t>
            </a:r>
            <a:r>
              <a:rPr lang="en-US" altLang="zh-CN" sz="3200">
                <a:solidFill>
                  <a:srgbClr val="006666"/>
                </a:solidFill>
              </a:rPr>
              <a:t>  i = 1;  InitStack(S);</a:t>
            </a:r>
          </a:p>
          <a:p>
            <a:pPr>
              <a:lnSpc>
                <a:spcPct val="120000"/>
              </a:lnSpc>
            </a:pPr>
            <a:r>
              <a:rPr lang="en-US" altLang="zh-CN" sz="3200" b="1">
                <a:solidFill>
                  <a:srgbClr val="006666"/>
                </a:solidFill>
              </a:rPr>
              <a:t>while</a:t>
            </a:r>
            <a:r>
              <a:rPr lang="en-US" altLang="zh-CN" sz="3200">
                <a:solidFill>
                  <a:srgbClr val="006666"/>
                </a:solidFill>
              </a:rPr>
              <a:t> (i&lt;=exp.length </a:t>
            </a:r>
            <a:r>
              <a:rPr lang="en-US" altLang="zh-CN" sz="3200" b="1">
                <a:solidFill>
                  <a:srgbClr val="006666"/>
                </a:solidFill>
              </a:rPr>
              <a:t>&amp;&amp;</a:t>
            </a:r>
            <a:r>
              <a:rPr lang="en-US" altLang="zh-CN" sz="3200">
                <a:solidFill>
                  <a:srgbClr val="006666"/>
                </a:solidFill>
              </a:rPr>
              <a:t> </a:t>
            </a:r>
            <a:r>
              <a:rPr lang="en-US" altLang="zh-CN" sz="3200">
                <a:solidFill>
                  <a:srgbClr val="663300"/>
                </a:solidFill>
              </a:rPr>
              <a:t>state</a:t>
            </a:r>
            <a:r>
              <a:rPr lang="en-US" altLang="zh-CN" sz="3200">
                <a:solidFill>
                  <a:srgbClr val="006666"/>
                </a:solidFill>
              </a:rPr>
              <a:t>)</a:t>
            </a:r>
          </a:p>
          <a:p>
            <a:pPr>
              <a:lnSpc>
                <a:spcPct val="120000"/>
              </a:lnSpc>
            </a:pPr>
            <a:r>
              <a:rPr lang="en-US" altLang="zh-CN" sz="3200">
                <a:solidFill>
                  <a:srgbClr val="006666"/>
                </a:solidFill>
              </a:rPr>
              <a:t>   {                           }</a:t>
            </a:r>
          </a:p>
          <a:p>
            <a:pPr>
              <a:lnSpc>
                <a:spcPct val="120000"/>
              </a:lnSpc>
            </a:pPr>
            <a:r>
              <a:rPr lang="en-US" altLang="zh-CN" sz="3200" b="1">
                <a:solidFill>
                  <a:srgbClr val="006666"/>
                </a:solidFill>
              </a:rPr>
              <a:t>if</a:t>
            </a:r>
            <a:r>
              <a:rPr lang="en-US" altLang="zh-CN" sz="3200">
                <a:solidFill>
                  <a:srgbClr val="006666"/>
                </a:solidFill>
              </a:rPr>
              <a:t> (</a:t>
            </a:r>
            <a:r>
              <a:rPr lang="en-US" altLang="zh-CN" sz="3200">
                <a:solidFill>
                  <a:srgbClr val="663300"/>
                </a:solidFill>
              </a:rPr>
              <a:t>state</a:t>
            </a:r>
            <a:r>
              <a:rPr lang="en-US" altLang="zh-CN" sz="3200">
                <a:solidFill>
                  <a:srgbClr val="006666"/>
                </a:solidFill>
              </a:rPr>
              <a:t> </a:t>
            </a:r>
            <a:r>
              <a:rPr lang="en-US" altLang="zh-CN" sz="3200" b="1">
                <a:solidFill>
                  <a:srgbClr val="006666"/>
                </a:solidFill>
              </a:rPr>
              <a:t>&amp;&amp;</a:t>
            </a:r>
            <a:r>
              <a:rPr lang="en-US" altLang="zh-CN" sz="3200">
                <a:solidFill>
                  <a:srgbClr val="006666"/>
                </a:solidFill>
              </a:rPr>
              <a:t> StackEmpty(S)) </a:t>
            </a:r>
            <a:r>
              <a:rPr lang="en-US" altLang="zh-CN" sz="3200" b="1">
                <a:solidFill>
                  <a:srgbClr val="006666"/>
                </a:solidFill>
              </a:rPr>
              <a:t> return</a:t>
            </a:r>
            <a:r>
              <a:rPr lang="en-US" altLang="zh-CN" sz="3200">
                <a:solidFill>
                  <a:srgbClr val="006666"/>
                </a:solidFill>
              </a:rPr>
              <a:t> 1;</a:t>
            </a:r>
          </a:p>
          <a:p>
            <a:pPr>
              <a:lnSpc>
                <a:spcPct val="120000"/>
              </a:lnSpc>
            </a:pPr>
            <a:r>
              <a:rPr lang="en-US" altLang="zh-CN" sz="3200" b="1">
                <a:solidFill>
                  <a:srgbClr val="006666"/>
                </a:solidFill>
              </a:rPr>
              <a:t>else  return</a:t>
            </a:r>
            <a:r>
              <a:rPr lang="en-US" altLang="zh-CN" sz="3200">
                <a:solidFill>
                  <a:srgbClr val="006666"/>
                </a:solidFill>
              </a:rPr>
              <a:t> 0;</a:t>
            </a:r>
            <a:r>
              <a:rPr lang="en-US" altLang="zh-CN" sz="3200"/>
              <a:t>   </a:t>
            </a:r>
            <a:endParaRPr lang="en-US" altLang="zh-CN" sz="2400"/>
          </a:p>
        </p:txBody>
      </p:sp>
      <p:sp>
        <p:nvSpPr>
          <p:cNvPr id="128005" name="Text Box 5">
            <a:hlinkClick r:id="" action="ppaction://hlinkshowjump?jump=nextslide"/>
          </p:cNvPr>
          <p:cNvSpPr txBox="1">
            <a:spLocks noChangeArrowheads="1"/>
          </p:cNvSpPr>
          <p:nvPr/>
        </p:nvSpPr>
        <p:spPr bwMode="auto">
          <a:xfrm>
            <a:off x="1676400" y="4286250"/>
            <a:ext cx="2286000" cy="579438"/>
          </a:xfrm>
          <a:prstGeom prst="rect">
            <a:avLst/>
          </a:prstGeom>
          <a:noFill/>
          <a:ln w="9525">
            <a:noFill/>
            <a:miter lim="800000"/>
            <a:headEnd/>
            <a:tailEnd/>
          </a:ln>
        </p:spPr>
        <p:txBody>
          <a:bodyPr>
            <a:spAutoFit/>
          </a:bodyPr>
          <a:lstStyle/>
          <a:p>
            <a:r>
              <a:rPr lang="en-US" altLang="zh-CN" sz="3200" b="1"/>
              <a:t>      ……</a:t>
            </a:r>
            <a:endParaRPr lang="en-US" altLang="zh-CN"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28003"/>
                                        </p:tgtEl>
                                        <p:attrNameLst>
                                          <p:attrName>style.visibility</p:attrName>
                                        </p:attrNameLst>
                                      </p:cBhvr>
                                      <p:to>
                                        <p:strVal val="visible"/>
                                      </p:to>
                                    </p:set>
                                    <p:animEffect transition="in" filter="strips(downRight)">
                                      <p:cBhvr>
                                        <p:cTn id="7" dur="300"/>
                                        <p:tgtEl>
                                          <p:spTgt spid="1280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4"/>
                                        </p:tgtEl>
                                        <p:attrNameLst>
                                          <p:attrName>style.visibility</p:attrName>
                                        </p:attrNameLst>
                                      </p:cBhvr>
                                      <p:to>
                                        <p:strVal val="visible"/>
                                      </p:to>
                                    </p:set>
                                    <p:animEffect transition="in" filter="wipe(left)">
                                      <p:cBhvr>
                                        <p:cTn id="12" dur="500"/>
                                        <p:tgtEl>
                                          <p:spTgt spid="12800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28005"/>
                                        </p:tgtEl>
                                        <p:attrNameLst>
                                          <p:attrName>style.visibility</p:attrName>
                                        </p:attrNameLst>
                                      </p:cBhvr>
                                      <p:to>
                                        <p:strVal val="visible"/>
                                      </p:to>
                                    </p:set>
                                    <p:animEffect transition="in" filter="wipe(left)">
                                      <p:cBhvr>
                                        <p:cTn id="16" dur="500"/>
                                        <p:tgtEl>
                                          <p:spTgt spid="128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autoUpdateAnimBg="0"/>
      <p:bldP spid="128004" grpId="0" autoUpdateAnimBg="0"/>
      <p:bldP spid="128005" grpId="0" autoUpdateAnimBg="0"/>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457200" y="152400"/>
            <a:ext cx="7348538" cy="6670675"/>
          </a:xfrm>
          <a:prstGeom prst="rect">
            <a:avLst/>
          </a:prstGeom>
          <a:noFill/>
          <a:ln w="9525">
            <a:noFill/>
            <a:miter lim="800000"/>
            <a:headEnd/>
            <a:tailEnd/>
          </a:ln>
        </p:spPr>
        <p:txBody>
          <a:bodyPr wrap="none">
            <a:spAutoFit/>
          </a:bodyPr>
          <a:lstStyle/>
          <a:p>
            <a:pPr>
              <a:lnSpc>
                <a:spcPct val="110000"/>
              </a:lnSpc>
            </a:pPr>
            <a:r>
              <a:rPr lang="en-US" altLang="zh-CN" sz="2800" b="1"/>
              <a:t>switch of</a:t>
            </a:r>
            <a:r>
              <a:rPr lang="en-US" altLang="zh-CN" sz="2800"/>
              <a:t> exp.elem[i] {</a:t>
            </a:r>
          </a:p>
          <a:p>
            <a:pPr>
              <a:lnSpc>
                <a:spcPct val="110000"/>
              </a:lnSpc>
            </a:pPr>
            <a:r>
              <a:rPr lang="en-US" altLang="zh-CN" sz="2800"/>
              <a:t>    </a:t>
            </a:r>
            <a:r>
              <a:rPr lang="en-US" altLang="zh-CN" sz="2800" b="1"/>
              <a:t>case</a:t>
            </a:r>
            <a:r>
              <a:rPr lang="en-US" altLang="zh-CN" sz="2800"/>
              <a:t> </a:t>
            </a:r>
            <a:r>
              <a:rPr lang="zh-CN" altLang="zh-CN" sz="2800"/>
              <a:t>左括弧</a:t>
            </a:r>
            <a:r>
              <a:rPr lang="en-US" altLang="zh-CN" sz="2800"/>
              <a:t>:</a:t>
            </a:r>
          </a:p>
          <a:p>
            <a:pPr>
              <a:lnSpc>
                <a:spcPct val="110000"/>
              </a:lnSpc>
            </a:pPr>
            <a:r>
              <a:rPr lang="en-US" altLang="zh-CN" sz="2800"/>
              <a:t>         {Push(S, exp.elem[i]); i++; </a:t>
            </a:r>
            <a:r>
              <a:rPr lang="en-US" altLang="zh-CN" sz="2800" b="1"/>
              <a:t>break</a:t>
            </a:r>
            <a:r>
              <a:rPr lang="en-US" altLang="zh-CN" sz="2800"/>
              <a:t>;}</a:t>
            </a:r>
          </a:p>
          <a:p>
            <a:pPr>
              <a:lnSpc>
                <a:spcPct val="110000"/>
              </a:lnSpc>
            </a:pPr>
            <a:r>
              <a:rPr lang="en-US" altLang="zh-CN" sz="2800"/>
              <a:t>    </a:t>
            </a:r>
            <a:r>
              <a:rPr lang="en-US" altLang="zh-CN" sz="2800" b="1"/>
              <a:t>case</a:t>
            </a:r>
            <a:r>
              <a:rPr lang="en-US" altLang="zh-CN" sz="2800"/>
              <a:t> </a:t>
            </a:r>
            <a:r>
              <a:rPr lang="en-US" altLang="zh-CN" sz="2800">
                <a:sym typeface="Symbol" pitchFamily="18" charset="2"/>
              </a:rPr>
              <a:t>):  {</a:t>
            </a:r>
          </a:p>
          <a:p>
            <a:pPr>
              <a:lnSpc>
                <a:spcPct val="110000"/>
              </a:lnSpc>
            </a:pPr>
            <a:r>
              <a:rPr lang="en-US" altLang="zh-CN" sz="2800">
                <a:sym typeface="Symbol" pitchFamily="18" charset="2"/>
              </a:rPr>
              <a:t>         </a:t>
            </a:r>
            <a:r>
              <a:rPr lang="en-US" altLang="zh-CN" sz="2800" b="1">
                <a:sym typeface="Symbol" pitchFamily="18" charset="2"/>
              </a:rPr>
              <a:t>if </a:t>
            </a:r>
            <a:r>
              <a:rPr lang="en-US" altLang="zh-CN" sz="2800">
                <a:sym typeface="Symbol" pitchFamily="18" charset="2"/>
              </a:rPr>
              <a:t>(</a:t>
            </a:r>
            <a:r>
              <a:rPr lang="en-US" altLang="zh-CN" sz="2800" b="1">
                <a:sym typeface="Symbol" pitchFamily="18" charset="2"/>
              </a:rPr>
              <a:t>NOT</a:t>
            </a:r>
            <a:r>
              <a:rPr lang="en-US" altLang="zh-CN" sz="2800">
                <a:sym typeface="Symbol" pitchFamily="18" charset="2"/>
              </a:rPr>
              <a:t> StackEmpty(S) </a:t>
            </a:r>
            <a:r>
              <a:rPr lang="en-US" altLang="zh-CN" sz="2800" b="1">
                <a:sym typeface="Symbol" pitchFamily="18" charset="2"/>
              </a:rPr>
              <a:t>&amp;&amp;</a:t>
            </a:r>
            <a:r>
              <a:rPr lang="en-US" altLang="zh-CN" sz="2800">
                <a:sym typeface="Symbol" pitchFamily="18" charset="2"/>
              </a:rPr>
              <a:t> GetTop(S)=()</a:t>
            </a:r>
          </a:p>
          <a:p>
            <a:pPr>
              <a:lnSpc>
                <a:spcPct val="110000"/>
              </a:lnSpc>
            </a:pPr>
            <a:r>
              <a:rPr lang="en-US" altLang="zh-CN" sz="2800">
                <a:sym typeface="Symbol" pitchFamily="18" charset="2"/>
              </a:rPr>
              <a:t>             { Pop(S,e);  i++; }</a:t>
            </a:r>
          </a:p>
          <a:p>
            <a:pPr>
              <a:lnSpc>
                <a:spcPct val="110000"/>
              </a:lnSpc>
            </a:pPr>
            <a:r>
              <a:rPr lang="en-US" altLang="zh-CN" sz="2800">
                <a:sym typeface="Symbol" pitchFamily="18" charset="2"/>
              </a:rPr>
              <a:t>         </a:t>
            </a:r>
            <a:r>
              <a:rPr lang="en-US" altLang="zh-CN" sz="2800" b="1">
                <a:sym typeface="Symbol" pitchFamily="18" charset="2"/>
              </a:rPr>
              <a:t>else</a:t>
            </a:r>
            <a:r>
              <a:rPr lang="en-US" altLang="zh-CN" sz="2800">
                <a:sym typeface="Symbol" pitchFamily="18" charset="2"/>
              </a:rPr>
              <a:t> state = 0;</a:t>
            </a:r>
          </a:p>
          <a:p>
            <a:pPr>
              <a:lnSpc>
                <a:spcPct val="110000"/>
              </a:lnSpc>
            </a:pPr>
            <a:r>
              <a:rPr lang="en-US" altLang="zh-CN" sz="2800">
                <a:sym typeface="Symbol" pitchFamily="18" charset="2"/>
              </a:rPr>
              <a:t>         </a:t>
            </a:r>
            <a:r>
              <a:rPr lang="en-US" altLang="zh-CN" sz="2800" b="1">
                <a:sym typeface="Symbol" pitchFamily="18" charset="2"/>
              </a:rPr>
              <a:t>break</a:t>
            </a:r>
            <a:r>
              <a:rPr lang="en-US" altLang="zh-CN" sz="2800">
                <a:sym typeface="Symbol" pitchFamily="18" charset="2"/>
              </a:rPr>
              <a:t>;  }</a:t>
            </a:r>
          </a:p>
          <a:p>
            <a:pPr>
              <a:lnSpc>
                <a:spcPct val="110000"/>
              </a:lnSpc>
            </a:pPr>
            <a:r>
              <a:rPr lang="en-US" altLang="zh-CN" sz="2800" b="1"/>
              <a:t>   case</a:t>
            </a:r>
            <a:r>
              <a:rPr lang="en-US" altLang="zh-CN" sz="2800"/>
              <a:t> </a:t>
            </a:r>
            <a:r>
              <a:rPr lang="en-US" altLang="zh-CN" sz="2800">
                <a:sym typeface="Symbol" pitchFamily="18" charset="2"/>
              </a:rPr>
              <a:t>]:  {</a:t>
            </a:r>
          </a:p>
          <a:p>
            <a:pPr>
              <a:lnSpc>
                <a:spcPct val="110000"/>
              </a:lnSpc>
            </a:pPr>
            <a:r>
              <a:rPr lang="en-US" altLang="zh-CN" sz="2800">
                <a:sym typeface="Symbol" pitchFamily="18" charset="2"/>
              </a:rPr>
              <a:t>         </a:t>
            </a:r>
            <a:r>
              <a:rPr lang="en-US" altLang="zh-CN" sz="2800" b="1">
                <a:sym typeface="Symbol" pitchFamily="18" charset="2"/>
              </a:rPr>
              <a:t>if </a:t>
            </a:r>
            <a:r>
              <a:rPr lang="en-US" altLang="zh-CN" sz="2800">
                <a:sym typeface="Symbol" pitchFamily="18" charset="2"/>
              </a:rPr>
              <a:t>(</a:t>
            </a:r>
            <a:r>
              <a:rPr lang="en-US" altLang="zh-CN" sz="2800" b="1">
                <a:sym typeface="Symbol" pitchFamily="18" charset="2"/>
              </a:rPr>
              <a:t>NOT</a:t>
            </a:r>
            <a:r>
              <a:rPr lang="en-US" altLang="zh-CN" sz="2800">
                <a:sym typeface="Symbol" pitchFamily="18" charset="2"/>
              </a:rPr>
              <a:t> StackEmpty(S) </a:t>
            </a:r>
            <a:r>
              <a:rPr lang="en-US" altLang="zh-CN" sz="2800" b="1">
                <a:sym typeface="Symbol" pitchFamily="18" charset="2"/>
              </a:rPr>
              <a:t>&amp;&amp;</a:t>
            </a:r>
            <a:r>
              <a:rPr lang="en-US" altLang="zh-CN" sz="2800">
                <a:sym typeface="Symbol" pitchFamily="18" charset="2"/>
              </a:rPr>
              <a:t> GetTop(S)=[)</a:t>
            </a:r>
          </a:p>
          <a:p>
            <a:pPr>
              <a:lnSpc>
                <a:spcPct val="110000"/>
              </a:lnSpc>
            </a:pPr>
            <a:r>
              <a:rPr lang="en-US" altLang="zh-CN" sz="2800">
                <a:sym typeface="Symbol" pitchFamily="18" charset="2"/>
              </a:rPr>
              <a:t>             { Pop(S,e);  i++; }</a:t>
            </a:r>
          </a:p>
          <a:p>
            <a:pPr>
              <a:lnSpc>
                <a:spcPct val="110000"/>
              </a:lnSpc>
            </a:pPr>
            <a:r>
              <a:rPr lang="en-US" altLang="zh-CN" sz="2800">
                <a:sym typeface="Symbol" pitchFamily="18" charset="2"/>
              </a:rPr>
              <a:t>         </a:t>
            </a:r>
            <a:r>
              <a:rPr lang="en-US" altLang="zh-CN" sz="2800" b="1">
                <a:sym typeface="Symbol" pitchFamily="18" charset="2"/>
              </a:rPr>
              <a:t>else</a:t>
            </a:r>
            <a:r>
              <a:rPr lang="en-US" altLang="zh-CN" sz="2800">
                <a:sym typeface="Symbol" pitchFamily="18" charset="2"/>
              </a:rPr>
              <a:t> state = 0;</a:t>
            </a:r>
          </a:p>
          <a:p>
            <a:pPr>
              <a:lnSpc>
                <a:spcPct val="110000"/>
              </a:lnSpc>
            </a:pPr>
            <a:r>
              <a:rPr lang="en-US" altLang="zh-CN" sz="2800">
                <a:sym typeface="Symbol" pitchFamily="18" charset="2"/>
              </a:rPr>
              <a:t>         </a:t>
            </a:r>
            <a:r>
              <a:rPr lang="en-US" altLang="zh-CN" sz="2800" b="1">
                <a:sym typeface="Symbol" pitchFamily="18" charset="2"/>
              </a:rPr>
              <a:t>break</a:t>
            </a:r>
            <a:r>
              <a:rPr lang="en-US" altLang="zh-CN" sz="2800">
                <a:sym typeface="Symbol" pitchFamily="18" charset="2"/>
              </a:rPr>
              <a:t>;  }</a:t>
            </a:r>
          </a:p>
          <a:p>
            <a:pPr>
              <a:lnSpc>
                <a:spcPct val="110000"/>
              </a:lnSpc>
            </a:pPr>
            <a:r>
              <a:rPr lang="en-US" altLang="zh-CN" sz="2800" b="1"/>
              <a:t>   case</a:t>
            </a:r>
            <a:r>
              <a:rPr lang="en-US" altLang="zh-CN" sz="2800"/>
              <a:t> </a:t>
            </a:r>
            <a:r>
              <a:rPr lang="en-US" altLang="zh-CN" sz="2800">
                <a:sym typeface="Symbol" pitchFamily="18" charset="2"/>
              </a:rPr>
              <a:t>}:  </a:t>
            </a:r>
            <a:r>
              <a:rPr lang="en-US" altLang="zh-CN" sz="2800" b="1">
                <a:sym typeface="Symbol" pitchFamily="18" charset="2"/>
              </a:rPr>
              <a:t>……</a:t>
            </a:r>
            <a:endParaRPr lang="en-US" altLang="zh-CN" sz="2400"/>
          </a:p>
        </p:txBody>
      </p:sp>
      <p:graphicFrame>
        <p:nvGraphicFramePr>
          <p:cNvPr id="9218" name="Object 3">
            <a:hlinkClick r:id="" action="ppaction://hlinkshowjump?jump=firstslide" highlightClick="1"/>
          </p:cNvPr>
          <p:cNvGraphicFramePr>
            <a:graphicFrameLocks noChangeAspect="1"/>
          </p:cNvGraphicFramePr>
          <p:nvPr/>
        </p:nvGraphicFramePr>
        <p:xfrm>
          <a:off x="8305800" y="5867400"/>
          <a:ext cx="474663" cy="685800"/>
        </p:xfrm>
        <a:graphic>
          <a:graphicData uri="http://schemas.openxmlformats.org/presentationml/2006/ole">
            <p:oleObj spid="_x0000_s146434" name="剪辑" r:id="rId3" imgW="3467160" imgH="5018040" progId="">
              <p:embed/>
            </p:oleObj>
          </a:graphicData>
        </a:graphic>
      </p:graphicFrame>
    </p:spTree>
  </p:cSld>
  <p:clrMapOvr>
    <a:masterClrMapping/>
  </p:clrMapOv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2362200" y="152400"/>
            <a:ext cx="6781800" cy="1555750"/>
          </a:xfrm>
          <a:prstGeom prst="rect">
            <a:avLst/>
          </a:prstGeom>
          <a:noFill/>
          <a:ln w="9525">
            <a:noFill/>
            <a:miter lim="800000"/>
            <a:headEnd/>
            <a:tailEnd/>
          </a:ln>
        </p:spPr>
        <p:txBody>
          <a:bodyPr>
            <a:spAutoFit/>
          </a:bodyPr>
          <a:lstStyle/>
          <a:p>
            <a:pPr>
              <a:lnSpc>
                <a:spcPct val="120000"/>
              </a:lnSpc>
            </a:pPr>
            <a:r>
              <a:rPr lang="zh-CN" altLang="en-US" sz="4000">
                <a:ea typeface="楷体_GB2312" pitchFamily="49" charset="-122"/>
              </a:rPr>
              <a:t>识别读入的一个字符序列是否为反对称的字符序列。</a:t>
            </a:r>
            <a:endParaRPr lang="zh-CN" altLang="en-US" sz="2400"/>
          </a:p>
        </p:txBody>
      </p:sp>
      <p:sp>
        <p:nvSpPr>
          <p:cNvPr id="130051" name="Text Box 3"/>
          <p:cNvSpPr txBox="1">
            <a:spLocks noChangeArrowheads="1"/>
          </p:cNvSpPr>
          <p:nvPr/>
        </p:nvSpPr>
        <p:spPr bwMode="auto">
          <a:xfrm>
            <a:off x="212725" y="1981200"/>
            <a:ext cx="8931275" cy="2287588"/>
          </a:xfrm>
          <a:prstGeom prst="rect">
            <a:avLst/>
          </a:prstGeom>
          <a:noFill/>
          <a:ln w="9525">
            <a:noFill/>
            <a:miter lim="800000"/>
            <a:headEnd/>
            <a:tailEnd/>
          </a:ln>
        </p:spPr>
        <p:txBody>
          <a:bodyPr>
            <a:spAutoFit/>
          </a:bodyPr>
          <a:lstStyle/>
          <a:p>
            <a:pPr>
              <a:lnSpc>
                <a:spcPct val="120000"/>
              </a:lnSpc>
            </a:pPr>
            <a:r>
              <a:rPr lang="zh-CN" altLang="en-US" sz="4000">
                <a:latin typeface="楷体_GB2312" pitchFamily="49" charset="-122"/>
                <a:ea typeface="楷体_GB2312" pitchFamily="49" charset="-122"/>
              </a:rPr>
              <a:t>例如</a:t>
            </a:r>
            <a:r>
              <a:rPr lang="en-US" altLang="zh-CN" sz="4000">
                <a:latin typeface="楷体_GB2312" pitchFamily="49" charset="-122"/>
                <a:ea typeface="楷体_GB2312" pitchFamily="49" charset="-122"/>
              </a:rPr>
              <a:t>:</a:t>
            </a:r>
            <a:r>
              <a:rPr lang="en-US" altLang="zh-CN" sz="4000" b="1">
                <a:solidFill>
                  <a:schemeClr val="accent2"/>
                </a:solidFill>
                <a:ea typeface="楷体_GB2312" pitchFamily="49" charset="-122"/>
              </a:rPr>
              <a:t>abcd</a:t>
            </a:r>
            <a:r>
              <a:rPr lang="en-US" altLang="zh-CN" sz="4000" b="1">
                <a:ea typeface="楷体_GB2312" pitchFamily="49" charset="-122"/>
              </a:rPr>
              <a:t>&amp;</a:t>
            </a:r>
            <a:r>
              <a:rPr lang="en-US" altLang="zh-CN" sz="4000" b="1">
                <a:solidFill>
                  <a:schemeClr val="accent2"/>
                </a:solidFill>
                <a:ea typeface="楷体_GB2312" pitchFamily="49" charset="-122"/>
              </a:rPr>
              <a:t>dcba</a:t>
            </a:r>
            <a:r>
              <a:rPr lang="en-US" altLang="zh-CN" sz="4000" b="1">
                <a:ea typeface="楷体_GB2312" pitchFamily="49" charset="-122"/>
              </a:rPr>
              <a:t>@</a:t>
            </a:r>
            <a:r>
              <a:rPr lang="en-US" altLang="zh-CN" sz="4000">
                <a:ea typeface="楷体_GB2312" pitchFamily="49" charset="-122"/>
              </a:rPr>
              <a:t> </a:t>
            </a:r>
            <a:r>
              <a:rPr lang="zh-CN" altLang="en-US" sz="4000">
                <a:ea typeface="楷体_GB2312" pitchFamily="49" charset="-122"/>
              </a:rPr>
              <a:t>是反对称字符序列</a:t>
            </a:r>
            <a:r>
              <a:rPr lang="en-US" altLang="zh-CN" sz="4000">
                <a:ea typeface="楷体_GB2312" pitchFamily="49" charset="-122"/>
              </a:rPr>
              <a:t>;</a:t>
            </a:r>
            <a:endParaRPr lang="en-US" altLang="zh-CN" sz="4000">
              <a:latin typeface="楷体_GB2312" pitchFamily="49" charset="-122"/>
              <a:ea typeface="楷体_GB2312" pitchFamily="49" charset="-122"/>
            </a:endParaRPr>
          </a:p>
          <a:p>
            <a:pPr>
              <a:lnSpc>
                <a:spcPct val="120000"/>
              </a:lnSpc>
            </a:pPr>
            <a:r>
              <a:rPr lang="en-US" altLang="zh-CN" sz="2400"/>
              <a:t>    </a:t>
            </a:r>
            <a:r>
              <a:rPr lang="en-US" altLang="zh-CN" sz="4000" b="1">
                <a:solidFill>
                  <a:schemeClr val="accent2"/>
                </a:solidFill>
              </a:rPr>
              <a:t>abc</a:t>
            </a:r>
            <a:r>
              <a:rPr lang="en-US" altLang="zh-CN" sz="4000" b="1"/>
              <a:t>&amp;@</a:t>
            </a:r>
            <a:r>
              <a:rPr lang="en-US" altLang="zh-CN" sz="4000"/>
              <a:t>  </a:t>
            </a:r>
            <a:r>
              <a:rPr lang="zh-CN" altLang="en-US" sz="4000"/>
              <a:t>或  </a:t>
            </a:r>
            <a:r>
              <a:rPr lang="en-US" altLang="zh-CN" sz="4000" b="1">
                <a:solidFill>
                  <a:schemeClr val="accent2"/>
                </a:solidFill>
              </a:rPr>
              <a:t>abc</a:t>
            </a:r>
            <a:r>
              <a:rPr lang="en-US" altLang="zh-CN" sz="4000" b="1"/>
              <a:t>&amp;</a:t>
            </a:r>
            <a:r>
              <a:rPr lang="en-US" altLang="zh-CN" sz="4000" b="1">
                <a:solidFill>
                  <a:schemeClr val="accent2"/>
                </a:solidFill>
              </a:rPr>
              <a:t>abc</a:t>
            </a:r>
            <a:r>
              <a:rPr lang="en-US" altLang="zh-CN" sz="4000" b="1"/>
              <a:t>@</a:t>
            </a:r>
            <a:r>
              <a:rPr lang="en-US" altLang="zh-CN" sz="4000"/>
              <a:t>  </a:t>
            </a:r>
            <a:r>
              <a:rPr lang="zh-CN" altLang="en-US" sz="4000"/>
              <a:t>或 </a:t>
            </a:r>
            <a:r>
              <a:rPr lang="zh-CN" altLang="en-US" sz="4000">
                <a:solidFill>
                  <a:schemeClr val="accent2"/>
                </a:solidFill>
              </a:rPr>
              <a:t> </a:t>
            </a:r>
            <a:r>
              <a:rPr lang="en-US" altLang="zh-CN" sz="4000" b="1">
                <a:solidFill>
                  <a:schemeClr val="accent2"/>
                </a:solidFill>
              </a:rPr>
              <a:t>ab</a:t>
            </a:r>
            <a:r>
              <a:rPr lang="en-US" altLang="zh-CN" sz="4000" b="1"/>
              <a:t>&amp;</a:t>
            </a:r>
            <a:r>
              <a:rPr lang="en-US" altLang="zh-CN" sz="4000" b="1">
                <a:solidFill>
                  <a:schemeClr val="accent2"/>
                </a:solidFill>
              </a:rPr>
              <a:t>bac</a:t>
            </a:r>
            <a:r>
              <a:rPr lang="en-US" altLang="zh-CN" sz="4000" b="1"/>
              <a:t>@</a:t>
            </a:r>
            <a:r>
              <a:rPr lang="zh-CN" altLang="en-US" sz="4000">
                <a:ea typeface="楷体_GB2312" pitchFamily="49" charset="-122"/>
              </a:rPr>
              <a:t>都不是反对称字符序列</a:t>
            </a:r>
            <a:r>
              <a:rPr lang="zh-CN" altLang="en-US" sz="4000"/>
              <a:t>。</a:t>
            </a:r>
            <a:endParaRPr lang="zh-CN" altLang="en-US" sz="2400"/>
          </a:p>
        </p:txBody>
      </p:sp>
      <p:sp>
        <p:nvSpPr>
          <p:cNvPr id="130052" name="Comment 4"/>
          <p:cNvSpPr>
            <a:spLocks noChangeArrowheads="1"/>
          </p:cNvSpPr>
          <p:nvPr/>
        </p:nvSpPr>
        <p:spPr bwMode="auto">
          <a:xfrm>
            <a:off x="228600" y="203200"/>
            <a:ext cx="18288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a:t>
            </a:r>
            <a:r>
              <a:rPr kumimoji="0" lang="en-US" altLang="zh-CN" sz="4000" b="1">
                <a:solidFill>
                  <a:schemeClr val="bg1"/>
                </a:solidFill>
                <a:latin typeface="Arial" charset="0"/>
              </a:rPr>
              <a:t>3.17</a:t>
            </a:r>
            <a:endParaRPr lang="en-US" altLang="zh-CN" sz="1600">
              <a:solidFill>
                <a:schemeClr val="bg1"/>
              </a:solidFill>
              <a:latin typeface="Arial" charset="0"/>
            </a:endParaRPr>
          </a:p>
        </p:txBody>
      </p:sp>
      <p:sp>
        <p:nvSpPr>
          <p:cNvPr id="130053" name="Text Box 5"/>
          <p:cNvSpPr txBox="1">
            <a:spLocks noChangeArrowheads="1"/>
          </p:cNvSpPr>
          <p:nvPr/>
        </p:nvSpPr>
        <p:spPr bwMode="auto">
          <a:xfrm>
            <a:off x="304800" y="4692650"/>
            <a:ext cx="8702675" cy="1555750"/>
          </a:xfrm>
          <a:prstGeom prst="rect">
            <a:avLst/>
          </a:prstGeom>
          <a:noFill/>
          <a:ln w="9525">
            <a:noFill/>
            <a:miter lim="800000"/>
            <a:headEnd/>
            <a:tailEnd/>
          </a:ln>
        </p:spPr>
        <p:txBody>
          <a:bodyPr>
            <a:spAutoFit/>
          </a:bodyPr>
          <a:lstStyle/>
          <a:p>
            <a:pPr>
              <a:lnSpc>
                <a:spcPct val="120000"/>
              </a:lnSpc>
            </a:pPr>
            <a:r>
              <a:rPr lang="zh-CN" altLang="en-US" sz="4000">
                <a:ea typeface="楷体_GB2312" pitchFamily="49" charset="-122"/>
              </a:rPr>
              <a:t>则这个算法和“判别括弧是否正确匹配”的算法极其相似。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slide(fromLeft)">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30053"/>
                                        </p:tgtEl>
                                        <p:attrNameLst>
                                          <p:attrName>style.visibility</p:attrName>
                                        </p:attrNameLst>
                                      </p:cBhvr>
                                      <p:to>
                                        <p:strVal val="visible"/>
                                      </p:to>
                                    </p:set>
                                    <p:animEffect transition="in" filter="wipe(left)">
                                      <p:cBhvr>
                                        <p:cTn id="12" dur="300"/>
                                        <p:tgtEl>
                                          <p:spTgt spid="130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3" grpId="0" autoUpdateAnimBg="0"/>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211138" y="381000"/>
            <a:ext cx="8931275" cy="4483100"/>
          </a:xfrm>
          <a:prstGeom prst="rect">
            <a:avLst/>
          </a:prstGeom>
          <a:noFill/>
          <a:ln w="9525">
            <a:noFill/>
            <a:miter lim="800000"/>
            <a:headEnd/>
            <a:tailEnd/>
          </a:ln>
        </p:spPr>
        <p:txBody>
          <a:bodyPr>
            <a:spAutoFit/>
          </a:bodyPr>
          <a:lstStyle/>
          <a:p>
            <a:pPr>
              <a:lnSpc>
                <a:spcPct val="120000"/>
              </a:lnSpc>
            </a:pPr>
            <a:r>
              <a:rPr lang="zh-CN" altLang="en-US" sz="4000">
                <a:solidFill>
                  <a:srgbClr val="9900CC"/>
                </a:solidFill>
                <a:ea typeface="楷体_GB2312" pitchFamily="49" charset="-122"/>
              </a:rPr>
              <a:t>同样，在算法过程中需要用到一个栈</a:t>
            </a:r>
            <a:r>
              <a:rPr lang="zh-CN" altLang="en-US" sz="4000">
                <a:ea typeface="楷体_GB2312" pitchFamily="49" charset="-122"/>
              </a:rPr>
              <a:t>，由于序列中必定出现字符</a:t>
            </a:r>
            <a:r>
              <a:rPr lang="zh-CN" altLang="en-US" sz="4000">
                <a:ea typeface="楷体_GB2312" pitchFamily="49" charset="-122"/>
                <a:sym typeface="Symbol" pitchFamily="18" charset="2"/>
              </a:rPr>
              <a:t> </a:t>
            </a:r>
            <a:r>
              <a:rPr lang="en-US" altLang="zh-CN" sz="4000">
                <a:ea typeface="楷体_GB2312" pitchFamily="49" charset="-122"/>
              </a:rPr>
              <a:t>&amp;</a:t>
            </a:r>
            <a:r>
              <a:rPr lang="en-US" altLang="zh-CN" sz="4000">
                <a:ea typeface="楷体_GB2312" pitchFamily="49" charset="-122"/>
                <a:sym typeface="Symbol" pitchFamily="18" charset="2"/>
              </a:rPr>
              <a:t> </a:t>
            </a:r>
            <a:r>
              <a:rPr lang="zh-CN" altLang="en-US" sz="4000">
                <a:ea typeface="楷体_GB2312" pitchFamily="49" charset="-122"/>
                <a:sym typeface="Symbol" pitchFamily="18" charset="2"/>
              </a:rPr>
              <a:t>，</a:t>
            </a:r>
          </a:p>
          <a:p>
            <a:pPr>
              <a:lnSpc>
                <a:spcPct val="120000"/>
              </a:lnSpc>
            </a:pPr>
            <a:r>
              <a:rPr lang="zh-CN" altLang="en-US" sz="4000">
                <a:ea typeface="楷体_GB2312" pitchFamily="49" charset="-122"/>
                <a:sym typeface="Symbol" pitchFamily="18" charset="2"/>
              </a:rPr>
              <a:t>则可将</a:t>
            </a:r>
            <a:r>
              <a:rPr lang="zh-CN" altLang="en-US" sz="4000">
                <a:solidFill>
                  <a:srgbClr val="9900CC"/>
                </a:solidFill>
                <a:ea typeface="楷体_GB2312" pitchFamily="49" charset="-122"/>
                <a:sym typeface="Symbol" pitchFamily="18" charset="2"/>
              </a:rPr>
              <a:t>在字符</a:t>
            </a:r>
            <a:r>
              <a:rPr lang="en-US" altLang="zh-CN" sz="4000">
                <a:solidFill>
                  <a:srgbClr val="9900CC"/>
                </a:solidFill>
                <a:ea typeface="楷体_GB2312" pitchFamily="49" charset="-122"/>
                <a:sym typeface="Symbol" pitchFamily="18" charset="2"/>
              </a:rPr>
              <a:t>&amp;</a:t>
            </a:r>
            <a:r>
              <a:rPr lang="zh-CN" altLang="en-US" sz="4000">
                <a:solidFill>
                  <a:srgbClr val="9900CC"/>
                </a:solidFill>
                <a:ea typeface="楷体_GB2312" pitchFamily="49" charset="-122"/>
                <a:sym typeface="Symbol" pitchFamily="18" charset="2"/>
              </a:rPr>
              <a:t>出现之前的所有字符均入栈</a:t>
            </a:r>
            <a:r>
              <a:rPr lang="zh-CN" altLang="en-US" sz="4000">
                <a:ea typeface="楷体_GB2312" pitchFamily="49" charset="-122"/>
                <a:sym typeface="Symbol" pitchFamily="18" charset="2"/>
              </a:rPr>
              <a:t>，滤去字符</a:t>
            </a:r>
            <a:r>
              <a:rPr lang="en-US" altLang="zh-CN" sz="4000">
                <a:ea typeface="楷体_GB2312" pitchFamily="49" charset="-122"/>
                <a:sym typeface="Symbol" pitchFamily="18" charset="2"/>
              </a:rPr>
              <a:t>&amp;</a:t>
            </a:r>
            <a:r>
              <a:rPr lang="zh-CN" altLang="en-US" sz="4000">
                <a:ea typeface="楷体_GB2312" pitchFamily="49" charset="-122"/>
                <a:sym typeface="Symbol" pitchFamily="18" charset="2"/>
              </a:rPr>
              <a:t>之后</a:t>
            </a:r>
            <a:r>
              <a:rPr lang="zh-CN" altLang="en-US" sz="4000">
                <a:solidFill>
                  <a:srgbClr val="9900CC"/>
                </a:solidFill>
                <a:ea typeface="楷体_GB2312" pitchFamily="49" charset="-122"/>
                <a:sym typeface="Symbol" pitchFamily="18" charset="2"/>
              </a:rPr>
              <a:t>再读入的字符则应和栈顶的字符相等</a:t>
            </a:r>
            <a:r>
              <a:rPr lang="zh-CN" altLang="en-US" sz="4000">
                <a:ea typeface="楷体_GB2312" pitchFamily="49" charset="-122"/>
                <a:sym typeface="Symbol" pitchFamily="18" charset="2"/>
              </a:rPr>
              <a:t>，当然，</a:t>
            </a:r>
            <a:r>
              <a:rPr lang="zh-CN" altLang="en-US" sz="4000">
                <a:solidFill>
                  <a:schemeClr val="accent2"/>
                </a:solidFill>
                <a:ea typeface="楷体_GB2312" pitchFamily="49" charset="-122"/>
                <a:sym typeface="Symbol" pitchFamily="18" charset="2"/>
              </a:rPr>
              <a:t>首先必须判别</a:t>
            </a:r>
            <a:r>
              <a:rPr lang="zh-CN" altLang="en-US" sz="4000">
                <a:ea typeface="楷体_GB2312" pitchFamily="49" charset="-122"/>
                <a:sym typeface="Symbol" pitchFamily="18" charset="2"/>
              </a:rPr>
              <a:t>此时的“栈”</a:t>
            </a:r>
            <a:r>
              <a:rPr lang="zh-CN" altLang="en-US" sz="4000">
                <a:solidFill>
                  <a:schemeClr val="accent2"/>
                </a:solidFill>
                <a:ea typeface="楷体_GB2312" pitchFamily="49" charset="-122"/>
                <a:sym typeface="Symbol" pitchFamily="18" charset="2"/>
              </a:rPr>
              <a:t>是否为“空栈”。</a:t>
            </a:r>
            <a:endParaRPr lang="zh-CN" altLang="en-US" sz="4000">
              <a:ea typeface="楷体_GB2312" pitchFamily="49" charset="-122"/>
              <a:sym typeface="Symbol" pitchFamily="18" charset="2"/>
            </a:endParaRPr>
          </a:p>
        </p:txBody>
      </p:sp>
      <p:sp>
        <p:nvSpPr>
          <p:cNvPr id="131075" name="Text Box 3"/>
          <p:cNvSpPr txBox="1">
            <a:spLocks noChangeArrowheads="1"/>
          </p:cNvSpPr>
          <p:nvPr/>
        </p:nvSpPr>
        <p:spPr bwMode="auto">
          <a:xfrm>
            <a:off x="288925" y="5105400"/>
            <a:ext cx="8855075" cy="1409700"/>
          </a:xfrm>
          <a:prstGeom prst="rect">
            <a:avLst/>
          </a:prstGeom>
          <a:noFill/>
          <a:ln w="9525">
            <a:noFill/>
            <a:miter lim="800000"/>
            <a:headEnd/>
            <a:tailEnd/>
          </a:ln>
        </p:spPr>
        <p:txBody>
          <a:bodyPr>
            <a:spAutoFit/>
          </a:bodyPr>
          <a:lstStyle/>
          <a:p>
            <a:pPr>
              <a:lnSpc>
                <a:spcPct val="120000"/>
              </a:lnSpc>
            </a:pPr>
            <a:r>
              <a:rPr lang="zh-CN" altLang="en-US" sz="3600">
                <a:ea typeface="楷体_GB2312" pitchFamily="49" charset="-122"/>
              </a:rPr>
              <a:t>此题的参数仅为一个字符序列，可以设为元素为字符的数组。</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75"/>
                                        </p:tgtEl>
                                        <p:attrNameLst>
                                          <p:attrName>style.visibility</p:attrName>
                                        </p:attrNameLst>
                                      </p:cBhvr>
                                      <p:to>
                                        <p:strVal val="visible"/>
                                      </p:to>
                                    </p:set>
                                    <p:anim calcmode="lin" valueType="num">
                                      <p:cBhvr additive="base">
                                        <p:cTn id="7" dur="500" fill="hold"/>
                                        <p:tgtEl>
                                          <p:spTgt spid="131075"/>
                                        </p:tgtEl>
                                        <p:attrNameLst>
                                          <p:attrName>ppt_x</p:attrName>
                                        </p:attrNameLst>
                                      </p:cBhvr>
                                      <p:tavLst>
                                        <p:tav tm="0">
                                          <p:val>
                                            <p:strVal val="#ppt_x"/>
                                          </p:val>
                                        </p:tav>
                                        <p:tav tm="100000">
                                          <p:val>
                                            <p:strVal val="#ppt_x"/>
                                          </p:val>
                                        </p:tav>
                                      </p:tavLst>
                                    </p:anim>
                                    <p:anim calcmode="lin" valueType="num">
                                      <p:cBhvr additive="base">
                                        <p:cTn id="8" dur="500" fill="hold"/>
                                        <p:tgtEl>
                                          <p:spTgt spid="131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914400" y="1006475"/>
            <a:ext cx="6932613" cy="457200"/>
          </a:xfrm>
          <a:prstGeom prst="rect">
            <a:avLst/>
          </a:prstGeom>
          <a:noFill/>
          <a:ln w="9525">
            <a:noFill/>
            <a:miter lim="800000"/>
            <a:headEnd/>
            <a:tailEnd/>
          </a:ln>
          <a:effectLst/>
        </p:spPr>
        <p:txBody>
          <a:bodyPr wrap="none" anchor="ctr">
            <a:spAutoFit/>
          </a:bodyPr>
          <a:lstStyle/>
          <a:p>
            <a:r>
              <a:rPr lang="zh-CN" altLang="en-US" sz="2400"/>
              <a:t>设</a:t>
            </a:r>
            <a:r>
              <a:rPr lang="en-US" altLang="zh-CN" sz="2400"/>
              <a:t>p,q</a:t>
            </a:r>
            <a:r>
              <a:rPr lang="zh-CN" altLang="zh-CN" sz="2400"/>
              <a:t>分别指向</a:t>
            </a:r>
            <a:r>
              <a:rPr lang="en-US" altLang="zh-CN" sz="2400"/>
              <a:t>A,B</a:t>
            </a:r>
            <a:r>
              <a:rPr lang="zh-CN" altLang="zh-CN" sz="2400"/>
              <a:t>中某一结点，</a:t>
            </a:r>
            <a:r>
              <a:rPr lang="en-US" altLang="zh-CN" sz="2400"/>
              <a:t>p,q</a:t>
            </a:r>
            <a:r>
              <a:rPr lang="zh-CN" altLang="zh-CN" sz="2400"/>
              <a:t>初值是第一结点</a:t>
            </a:r>
            <a:endParaRPr lang="zh-CN" altLang="en-US" sz="2400"/>
          </a:p>
        </p:txBody>
      </p:sp>
      <p:grpSp>
        <p:nvGrpSpPr>
          <p:cNvPr id="2" name="Group 3"/>
          <p:cNvGrpSpPr>
            <a:grpSpLocks/>
          </p:cNvGrpSpPr>
          <p:nvPr/>
        </p:nvGrpSpPr>
        <p:grpSpPr bwMode="auto">
          <a:xfrm>
            <a:off x="519113" y="1571625"/>
            <a:ext cx="8089900" cy="3113088"/>
            <a:chOff x="327" y="990"/>
            <a:chExt cx="5096" cy="1961"/>
          </a:xfrm>
        </p:grpSpPr>
        <p:sp>
          <p:nvSpPr>
            <p:cNvPr id="123908" name="Text Box 4"/>
            <p:cNvSpPr txBox="1">
              <a:spLocks noChangeArrowheads="1"/>
            </p:cNvSpPr>
            <p:nvPr/>
          </p:nvSpPr>
          <p:spPr bwMode="auto">
            <a:xfrm>
              <a:off x="327" y="1313"/>
              <a:ext cx="1184" cy="442"/>
            </a:xfrm>
            <a:prstGeom prst="rect">
              <a:avLst/>
            </a:prstGeom>
            <a:noFill/>
            <a:ln w="9525">
              <a:noFill/>
              <a:miter lim="800000"/>
              <a:headEnd/>
              <a:tailEnd/>
            </a:ln>
            <a:effectLst/>
          </p:spPr>
          <p:txBody>
            <a:bodyPr wrap="none" anchor="ctr">
              <a:spAutoFit/>
            </a:bodyPr>
            <a:lstStyle/>
            <a:p>
              <a:pPr algn="ctr"/>
              <a:r>
                <a:rPr lang="zh-CN" altLang="en-US"/>
                <a:t>比较</a:t>
              </a:r>
            </a:p>
            <a:p>
              <a:pPr algn="ctr"/>
              <a:r>
                <a:rPr lang="en-US" altLang="zh-CN"/>
                <a:t>p-&gt;exp</a:t>
              </a:r>
              <a:r>
                <a:rPr lang="zh-CN" altLang="zh-CN"/>
                <a:t>与</a:t>
              </a:r>
              <a:r>
                <a:rPr lang="en-US" altLang="zh-CN"/>
                <a:t>q-&gt;exp</a:t>
              </a:r>
            </a:p>
          </p:txBody>
        </p:sp>
        <p:sp>
          <p:nvSpPr>
            <p:cNvPr id="123909" name="Text Box 5"/>
            <p:cNvSpPr txBox="1">
              <a:spLocks noChangeArrowheads="1"/>
            </p:cNvSpPr>
            <p:nvPr/>
          </p:nvSpPr>
          <p:spPr bwMode="auto">
            <a:xfrm>
              <a:off x="1563" y="990"/>
              <a:ext cx="3264" cy="442"/>
            </a:xfrm>
            <a:prstGeom prst="rect">
              <a:avLst/>
            </a:prstGeom>
            <a:noFill/>
            <a:ln w="9525">
              <a:noFill/>
              <a:miter lim="800000"/>
              <a:headEnd/>
              <a:tailEnd/>
            </a:ln>
            <a:effectLst/>
          </p:spPr>
          <p:txBody>
            <a:bodyPr anchor="ctr">
              <a:spAutoFit/>
            </a:bodyPr>
            <a:lstStyle/>
            <a:p>
              <a:r>
                <a:rPr lang="en-US" altLang="zh-CN"/>
                <a:t>p-&gt;exp &lt; q-&gt;exp:   p</a:t>
              </a:r>
              <a:r>
                <a:rPr lang="zh-CN" altLang="zh-CN"/>
                <a:t>结点是和多项式中的一项</a:t>
              </a:r>
            </a:p>
            <a:p>
              <a:r>
                <a:rPr lang="zh-CN" altLang="zh-CN"/>
                <a:t>　　　　　　       </a:t>
              </a:r>
              <a:r>
                <a:rPr lang="en-US" altLang="zh-CN"/>
                <a:t>p</a:t>
              </a:r>
              <a:r>
                <a:rPr lang="zh-CN" altLang="zh-CN"/>
                <a:t>后移,</a:t>
              </a:r>
              <a:r>
                <a:rPr lang="en-US" altLang="zh-CN"/>
                <a:t>q</a:t>
              </a:r>
              <a:r>
                <a:rPr lang="zh-CN" altLang="zh-CN"/>
                <a:t>不动</a:t>
              </a:r>
              <a:endParaRPr lang="zh-CN" altLang="en-US"/>
            </a:p>
          </p:txBody>
        </p:sp>
        <p:sp>
          <p:nvSpPr>
            <p:cNvPr id="123910" name="Text Box 6"/>
            <p:cNvSpPr txBox="1">
              <a:spLocks noChangeArrowheads="1"/>
            </p:cNvSpPr>
            <p:nvPr/>
          </p:nvSpPr>
          <p:spPr bwMode="auto">
            <a:xfrm>
              <a:off x="1592" y="1508"/>
              <a:ext cx="3264" cy="442"/>
            </a:xfrm>
            <a:prstGeom prst="rect">
              <a:avLst/>
            </a:prstGeom>
            <a:noFill/>
            <a:ln w="9525">
              <a:noFill/>
              <a:miter lim="800000"/>
              <a:headEnd/>
              <a:tailEnd/>
            </a:ln>
            <a:effectLst/>
          </p:spPr>
          <p:txBody>
            <a:bodyPr anchor="ctr">
              <a:spAutoFit/>
            </a:bodyPr>
            <a:lstStyle/>
            <a:p>
              <a:r>
                <a:rPr lang="en-US" altLang="zh-CN"/>
                <a:t>p-&gt;exp &gt; q-&gt;exp:  q</a:t>
              </a:r>
              <a:r>
                <a:rPr lang="zh-CN" altLang="zh-CN"/>
                <a:t>结点是和多项式中的一项</a:t>
              </a:r>
            </a:p>
            <a:p>
              <a:r>
                <a:rPr lang="zh-CN" altLang="zh-CN"/>
                <a:t>　　　　　　       将</a:t>
              </a:r>
              <a:r>
                <a:rPr lang="en-US" altLang="zh-CN"/>
                <a:t>q</a:t>
              </a:r>
              <a:r>
                <a:rPr lang="zh-CN" altLang="zh-CN"/>
                <a:t>插在</a:t>
              </a:r>
              <a:r>
                <a:rPr lang="en-US" altLang="zh-CN"/>
                <a:t>p</a:t>
              </a:r>
              <a:r>
                <a:rPr lang="zh-CN" altLang="zh-CN"/>
                <a:t>之前,</a:t>
              </a:r>
              <a:r>
                <a:rPr lang="en-US" altLang="zh-CN"/>
                <a:t>q</a:t>
              </a:r>
              <a:r>
                <a:rPr lang="zh-CN" altLang="zh-CN"/>
                <a:t>后移,</a:t>
              </a:r>
              <a:r>
                <a:rPr lang="en-US" altLang="zh-CN"/>
                <a:t>p</a:t>
              </a:r>
              <a:r>
                <a:rPr lang="zh-CN" altLang="zh-CN"/>
                <a:t>不动</a:t>
              </a:r>
              <a:endParaRPr lang="zh-CN" altLang="en-US"/>
            </a:p>
          </p:txBody>
        </p:sp>
        <p:sp>
          <p:nvSpPr>
            <p:cNvPr id="123911" name="Text Box 7"/>
            <p:cNvSpPr txBox="1">
              <a:spLocks noChangeArrowheads="1"/>
            </p:cNvSpPr>
            <p:nvPr/>
          </p:nvSpPr>
          <p:spPr bwMode="auto">
            <a:xfrm>
              <a:off x="1582" y="2060"/>
              <a:ext cx="2063" cy="250"/>
            </a:xfrm>
            <a:prstGeom prst="rect">
              <a:avLst/>
            </a:prstGeom>
            <a:noFill/>
            <a:ln w="9525">
              <a:noFill/>
              <a:miter lim="800000"/>
              <a:headEnd/>
              <a:tailEnd/>
            </a:ln>
            <a:effectLst/>
          </p:spPr>
          <p:txBody>
            <a:bodyPr anchor="ctr">
              <a:spAutoFit/>
            </a:bodyPr>
            <a:lstStyle/>
            <a:p>
              <a:r>
                <a:rPr lang="en-US" altLang="zh-CN"/>
                <a:t>p-&gt;exp = q-&gt;exp:   </a:t>
              </a:r>
              <a:r>
                <a:rPr lang="zh-CN" altLang="zh-CN"/>
                <a:t>系数相加</a:t>
              </a:r>
              <a:endParaRPr lang="zh-CN" altLang="en-US"/>
            </a:p>
          </p:txBody>
        </p:sp>
        <p:sp>
          <p:nvSpPr>
            <p:cNvPr id="123912" name="Text Box 8"/>
            <p:cNvSpPr txBox="1">
              <a:spLocks noChangeArrowheads="1"/>
            </p:cNvSpPr>
            <p:nvPr/>
          </p:nvSpPr>
          <p:spPr bwMode="auto">
            <a:xfrm>
              <a:off x="3667" y="1946"/>
              <a:ext cx="1756" cy="442"/>
            </a:xfrm>
            <a:prstGeom prst="rect">
              <a:avLst/>
            </a:prstGeom>
            <a:noFill/>
            <a:ln w="9525">
              <a:noFill/>
              <a:miter lim="800000"/>
              <a:headEnd/>
              <a:tailEnd/>
            </a:ln>
            <a:effectLst/>
          </p:spPr>
          <p:txBody>
            <a:bodyPr wrap="none" anchor="ctr">
              <a:spAutoFit/>
            </a:bodyPr>
            <a:lstStyle/>
            <a:p>
              <a:pPr algn="ctr"/>
              <a:r>
                <a:rPr lang="en-US" altLang="zh-CN"/>
                <a:t>0</a:t>
              </a:r>
              <a:r>
                <a:rPr lang="zh-CN" altLang="en-US"/>
                <a:t>：从</a:t>
              </a:r>
              <a:r>
                <a:rPr lang="en-US" altLang="zh-CN"/>
                <a:t>A</a:t>
              </a:r>
              <a:r>
                <a:rPr lang="zh-CN" altLang="zh-CN"/>
                <a:t>表中删去</a:t>
              </a:r>
              <a:r>
                <a:rPr lang="en-US" altLang="zh-CN"/>
                <a:t>p,</a:t>
              </a:r>
            </a:p>
            <a:p>
              <a:pPr algn="ctr"/>
              <a:r>
                <a:rPr lang="en-US" altLang="zh-CN"/>
                <a:t>           </a:t>
              </a:r>
              <a:r>
                <a:rPr lang="zh-CN" altLang="zh-CN"/>
                <a:t>释放</a:t>
              </a:r>
              <a:r>
                <a:rPr lang="en-US" altLang="zh-CN"/>
                <a:t>p,q</a:t>
              </a:r>
              <a:r>
                <a:rPr lang="zh-CN" altLang="en-US"/>
                <a:t>，</a:t>
              </a:r>
              <a:r>
                <a:rPr lang="en-US" altLang="zh-CN"/>
                <a:t>p,q</a:t>
              </a:r>
              <a:r>
                <a:rPr lang="zh-CN" altLang="zh-CN"/>
                <a:t>后移</a:t>
              </a:r>
              <a:endParaRPr lang="zh-CN" altLang="en-US"/>
            </a:p>
          </p:txBody>
        </p:sp>
        <p:sp>
          <p:nvSpPr>
            <p:cNvPr id="123913" name="Text Box 9"/>
            <p:cNvSpPr txBox="1">
              <a:spLocks noChangeArrowheads="1"/>
            </p:cNvSpPr>
            <p:nvPr/>
          </p:nvSpPr>
          <p:spPr bwMode="auto">
            <a:xfrm>
              <a:off x="3645" y="2509"/>
              <a:ext cx="1636" cy="442"/>
            </a:xfrm>
            <a:prstGeom prst="rect">
              <a:avLst/>
            </a:prstGeom>
            <a:noFill/>
            <a:ln w="9525">
              <a:noFill/>
              <a:miter lim="800000"/>
              <a:headEnd/>
              <a:tailEnd/>
            </a:ln>
            <a:effectLst/>
          </p:spPr>
          <p:txBody>
            <a:bodyPr wrap="none" anchor="ctr">
              <a:spAutoFit/>
            </a:bodyPr>
            <a:lstStyle/>
            <a:p>
              <a:pPr algn="ctr"/>
              <a:r>
                <a:rPr lang="en-US" altLang="zh-CN">
                  <a:sym typeface="Symbol" pitchFamily="18" charset="2"/>
                </a:rPr>
                <a:t></a:t>
              </a:r>
              <a:r>
                <a:rPr lang="en-US" altLang="zh-CN"/>
                <a:t>0</a:t>
              </a:r>
              <a:r>
                <a:rPr lang="zh-CN" altLang="en-US"/>
                <a:t>：修改</a:t>
              </a:r>
              <a:r>
                <a:rPr lang="en-US" altLang="zh-CN"/>
                <a:t>p</a:t>
              </a:r>
              <a:r>
                <a:rPr lang="zh-CN" altLang="zh-CN"/>
                <a:t>系数域,</a:t>
              </a:r>
            </a:p>
            <a:p>
              <a:pPr algn="ctr"/>
              <a:r>
                <a:rPr lang="zh-CN" altLang="zh-CN"/>
                <a:t>           释放</a:t>
              </a:r>
              <a:r>
                <a:rPr lang="en-US" altLang="zh-CN"/>
                <a:t>q</a:t>
              </a:r>
              <a:r>
                <a:rPr lang="zh-CN" altLang="en-US"/>
                <a:t>，</a:t>
              </a:r>
              <a:r>
                <a:rPr lang="en-US" altLang="zh-CN"/>
                <a:t>p,q</a:t>
              </a:r>
              <a:r>
                <a:rPr lang="zh-CN" altLang="zh-CN"/>
                <a:t>后移</a:t>
              </a:r>
              <a:endParaRPr lang="zh-CN" altLang="en-US"/>
            </a:p>
          </p:txBody>
        </p:sp>
        <p:sp>
          <p:nvSpPr>
            <p:cNvPr id="123914" name="AutoShape 10"/>
            <p:cNvSpPr>
              <a:spLocks/>
            </p:cNvSpPr>
            <p:nvPr/>
          </p:nvSpPr>
          <p:spPr bwMode="auto">
            <a:xfrm>
              <a:off x="1500" y="1155"/>
              <a:ext cx="47" cy="1122"/>
            </a:xfrm>
            <a:prstGeom prst="leftBrace">
              <a:avLst>
                <a:gd name="adj1" fmla="val 198936"/>
                <a:gd name="adj2" fmla="val 50000"/>
              </a:avLst>
            </a:prstGeom>
            <a:noFill/>
            <a:ln w="9525">
              <a:solidFill>
                <a:schemeClr val="tx1"/>
              </a:solidFill>
              <a:round/>
              <a:headEnd/>
              <a:tailEnd type="triangle" w="med" len="med"/>
            </a:ln>
            <a:effectLst/>
          </p:spPr>
          <p:txBody>
            <a:bodyPr anchor="ctr">
              <a:spAutoFit/>
            </a:bodyPr>
            <a:lstStyle/>
            <a:p>
              <a:endParaRPr lang="zh-CN" altLang="en-US"/>
            </a:p>
          </p:txBody>
        </p:sp>
        <p:sp>
          <p:nvSpPr>
            <p:cNvPr id="123915" name="AutoShape 11"/>
            <p:cNvSpPr>
              <a:spLocks/>
            </p:cNvSpPr>
            <p:nvPr/>
          </p:nvSpPr>
          <p:spPr bwMode="auto">
            <a:xfrm>
              <a:off x="3623" y="2078"/>
              <a:ext cx="66" cy="633"/>
            </a:xfrm>
            <a:prstGeom prst="leftBrace">
              <a:avLst>
                <a:gd name="adj1" fmla="val 79924"/>
                <a:gd name="adj2" fmla="val 50000"/>
              </a:avLst>
            </a:prstGeom>
            <a:noFill/>
            <a:ln w="9525">
              <a:solidFill>
                <a:schemeClr val="tx1"/>
              </a:solidFill>
              <a:round/>
              <a:headEnd/>
              <a:tailEnd type="triangle" w="med" len="med"/>
            </a:ln>
            <a:effectLst/>
          </p:spPr>
          <p:txBody>
            <a:bodyPr wrap="none" anchor="ctr">
              <a:spAutoFit/>
            </a:bodyPr>
            <a:lstStyle/>
            <a:p>
              <a:endParaRPr lang="zh-CN" altLang="en-US"/>
            </a:p>
          </p:txBody>
        </p:sp>
      </p:grpSp>
      <p:grpSp>
        <p:nvGrpSpPr>
          <p:cNvPr id="3" name="Group 12"/>
          <p:cNvGrpSpPr>
            <a:grpSpLocks/>
          </p:cNvGrpSpPr>
          <p:nvPr/>
        </p:nvGrpSpPr>
        <p:grpSpPr bwMode="auto">
          <a:xfrm>
            <a:off x="663575" y="5072063"/>
            <a:ext cx="7300913" cy="849312"/>
            <a:chOff x="294" y="3052"/>
            <a:chExt cx="4599" cy="535"/>
          </a:xfrm>
        </p:grpSpPr>
        <p:grpSp>
          <p:nvGrpSpPr>
            <p:cNvPr id="4" name="Group 13"/>
            <p:cNvGrpSpPr>
              <a:grpSpLocks/>
            </p:cNvGrpSpPr>
            <p:nvPr/>
          </p:nvGrpSpPr>
          <p:grpSpPr bwMode="auto">
            <a:xfrm>
              <a:off x="294" y="3052"/>
              <a:ext cx="4599" cy="535"/>
              <a:chOff x="294" y="3052"/>
              <a:chExt cx="4599" cy="535"/>
            </a:xfrm>
          </p:grpSpPr>
          <p:sp>
            <p:nvSpPr>
              <p:cNvPr id="123918" name="Text Box 14"/>
              <p:cNvSpPr txBox="1">
                <a:spLocks noChangeArrowheads="1"/>
              </p:cNvSpPr>
              <p:nvPr/>
            </p:nvSpPr>
            <p:spPr bwMode="auto">
              <a:xfrm>
                <a:off x="294" y="3197"/>
                <a:ext cx="1344" cy="250"/>
              </a:xfrm>
              <a:prstGeom prst="rect">
                <a:avLst/>
              </a:prstGeom>
              <a:noFill/>
              <a:ln w="9525">
                <a:noFill/>
                <a:miter lim="800000"/>
                <a:headEnd/>
                <a:tailEnd/>
              </a:ln>
              <a:effectLst/>
            </p:spPr>
            <p:txBody>
              <a:bodyPr wrap="none" anchor="ctr">
                <a:spAutoFit/>
              </a:bodyPr>
              <a:lstStyle/>
              <a:p>
                <a:r>
                  <a:rPr lang="zh-CN" altLang="en-US"/>
                  <a:t>直到</a:t>
                </a:r>
                <a:r>
                  <a:rPr lang="en-US" altLang="zh-CN"/>
                  <a:t>p</a:t>
                </a:r>
                <a:r>
                  <a:rPr lang="zh-CN" altLang="zh-CN"/>
                  <a:t>或</a:t>
                </a:r>
                <a:r>
                  <a:rPr lang="en-US" altLang="zh-CN"/>
                  <a:t>q</a:t>
                </a:r>
                <a:r>
                  <a:rPr lang="zh-CN" altLang="zh-CN"/>
                  <a:t>为</a:t>
                </a:r>
                <a:r>
                  <a:rPr lang="en-US" altLang="zh-CN"/>
                  <a:t>NULL</a:t>
                </a:r>
              </a:p>
            </p:txBody>
          </p:sp>
          <p:sp>
            <p:nvSpPr>
              <p:cNvPr id="123919" name="Text Box 15"/>
              <p:cNvSpPr txBox="1">
                <a:spLocks noChangeArrowheads="1"/>
              </p:cNvSpPr>
              <p:nvPr/>
            </p:nvSpPr>
            <p:spPr bwMode="auto">
              <a:xfrm>
                <a:off x="1759" y="3052"/>
                <a:ext cx="1484" cy="250"/>
              </a:xfrm>
              <a:prstGeom prst="rect">
                <a:avLst/>
              </a:prstGeom>
              <a:noFill/>
              <a:ln w="9525">
                <a:noFill/>
                <a:miter lim="800000"/>
                <a:headEnd/>
                <a:tailEnd/>
              </a:ln>
              <a:effectLst/>
            </p:spPr>
            <p:txBody>
              <a:bodyPr wrap="none" anchor="ctr">
                <a:spAutoFit/>
              </a:bodyPr>
              <a:lstStyle/>
              <a:p>
                <a:pPr algn="ctr"/>
                <a:r>
                  <a:rPr lang="en-US" altLang="zh-CN"/>
                  <a:t> </a:t>
                </a:r>
                <a:r>
                  <a:rPr lang="zh-CN" altLang="en-US"/>
                  <a:t>若</a:t>
                </a:r>
                <a:r>
                  <a:rPr lang="en-US" altLang="zh-CN"/>
                  <a:t>q==NULL</a:t>
                </a:r>
                <a:r>
                  <a:rPr lang="zh-CN" altLang="en-US"/>
                  <a:t>，</a:t>
                </a:r>
                <a:r>
                  <a:rPr lang="zh-CN" altLang="zh-CN"/>
                  <a:t>结束</a:t>
                </a:r>
                <a:endParaRPr lang="zh-CN" altLang="en-US"/>
              </a:p>
            </p:txBody>
          </p:sp>
          <p:sp>
            <p:nvSpPr>
              <p:cNvPr id="123920" name="Text Box 16"/>
              <p:cNvSpPr txBox="1">
                <a:spLocks noChangeArrowheads="1"/>
              </p:cNvSpPr>
              <p:nvPr/>
            </p:nvSpPr>
            <p:spPr bwMode="auto">
              <a:xfrm>
                <a:off x="1746" y="3337"/>
                <a:ext cx="3147" cy="250"/>
              </a:xfrm>
              <a:prstGeom prst="rect">
                <a:avLst/>
              </a:prstGeom>
              <a:noFill/>
              <a:ln w="9525">
                <a:noFill/>
                <a:miter lim="800000"/>
                <a:headEnd/>
                <a:tailEnd/>
              </a:ln>
              <a:effectLst/>
            </p:spPr>
            <p:txBody>
              <a:bodyPr wrap="none" anchor="ctr">
                <a:spAutoFit/>
              </a:bodyPr>
              <a:lstStyle/>
              <a:p>
                <a:pPr algn="ctr"/>
                <a:r>
                  <a:rPr lang="en-US" altLang="zh-CN"/>
                  <a:t> </a:t>
                </a:r>
                <a:r>
                  <a:rPr lang="zh-CN" altLang="en-US"/>
                  <a:t>若</a:t>
                </a:r>
                <a:r>
                  <a:rPr lang="en-US" altLang="zh-CN"/>
                  <a:t>p==NULL</a:t>
                </a:r>
                <a:r>
                  <a:rPr lang="zh-CN" altLang="en-US"/>
                  <a:t>，</a:t>
                </a:r>
                <a:r>
                  <a:rPr lang="zh-CN" altLang="zh-CN"/>
                  <a:t>将</a:t>
                </a:r>
                <a:r>
                  <a:rPr lang="en-US" altLang="zh-CN"/>
                  <a:t>B</a:t>
                </a:r>
                <a:r>
                  <a:rPr lang="zh-CN" altLang="zh-CN"/>
                  <a:t>中剩余部分连到</a:t>
                </a:r>
                <a:r>
                  <a:rPr lang="en-US" altLang="zh-CN"/>
                  <a:t>A</a:t>
                </a:r>
                <a:r>
                  <a:rPr lang="zh-CN" altLang="zh-CN"/>
                  <a:t>上即可</a:t>
                </a:r>
                <a:endParaRPr lang="zh-CN" altLang="en-US"/>
              </a:p>
            </p:txBody>
          </p:sp>
        </p:grpSp>
        <p:sp>
          <p:nvSpPr>
            <p:cNvPr id="123921" name="AutoShape 17"/>
            <p:cNvSpPr>
              <a:spLocks/>
            </p:cNvSpPr>
            <p:nvPr/>
          </p:nvSpPr>
          <p:spPr bwMode="auto">
            <a:xfrm>
              <a:off x="1667" y="3133"/>
              <a:ext cx="89" cy="400"/>
            </a:xfrm>
            <a:prstGeom prst="leftBrace">
              <a:avLst>
                <a:gd name="adj1" fmla="val 37453"/>
                <a:gd name="adj2" fmla="val 50000"/>
              </a:avLst>
            </a:prstGeom>
            <a:noFill/>
            <a:ln w="9525">
              <a:solidFill>
                <a:schemeClr val="tx1"/>
              </a:solidFill>
              <a:round/>
              <a:headEnd/>
              <a:tailEnd type="triangle" w="med" len="med"/>
            </a:ln>
            <a:effectLst/>
          </p:spPr>
          <p:txBody>
            <a:bodyPr wrap="none" anchor="ctr">
              <a:spAutoFit/>
            </a:bodyPr>
            <a:lstStyle/>
            <a:p>
              <a:endParaRPr lang="zh-CN" altLang="en-US"/>
            </a:p>
          </p:txBody>
        </p:sp>
      </p:grpSp>
      <p:sp>
        <p:nvSpPr>
          <p:cNvPr id="123922" name="Rectangle 18"/>
          <p:cNvSpPr>
            <a:spLocks noChangeArrowheads="1"/>
          </p:cNvSpPr>
          <p:nvPr/>
        </p:nvSpPr>
        <p:spPr bwMode="auto">
          <a:xfrm>
            <a:off x="642938" y="457200"/>
            <a:ext cx="8501062" cy="593725"/>
          </a:xfrm>
          <a:prstGeom prst="rect">
            <a:avLst/>
          </a:prstGeom>
          <a:noFill/>
          <a:ln w="9525">
            <a:noFill/>
            <a:miter lim="800000"/>
            <a:headEnd/>
            <a:tailEnd/>
          </a:ln>
        </p:spPr>
        <p:txBody>
          <a:bodyPr/>
          <a:lstStyle/>
          <a:p>
            <a:pPr lvl="1" eaLnBrk="0" hangingPunct="0"/>
            <a:r>
              <a:rPr lang="zh-CN" altLang="en-US" sz="2400"/>
              <a:t>运算规则</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22">
                                            <p:txEl>
                                              <p:pRg st="0" end="0"/>
                                            </p:txEl>
                                          </p:spTgt>
                                        </p:tgtEl>
                                        <p:attrNameLst>
                                          <p:attrName>style.visibility</p:attrName>
                                        </p:attrNameLst>
                                      </p:cBhvr>
                                      <p:to>
                                        <p:strVal val="visible"/>
                                      </p:to>
                                    </p:set>
                                    <p:anim calcmode="lin" valueType="num">
                                      <p:cBhvr additive="base">
                                        <p:cTn id="7" dur="500" fill="hold"/>
                                        <p:tgtEl>
                                          <p:spTgt spid="1239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906"/>
                                        </p:tgtEl>
                                        <p:attrNameLst>
                                          <p:attrName>style.visibility</p:attrName>
                                        </p:attrNameLst>
                                      </p:cBhvr>
                                      <p:to>
                                        <p:strVal val="visible"/>
                                      </p:to>
                                    </p:set>
                                    <p:anim calcmode="lin" valueType="num">
                                      <p:cBhvr additive="base">
                                        <p:cTn id="13" dur="500" fill="hold"/>
                                        <p:tgtEl>
                                          <p:spTgt spid="123906"/>
                                        </p:tgtEl>
                                        <p:attrNameLst>
                                          <p:attrName>ppt_x</p:attrName>
                                        </p:attrNameLst>
                                      </p:cBhvr>
                                      <p:tavLst>
                                        <p:tav tm="0">
                                          <p:val>
                                            <p:strVal val="0-#ppt_w/2"/>
                                          </p:val>
                                        </p:tav>
                                        <p:tav tm="100000">
                                          <p:val>
                                            <p:strVal val="#ppt_x"/>
                                          </p:val>
                                        </p:tav>
                                      </p:tavLst>
                                    </p:anim>
                                    <p:anim calcmode="lin" valueType="num">
                                      <p:cBhvr additive="base">
                                        <p:cTn id="14" dur="500" fill="hold"/>
                                        <p:tgtEl>
                                          <p:spTgt spid="12390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22" grpId="0" build="p" autoUpdateAnimBg="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228600" y="76200"/>
            <a:ext cx="8763000" cy="6689725"/>
          </a:xfrm>
          <a:prstGeom prst="rect">
            <a:avLst/>
          </a:prstGeom>
          <a:noFill/>
          <a:ln w="9525">
            <a:noFill/>
            <a:miter lim="800000"/>
            <a:headEnd/>
            <a:tailEnd/>
          </a:ln>
        </p:spPr>
        <p:txBody>
          <a:bodyPr>
            <a:spAutoFit/>
          </a:bodyPr>
          <a:lstStyle/>
          <a:p>
            <a:r>
              <a:rPr lang="en-US" altLang="zh-CN" sz="3200" b="1">
                <a:solidFill>
                  <a:srgbClr val="006600"/>
                </a:solidFill>
              </a:rPr>
              <a:t>int</a:t>
            </a:r>
            <a:r>
              <a:rPr lang="en-US" altLang="zh-CN" sz="3200">
                <a:solidFill>
                  <a:srgbClr val="006600"/>
                </a:solidFill>
              </a:rPr>
              <a:t> symmetry(char Ch[] ) </a:t>
            </a:r>
            <a:r>
              <a:rPr lang="en-US" altLang="zh-CN" sz="3200" b="1">
                <a:solidFill>
                  <a:srgbClr val="006600"/>
                </a:solidFill>
              </a:rPr>
              <a:t>{</a:t>
            </a:r>
            <a:endParaRPr lang="en-US" altLang="zh-CN" sz="3200">
              <a:solidFill>
                <a:srgbClr val="006600"/>
              </a:solidFill>
            </a:endParaRPr>
          </a:p>
          <a:p>
            <a:r>
              <a:rPr lang="en-US" altLang="zh-CN" sz="3200">
                <a:solidFill>
                  <a:srgbClr val="006600"/>
                </a:solidFill>
              </a:rPr>
              <a:t>  // </a:t>
            </a:r>
            <a:r>
              <a:rPr lang="zh-CN" altLang="en-US" sz="3200">
                <a:solidFill>
                  <a:srgbClr val="006600"/>
                </a:solidFill>
                <a:ea typeface="楷体_GB2312" pitchFamily="49" charset="-122"/>
              </a:rPr>
              <a:t>若 </a:t>
            </a:r>
            <a:r>
              <a:rPr lang="en-US" altLang="zh-CN" sz="3200">
                <a:solidFill>
                  <a:srgbClr val="006600"/>
                </a:solidFill>
                <a:ea typeface="楷体_GB2312" pitchFamily="49" charset="-122"/>
              </a:rPr>
              <a:t>Ch[] </a:t>
            </a:r>
            <a:r>
              <a:rPr lang="zh-CN" altLang="en-US" sz="3200">
                <a:solidFill>
                  <a:srgbClr val="006600"/>
                </a:solidFill>
                <a:ea typeface="楷体_GB2312" pitchFamily="49" charset="-122"/>
              </a:rPr>
              <a:t>为反对称字符序列</a:t>
            </a:r>
            <a:r>
              <a:rPr lang="zh-CN" altLang="en-US" sz="3200">
                <a:solidFill>
                  <a:srgbClr val="006600"/>
                </a:solidFill>
                <a:latin typeface="楷体_GB2312" pitchFamily="49" charset="-122"/>
                <a:ea typeface="楷体_GB2312" pitchFamily="49" charset="-122"/>
              </a:rPr>
              <a:t>，则返回 </a:t>
            </a:r>
            <a:r>
              <a:rPr lang="en-US" altLang="zh-CN" sz="3200">
                <a:solidFill>
                  <a:srgbClr val="006600"/>
                </a:solidFill>
                <a:latin typeface="楷体_GB2312" pitchFamily="49" charset="-122"/>
                <a:ea typeface="楷体_GB2312" pitchFamily="49" charset="-122"/>
              </a:rPr>
              <a:t>1,</a:t>
            </a:r>
          </a:p>
          <a:p>
            <a:pPr>
              <a:lnSpc>
                <a:spcPct val="105000"/>
              </a:lnSpc>
            </a:pPr>
            <a:r>
              <a:rPr lang="en-US" altLang="zh-CN" sz="3200">
                <a:solidFill>
                  <a:srgbClr val="006600"/>
                </a:solidFill>
                <a:ea typeface="楷体_GB2312" pitchFamily="49" charset="-122"/>
              </a:rPr>
              <a:t>  //</a:t>
            </a:r>
            <a:r>
              <a:rPr lang="en-US" altLang="zh-CN" sz="3200">
                <a:solidFill>
                  <a:srgbClr val="006600"/>
                </a:solidFill>
                <a:latin typeface="楷体_GB2312" pitchFamily="49" charset="-122"/>
                <a:ea typeface="楷体_GB2312" pitchFamily="49" charset="-122"/>
              </a:rPr>
              <a:t> </a:t>
            </a:r>
            <a:r>
              <a:rPr lang="zh-CN" altLang="en-US" sz="3200">
                <a:solidFill>
                  <a:srgbClr val="006600"/>
                </a:solidFill>
                <a:latin typeface="楷体_GB2312" pitchFamily="49" charset="-122"/>
                <a:ea typeface="楷体_GB2312" pitchFamily="49" charset="-122"/>
              </a:rPr>
              <a:t>否则返回 </a:t>
            </a:r>
            <a:r>
              <a:rPr lang="en-US" altLang="zh-CN" sz="3200">
                <a:solidFill>
                  <a:srgbClr val="006600"/>
                </a:solidFill>
                <a:latin typeface="楷体_GB2312" pitchFamily="49" charset="-122"/>
                <a:ea typeface="楷体_GB2312" pitchFamily="49" charset="-122"/>
              </a:rPr>
              <a:t>0</a:t>
            </a:r>
            <a:r>
              <a:rPr lang="zh-CN" altLang="en-US" sz="3200">
                <a:solidFill>
                  <a:srgbClr val="006600"/>
                </a:solidFill>
                <a:latin typeface="楷体_GB2312" pitchFamily="49" charset="-122"/>
                <a:ea typeface="楷体_GB2312" pitchFamily="49" charset="-122"/>
              </a:rPr>
              <a:t>。</a:t>
            </a: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endParaRPr lang="zh-CN" altLang="en-US" sz="3200">
              <a:solidFill>
                <a:srgbClr val="006600"/>
              </a:solidFill>
              <a:latin typeface="楷体_GB2312" pitchFamily="49" charset="-122"/>
              <a:ea typeface="楷体_GB2312" pitchFamily="49" charset="-122"/>
            </a:endParaRPr>
          </a:p>
          <a:p>
            <a:pPr>
              <a:lnSpc>
                <a:spcPct val="105000"/>
              </a:lnSpc>
            </a:pPr>
            <a:r>
              <a:rPr lang="en-US" altLang="zh-CN" sz="3200" b="1">
                <a:solidFill>
                  <a:srgbClr val="006600"/>
                </a:solidFill>
                <a:latin typeface="楷体_GB2312" pitchFamily="49" charset="-122"/>
                <a:ea typeface="楷体_GB2312" pitchFamily="49" charset="-122"/>
              </a:rPr>
              <a:t>}</a:t>
            </a:r>
            <a:endParaRPr lang="en-US" altLang="zh-CN" sz="3200">
              <a:solidFill>
                <a:srgbClr val="006600"/>
              </a:solidFill>
              <a:latin typeface="楷体_GB2312" pitchFamily="49" charset="-122"/>
              <a:ea typeface="楷体_GB2312" pitchFamily="49" charset="-122"/>
            </a:endParaRPr>
          </a:p>
        </p:txBody>
      </p:sp>
      <p:sp>
        <p:nvSpPr>
          <p:cNvPr id="132099" name="Text Box 3"/>
          <p:cNvSpPr txBox="1">
            <a:spLocks noChangeArrowheads="1"/>
          </p:cNvSpPr>
          <p:nvPr/>
        </p:nvSpPr>
        <p:spPr bwMode="auto">
          <a:xfrm>
            <a:off x="609600" y="1600200"/>
            <a:ext cx="8229600" cy="4384675"/>
          </a:xfrm>
          <a:prstGeom prst="rect">
            <a:avLst/>
          </a:prstGeom>
          <a:noFill/>
          <a:ln w="9525">
            <a:noFill/>
            <a:miter lim="800000"/>
            <a:headEnd/>
            <a:tailEnd/>
          </a:ln>
        </p:spPr>
        <p:txBody>
          <a:bodyPr>
            <a:spAutoFit/>
          </a:bodyPr>
          <a:lstStyle/>
          <a:p>
            <a:pPr>
              <a:lnSpc>
                <a:spcPct val="110000"/>
              </a:lnSpc>
            </a:pPr>
            <a:r>
              <a:rPr lang="en-US" altLang="zh-CN" sz="3200">
                <a:solidFill>
                  <a:srgbClr val="006600"/>
                </a:solidFill>
                <a:ea typeface="楷体_GB2312" pitchFamily="49" charset="-122"/>
              </a:rPr>
              <a:t>p = Ch;  InitStack(S);</a:t>
            </a:r>
          </a:p>
          <a:p>
            <a:pPr>
              <a:lnSpc>
                <a:spcPct val="110000"/>
              </a:lnSpc>
            </a:pPr>
            <a:r>
              <a:rPr lang="en-US" altLang="zh-CN" sz="3200" b="1">
                <a:solidFill>
                  <a:srgbClr val="006600"/>
                </a:solidFill>
                <a:ea typeface="楷体_GB2312" pitchFamily="49" charset="-122"/>
              </a:rPr>
              <a:t>while</a:t>
            </a:r>
            <a:r>
              <a:rPr lang="en-US" altLang="zh-CN" sz="3200">
                <a:solidFill>
                  <a:srgbClr val="006600"/>
                </a:solidFill>
                <a:ea typeface="楷体_GB2312" pitchFamily="49" charset="-122"/>
              </a:rPr>
              <a:t> (*p!=‘&amp;’) </a:t>
            </a:r>
            <a:r>
              <a:rPr lang="en-US" altLang="zh-CN" sz="3200" b="1">
                <a:solidFill>
                  <a:srgbClr val="006600"/>
                </a:solidFill>
                <a:ea typeface="楷体_GB2312" pitchFamily="49" charset="-122"/>
              </a:rPr>
              <a:t>{</a:t>
            </a:r>
            <a:r>
              <a:rPr lang="en-US" altLang="zh-CN" sz="3200">
                <a:solidFill>
                  <a:srgbClr val="006600"/>
                </a:solidFill>
                <a:ea typeface="楷体_GB2312" pitchFamily="49" charset="-122"/>
              </a:rPr>
              <a:t> Push(S,*p);  p++; </a:t>
            </a:r>
            <a:r>
              <a:rPr lang="en-US" altLang="zh-CN" sz="3200" b="1">
                <a:solidFill>
                  <a:srgbClr val="006600"/>
                </a:solidFill>
                <a:ea typeface="楷体_GB2312" pitchFamily="49" charset="-122"/>
              </a:rPr>
              <a:t>}</a:t>
            </a:r>
          </a:p>
          <a:p>
            <a:pPr>
              <a:lnSpc>
                <a:spcPct val="110000"/>
              </a:lnSpc>
            </a:pPr>
            <a:r>
              <a:rPr lang="en-US" altLang="zh-CN" sz="3200">
                <a:solidFill>
                  <a:srgbClr val="006600"/>
                </a:solidFill>
                <a:ea typeface="楷体_GB2312" pitchFamily="49" charset="-122"/>
              </a:rPr>
              <a:t>state = 1;  p++;   // </a:t>
            </a:r>
            <a:r>
              <a:rPr lang="zh-CN" altLang="zh-CN" sz="3200">
                <a:solidFill>
                  <a:srgbClr val="006600"/>
                </a:solidFill>
                <a:ea typeface="楷体_GB2312" pitchFamily="49" charset="-122"/>
              </a:rPr>
              <a:t>滤去字符‘&amp;’</a:t>
            </a:r>
            <a:r>
              <a:rPr lang="en-US" altLang="zh-CN" sz="3200">
                <a:solidFill>
                  <a:srgbClr val="006600"/>
                </a:solidFill>
                <a:ea typeface="楷体_GB2312" pitchFamily="49" charset="-122"/>
              </a:rPr>
              <a:t> </a:t>
            </a:r>
          </a:p>
          <a:p>
            <a:pPr>
              <a:lnSpc>
                <a:spcPct val="110000"/>
              </a:lnSpc>
            </a:pPr>
            <a:r>
              <a:rPr lang="en-US" altLang="zh-CN" sz="3200" b="1">
                <a:solidFill>
                  <a:srgbClr val="006600"/>
                </a:solidFill>
                <a:ea typeface="楷体_GB2312" pitchFamily="49" charset="-122"/>
              </a:rPr>
              <a:t>while</a:t>
            </a:r>
            <a:r>
              <a:rPr lang="en-US" altLang="zh-CN" sz="3200">
                <a:solidFill>
                  <a:srgbClr val="006600"/>
                </a:solidFill>
                <a:ea typeface="楷体_GB2312" pitchFamily="49" charset="-122"/>
              </a:rPr>
              <a:t> (*p!=‘@’ </a:t>
            </a:r>
            <a:r>
              <a:rPr lang="en-US" altLang="zh-CN" sz="3200" b="1">
                <a:solidFill>
                  <a:srgbClr val="006600"/>
                </a:solidFill>
                <a:ea typeface="楷体_GB2312" pitchFamily="49" charset="-122"/>
              </a:rPr>
              <a:t>&amp;&amp;</a:t>
            </a:r>
            <a:r>
              <a:rPr lang="en-US" altLang="zh-CN" sz="3200">
                <a:solidFill>
                  <a:srgbClr val="006600"/>
                </a:solidFill>
                <a:ea typeface="楷体_GB2312" pitchFamily="49" charset="-122"/>
              </a:rPr>
              <a:t> state ) </a:t>
            </a:r>
            <a:r>
              <a:rPr lang="en-US" altLang="zh-CN" sz="3200" b="1">
                <a:solidFill>
                  <a:srgbClr val="006600"/>
                </a:solidFill>
                <a:ea typeface="楷体_GB2312" pitchFamily="49" charset="-122"/>
              </a:rPr>
              <a:t>{</a:t>
            </a:r>
            <a:endParaRPr lang="en-US" altLang="zh-CN" sz="3200">
              <a:solidFill>
                <a:srgbClr val="006600"/>
              </a:solidFill>
              <a:ea typeface="楷体_GB2312" pitchFamily="49" charset="-122"/>
            </a:endParaRPr>
          </a:p>
          <a:p>
            <a:pPr>
              <a:lnSpc>
                <a:spcPct val="110000"/>
              </a:lnSpc>
            </a:pPr>
            <a:r>
              <a:rPr lang="en-US" altLang="zh-CN" sz="3200">
                <a:solidFill>
                  <a:srgbClr val="006600"/>
                </a:solidFill>
                <a:ea typeface="楷体_GB2312" pitchFamily="49" charset="-122"/>
              </a:rPr>
              <a:t>   </a:t>
            </a:r>
            <a:r>
              <a:rPr lang="en-US" altLang="zh-CN" sz="3200" b="1">
                <a:solidFill>
                  <a:srgbClr val="006600"/>
                </a:solidFill>
              </a:rPr>
              <a:t>if </a:t>
            </a:r>
            <a:r>
              <a:rPr lang="en-US" altLang="zh-CN" sz="3200">
                <a:solidFill>
                  <a:srgbClr val="006600"/>
                </a:solidFill>
              </a:rPr>
              <a:t>(</a:t>
            </a:r>
            <a:r>
              <a:rPr lang="en-US" altLang="zh-CN" sz="3200" b="1">
                <a:solidFill>
                  <a:srgbClr val="006600"/>
                </a:solidFill>
              </a:rPr>
              <a:t>NOT</a:t>
            </a:r>
            <a:r>
              <a:rPr lang="en-US" altLang="zh-CN" sz="3200">
                <a:solidFill>
                  <a:srgbClr val="006600"/>
                </a:solidFill>
              </a:rPr>
              <a:t> StackEmpty(S)</a:t>
            </a:r>
            <a:r>
              <a:rPr lang="en-US" altLang="zh-CN" sz="3200" b="1">
                <a:solidFill>
                  <a:srgbClr val="006600"/>
                </a:solidFill>
              </a:rPr>
              <a:t>&amp;&amp;</a:t>
            </a:r>
            <a:r>
              <a:rPr lang="en-US" altLang="zh-CN" sz="3200">
                <a:solidFill>
                  <a:srgbClr val="006600"/>
                </a:solidFill>
              </a:rPr>
              <a:t>GetTop(S)==*p )</a:t>
            </a:r>
          </a:p>
          <a:p>
            <a:pPr>
              <a:lnSpc>
                <a:spcPct val="110000"/>
              </a:lnSpc>
            </a:pPr>
            <a:r>
              <a:rPr lang="en-US" altLang="zh-CN" sz="3200">
                <a:solidFill>
                  <a:srgbClr val="006600"/>
                </a:solidFill>
              </a:rPr>
              <a:t>      </a:t>
            </a:r>
            <a:r>
              <a:rPr lang="en-US" altLang="zh-CN" sz="3200" b="1">
                <a:solidFill>
                  <a:srgbClr val="006600"/>
                </a:solidFill>
              </a:rPr>
              <a:t>{ </a:t>
            </a:r>
            <a:r>
              <a:rPr lang="en-US" altLang="zh-CN" sz="3200">
                <a:solidFill>
                  <a:srgbClr val="006600"/>
                </a:solidFill>
              </a:rPr>
              <a:t>Pop(S,e);  p++; </a:t>
            </a:r>
            <a:r>
              <a:rPr lang="en-US" altLang="zh-CN" sz="3200" b="1">
                <a:solidFill>
                  <a:srgbClr val="006600"/>
                </a:solidFill>
              </a:rPr>
              <a:t>}</a:t>
            </a:r>
            <a:endParaRPr lang="en-US" altLang="zh-CN" sz="3200">
              <a:solidFill>
                <a:srgbClr val="006600"/>
              </a:solidFill>
            </a:endParaRPr>
          </a:p>
          <a:p>
            <a:pPr>
              <a:lnSpc>
                <a:spcPct val="110000"/>
              </a:lnSpc>
            </a:pPr>
            <a:r>
              <a:rPr lang="en-US" altLang="zh-CN" sz="3200">
                <a:solidFill>
                  <a:srgbClr val="006600"/>
                </a:solidFill>
                <a:ea typeface="楷体_GB2312" pitchFamily="49" charset="-122"/>
              </a:rPr>
              <a:t>   </a:t>
            </a:r>
            <a:r>
              <a:rPr lang="en-US" altLang="zh-CN" sz="3200" b="1">
                <a:solidFill>
                  <a:srgbClr val="006600"/>
                </a:solidFill>
                <a:ea typeface="楷体_GB2312" pitchFamily="49" charset="-122"/>
              </a:rPr>
              <a:t>else</a:t>
            </a:r>
            <a:r>
              <a:rPr lang="en-US" altLang="zh-CN" sz="3200">
                <a:solidFill>
                  <a:srgbClr val="006600"/>
                </a:solidFill>
                <a:ea typeface="楷体_GB2312" pitchFamily="49" charset="-122"/>
              </a:rPr>
              <a:t> state = 0;</a:t>
            </a:r>
          </a:p>
          <a:p>
            <a:pPr>
              <a:lnSpc>
                <a:spcPct val="110000"/>
              </a:lnSpc>
            </a:pPr>
            <a:r>
              <a:rPr lang="en-US" altLang="zh-CN" sz="3200" b="1">
                <a:solidFill>
                  <a:srgbClr val="006600"/>
                </a:solidFill>
                <a:ea typeface="楷体_GB2312" pitchFamily="49" charset="-122"/>
              </a:rPr>
              <a:t>}</a:t>
            </a:r>
            <a:endParaRPr lang="en-US" altLang="zh-CN" sz="3200">
              <a:solidFill>
                <a:srgbClr val="006600"/>
              </a:solidFill>
              <a:ea typeface="楷体_GB2312" pitchFamily="49" charset="-122"/>
            </a:endParaRPr>
          </a:p>
        </p:txBody>
      </p:sp>
      <p:sp>
        <p:nvSpPr>
          <p:cNvPr id="132100" name="Text Box 4"/>
          <p:cNvSpPr txBox="1">
            <a:spLocks noChangeArrowheads="1"/>
          </p:cNvSpPr>
          <p:nvPr/>
        </p:nvSpPr>
        <p:spPr bwMode="auto">
          <a:xfrm>
            <a:off x="609600" y="5867400"/>
            <a:ext cx="5791200" cy="579438"/>
          </a:xfrm>
          <a:prstGeom prst="rect">
            <a:avLst/>
          </a:prstGeom>
          <a:noFill/>
          <a:ln w="9525">
            <a:noFill/>
            <a:miter lim="800000"/>
            <a:headEnd/>
            <a:tailEnd/>
          </a:ln>
        </p:spPr>
        <p:txBody>
          <a:bodyPr wrap="none">
            <a:spAutoFit/>
          </a:bodyPr>
          <a:lstStyle/>
          <a:p>
            <a:r>
              <a:rPr lang="en-US" altLang="zh-CN" sz="3200" b="1">
                <a:solidFill>
                  <a:schemeClr val="accent2"/>
                </a:solidFill>
              </a:rPr>
              <a:t>return</a:t>
            </a:r>
            <a:r>
              <a:rPr lang="en-US" altLang="zh-CN" sz="3200">
                <a:solidFill>
                  <a:schemeClr val="accent2"/>
                </a:solidFill>
              </a:rPr>
              <a:t>(StackEmpty(S) </a:t>
            </a:r>
            <a:r>
              <a:rPr lang="en-US" altLang="zh-CN" sz="3200" b="1">
                <a:solidFill>
                  <a:schemeClr val="accent2"/>
                </a:solidFill>
              </a:rPr>
              <a:t>&amp;&amp;</a:t>
            </a:r>
            <a:r>
              <a:rPr lang="en-US" altLang="zh-CN" sz="3200">
                <a:solidFill>
                  <a:schemeClr val="accent2"/>
                </a:solidFill>
              </a:rPr>
              <a:t> state )</a:t>
            </a:r>
            <a:endParaRPr lang="en-US" altLang="zh-CN" sz="2400"/>
          </a:p>
        </p:txBody>
      </p:sp>
      <p:graphicFrame>
        <p:nvGraphicFramePr>
          <p:cNvPr id="132101" name="Object 5">
            <a:hlinkClick r:id="" action="ppaction://hlinkshowjump?jump=firstslide" highlightClick="1"/>
          </p:cNvPr>
          <p:cNvGraphicFramePr>
            <a:graphicFrameLocks noChangeAspect="1"/>
          </p:cNvGraphicFramePr>
          <p:nvPr/>
        </p:nvGraphicFramePr>
        <p:xfrm>
          <a:off x="8305800" y="5867400"/>
          <a:ext cx="474663" cy="685800"/>
        </p:xfrm>
        <a:graphic>
          <a:graphicData uri="http://schemas.openxmlformats.org/presentationml/2006/ole">
            <p:oleObj spid="_x0000_s147458" name="剪辑" r:id="rId3" imgW="3467160" imgH="50180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Effect transition="in" filter="strips(downRight)">
                                      <p:cBhvr>
                                        <p:cTn id="7" dur="500"/>
                                        <p:tgtEl>
                                          <p:spTgt spid="132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32100"/>
                                        </p:tgtEl>
                                        <p:attrNameLst>
                                          <p:attrName>style.visibility</p:attrName>
                                        </p:attrNameLst>
                                      </p:cBhvr>
                                      <p:to>
                                        <p:strVal val="visible"/>
                                      </p:to>
                                    </p:set>
                                    <p:animEffect transition="in" filter="wipe(left)">
                                      <p:cBhvr>
                                        <p:cTn id="12" dur="300"/>
                                        <p:tgtEl>
                                          <p:spTgt spid="132100"/>
                                        </p:tgtEl>
                                      </p:cBhvr>
                                    </p:animEffect>
                                  </p:childTnLst>
                                </p:cTn>
                              </p:par>
                            </p:childTnLst>
                          </p:cTn>
                        </p:par>
                        <p:par>
                          <p:cTn id="13" fill="hold">
                            <p:stCondLst>
                              <p:cond delay="1500"/>
                            </p:stCondLst>
                            <p:childTnLst>
                              <p:par>
                                <p:cTn id="14" presetID="2" presetClass="entr" presetSubtype="6" fill="hold" nodeType="afterEffect">
                                  <p:stCondLst>
                                    <p:cond delay="0"/>
                                  </p:stCondLst>
                                  <p:childTnLst>
                                    <p:set>
                                      <p:cBhvr>
                                        <p:cTn id="15" dur="1" fill="hold">
                                          <p:stCondLst>
                                            <p:cond delay="0"/>
                                          </p:stCondLst>
                                        </p:cTn>
                                        <p:tgtEl>
                                          <p:spTgt spid="132101"/>
                                        </p:tgtEl>
                                        <p:attrNameLst>
                                          <p:attrName>style.visibility</p:attrName>
                                        </p:attrNameLst>
                                      </p:cBhvr>
                                      <p:to>
                                        <p:strVal val="visible"/>
                                      </p:to>
                                    </p:set>
                                    <p:anim calcmode="lin" valueType="num">
                                      <p:cBhvr additive="base">
                                        <p:cTn id="16" dur="500" fill="hold"/>
                                        <p:tgtEl>
                                          <p:spTgt spid="132101"/>
                                        </p:tgtEl>
                                        <p:attrNameLst>
                                          <p:attrName>ppt_x</p:attrName>
                                        </p:attrNameLst>
                                      </p:cBhvr>
                                      <p:tavLst>
                                        <p:tav tm="0">
                                          <p:val>
                                            <p:strVal val="1+#ppt_w/2"/>
                                          </p:val>
                                        </p:tav>
                                        <p:tav tm="100000">
                                          <p:val>
                                            <p:strVal val="#ppt_x"/>
                                          </p:val>
                                        </p:tav>
                                      </p:tavLst>
                                    </p:anim>
                                    <p:anim calcmode="lin" valueType="num">
                                      <p:cBhvr additive="base">
                                        <p:cTn id="17" dur="500" fill="hold"/>
                                        <p:tgtEl>
                                          <p:spTgt spid="132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autoUpdateAnimBg="0"/>
      <p:bldP spid="132100" grpId="0" autoUpdateAnimBg="0"/>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mment 2"/>
          <p:cNvSpPr>
            <a:spLocks noChangeArrowheads="1"/>
          </p:cNvSpPr>
          <p:nvPr/>
        </p:nvSpPr>
        <p:spPr bwMode="auto">
          <a:xfrm>
            <a:off x="7467600" y="1524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3.22</a:t>
            </a:r>
            <a:endParaRPr lang="en-US" altLang="zh-CN" sz="1600">
              <a:solidFill>
                <a:schemeClr val="bg1"/>
              </a:solidFill>
              <a:latin typeface="Arial" charset="0"/>
            </a:endParaRPr>
          </a:p>
        </p:txBody>
      </p:sp>
      <p:sp>
        <p:nvSpPr>
          <p:cNvPr id="11268" name="Text Box 3"/>
          <p:cNvSpPr txBox="1">
            <a:spLocks noChangeArrowheads="1"/>
          </p:cNvSpPr>
          <p:nvPr/>
        </p:nvSpPr>
        <p:spPr bwMode="auto">
          <a:xfrm>
            <a:off x="304800" y="152400"/>
            <a:ext cx="7924800" cy="6737350"/>
          </a:xfrm>
          <a:prstGeom prst="rect">
            <a:avLst/>
          </a:prstGeom>
          <a:noFill/>
          <a:ln w="9525">
            <a:noFill/>
            <a:miter lim="800000"/>
            <a:headEnd/>
            <a:tailEnd/>
          </a:ln>
        </p:spPr>
        <p:txBody>
          <a:bodyPr wrap="none">
            <a:spAutoFit/>
          </a:bodyPr>
          <a:lstStyle/>
          <a:p>
            <a:pPr>
              <a:lnSpc>
                <a:spcPct val="105000"/>
              </a:lnSpc>
            </a:pPr>
            <a:r>
              <a:rPr lang="en-US" altLang="zh-CN" sz="3200" b="1"/>
              <a:t>int</a:t>
            </a:r>
            <a:r>
              <a:rPr lang="en-US" altLang="zh-CN" sz="3200"/>
              <a:t> valuation(SqList suffixal) {</a:t>
            </a:r>
          </a:p>
          <a:p>
            <a:pPr>
              <a:lnSpc>
                <a:spcPct val="105000"/>
              </a:lnSpc>
            </a:pPr>
            <a:r>
              <a:rPr lang="en-US" altLang="zh-CN" sz="3200"/>
              <a:t>   IniStack(S);  p=suffixal.elem;  ch=*p;</a:t>
            </a:r>
          </a:p>
          <a:p>
            <a:pPr>
              <a:lnSpc>
                <a:spcPct val="105000"/>
              </a:lnSpc>
            </a:pPr>
            <a:r>
              <a:rPr lang="en-US" altLang="zh-CN" sz="3200"/>
              <a:t>   </a:t>
            </a:r>
            <a:r>
              <a:rPr lang="en-US" altLang="zh-CN" sz="3200" b="1"/>
              <a:t>while</a:t>
            </a:r>
            <a:r>
              <a:rPr lang="en-US" altLang="zh-CN" sz="3200"/>
              <a:t> ( ch != </a:t>
            </a:r>
            <a:r>
              <a:rPr lang="en-US" altLang="zh-CN" sz="3200">
                <a:sym typeface="Symbol" pitchFamily="18" charset="2"/>
              </a:rPr>
              <a:t># ) {</a:t>
            </a:r>
          </a:p>
          <a:p>
            <a:pPr>
              <a:lnSpc>
                <a:spcPct val="105000"/>
              </a:lnSpc>
            </a:pPr>
            <a:r>
              <a:rPr lang="en-US" altLang="zh-CN" sz="3200">
                <a:sym typeface="Symbol" pitchFamily="18" charset="2"/>
              </a:rPr>
              <a:t>       </a:t>
            </a:r>
            <a:r>
              <a:rPr lang="en-US" altLang="zh-CN" sz="3200" b="1">
                <a:sym typeface="Symbol" pitchFamily="18" charset="2"/>
              </a:rPr>
              <a:t>if</a:t>
            </a:r>
            <a:r>
              <a:rPr lang="en-US" altLang="zh-CN" sz="3200">
                <a:sym typeface="Symbol" pitchFamily="18" charset="2"/>
              </a:rPr>
              <a:t> (!IN(ch,OP))  Push(S,ch);</a:t>
            </a:r>
          </a:p>
          <a:p>
            <a:pPr>
              <a:lnSpc>
                <a:spcPct val="105000"/>
              </a:lnSpc>
            </a:pPr>
            <a:r>
              <a:rPr lang="en-US" altLang="zh-CN" sz="3200">
                <a:sym typeface="Symbol" pitchFamily="18" charset="2"/>
              </a:rPr>
              <a:t>       </a:t>
            </a:r>
            <a:r>
              <a:rPr lang="en-US" altLang="zh-CN" sz="3200" b="1">
                <a:sym typeface="Symbol" pitchFamily="18" charset="2"/>
              </a:rPr>
              <a:t>else</a:t>
            </a:r>
            <a:r>
              <a:rPr lang="en-US" altLang="zh-CN" sz="3200">
                <a:sym typeface="Symbol" pitchFamily="18" charset="2"/>
              </a:rPr>
              <a:t> {</a:t>
            </a:r>
          </a:p>
          <a:p>
            <a:pPr>
              <a:lnSpc>
                <a:spcPct val="105000"/>
              </a:lnSpc>
            </a:pPr>
            <a:r>
              <a:rPr lang="en-US" altLang="zh-CN" sz="3200">
                <a:sym typeface="Symbol" pitchFamily="18" charset="2"/>
              </a:rPr>
              <a:t>          Pop(S,b);  Pop(S,a);  x=value(a,ch,b);</a:t>
            </a:r>
          </a:p>
          <a:p>
            <a:pPr>
              <a:lnSpc>
                <a:spcPct val="105000"/>
              </a:lnSpc>
            </a:pPr>
            <a:r>
              <a:rPr lang="en-US" altLang="zh-CN" sz="3200">
                <a:sym typeface="Symbol" pitchFamily="18" charset="2"/>
              </a:rPr>
              <a:t>          e=setvar(x);  // e </a:t>
            </a:r>
            <a:r>
              <a:rPr lang="zh-CN" altLang="zh-CN" sz="3200">
                <a:ea typeface="隶书" pitchFamily="49" charset="-122"/>
                <a:sym typeface="Symbol" pitchFamily="18" charset="2"/>
              </a:rPr>
              <a:t>为其值</a:t>
            </a:r>
            <a:r>
              <a:rPr lang="zh-CN" altLang="zh-CN" sz="3200">
                <a:sym typeface="Symbol" pitchFamily="18" charset="2"/>
              </a:rPr>
              <a:t>=</a:t>
            </a:r>
            <a:r>
              <a:rPr lang="en-US" altLang="zh-CN" sz="3200">
                <a:sym typeface="Symbol" pitchFamily="18" charset="2"/>
              </a:rPr>
              <a:t>x</a:t>
            </a:r>
            <a:r>
              <a:rPr lang="zh-CN" altLang="zh-CN" sz="3200">
                <a:ea typeface="隶书" pitchFamily="49" charset="-122"/>
                <a:sym typeface="Symbol" pitchFamily="18" charset="2"/>
              </a:rPr>
              <a:t>的变量名</a:t>
            </a:r>
            <a:endParaRPr lang="zh-CN" altLang="zh-CN" sz="3200">
              <a:sym typeface="Symbol" pitchFamily="18" charset="2"/>
            </a:endParaRPr>
          </a:p>
          <a:p>
            <a:pPr>
              <a:lnSpc>
                <a:spcPct val="105000"/>
              </a:lnSpc>
            </a:pPr>
            <a:r>
              <a:rPr lang="zh-CN" altLang="zh-CN" sz="3200">
                <a:sym typeface="Symbol" pitchFamily="18" charset="2"/>
              </a:rPr>
              <a:t>          </a:t>
            </a:r>
            <a:r>
              <a:rPr lang="en-US" altLang="zh-CN" sz="3200">
                <a:sym typeface="Symbol" pitchFamily="18" charset="2"/>
              </a:rPr>
              <a:t>Push(S,e);</a:t>
            </a:r>
          </a:p>
          <a:p>
            <a:pPr>
              <a:lnSpc>
                <a:spcPct val="105000"/>
              </a:lnSpc>
            </a:pPr>
            <a:r>
              <a:rPr lang="en-US" altLang="zh-CN" sz="3200">
                <a:sym typeface="Symbol" pitchFamily="18" charset="2"/>
              </a:rPr>
              <a:t>       }</a:t>
            </a:r>
          </a:p>
          <a:p>
            <a:pPr>
              <a:lnSpc>
                <a:spcPct val="105000"/>
              </a:lnSpc>
            </a:pPr>
            <a:r>
              <a:rPr lang="en-US" altLang="zh-CN" sz="3200">
                <a:sym typeface="Symbol" pitchFamily="18" charset="2"/>
              </a:rPr>
              <a:t>       ch=*p++;</a:t>
            </a:r>
          </a:p>
          <a:p>
            <a:pPr>
              <a:lnSpc>
                <a:spcPct val="105000"/>
              </a:lnSpc>
            </a:pPr>
            <a:r>
              <a:rPr lang="en-US" altLang="zh-CN" sz="3200">
                <a:sym typeface="Symbol" pitchFamily="18" charset="2"/>
              </a:rPr>
              <a:t>    }</a:t>
            </a:r>
          </a:p>
          <a:p>
            <a:pPr>
              <a:lnSpc>
                <a:spcPct val="105000"/>
              </a:lnSpc>
            </a:pPr>
            <a:r>
              <a:rPr lang="en-US" altLang="zh-CN" sz="3200">
                <a:sym typeface="Symbol" pitchFamily="18" charset="2"/>
              </a:rPr>
              <a:t>    Pop(S,e);  </a:t>
            </a:r>
            <a:r>
              <a:rPr lang="en-US" altLang="zh-CN" sz="3200" b="1">
                <a:sym typeface="Symbol" pitchFamily="18" charset="2"/>
              </a:rPr>
              <a:t>return</a:t>
            </a:r>
            <a:r>
              <a:rPr lang="en-US" altLang="zh-CN" sz="3200">
                <a:sym typeface="Symbol" pitchFamily="18" charset="2"/>
              </a:rPr>
              <a:t>(val(e));  // </a:t>
            </a:r>
            <a:r>
              <a:rPr lang="zh-CN" altLang="zh-CN" sz="3200">
                <a:ea typeface="隶书" pitchFamily="49" charset="-122"/>
                <a:sym typeface="Symbol" pitchFamily="18" charset="2"/>
              </a:rPr>
              <a:t>返回变量</a:t>
            </a:r>
            <a:r>
              <a:rPr lang="en-US" altLang="zh-CN" sz="3200">
                <a:sym typeface="Symbol" pitchFamily="18" charset="2"/>
              </a:rPr>
              <a:t>e</a:t>
            </a:r>
            <a:r>
              <a:rPr lang="zh-CN" altLang="zh-CN" sz="3200">
                <a:ea typeface="隶书" pitchFamily="49" charset="-122"/>
                <a:sym typeface="Symbol" pitchFamily="18" charset="2"/>
              </a:rPr>
              <a:t>的值</a:t>
            </a:r>
            <a:endParaRPr lang="zh-CN" altLang="zh-CN" sz="3200">
              <a:sym typeface="Symbol" pitchFamily="18" charset="2"/>
            </a:endParaRPr>
          </a:p>
          <a:p>
            <a:pPr>
              <a:lnSpc>
                <a:spcPct val="105000"/>
              </a:lnSpc>
            </a:pPr>
            <a:r>
              <a:rPr lang="zh-CN" altLang="zh-CN" sz="3200">
                <a:sym typeface="Symbol" pitchFamily="18" charset="2"/>
              </a:rPr>
              <a:t>}</a:t>
            </a:r>
            <a:endParaRPr lang="en-US" altLang="zh-CN" sz="3200"/>
          </a:p>
        </p:txBody>
      </p:sp>
      <p:graphicFrame>
        <p:nvGraphicFramePr>
          <p:cNvPr id="11266" name="Object 4">
            <a:hlinkClick r:id="" action="ppaction://hlinkshowjump?jump=firstslide" highlightClick="1"/>
          </p:cNvPr>
          <p:cNvGraphicFramePr>
            <a:graphicFrameLocks noChangeAspect="1"/>
          </p:cNvGraphicFramePr>
          <p:nvPr/>
        </p:nvGraphicFramePr>
        <p:xfrm>
          <a:off x="8382000" y="5943600"/>
          <a:ext cx="474663" cy="685800"/>
        </p:xfrm>
        <a:graphic>
          <a:graphicData uri="http://schemas.openxmlformats.org/presentationml/2006/ole">
            <p:oleObj spid="_x0000_s148482" name="剪辑" r:id="rId3" imgW="3467160" imgH="5018040" progId="">
              <p:embed/>
            </p:oleObj>
          </a:graphicData>
        </a:graphic>
      </p:graphicFrame>
    </p:spTree>
  </p:cSld>
  <p:clrMapOvr>
    <a:masterClrMapping/>
  </p:clrMapOv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mment 2"/>
          <p:cNvSpPr>
            <a:spLocks noChangeArrowheads="1"/>
          </p:cNvSpPr>
          <p:nvPr/>
        </p:nvSpPr>
        <p:spPr bwMode="auto">
          <a:xfrm>
            <a:off x="7315200" y="228600"/>
            <a:ext cx="1524000" cy="604838"/>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3.28</a:t>
            </a:r>
            <a:endParaRPr lang="en-US" altLang="zh-CN" sz="1600">
              <a:solidFill>
                <a:schemeClr val="bg1"/>
              </a:solidFill>
              <a:latin typeface="Arial" charset="0"/>
            </a:endParaRPr>
          </a:p>
        </p:txBody>
      </p:sp>
      <p:sp>
        <p:nvSpPr>
          <p:cNvPr id="134147" name="Text Box 3"/>
          <p:cNvSpPr txBox="1">
            <a:spLocks noChangeArrowheads="1"/>
          </p:cNvSpPr>
          <p:nvPr/>
        </p:nvSpPr>
        <p:spPr bwMode="auto">
          <a:xfrm>
            <a:off x="914400" y="762000"/>
            <a:ext cx="5105400" cy="1260475"/>
          </a:xfrm>
          <a:prstGeom prst="rect">
            <a:avLst/>
          </a:prstGeom>
          <a:noFill/>
          <a:ln w="9525">
            <a:noFill/>
            <a:miter lim="800000"/>
            <a:headEnd/>
            <a:tailEnd/>
          </a:ln>
        </p:spPr>
        <p:txBody>
          <a:bodyPr wrap="none">
            <a:spAutoFit/>
          </a:bodyPr>
          <a:lstStyle/>
          <a:p>
            <a:pPr>
              <a:lnSpc>
                <a:spcPct val="120000"/>
              </a:lnSpc>
            </a:pPr>
            <a:r>
              <a:rPr lang="en-US" altLang="zh-CN" sz="3200" b="1">
                <a:solidFill>
                  <a:srgbClr val="006666"/>
                </a:solidFill>
              </a:rPr>
              <a:t>typedef  </a:t>
            </a:r>
            <a:r>
              <a:rPr lang="en-US" altLang="zh-CN" sz="3200">
                <a:solidFill>
                  <a:srgbClr val="006666"/>
                </a:solidFill>
              </a:rPr>
              <a:t>QueuePtr CLQueue; </a:t>
            </a:r>
          </a:p>
          <a:p>
            <a:pPr>
              <a:lnSpc>
                <a:spcPct val="120000"/>
              </a:lnSpc>
            </a:pPr>
            <a:r>
              <a:rPr lang="en-US" altLang="zh-CN" sz="3200">
                <a:solidFill>
                  <a:srgbClr val="006666"/>
                </a:solidFill>
              </a:rPr>
              <a:t>   // </a:t>
            </a:r>
            <a:r>
              <a:rPr lang="zh-CN" altLang="en-US" sz="3200" b="1">
                <a:solidFill>
                  <a:srgbClr val="006666"/>
                </a:solidFill>
              </a:rPr>
              <a:t>指向队尾结点的指针</a:t>
            </a:r>
          </a:p>
        </p:txBody>
      </p:sp>
      <p:sp>
        <p:nvSpPr>
          <p:cNvPr id="134148" name="Text Box 4"/>
          <p:cNvSpPr txBox="1">
            <a:spLocks noChangeArrowheads="1"/>
          </p:cNvSpPr>
          <p:nvPr/>
        </p:nvSpPr>
        <p:spPr bwMode="auto">
          <a:xfrm>
            <a:off x="838200" y="2743200"/>
            <a:ext cx="8101013" cy="4181475"/>
          </a:xfrm>
          <a:prstGeom prst="rect">
            <a:avLst/>
          </a:prstGeom>
          <a:noFill/>
          <a:ln w="9525">
            <a:noFill/>
            <a:miter lim="800000"/>
            <a:headEnd/>
            <a:tailEnd/>
          </a:ln>
        </p:spPr>
        <p:txBody>
          <a:bodyPr wrap="none">
            <a:spAutoFit/>
          </a:bodyPr>
          <a:lstStyle/>
          <a:p>
            <a:pPr>
              <a:lnSpc>
                <a:spcPct val="120000"/>
              </a:lnSpc>
            </a:pPr>
            <a:r>
              <a:rPr lang="en-US" altLang="zh-CN" sz="3200" b="1">
                <a:solidFill>
                  <a:srgbClr val="006666"/>
                </a:solidFill>
              </a:rPr>
              <a:t>Status  </a:t>
            </a:r>
            <a:r>
              <a:rPr lang="en-US" altLang="zh-CN" sz="3200">
                <a:solidFill>
                  <a:srgbClr val="006666"/>
                </a:solidFill>
              </a:rPr>
              <a:t>InitQueue(CLQueue </a:t>
            </a:r>
            <a:r>
              <a:rPr lang="en-US" altLang="zh-CN" sz="3200" b="1">
                <a:solidFill>
                  <a:srgbClr val="006666"/>
                </a:solidFill>
              </a:rPr>
              <a:t>&amp;</a:t>
            </a:r>
            <a:r>
              <a:rPr lang="en-US" altLang="zh-CN" sz="3200">
                <a:solidFill>
                  <a:srgbClr val="006666"/>
                </a:solidFill>
              </a:rPr>
              <a:t>Q) {</a:t>
            </a:r>
          </a:p>
          <a:p>
            <a:pPr>
              <a:lnSpc>
                <a:spcPct val="120000"/>
              </a:lnSpc>
            </a:pPr>
            <a:r>
              <a:rPr lang="en-US" altLang="zh-CN" sz="3200">
                <a:solidFill>
                  <a:srgbClr val="006666"/>
                </a:solidFill>
              </a:rPr>
              <a:t>   // </a:t>
            </a:r>
            <a:r>
              <a:rPr lang="zh-CN" altLang="en-US" sz="3200" b="1">
                <a:solidFill>
                  <a:srgbClr val="663300"/>
                </a:solidFill>
                <a:ea typeface="楷体_GB2312" pitchFamily="49" charset="-122"/>
              </a:rPr>
              <a:t>构造空队列</a:t>
            </a:r>
          </a:p>
          <a:p>
            <a:pPr>
              <a:lnSpc>
                <a:spcPct val="120000"/>
              </a:lnSpc>
            </a:pPr>
            <a:r>
              <a:rPr lang="zh-CN" altLang="en-US" sz="2800">
                <a:solidFill>
                  <a:srgbClr val="006666"/>
                </a:solidFill>
              </a:rPr>
              <a:t>   </a:t>
            </a:r>
            <a:r>
              <a:rPr lang="en-US" altLang="zh-CN" sz="3200">
                <a:solidFill>
                  <a:srgbClr val="006666"/>
                </a:solidFill>
              </a:rPr>
              <a:t>Q = </a:t>
            </a:r>
            <a:r>
              <a:rPr lang="en-US" altLang="zh-CN" sz="3200" b="1">
                <a:solidFill>
                  <a:srgbClr val="006666"/>
                </a:solidFill>
              </a:rPr>
              <a:t>new</a:t>
            </a:r>
            <a:r>
              <a:rPr lang="en-US" altLang="zh-CN" sz="3200">
                <a:solidFill>
                  <a:srgbClr val="006666"/>
                </a:solidFill>
              </a:rPr>
              <a:t> Qnode;      // </a:t>
            </a:r>
            <a:r>
              <a:rPr lang="zh-CN" altLang="en-US" sz="3200" b="1">
                <a:solidFill>
                  <a:srgbClr val="663300"/>
                </a:solidFill>
                <a:ea typeface="楷体_GB2312" pitchFamily="49" charset="-122"/>
              </a:rPr>
              <a:t>生成头结点</a:t>
            </a:r>
            <a:endParaRPr lang="en-US" altLang="en-US" sz="3200">
              <a:solidFill>
                <a:srgbClr val="006666"/>
              </a:solidFill>
            </a:endParaRPr>
          </a:p>
          <a:p>
            <a:pPr>
              <a:lnSpc>
                <a:spcPct val="120000"/>
              </a:lnSpc>
            </a:pPr>
            <a:r>
              <a:rPr lang="en-US" altLang="en-US" sz="3200">
                <a:solidFill>
                  <a:srgbClr val="006666"/>
                </a:solidFill>
              </a:rPr>
              <a:t>   </a:t>
            </a:r>
            <a:r>
              <a:rPr lang="en-US" altLang="zh-CN" sz="3200" b="1">
                <a:solidFill>
                  <a:srgbClr val="006666"/>
                </a:solidFill>
              </a:rPr>
              <a:t>if</a:t>
            </a:r>
            <a:r>
              <a:rPr lang="en-US" altLang="zh-CN" sz="3200">
                <a:solidFill>
                  <a:srgbClr val="006666"/>
                </a:solidFill>
              </a:rPr>
              <a:t> (!Q) </a:t>
            </a:r>
            <a:r>
              <a:rPr lang="en-US" altLang="zh-CN" sz="3200" b="1">
                <a:solidFill>
                  <a:srgbClr val="006666"/>
                </a:solidFill>
              </a:rPr>
              <a:t>exit</a:t>
            </a:r>
            <a:r>
              <a:rPr lang="en-US" altLang="zh-CN" sz="3200">
                <a:solidFill>
                  <a:srgbClr val="006666"/>
                </a:solidFill>
              </a:rPr>
              <a:t>(OVERFLOW);    // </a:t>
            </a:r>
            <a:r>
              <a:rPr lang="zh-CN" altLang="en-US" sz="3200" b="1">
                <a:solidFill>
                  <a:srgbClr val="663300"/>
                </a:solidFill>
                <a:ea typeface="楷体_GB2312" pitchFamily="49" charset="-122"/>
              </a:rPr>
              <a:t>存储分配失败</a:t>
            </a:r>
            <a:endParaRPr lang="en-US" altLang="en-US" sz="3200">
              <a:solidFill>
                <a:srgbClr val="006666"/>
              </a:solidFill>
            </a:endParaRPr>
          </a:p>
          <a:p>
            <a:pPr>
              <a:lnSpc>
                <a:spcPct val="120000"/>
              </a:lnSpc>
            </a:pPr>
            <a:r>
              <a:rPr lang="en-US" altLang="en-US" sz="3200">
                <a:solidFill>
                  <a:srgbClr val="006666"/>
                </a:solidFill>
              </a:rPr>
              <a:t>   </a:t>
            </a:r>
            <a:r>
              <a:rPr lang="en-US" altLang="zh-CN" sz="3200">
                <a:solidFill>
                  <a:srgbClr val="006666"/>
                </a:solidFill>
              </a:rPr>
              <a:t>Q-&gt;next = Q;          // </a:t>
            </a:r>
            <a:r>
              <a:rPr lang="zh-CN" altLang="en-US" sz="3200" b="1">
                <a:solidFill>
                  <a:srgbClr val="663300"/>
                </a:solidFill>
                <a:ea typeface="楷体_GB2312" pitchFamily="49" charset="-122"/>
              </a:rPr>
              <a:t>自成循环</a:t>
            </a:r>
          </a:p>
          <a:p>
            <a:pPr>
              <a:lnSpc>
                <a:spcPct val="120000"/>
              </a:lnSpc>
            </a:pPr>
            <a:r>
              <a:rPr lang="zh-CN" altLang="en-US" sz="3200" b="1">
                <a:solidFill>
                  <a:srgbClr val="663300"/>
                </a:solidFill>
                <a:ea typeface="楷体_GB2312" pitchFamily="49" charset="-122"/>
              </a:rPr>
              <a:t>   </a:t>
            </a:r>
            <a:r>
              <a:rPr lang="en-US" altLang="zh-CN" sz="3200" b="1">
                <a:solidFill>
                  <a:srgbClr val="663300"/>
                </a:solidFill>
                <a:ea typeface="楷体_GB2312" pitchFamily="49" charset="-122"/>
              </a:rPr>
              <a:t>return </a:t>
            </a:r>
            <a:r>
              <a:rPr lang="en-US" altLang="zh-CN" sz="3200">
                <a:solidFill>
                  <a:srgbClr val="663300"/>
                </a:solidFill>
                <a:ea typeface="楷体_GB2312" pitchFamily="49" charset="-122"/>
              </a:rPr>
              <a:t>OK;</a:t>
            </a:r>
          </a:p>
          <a:p>
            <a:pPr>
              <a:lnSpc>
                <a:spcPct val="120000"/>
              </a:lnSpc>
            </a:pPr>
            <a:r>
              <a:rPr lang="en-US" altLang="zh-CN" sz="3200">
                <a:solidFill>
                  <a:srgbClr val="006666"/>
                </a:solidFill>
                <a:ea typeface="楷体_GB2312" pitchFamily="49" charset="-122"/>
              </a:rPr>
              <a:t>}</a:t>
            </a:r>
            <a:endParaRPr lang="en-US" altLang="zh-CN" sz="3200" b="1">
              <a:solidFill>
                <a:srgbClr val="663300"/>
              </a:solidFill>
              <a:ea typeface="楷体_GB2312" pitchFamily="49" charset="-122"/>
            </a:endParaRPr>
          </a:p>
        </p:txBody>
      </p:sp>
      <p:sp>
        <p:nvSpPr>
          <p:cNvPr id="134149" name="Rectangle 5"/>
          <p:cNvSpPr>
            <a:spLocks noChangeArrowheads="1"/>
          </p:cNvSpPr>
          <p:nvPr/>
        </p:nvSpPr>
        <p:spPr bwMode="auto">
          <a:xfrm>
            <a:off x="457200" y="76200"/>
            <a:ext cx="3051175" cy="676275"/>
          </a:xfrm>
          <a:prstGeom prst="rect">
            <a:avLst/>
          </a:prstGeom>
          <a:noFill/>
          <a:ln w="9525">
            <a:noFill/>
            <a:miter lim="800000"/>
            <a:headEnd/>
            <a:tailEnd/>
          </a:ln>
        </p:spPr>
        <p:txBody>
          <a:bodyPr wrap="none">
            <a:spAutoFit/>
          </a:bodyPr>
          <a:lstStyle/>
          <a:p>
            <a:pPr>
              <a:lnSpc>
                <a:spcPct val="120000"/>
              </a:lnSpc>
            </a:pPr>
            <a:r>
              <a:rPr lang="zh-CN" altLang="en-US" sz="3200" b="1">
                <a:solidFill>
                  <a:srgbClr val="006666"/>
                </a:solidFill>
              </a:rPr>
              <a:t>定义循环链队列</a:t>
            </a:r>
          </a:p>
        </p:txBody>
      </p:sp>
      <p:sp>
        <p:nvSpPr>
          <p:cNvPr id="134150" name="Rectangle 6"/>
          <p:cNvSpPr>
            <a:spLocks noChangeArrowheads="1"/>
          </p:cNvSpPr>
          <p:nvPr/>
        </p:nvSpPr>
        <p:spPr bwMode="auto">
          <a:xfrm>
            <a:off x="457200" y="2163763"/>
            <a:ext cx="2232025" cy="579437"/>
          </a:xfrm>
          <a:prstGeom prst="rect">
            <a:avLst/>
          </a:prstGeom>
          <a:noFill/>
          <a:ln w="9525">
            <a:noFill/>
            <a:miter lim="800000"/>
            <a:headEnd/>
            <a:tailEnd/>
          </a:ln>
        </p:spPr>
        <p:txBody>
          <a:bodyPr wrap="none">
            <a:spAutoFit/>
          </a:bodyPr>
          <a:lstStyle/>
          <a:p>
            <a:r>
              <a:rPr lang="zh-CN" altLang="en-US" sz="3200" b="1">
                <a:solidFill>
                  <a:srgbClr val="006666"/>
                </a:solidFill>
              </a:rPr>
              <a:t>初始化操作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9"/>
                                        </p:tgtEl>
                                        <p:attrNameLst>
                                          <p:attrName>style.visibility</p:attrName>
                                        </p:attrNameLst>
                                      </p:cBhvr>
                                      <p:to>
                                        <p:strVal val="visible"/>
                                      </p:to>
                                    </p:set>
                                    <p:animEffect transition="in" filter="wipe(left)">
                                      <p:cBhvr>
                                        <p:cTn id="7" dur="500"/>
                                        <p:tgtEl>
                                          <p:spTgt spid="1341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47"/>
                                        </p:tgtEl>
                                        <p:attrNameLst>
                                          <p:attrName>style.visibility</p:attrName>
                                        </p:attrNameLst>
                                      </p:cBhvr>
                                      <p:to>
                                        <p:strVal val="visible"/>
                                      </p:to>
                                    </p:set>
                                    <p:animEffect transition="in" filter="wipe(left)">
                                      <p:cBhvr>
                                        <p:cTn id="12" dur="500"/>
                                        <p:tgtEl>
                                          <p:spTgt spid="134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50"/>
                                        </p:tgtEl>
                                        <p:attrNameLst>
                                          <p:attrName>style.visibility</p:attrName>
                                        </p:attrNameLst>
                                      </p:cBhvr>
                                      <p:to>
                                        <p:strVal val="visible"/>
                                      </p:to>
                                    </p:set>
                                    <p:animEffect transition="in" filter="wipe(left)">
                                      <p:cBhvr>
                                        <p:cTn id="17" dur="500"/>
                                        <p:tgtEl>
                                          <p:spTgt spid="1341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48"/>
                                        </p:tgtEl>
                                        <p:attrNameLst>
                                          <p:attrName>style.visibility</p:attrName>
                                        </p:attrNameLst>
                                      </p:cBhvr>
                                      <p:to>
                                        <p:strVal val="visible"/>
                                      </p:to>
                                    </p:set>
                                    <p:animEffect transition="in" filter="wipe(left)">
                                      <p:cBhvr>
                                        <p:cTn id="22" dur="500"/>
                                        <p:tgtEl>
                                          <p:spTgt spid="13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P spid="134149" grpId="0" autoUpdateAnimBg="0"/>
      <p:bldP spid="134150" grpId="0" autoUpdateAnimBg="0"/>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457200" y="1050925"/>
            <a:ext cx="8313738" cy="5349875"/>
          </a:xfrm>
          <a:prstGeom prst="rect">
            <a:avLst/>
          </a:prstGeom>
          <a:noFill/>
          <a:ln w="9525">
            <a:noFill/>
            <a:miter lim="800000"/>
            <a:headEnd/>
            <a:tailEnd/>
          </a:ln>
        </p:spPr>
        <p:txBody>
          <a:bodyPr wrap="none">
            <a:spAutoFit/>
          </a:bodyPr>
          <a:lstStyle/>
          <a:p>
            <a:pPr>
              <a:lnSpc>
                <a:spcPct val="120000"/>
              </a:lnSpc>
            </a:pPr>
            <a:r>
              <a:rPr lang="en-US" altLang="zh-CN" sz="3200" b="1">
                <a:solidFill>
                  <a:srgbClr val="006666"/>
                </a:solidFill>
              </a:rPr>
              <a:t>Status  </a:t>
            </a:r>
            <a:r>
              <a:rPr lang="en-US" altLang="zh-CN" sz="3200">
                <a:solidFill>
                  <a:srgbClr val="006666"/>
                </a:solidFill>
              </a:rPr>
              <a:t>EnQueue(CLQueue &amp;Q, QElemType e) {</a:t>
            </a:r>
          </a:p>
          <a:p>
            <a:pPr>
              <a:lnSpc>
                <a:spcPct val="120000"/>
              </a:lnSpc>
            </a:pPr>
            <a:r>
              <a:rPr lang="en-US" altLang="zh-CN" sz="3200">
                <a:solidFill>
                  <a:srgbClr val="006666"/>
                </a:solidFill>
              </a:rPr>
              <a:t>   // </a:t>
            </a:r>
            <a:r>
              <a:rPr lang="zh-CN" altLang="en-US" sz="3200" b="1">
                <a:solidFill>
                  <a:srgbClr val="663300"/>
                </a:solidFill>
                <a:ea typeface="楷体_GB2312" pitchFamily="49" charset="-122"/>
              </a:rPr>
              <a:t>插入元素 </a:t>
            </a:r>
            <a:r>
              <a:rPr lang="en-US" altLang="zh-CN" sz="3200" b="1">
                <a:solidFill>
                  <a:srgbClr val="663300"/>
                </a:solidFill>
                <a:ea typeface="楷体_GB2312" pitchFamily="49" charset="-122"/>
              </a:rPr>
              <a:t>e </a:t>
            </a:r>
            <a:r>
              <a:rPr lang="zh-CN" altLang="en-US" sz="3200" b="1">
                <a:solidFill>
                  <a:srgbClr val="663300"/>
                </a:solidFill>
                <a:ea typeface="楷体_GB2312" pitchFamily="49" charset="-122"/>
              </a:rPr>
              <a:t>为新的队尾元素</a:t>
            </a:r>
          </a:p>
          <a:p>
            <a:pPr>
              <a:lnSpc>
                <a:spcPct val="120000"/>
              </a:lnSpc>
            </a:pPr>
            <a:r>
              <a:rPr lang="zh-CN" altLang="en-US" sz="2800">
                <a:solidFill>
                  <a:srgbClr val="006666"/>
                </a:solidFill>
              </a:rPr>
              <a:t>   </a:t>
            </a:r>
            <a:r>
              <a:rPr lang="en-US" altLang="zh-CN" sz="3200">
                <a:solidFill>
                  <a:srgbClr val="006666"/>
                </a:solidFill>
              </a:rPr>
              <a:t>p = </a:t>
            </a:r>
            <a:r>
              <a:rPr lang="en-US" altLang="zh-CN" sz="3200" b="1">
                <a:solidFill>
                  <a:srgbClr val="006666"/>
                </a:solidFill>
              </a:rPr>
              <a:t>new</a:t>
            </a:r>
            <a:r>
              <a:rPr lang="en-US" altLang="zh-CN" sz="3200">
                <a:solidFill>
                  <a:srgbClr val="006666"/>
                </a:solidFill>
              </a:rPr>
              <a:t> Qnode;      // </a:t>
            </a:r>
            <a:r>
              <a:rPr lang="zh-CN" altLang="en-US" sz="3200" b="1">
                <a:solidFill>
                  <a:srgbClr val="663300"/>
                </a:solidFill>
                <a:ea typeface="楷体_GB2312" pitchFamily="49" charset="-122"/>
              </a:rPr>
              <a:t>生成新的结点</a:t>
            </a:r>
            <a:endParaRPr lang="en-US" altLang="en-US" sz="3200">
              <a:solidFill>
                <a:srgbClr val="006666"/>
              </a:solidFill>
            </a:endParaRPr>
          </a:p>
          <a:p>
            <a:pPr>
              <a:lnSpc>
                <a:spcPct val="120000"/>
              </a:lnSpc>
            </a:pPr>
            <a:r>
              <a:rPr lang="en-US" altLang="en-US" sz="3200">
                <a:solidFill>
                  <a:srgbClr val="006666"/>
                </a:solidFill>
              </a:rPr>
              <a:t>   </a:t>
            </a:r>
            <a:r>
              <a:rPr lang="en-US" altLang="zh-CN" sz="3200" b="1">
                <a:solidFill>
                  <a:srgbClr val="006666"/>
                </a:solidFill>
              </a:rPr>
              <a:t>if</a:t>
            </a:r>
            <a:r>
              <a:rPr lang="en-US" altLang="zh-CN" sz="3200">
                <a:solidFill>
                  <a:srgbClr val="006666"/>
                </a:solidFill>
              </a:rPr>
              <a:t> (!p) </a:t>
            </a:r>
            <a:r>
              <a:rPr lang="en-US" altLang="zh-CN" sz="3200" b="1">
                <a:solidFill>
                  <a:srgbClr val="006666"/>
                </a:solidFill>
              </a:rPr>
              <a:t>exit</a:t>
            </a:r>
            <a:r>
              <a:rPr lang="en-US" altLang="zh-CN" sz="3200">
                <a:solidFill>
                  <a:srgbClr val="006666"/>
                </a:solidFill>
              </a:rPr>
              <a:t>(OVERFLOW);    // </a:t>
            </a:r>
            <a:r>
              <a:rPr lang="zh-CN" altLang="en-US" sz="3200" b="1">
                <a:solidFill>
                  <a:srgbClr val="663300"/>
                </a:solidFill>
                <a:ea typeface="楷体_GB2312" pitchFamily="49" charset="-122"/>
              </a:rPr>
              <a:t>存储分配失败</a:t>
            </a:r>
            <a:endParaRPr lang="en-US" altLang="en-US" sz="3200">
              <a:solidFill>
                <a:srgbClr val="006666"/>
              </a:solidFill>
            </a:endParaRPr>
          </a:p>
          <a:p>
            <a:pPr>
              <a:lnSpc>
                <a:spcPct val="120000"/>
              </a:lnSpc>
            </a:pPr>
            <a:r>
              <a:rPr lang="en-US" altLang="en-US" sz="3200">
                <a:solidFill>
                  <a:srgbClr val="006666"/>
                </a:solidFill>
              </a:rPr>
              <a:t>   </a:t>
            </a:r>
            <a:r>
              <a:rPr lang="en-US" altLang="zh-CN" sz="3200">
                <a:solidFill>
                  <a:srgbClr val="006666"/>
                </a:solidFill>
              </a:rPr>
              <a:t>p-&gt;data = e;  </a:t>
            </a:r>
          </a:p>
          <a:p>
            <a:pPr>
              <a:lnSpc>
                <a:spcPct val="120000"/>
              </a:lnSpc>
            </a:pPr>
            <a:r>
              <a:rPr lang="en-US" altLang="zh-CN" sz="3200">
                <a:solidFill>
                  <a:srgbClr val="006666"/>
                </a:solidFill>
              </a:rPr>
              <a:t>   p-&gt;next= Q-&gt;next;    Q-&gt;next = p;  // </a:t>
            </a:r>
            <a:r>
              <a:rPr lang="zh-CN" altLang="en-US" sz="3200" b="1">
                <a:solidFill>
                  <a:srgbClr val="663300"/>
                </a:solidFill>
                <a:ea typeface="楷体_GB2312" pitchFamily="49" charset="-122"/>
              </a:rPr>
              <a:t>插入队尾</a:t>
            </a:r>
          </a:p>
          <a:p>
            <a:pPr>
              <a:lnSpc>
                <a:spcPct val="120000"/>
              </a:lnSpc>
            </a:pPr>
            <a:r>
              <a:rPr lang="zh-CN" altLang="en-US" sz="3200" b="1">
                <a:solidFill>
                  <a:srgbClr val="663300"/>
                </a:solidFill>
                <a:ea typeface="楷体_GB2312" pitchFamily="49" charset="-122"/>
              </a:rPr>
              <a:t>   </a:t>
            </a:r>
            <a:r>
              <a:rPr lang="en-US" altLang="zh-CN" sz="3200">
                <a:solidFill>
                  <a:srgbClr val="663300"/>
                </a:solidFill>
                <a:ea typeface="楷体_GB2312" pitchFamily="49" charset="-122"/>
              </a:rPr>
              <a:t>Q = p;         // </a:t>
            </a:r>
            <a:r>
              <a:rPr lang="zh-CN" altLang="en-US" sz="3200" b="1">
                <a:solidFill>
                  <a:srgbClr val="663300"/>
                </a:solidFill>
                <a:ea typeface="楷体_GB2312" pitchFamily="49" charset="-122"/>
              </a:rPr>
              <a:t>修改队尾指针</a:t>
            </a:r>
          </a:p>
          <a:p>
            <a:pPr>
              <a:lnSpc>
                <a:spcPct val="120000"/>
              </a:lnSpc>
            </a:pPr>
            <a:r>
              <a:rPr lang="zh-CN" altLang="en-US" sz="3200" b="1">
                <a:solidFill>
                  <a:srgbClr val="663300"/>
                </a:solidFill>
                <a:ea typeface="楷体_GB2312" pitchFamily="49" charset="-122"/>
              </a:rPr>
              <a:t>   </a:t>
            </a:r>
            <a:r>
              <a:rPr lang="en-US" altLang="zh-CN" sz="3200" b="1">
                <a:solidFill>
                  <a:srgbClr val="663300"/>
                </a:solidFill>
                <a:ea typeface="楷体_GB2312" pitchFamily="49" charset="-122"/>
              </a:rPr>
              <a:t>return </a:t>
            </a:r>
            <a:r>
              <a:rPr lang="en-US" altLang="zh-CN" sz="3200">
                <a:solidFill>
                  <a:srgbClr val="663300"/>
                </a:solidFill>
                <a:ea typeface="楷体_GB2312" pitchFamily="49" charset="-122"/>
              </a:rPr>
              <a:t>OK;</a:t>
            </a:r>
          </a:p>
          <a:p>
            <a:pPr>
              <a:lnSpc>
                <a:spcPct val="120000"/>
              </a:lnSpc>
            </a:pPr>
            <a:r>
              <a:rPr lang="en-US" altLang="zh-CN" sz="3200">
                <a:solidFill>
                  <a:srgbClr val="006666"/>
                </a:solidFill>
                <a:ea typeface="楷体_GB2312" pitchFamily="49" charset="-122"/>
              </a:rPr>
              <a:t>}</a:t>
            </a:r>
          </a:p>
        </p:txBody>
      </p:sp>
      <p:sp>
        <p:nvSpPr>
          <p:cNvPr id="39939" name="Rectangle 3"/>
          <p:cNvSpPr>
            <a:spLocks noChangeArrowheads="1"/>
          </p:cNvSpPr>
          <p:nvPr/>
        </p:nvSpPr>
        <p:spPr bwMode="auto">
          <a:xfrm>
            <a:off x="609600" y="304800"/>
            <a:ext cx="2232025" cy="579438"/>
          </a:xfrm>
          <a:prstGeom prst="rect">
            <a:avLst/>
          </a:prstGeom>
          <a:noFill/>
          <a:ln w="9525">
            <a:noFill/>
            <a:miter lim="800000"/>
            <a:headEnd/>
            <a:tailEnd/>
          </a:ln>
        </p:spPr>
        <p:txBody>
          <a:bodyPr wrap="none">
            <a:spAutoFit/>
          </a:bodyPr>
          <a:lstStyle/>
          <a:p>
            <a:r>
              <a:rPr lang="zh-CN" altLang="en-US" sz="3200" b="1">
                <a:solidFill>
                  <a:srgbClr val="006666"/>
                </a:solidFill>
              </a:rPr>
              <a:t>入队列操作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strips(downRight)">
                                      <p:cBhvr>
                                        <p:cTn id="7" dur="500"/>
                                        <p:tgtEl>
                                          <p:spTgt spid="135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304800" y="1050925"/>
            <a:ext cx="8888413" cy="5349875"/>
          </a:xfrm>
          <a:prstGeom prst="rect">
            <a:avLst/>
          </a:prstGeom>
          <a:noFill/>
          <a:ln w="9525">
            <a:noFill/>
            <a:miter lim="800000"/>
            <a:headEnd/>
            <a:tailEnd/>
          </a:ln>
        </p:spPr>
        <p:txBody>
          <a:bodyPr wrap="none">
            <a:spAutoFit/>
          </a:bodyPr>
          <a:lstStyle/>
          <a:p>
            <a:pPr>
              <a:lnSpc>
                <a:spcPct val="120000"/>
              </a:lnSpc>
            </a:pPr>
            <a:r>
              <a:rPr lang="en-US" altLang="zh-CN" sz="3200" b="1">
                <a:solidFill>
                  <a:srgbClr val="006666"/>
                </a:solidFill>
              </a:rPr>
              <a:t>Status  </a:t>
            </a:r>
            <a:r>
              <a:rPr lang="en-US" altLang="zh-CN" sz="3200">
                <a:solidFill>
                  <a:srgbClr val="006666"/>
                </a:solidFill>
              </a:rPr>
              <a:t>DeQueue(CLQueue </a:t>
            </a:r>
            <a:r>
              <a:rPr lang="en-US" altLang="zh-CN" sz="3200" b="1">
                <a:solidFill>
                  <a:srgbClr val="006666"/>
                </a:solidFill>
              </a:rPr>
              <a:t>&amp;</a:t>
            </a:r>
            <a:r>
              <a:rPr lang="en-US" altLang="zh-CN" sz="3200">
                <a:solidFill>
                  <a:srgbClr val="006666"/>
                </a:solidFill>
              </a:rPr>
              <a:t>Q, QElemType</a:t>
            </a:r>
            <a:r>
              <a:rPr lang="en-US" altLang="zh-CN" sz="3200" b="1">
                <a:solidFill>
                  <a:srgbClr val="006666"/>
                </a:solidFill>
              </a:rPr>
              <a:t>&amp;</a:t>
            </a:r>
            <a:r>
              <a:rPr lang="en-US" altLang="zh-CN" sz="3200">
                <a:solidFill>
                  <a:srgbClr val="006666"/>
                </a:solidFill>
              </a:rPr>
              <a:t> e) {</a:t>
            </a:r>
          </a:p>
          <a:p>
            <a:pPr>
              <a:lnSpc>
                <a:spcPct val="120000"/>
              </a:lnSpc>
            </a:pPr>
            <a:r>
              <a:rPr lang="en-US" altLang="zh-CN" sz="3200">
                <a:solidFill>
                  <a:srgbClr val="006666"/>
                </a:solidFill>
              </a:rPr>
              <a:t>   // </a:t>
            </a:r>
            <a:r>
              <a:rPr lang="zh-CN" altLang="en-US" sz="3200" b="1">
                <a:solidFill>
                  <a:srgbClr val="663300"/>
                </a:solidFill>
                <a:ea typeface="楷体_GB2312" pitchFamily="49" charset="-122"/>
              </a:rPr>
              <a:t>若队列不空，则删除</a:t>
            </a:r>
            <a:r>
              <a:rPr lang="en-US" altLang="zh-CN" sz="3200" b="1">
                <a:solidFill>
                  <a:srgbClr val="663300"/>
                </a:solidFill>
                <a:ea typeface="楷体_GB2312" pitchFamily="49" charset="-122"/>
              </a:rPr>
              <a:t>Q</a:t>
            </a:r>
            <a:r>
              <a:rPr lang="zh-CN" altLang="en-US" sz="3200" b="1">
                <a:solidFill>
                  <a:srgbClr val="663300"/>
                </a:solidFill>
                <a:ea typeface="楷体_GB2312" pitchFamily="49" charset="-122"/>
              </a:rPr>
              <a:t>的队头元素，以 </a:t>
            </a:r>
            <a:r>
              <a:rPr lang="en-US" altLang="zh-CN" sz="3200" b="1">
                <a:solidFill>
                  <a:srgbClr val="663300"/>
                </a:solidFill>
                <a:ea typeface="楷体_GB2312" pitchFamily="49" charset="-122"/>
              </a:rPr>
              <a:t>e </a:t>
            </a:r>
            <a:r>
              <a:rPr lang="zh-CN" altLang="en-US" sz="3200" b="1">
                <a:solidFill>
                  <a:srgbClr val="663300"/>
                </a:solidFill>
                <a:ea typeface="楷体_GB2312" pitchFamily="49" charset="-122"/>
              </a:rPr>
              <a:t>带回</a:t>
            </a:r>
          </a:p>
          <a:p>
            <a:pPr>
              <a:lnSpc>
                <a:spcPct val="120000"/>
              </a:lnSpc>
            </a:pPr>
            <a:r>
              <a:rPr lang="zh-CN" altLang="en-US" sz="3200" b="1">
                <a:solidFill>
                  <a:srgbClr val="663300"/>
                </a:solidFill>
                <a:ea typeface="楷体_GB2312" pitchFamily="49" charset="-122"/>
              </a:rPr>
              <a:t>   </a:t>
            </a:r>
            <a:r>
              <a:rPr lang="en-US" altLang="zh-CN" sz="3200" b="1">
                <a:solidFill>
                  <a:srgbClr val="663300"/>
                </a:solidFill>
                <a:ea typeface="楷体_GB2312" pitchFamily="49" charset="-122"/>
              </a:rPr>
              <a:t>//  </a:t>
            </a:r>
            <a:r>
              <a:rPr lang="zh-CN" altLang="en-US" sz="3200" b="1">
                <a:solidFill>
                  <a:srgbClr val="663300"/>
                </a:solidFill>
                <a:ea typeface="楷体_GB2312" pitchFamily="49" charset="-122"/>
              </a:rPr>
              <a:t>其值，并返回</a:t>
            </a:r>
            <a:r>
              <a:rPr lang="en-US" altLang="zh-CN" sz="3200" b="1">
                <a:solidFill>
                  <a:srgbClr val="663300"/>
                </a:solidFill>
                <a:ea typeface="楷体_GB2312" pitchFamily="49" charset="-122"/>
              </a:rPr>
              <a:t>OK</a:t>
            </a:r>
            <a:r>
              <a:rPr lang="zh-CN" altLang="en-US" sz="3200" b="1">
                <a:solidFill>
                  <a:srgbClr val="663300"/>
                </a:solidFill>
                <a:ea typeface="楷体_GB2312" pitchFamily="49" charset="-122"/>
              </a:rPr>
              <a:t>，否则返回 </a:t>
            </a:r>
            <a:r>
              <a:rPr lang="en-US" altLang="zh-CN" sz="3200" b="1">
                <a:solidFill>
                  <a:srgbClr val="663300"/>
                </a:solidFill>
                <a:ea typeface="楷体_GB2312" pitchFamily="49" charset="-122"/>
              </a:rPr>
              <a:t>ERROR</a:t>
            </a:r>
          </a:p>
          <a:p>
            <a:pPr>
              <a:lnSpc>
                <a:spcPct val="120000"/>
              </a:lnSpc>
            </a:pPr>
            <a:r>
              <a:rPr lang="en-US" altLang="zh-CN" sz="3200">
                <a:solidFill>
                  <a:srgbClr val="006666"/>
                </a:solidFill>
              </a:rPr>
              <a:t>  </a:t>
            </a:r>
            <a:r>
              <a:rPr lang="en-US" altLang="zh-CN" sz="3200" b="1">
                <a:solidFill>
                  <a:srgbClr val="006666"/>
                </a:solidFill>
              </a:rPr>
              <a:t> if </a:t>
            </a:r>
            <a:r>
              <a:rPr lang="en-US" altLang="zh-CN" sz="3200">
                <a:solidFill>
                  <a:srgbClr val="006666"/>
                </a:solidFill>
              </a:rPr>
              <a:t>(Q-&gt;next == Q) </a:t>
            </a:r>
            <a:r>
              <a:rPr lang="en-US" altLang="zh-CN" sz="3200" b="1">
                <a:solidFill>
                  <a:srgbClr val="006666"/>
                </a:solidFill>
              </a:rPr>
              <a:t>return</a:t>
            </a:r>
            <a:r>
              <a:rPr lang="en-US" altLang="zh-CN" sz="3200">
                <a:solidFill>
                  <a:srgbClr val="006666"/>
                </a:solidFill>
              </a:rPr>
              <a:t>(ERROR);    // </a:t>
            </a:r>
            <a:r>
              <a:rPr lang="zh-CN" altLang="en-US" sz="3200" b="1">
                <a:solidFill>
                  <a:srgbClr val="663300"/>
                </a:solidFill>
                <a:ea typeface="楷体_GB2312" pitchFamily="49" charset="-122"/>
              </a:rPr>
              <a:t>空队列</a:t>
            </a:r>
            <a:endParaRPr lang="en-US" altLang="en-US" sz="3200">
              <a:solidFill>
                <a:srgbClr val="006666"/>
              </a:solidFill>
            </a:endParaRPr>
          </a:p>
          <a:p>
            <a:pPr>
              <a:lnSpc>
                <a:spcPct val="120000"/>
              </a:lnSpc>
            </a:pPr>
            <a:r>
              <a:rPr lang="en-US" altLang="en-US" sz="3200">
                <a:solidFill>
                  <a:srgbClr val="006666"/>
                </a:solidFill>
              </a:rPr>
              <a:t>   </a:t>
            </a:r>
            <a:r>
              <a:rPr lang="en-US" altLang="zh-CN" sz="3200">
                <a:solidFill>
                  <a:srgbClr val="006666"/>
                </a:solidFill>
              </a:rPr>
              <a:t>p = Q-&gt;next-&gt;next;   e = p-&gt;data;  </a:t>
            </a:r>
          </a:p>
          <a:p>
            <a:pPr>
              <a:lnSpc>
                <a:spcPct val="120000"/>
              </a:lnSpc>
            </a:pPr>
            <a:r>
              <a:rPr lang="en-US" altLang="zh-CN" sz="3200">
                <a:solidFill>
                  <a:srgbClr val="663300"/>
                </a:solidFill>
                <a:ea typeface="楷体_GB2312" pitchFamily="49" charset="-122"/>
              </a:rPr>
              <a:t>   Q-&gt;next-&gt;next = p-&gt;next;       // </a:t>
            </a:r>
            <a:r>
              <a:rPr lang="zh-CN" altLang="en-US" sz="3200" b="1">
                <a:solidFill>
                  <a:srgbClr val="663300"/>
                </a:solidFill>
                <a:ea typeface="楷体_GB2312" pitchFamily="49" charset="-122"/>
              </a:rPr>
              <a:t>删除队头元素</a:t>
            </a:r>
          </a:p>
          <a:p>
            <a:pPr>
              <a:lnSpc>
                <a:spcPct val="120000"/>
              </a:lnSpc>
            </a:pPr>
            <a:r>
              <a:rPr lang="zh-CN" altLang="en-US" sz="3200" b="1">
                <a:solidFill>
                  <a:srgbClr val="663300"/>
                </a:solidFill>
                <a:ea typeface="楷体_GB2312" pitchFamily="49" charset="-122"/>
              </a:rPr>
              <a:t>   </a:t>
            </a:r>
            <a:r>
              <a:rPr lang="en-US" altLang="zh-CN" sz="3200" b="1">
                <a:solidFill>
                  <a:schemeClr val="accent2"/>
                </a:solidFill>
                <a:ea typeface="楷体_GB2312" pitchFamily="49" charset="-122"/>
              </a:rPr>
              <a:t>if </a:t>
            </a:r>
            <a:r>
              <a:rPr lang="en-US" altLang="zh-CN" sz="3200">
                <a:solidFill>
                  <a:schemeClr val="accent2"/>
                </a:solidFill>
                <a:ea typeface="楷体_GB2312" pitchFamily="49" charset="-122"/>
              </a:rPr>
              <a:t>(p == Q)  Q = Q-&gt;next;</a:t>
            </a:r>
            <a:r>
              <a:rPr lang="en-US" altLang="zh-CN" sz="3200">
                <a:solidFill>
                  <a:srgbClr val="663300"/>
                </a:solidFill>
                <a:ea typeface="楷体_GB2312" pitchFamily="49" charset="-122"/>
              </a:rPr>
              <a:t>    </a:t>
            </a:r>
          </a:p>
          <a:p>
            <a:pPr>
              <a:lnSpc>
                <a:spcPct val="120000"/>
              </a:lnSpc>
            </a:pPr>
            <a:r>
              <a:rPr lang="en-US" altLang="zh-CN" sz="3200">
                <a:solidFill>
                  <a:srgbClr val="006666"/>
                </a:solidFill>
              </a:rPr>
              <a:t>   delete p;   </a:t>
            </a:r>
            <a:r>
              <a:rPr lang="en-US" altLang="zh-CN" sz="3200" b="1">
                <a:solidFill>
                  <a:srgbClr val="663300"/>
                </a:solidFill>
                <a:ea typeface="楷体_GB2312" pitchFamily="49" charset="-122"/>
              </a:rPr>
              <a:t>return </a:t>
            </a:r>
            <a:r>
              <a:rPr lang="en-US" altLang="zh-CN" sz="3200">
                <a:solidFill>
                  <a:srgbClr val="663300"/>
                </a:solidFill>
                <a:ea typeface="楷体_GB2312" pitchFamily="49" charset="-122"/>
              </a:rPr>
              <a:t>OK;</a:t>
            </a:r>
            <a:r>
              <a:rPr lang="en-US" altLang="zh-CN" sz="3200">
                <a:solidFill>
                  <a:srgbClr val="006666"/>
                </a:solidFill>
              </a:rPr>
              <a:t>       // </a:t>
            </a:r>
            <a:r>
              <a:rPr lang="zh-CN" altLang="en-US" sz="3200" b="1">
                <a:solidFill>
                  <a:srgbClr val="663300"/>
                </a:solidFill>
                <a:ea typeface="楷体_GB2312" pitchFamily="49" charset="-122"/>
              </a:rPr>
              <a:t>释放被删结点</a:t>
            </a:r>
            <a:endParaRPr lang="zh-CN" altLang="en-US" sz="3200">
              <a:solidFill>
                <a:srgbClr val="663300"/>
              </a:solidFill>
              <a:ea typeface="楷体_GB2312" pitchFamily="49" charset="-122"/>
            </a:endParaRPr>
          </a:p>
          <a:p>
            <a:pPr>
              <a:lnSpc>
                <a:spcPct val="120000"/>
              </a:lnSpc>
            </a:pPr>
            <a:r>
              <a:rPr lang="en-US" altLang="zh-CN" sz="3200">
                <a:solidFill>
                  <a:srgbClr val="006600"/>
                </a:solidFill>
                <a:ea typeface="楷体_GB2312" pitchFamily="49" charset="-122"/>
              </a:rPr>
              <a:t>}</a:t>
            </a:r>
          </a:p>
        </p:txBody>
      </p:sp>
      <p:sp>
        <p:nvSpPr>
          <p:cNvPr id="12292" name="Rectangle 3"/>
          <p:cNvSpPr>
            <a:spLocks noChangeArrowheads="1"/>
          </p:cNvSpPr>
          <p:nvPr/>
        </p:nvSpPr>
        <p:spPr bwMode="auto">
          <a:xfrm>
            <a:off x="609600" y="304800"/>
            <a:ext cx="2232025" cy="579438"/>
          </a:xfrm>
          <a:prstGeom prst="rect">
            <a:avLst/>
          </a:prstGeom>
          <a:noFill/>
          <a:ln w="9525">
            <a:noFill/>
            <a:miter lim="800000"/>
            <a:headEnd/>
            <a:tailEnd/>
          </a:ln>
        </p:spPr>
        <p:txBody>
          <a:bodyPr wrap="none">
            <a:spAutoFit/>
          </a:bodyPr>
          <a:lstStyle/>
          <a:p>
            <a:r>
              <a:rPr lang="zh-CN" altLang="en-US" sz="3200" b="1">
                <a:solidFill>
                  <a:srgbClr val="006666"/>
                </a:solidFill>
              </a:rPr>
              <a:t>出队列操作</a:t>
            </a:r>
          </a:p>
        </p:txBody>
      </p:sp>
      <p:graphicFrame>
        <p:nvGraphicFramePr>
          <p:cNvPr id="136196" name="Object 4">
            <a:hlinkClick r:id="" action="ppaction://hlinkshowjump?jump=firstslide" highlightClick="1"/>
          </p:cNvPr>
          <p:cNvGraphicFramePr>
            <a:graphicFrameLocks noChangeAspect="1"/>
          </p:cNvGraphicFramePr>
          <p:nvPr/>
        </p:nvGraphicFramePr>
        <p:xfrm>
          <a:off x="8305800" y="5867400"/>
          <a:ext cx="474663" cy="685800"/>
        </p:xfrm>
        <a:graphic>
          <a:graphicData uri="http://schemas.openxmlformats.org/presentationml/2006/ole">
            <p:oleObj spid="_x0000_s149506" name="剪辑" r:id="rId3" imgW="3467160" imgH="50180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strips(downRight)">
                                      <p:cBhvr>
                                        <p:cTn id="7" dur="500"/>
                                        <p:tgtEl>
                                          <p:spTgt spid="136194"/>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36196"/>
                                        </p:tgtEl>
                                        <p:attrNameLst>
                                          <p:attrName>style.visibility</p:attrName>
                                        </p:attrNameLst>
                                      </p:cBhvr>
                                      <p:to>
                                        <p:strVal val="visible"/>
                                      </p:to>
                                    </p:set>
                                    <p:anim calcmode="lin" valueType="num">
                                      <p:cBhvr additive="base">
                                        <p:cTn id="11" dur="500" fill="hold"/>
                                        <p:tgtEl>
                                          <p:spTgt spid="136196"/>
                                        </p:tgtEl>
                                        <p:attrNameLst>
                                          <p:attrName>ppt_x</p:attrName>
                                        </p:attrNameLst>
                                      </p:cBhvr>
                                      <p:tavLst>
                                        <p:tav tm="0">
                                          <p:val>
                                            <p:strVal val="1+#ppt_w/2"/>
                                          </p:val>
                                        </p:tav>
                                        <p:tav tm="100000">
                                          <p:val>
                                            <p:strVal val="#ppt_x"/>
                                          </p:val>
                                        </p:tav>
                                      </p:tavLst>
                                    </p:anim>
                                    <p:anim calcmode="lin" valueType="num">
                                      <p:cBhvr additive="base">
                                        <p:cTn id="12" dur="500" fill="hold"/>
                                        <p:tgtEl>
                                          <p:spTgt spid="136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57200" y="1219200"/>
            <a:ext cx="8458200" cy="701675"/>
          </a:xfrm>
          <a:prstGeom prst="rect">
            <a:avLst/>
          </a:prstGeom>
          <a:noFill/>
          <a:ln w="9525">
            <a:noFill/>
            <a:miter lim="800000"/>
            <a:headEnd/>
            <a:tailEnd/>
          </a:ln>
        </p:spPr>
        <p:txBody>
          <a:bodyPr>
            <a:spAutoFit/>
          </a:bodyPr>
          <a:lstStyle/>
          <a:p>
            <a:r>
              <a:rPr lang="zh-CN" altLang="en-US" sz="4000">
                <a:ea typeface="楷体_GB2312" pitchFamily="49" charset="-122"/>
              </a:rPr>
              <a:t>判别读入的字符序列是否为“回文”。</a:t>
            </a:r>
            <a:endParaRPr lang="zh-CN" altLang="en-US" sz="2400"/>
          </a:p>
        </p:txBody>
      </p:sp>
      <p:sp>
        <p:nvSpPr>
          <p:cNvPr id="137219" name="Text Box 3"/>
          <p:cNvSpPr txBox="1">
            <a:spLocks noChangeArrowheads="1"/>
          </p:cNvSpPr>
          <p:nvPr/>
        </p:nvSpPr>
        <p:spPr bwMode="auto">
          <a:xfrm>
            <a:off x="304800" y="2209800"/>
            <a:ext cx="9144000" cy="701675"/>
          </a:xfrm>
          <a:prstGeom prst="rect">
            <a:avLst/>
          </a:prstGeom>
          <a:noFill/>
          <a:ln w="9525">
            <a:noFill/>
            <a:miter lim="800000"/>
            <a:headEnd/>
            <a:tailEnd/>
          </a:ln>
        </p:spPr>
        <p:txBody>
          <a:bodyPr>
            <a:spAutoFit/>
          </a:bodyPr>
          <a:lstStyle/>
          <a:p>
            <a:pPr>
              <a:spcBef>
                <a:spcPct val="50000"/>
              </a:spcBef>
            </a:pPr>
            <a:r>
              <a:rPr lang="zh-CN" altLang="en-US" sz="4000">
                <a:latin typeface="楷体_GB2312" pitchFamily="49" charset="-122"/>
                <a:ea typeface="楷体_GB2312" pitchFamily="49" charset="-122"/>
              </a:rPr>
              <a:t>例如</a:t>
            </a:r>
            <a:r>
              <a:rPr lang="en-US" altLang="zh-CN" sz="4000">
                <a:latin typeface="楷体_GB2312" pitchFamily="49" charset="-122"/>
                <a:ea typeface="楷体_GB2312" pitchFamily="49" charset="-122"/>
              </a:rPr>
              <a:t>: </a:t>
            </a:r>
            <a:r>
              <a:rPr lang="en-US" altLang="zh-CN" sz="4000" b="1">
                <a:latin typeface="楷体_GB2312" pitchFamily="49" charset="-122"/>
                <a:ea typeface="楷体_GB2312" pitchFamily="49" charset="-122"/>
              </a:rPr>
              <a:t>abcdedcba</a:t>
            </a:r>
            <a:r>
              <a:rPr lang="en-US" altLang="zh-CN" sz="4000">
                <a:latin typeface="楷体_GB2312" pitchFamily="49" charset="-122"/>
                <a:ea typeface="楷体_GB2312" pitchFamily="49" charset="-122"/>
              </a:rPr>
              <a:t> </a:t>
            </a:r>
            <a:r>
              <a:rPr lang="zh-CN" altLang="en-US" sz="4000">
                <a:latin typeface="楷体_GB2312" pitchFamily="49" charset="-122"/>
                <a:ea typeface="楷体_GB2312" pitchFamily="49" charset="-122"/>
              </a:rPr>
              <a:t>或 </a:t>
            </a:r>
            <a:r>
              <a:rPr lang="en-US" altLang="zh-CN" sz="4000" b="1">
                <a:latin typeface="楷体_GB2312" pitchFamily="49" charset="-122"/>
                <a:ea typeface="楷体_GB2312" pitchFamily="49" charset="-122"/>
              </a:rPr>
              <a:t>abccba</a:t>
            </a:r>
            <a:r>
              <a:rPr lang="en-US" altLang="zh-CN" sz="4000">
                <a:latin typeface="楷体_GB2312" pitchFamily="49" charset="-122"/>
                <a:ea typeface="楷体_GB2312" pitchFamily="49" charset="-122"/>
              </a:rPr>
              <a:t> </a:t>
            </a:r>
            <a:r>
              <a:rPr lang="zh-CN" altLang="en-US" sz="4000">
                <a:latin typeface="楷体_GB2312" pitchFamily="49" charset="-122"/>
                <a:ea typeface="楷体_GB2312" pitchFamily="49" charset="-122"/>
              </a:rPr>
              <a:t>是回文。</a:t>
            </a:r>
            <a:endParaRPr lang="zh-CN" altLang="en-US" sz="2400"/>
          </a:p>
        </p:txBody>
      </p:sp>
      <p:sp>
        <p:nvSpPr>
          <p:cNvPr id="137220" name="Text Box 4"/>
          <p:cNvSpPr txBox="1">
            <a:spLocks noChangeArrowheads="1"/>
          </p:cNvSpPr>
          <p:nvPr/>
        </p:nvSpPr>
        <p:spPr bwMode="auto">
          <a:xfrm>
            <a:off x="365125" y="3200400"/>
            <a:ext cx="8474075" cy="3140075"/>
          </a:xfrm>
          <a:prstGeom prst="rect">
            <a:avLst/>
          </a:prstGeom>
          <a:noFill/>
          <a:ln w="9525">
            <a:noFill/>
            <a:miter lim="800000"/>
            <a:headEnd/>
            <a:tailEnd/>
          </a:ln>
        </p:spPr>
        <p:txBody>
          <a:bodyPr>
            <a:spAutoFit/>
          </a:bodyPr>
          <a:lstStyle/>
          <a:p>
            <a:pPr>
              <a:lnSpc>
                <a:spcPct val="125000"/>
              </a:lnSpc>
              <a:spcBef>
                <a:spcPct val="50000"/>
              </a:spcBef>
            </a:pPr>
            <a:r>
              <a:rPr lang="en-US" altLang="zh-CN" sz="4000">
                <a:ea typeface="楷体_GB2312" pitchFamily="49" charset="-122"/>
              </a:rPr>
              <a:t>    </a:t>
            </a:r>
            <a:r>
              <a:rPr lang="zh-CN" altLang="en-US" sz="4000">
                <a:ea typeface="楷体_GB2312" pitchFamily="49" charset="-122"/>
              </a:rPr>
              <a:t>由于回文的字符序列中的分界线不明确，因此无法判定字符序列的“中间位置”，即只能按照回文的定义从字符的两头出发进行判别。</a:t>
            </a:r>
            <a:endParaRPr lang="zh-CN" altLang="en-US" sz="2400"/>
          </a:p>
        </p:txBody>
      </p:sp>
      <p:sp>
        <p:nvSpPr>
          <p:cNvPr id="137221" name="Comment 5"/>
          <p:cNvSpPr>
            <a:spLocks noChangeArrowheads="1"/>
          </p:cNvSpPr>
          <p:nvPr/>
        </p:nvSpPr>
        <p:spPr bwMode="auto">
          <a:xfrm>
            <a:off x="228600" y="203200"/>
            <a:ext cx="18288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a:t>
            </a:r>
            <a:r>
              <a:rPr kumimoji="0" lang="en-US" altLang="zh-CN" sz="4000" b="1">
                <a:solidFill>
                  <a:schemeClr val="bg1"/>
                </a:solidFill>
                <a:latin typeface="Arial" charset="0"/>
              </a:rPr>
              <a:t>3.31</a:t>
            </a:r>
            <a:endParaRPr lang="en-US" altLang="zh-CN" sz="1600">
              <a:solidFill>
                <a:schemeClr val="bg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37219"/>
                                        </p:tgtEl>
                                        <p:attrNameLst>
                                          <p:attrName>style.visibility</p:attrName>
                                        </p:attrNameLst>
                                      </p:cBhvr>
                                      <p:to>
                                        <p:strVal val="visible"/>
                                      </p:to>
                                    </p:set>
                                    <p:animEffect transition="in" filter="wipe(left)">
                                      <p:cBhvr>
                                        <p:cTn id="7" dur="300"/>
                                        <p:tgtEl>
                                          <p:spTgt spid="1372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37220"/>
                                        </p:tgtEl>
                                        <p:attrNameLst>
                                          <p:attrName>style.visibility</p:attrName>
                                        </p:attrNameLst>
                                      </p:cBhvr>
                                      <p:to>
                                        <p:strVal val="visible"/>
                                      </p:to>
                                    </p:set>
                                    <p:animEffect transition="in" filter="wipe(left)">
                                      <p:cBhvr>
                                        <p:cTn id="12" dur="3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0" grpId="0" autoUpdateAnimBg="0"/>
    </p:bld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725488" y="4114800"/>
            <a:ext cx="4456112" cy="701675"/>
          </a:xfrm>
          <a:prstGeom prst="rect">
            <a:avLst/>
          </a:prstGeom>
          <a:noFill/>
          <a:ln w="9525">
            <a:noFill/>
            <a:miter lim="800000"/>
            <a:headEnd/>
            <a:tailEnd/>
          </a:ln>
        </p:spPr>
        <p:txBody>
          <a:bodyPr wrap="none">
            <a:spAutoFit/>
          </a:bodyPr>
          <a:lstStyle/>
          <a:p>
            <a:r>
              <a:rPr lang="zh-CN" altLang="en-US" sz="4000" b="1">
                <a:solidFill>
                  <a:schemeClr val="accent2"/>
                </a:solidFill>
                <a:ea typeface="楷体_GB2312" pitchFamily="49" charset="-122"/>
              </a:rPr>
              <a:t>算法的基本思想是</a:t>
            </a:r>
            <a:r>
              <a:rPr lang="en-US" altLang="zh-CN" sz="4000" b="1">
                <a:ea typeface="楷体_GB2312" pitchFamily="49" charset="-122"/>
              </a:rPr>
              <a:t>:</a:t>
            </a:r>
            <a:endParaRPr lang="en-US" altLang="zh-CN" sz="2400"/>
          </a:p>
        </p:txBody>
      </p:sp>
      <p:sp>
        <p:nvSpPr>
          <p:cNvPr id="138243" name="Text Box 3"/>
          <p:cNvSpPr txBox="1">
            <a:spLocks noChangeArrowheads="1"/>
          </p:cNvSpPr>
          <p:nvPr/>
        </p:nvSpPr>
        <p:spPr bwMode="auto">
          <a:xfrm>
            <a:off x="288925" y="4937125"/>
            <a:ext cx="8550275" cy="1616075"/>
          </a:xfrm>
          <a:prstGeom prst="rect">
            <a:avLst/>
          </a:prstGeom>
          <a:noFill/>
          <a:ln w="9525">
            <a:noFill/>
            <a:miter lim="800000"/>
            <a:headEnd/>
            <a:tailEnd/>
          </a:ln>
        </p:spPr>
        <p:txBody>
          <a:bodyPr>
            <a:spAutoFit/>
          </a:bodyPr>
          <a:lstStyle/>
          <a:p>
            <a:pPr>
              <a:lnSpc>
                <a:spcPct val="125000"/>
              </a:lnSpc>
              <a:spcBef>
                <a:spcPct val="50000"/>
              </a:spcBef>
            </a:pPr>
            <a:r>
              <a:rPr lang="zh-CN" altLang="en-US" sz="4000">
                <a:solidFill>
                  <a:srgbClr val="9900CC"/>
                </a:solidFill>
                <a:ea typeface="楷体_GB2312" pitchFamily="49" charset="-122"/>
              </a:rPr>
              <a:t>将依次读入的字符分别插入栈和队列，然后依次比较“栈顶”和“队头”的字符。</a:t>
            </a:r>
          </a:p>
        </p:txBody>
      </p:sp>
      <p:sp>
        <p:nvSpPr>
          <p:cNvPr id="41988" name="Text Box 4"/>
          <p:cNvSpPr txBox="1">
            <a:spLocks noChangeArrowheads="1"/>
          </p:cNvSpPr>
          <p:nvPr/>
        </p:nvSpPr>
        <p:spPr bwMode="auto">
          <a:xfrm>
            <a:off x="365125" y="212725"/>
            <a:ext cx="8550275" cy="3751263"/>
          </a:xfrm>
          <a:prstGeom prst="rect">
            <a:avLst/>
          </a:prstGeom>
          <a:noFill/>
          <a:ln w="9525">
            <a:noFill/>
            <a:miter lim="800000"/>
            <a:headEnd/>
            <a:tailEnd/>
          </a:ln>
        </p:spPr>
        <p:txBody>
          <a:bodyPr>
            <a:spAutoFit/>
          </a:bodyPr>
          <a:lstStyle/>
          <a:p>
            <a:pPr>
              <a:lnSpc>
                <a:spcPct val="120000"/>
              </a:lnSpc>
            </a:pPr>
            <a:r>
              <a:rPr lang="zh-CN" altLang="en-US" sz="4000">
                <a:ea typeface="楷体_GB2312" pitchFamily="49" charset="-122"/>
              </a:rPr>
              <a:t>然而，按照题目的要求，这个字符序列是从外部环境输入的。为了在输入结束的时候，同时能得到序列的“头”和“尾”，因此算法中，除了需要用一个栈之外，还需要一个队列。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additive="base">
                                        <p:cTn id="7" dur="500" fill="hold"/>
                                        <p:tgtEl>
                                          <p:spTgt spid="138242"/>
                                        </p:tgtEl>
                                        <p:attrNameLst>
                                          <p:attrName>ppt_x</p:attrName>
                                        </p:attrNameLst>
                                      </p:cBhvr>
                                      <p:tavLst>
                                        <p:tav tm="0">
                                          <p:val>
                                            <p:strVal val="0-#ppt_w/2"/>
                                          </p:val>
                                        </p:tav>
                                        <p:tav tm="100000">
                                          <p:val>
                                            <p:strVal val="#ppt_x"/>
                                          </p:val>
                                        </p:tav>
                                      </p:tavLst>
                                    </p:anim>
                                    <p:anim calcmode="lin" valueType="num">
                                      <p:cBhvr additive="base">
                                        <p:cTn id="8" dur="500" fill="hold"/>
                                        <p:tgtEl>
                                          <p:spTgt spid="1382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43"/>
                                        </p:tgtEl>
                                        <p:attrNameLst>
                                          <p:attrName>style.visibility</p:attrName>
                                        </p:attrNameLst>
                                      </p:cBhvr>
                                      <p:to>
                                        <p:strVal val="visible"/>
                                      </p:to>
                                    </p:set>
                                    <p:anim calcmode="lin" valueType="num">
                                      <p:cBhvr additive="base">
                                        <p:cTn id="13" dur="500" fill="hold"/>
                                        <p:tgtEl>
                                          <p:spTgt spid="138243"/>
                                        </p:tgtEl>
                                        <p:attrNameLst>
                                          <p:attrName>ppt_x</p:attrName>
                                        </p:attrNameLst>
                                      </p:cBhvr>
                                      <p:tavLst>
                                        <p:tav tm="0">
                                          <p:val>
                                            <p:strVal val="#ppt_x"/>
                                          </p:val>
                                        </p:tav>
                                        <p:tav tm="100000">
                                          <p:val>
                                            <p:strVal val="#ppt_x"/>
                                          </p:val>
                                        </p:tav>
                                      </p:tavLst>
                                    </p:anim>
                                    <p:anim calcmode="lin" valueType="num">
                                      <p:cBhvr additive="base">
                                        <p:cTn id="14" dur="500" fill="hold"/>
                                        <p:tgtEl>
                                          <p:spTgt spid="1382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152400"/>
            <a:ext cx="9144000" cy="6589713"/>
          </a:xfrm>
          <a:prstGeom prst="rect">
            <a:avLst/>
          </a:prstGeom>
          <a:noFill/>
          <a:ln w="9525">
            <a:noFill/>
            <a:miter lim="800000"/>
            <a:headEnd/>
            <a:tailEnd/>
          </a:ln>
        </p:spPr>
        <p:txBody>
          <a:bodyPr>
            <a:spAutoFit/>
          </a:bodyPr>
          <a:lstStyle/>
          <a:p>
            <a:pPr>
              <a:lnSpc>
                <a:spcPct val="110000"/>
              </a:lnSpc>
            </a:pPr>
            <a:r>
              <a:rPr lang="en-US" altLang="zh-CN" sz="4400" b="1"/>
              <a:t>Status</a:t>
            </a:r>
            <a:r>
              <a:rPr lang="en-US" altLang="zh-CN" sz="4400"/>
              <a:t> ex331( )  {</a:t>
            </a:r>
          </a:p>
          <a:p>
            <a:pPr>
              <a:lnSpc>
                <a:spcPct val="110000"/>
              </a:lnSpc>
            </a:pPr>
            <a:r>
              <a:rPr lang="en-US" altLang="zh-CN" sz="4400"/>
              <a:t>// </a:t>
            </a:r>
            <a:r>
              <a:rPr lang="zh-CN" altLang="en-US" sz="3600">
                <a:ea typeface="楷体_GB2312" pitchFamily="49" charset="-122"/>
              </a:rPr>
              <a:t>若从终端依次输入的字符序列是“回文”，</a:t>
            </a:r>
            <a:r>
              <a:rPr lang="en-US" altLang="zh-CN" sz="3600">
                <a:ea typeface="楷体_GB2312" pitchFamily="49" charset="-122"/>
              </a:rPr>
              <a:t>//  </a:t>
            </a:r>
            <a:r>
              <a:rPr lang="zh-CN" altLang="en-US" sz="3600">
                <a:ea typeface="楷体_GB2312" pitchFamily="49" charset="-122"/>
              </a:rPr>
              <a:t>则返回</a:t>
            </a:r>
            <a:r>
              <a:rPr lang="en-US" altLang="zh-CN" sz="3600"/>
              <a:t>TRUE,</a:t>
            </a:r>
            <a:r>
              <a:rPr lang="zh-CN" altLang="en-US" sz="3600">
                <a:ea typeface="楷体_GB2312" pitchFamily="49" charset="-122"/>
              </a:rPr>
              <a:t>否则返回</a:t>
            </a:r>
            <a:r>
              <a:rPr lang="en-US" altLang="zh-CN" sz="3600"/>
              <a:t>FALSE</a:t>
            </a:r>
            <a:endParaRPr lang="en-US" altLang="zh-CN" sz="4400"/>
          </a:p>
          <a:p>
            <a:pPr>
              <a:lnSpc>
                <a:spcPct val="110000"/>
              </a:lnSpc>
            </a:pPr>
            <a:r>
              <a:rPr lang="en-US" altLang="zh-CN" sz="4400"/>
              <a:t>   InitStack(S);  InitQueue(Q);</a:t>
            </a:r>
          </a:p>
          <a:p>
            <a:pPr>
              <a:lnSpc>
                <a:spcPct val="110000"/>
              </a:lnSpc>
            </a:pPr>
            <a:r>
              <a:rPr lang="en-US" altLang="zh-CN" sz="4400"/>
              <a:t>   </a:t>
            </a:r>
            <a:r>
              <a:rPr lang="en-US" altLang="zh-CN" sz="4400" b="1"/>
              <a:t>scanf</a:t>
            </a:r>
            <a:r>
              <a:rPr lang="en-US" altLang="zh-CN" sz="4400"/>
              <a:t>(ch);</a:t>
            </a:r>
          </a:p>
          <a:p>
            <a:pPr>
              <a:lnSpc>
                <a:spcPct val="110000"/>
              </a:lnSpc>
            </a:pPr>
            <a:r>
              <a:rPr lang="en-US" altLang="zh-CN" sz="4400"/>
              <a:t>   </a:t>
            </a:r>
            <a:r>
              <a:rPr lang="en-US" altLang="zh-CN" sz="4400" b="1"/>
              <a:t>while</a:t>
            </a:r>
            <a:r>
              <a:rPr lang="en-US" altLang="zh-CN" sz="4400"/>
              <a:t>(ch!=</a:t>
            </a:r>
            <a:r>
              <a:rPr lang="en-US" altLang="zh-CN" sz="4400">
                <a:sym typeface="Symbol" pitchFamily="18" charset="2"/>
              </a:rPr>
              <a:t>@) {</a:t>
            </a:r>
          </a:p>
          <a:p>
            <a:pPr>
              <a:lnSpc>
                <a:spcPct val="110000"/>
              </a:lnSpc>
            </a:pPr>
            <a:r>
              <a:rPr lang="en-US" altLang="zh-CN" sz="4400">
                <a:sym typeface="Symbol" pitchFamily="18" charset="2"/>
              </a:rPr>
              <a:t>       Push(S, ch);  EnQueue(Q, ch);</a:t>
            </a:r>
          </a:p>
          <a:p>
            <a:pPr>
              <a:lnSpc>
                <a:spcPct val="110000"/>
              </a:lnSpc>
            </a:pPr>
            <a:r>
              <a:rPr lang="en-US" altLang="zh-CN" sz="4400">
                <a:sym typeface="Symbol" pitchFamily="18" charset="2"/>
              </a:rPr>
              <a:t>       </a:t>
            </a:r>
            <a:r>
              <a:rPr lang="en-US" altLang="zh-CN" sz="4400" b="1">
                <a:sym typeface="Symbol" pitchFamily="18" charset="2"/>
              </a:rPr>
              <a:t>scanf</a:t>
            </a:r>
            <a:r>
              <a:rPr lang="en-US" altLang="zh-CN" sz="4400">
                <a:sym typeface="Symbol" pitchFamily="18" charset="2"/>
              </a:rPr>
              <a:t>(ch);</a:t>
            </a:r>
          </a:p>
          <a:p>
            <a:pPr>
              <a:lnSpc>
                <a:spcPct val="110000"/>
              </a:lnSpc>
            </a:pPr>
            <a:r>
              <a:rPr lang="en-US" altLang="zh-CN" sz="4400">
                <a:sym typeface="Symbol" pitchFamily="18" charset="2"/>
              </a:rPr>
              <a:t>   }</a:t>
            </a:r>
            <a:endParaRPr lang="en-US" altLang="zh-CN" sz="3600"/>
          </a:p>
        </p:txBody>
      </p:sp>
    </p:spTree>
  </p:cSld>
  <p:clrMapOvr>
    <a:masterClrMapping/>
  </p:clrMapOv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746125" y="328613"/>
            <a:ext cx="7654925" cy="6121400"/>
          </a:xfrm>
          <a:prstGeom prst="rect">
            <a:avLst/>
          </a:prstGeom>
          <a:noFill/>
          <a:ln w="9525">
            <a:noFill/>
            <a:miter lim="800000"/>
            <a:headEnd/>
            <a:tailEnd/>
          </a:ln>
        </p:spPr>
        <p:txBody>
          <a:bodyPr wrap="none">
            <a:spAutoFit/>
          </a:bodyPr>
          <a:lstStyle/>
          <a:p>
            <a:r>
              <a:rPr lang="en-US" altLang="zh-CN" sz="4400">
                <a:sym typeface="Symbol" pitchFamily="18" charset="2"/>
              </a:rPr>
              <a:t>   state=</a:t>
            </a:r>
            <a:r>
              <a:rPr lang="en-US" altLang="zh-CN" sz="4400" b="1">
                <a:sym typeface="Symbol" pitchFamily="18" charset="2"/>
              </a:rPr>
              <a:t>TRUE</a:t>
            </a:r>
            <a:r>
              <a:rPr lang="en-US" altLang="zh-CN" sz="4400">
                <a:sym typeface="Symbol" pitchFamily="18" charset="2"/>
              </a:rPr>
              <a:t>;</a:t>
            </a:r>
          </a:p>
          <a:p>
            <a:r>
              <a:rPr lang="en-US" altLang="zh-CN" sz="4400">
                <a:sym typeface="Symbol" pitchFamily="18" charset="2"/>
              </a:rPr>
              <a:t>  </a:t>
            </a:r>
            <a:r>
              <a:rPr lang="en-US" altLang="zh-CN" sz="4400" b="1">
                <a:sym typeface="Symbol" pitchFamily="18" charset="2"/>
              </a:rPr>
              <a:t> while</a:t>
            </a:r>
            <a:r>
              <a:rPr lang="en-US" altLang="zh-CN" sz="4400">
                <a:sym typeface="Symbol" pitchFamily="18" charset="2"/>
              </a:rPr>
              <a:t>(</a:t>
            </a:r>
            <a:r>
              <a:rPr lang="en-US" altLang="zh-CN" sz="4400" b="1">
                <a:sym typeface="Symbol" pitchFamily="18" charset="2"/>
              </a:rPr>
              <a:t>!</a:t>
            </a:r>
            <a:r>
              <a:rPr lang="en-US" altLang="zh-CN" sz="4400">
                <a:sym typeface="Symbol" pitchFamily="18" charset="2"/>
              </a:rPr>
              <a:t>StackEmpty </a:t>
            </a:r>
            <a:r>
              <a:rPr lang="en-US" altLang="zh-CN" sz="4400" b="1">
                <a:sym typeface="Symbol" pitchFamily="18" charset="2"/>
              </a:rPr>
              <a:t>&amp;&amp;</a:t>
            </a:r>
            <a:r>
              <a:rPr lang="en-US" altLang="zh-CN" sz="4400">
                <a:sym typeface="Symbol" pitchFamily="18" charset="2"/>
              </a:rPr>
              <a:t> state) </a:t>
            </a:r>
          </a:p>
          <a:p>
            <a:r>
              <a:rPr lang="en-US" altLang="zh-CN" sz="4400">
                <a:sym typeface="Symbol" pitchFamily="18" charset="2"/>
              </a:rPr>
              <a:t>   {</a:t>
            </a:r>
          </a:p>
          <a:p>
            <a:r>
              <a:rPr lang="en-US" altLang="zh-CN" sz="4400">
                <a:sym typeface="Symbol" pitchFamily="18" charset="2"/>
              </a:rPr>
              <a:t>       </a:t>
            </a:r>
            <a:r>
              <a:rPr lang="en-US" altLang="zh-CN" sz="4400" b="1">
                <a:sym typeface="Symbol" pitchFamily="18" charset="2"/>
              </a:rPr>
              <a:t>if</a:t>
            </a:r>
            <a:r>
              <a:rPr lang="en-US" altLang="zh-CN" sz="4400">
                <a:sym typeface="Symbol" pitchFamily="18" charset="2"/>
              </a:rPr>
              <a:t>(GetTop(S)==GetHead(Q))</a:t>
            </a:r>
          </a:p>
          <a:p>
            <a:r>
              <a:rPr lang="en-US" altLang="zh-CN" sz="4400">
                <a:sym typeface="Symbol" pitchFamily="18" charset="2"/>
              </a:rPr>
              <a:t>          { Pop(S);  DeQueue(Q); }</a:t>
            </a:r>
          </a:p>
          <a:p>
            <a:r>
              <a:rPr lang="en-US" altLang="zh-CN" sz="4400">
                <a:sym typeface="Symbol" pitchFamily="18" charset="2"/>
              </a:rPr>
              <a:t>       </a:t>
            </a:r>
            <a:r>
              <a:rPr lang="en-US" altLang="zh-CN" sz="4400" b="1">
                <a:sym typeface="Symbol" pitchFamily="18" charset="2"/>
              </a:rPr>
              <a:t>else</a:t>
            </a:r>
            <a:r>
              <a:rPr lang="en-US" altLang="zh-CN" sz="4400">
                <a:sym typeface="Symbol" pitchFamily="18" charset="2"/>
              </a:rPr>
              <a:t> state=</a:t>
            </a:r>
            <a:r>
              <a:rPr lang="en-US" altLang="zh-CN" sz="4400" b="1">
                <a:sym typeface="Symbol" pitchFamily="18" charset="2"/>
              </a:rPr>
              <a:t>FALSE</a:t>
            </a:r>
            <a:r>
              <a:rPr lang="en-US" altLang="zh-CN" sz="4400">
                <a:sym typeface="Symbol" pitchFamily="18" charset="2"/>
              </a:rPr>
              <a:t>;</a:t>
            </a:r>
          </a:p>
          <a:p>
            <a:r>
              <a:rPr lang="en-US" altLang="zh-CN" sz="4400">
                <a:sym typeface="Symbol" pitchFamily="18" charset="2"/>
              </a:rPr>
              <a:t>   }</a:t>
            </a:r>
          </a:p>
          <a:p>
            <a:r>
              <a:rPr lang="en-US" altLang="zh-CN" sz="4400">
                <a:sym typeface="Symbol" pitchFamily="18" charset="2"/>
              </a:rPr>
              <a:t>   </a:t>
            </a:r>
            <a:r>
              <a:rPr lang="en-US" altLang="zh-CN" sz="4400" b="1">
                <a:sym typeface="Symbol" pitchFamily="18" charset="2"/>
              </a:rPr>
              <a:t>return</a:t>
            </a:r>
            <a:r>
              <a:rPr lang="en-US" altLang="zh-CN" sz="4400">
                <a:sym typeface="Symbol" pitchFamily="18" charset="2"/>
              </a:rPr>
              <a:t> state;</a:t>
            </a:r>
          </a:p>
          <a:p>
            <a:r>
              <a:rPr lang="en-US" altLang="zh-CN" sz="4400">
                <a:sym typeface="Symbol" pitchFamily="18" charset="2"/>
              </a:rPr>
              <a:t>}</a:t>
            </a:r>
            <a:endParaRPr lang="en-US" altLang="zh-CN" sz="4400"/>
          </a:p>
        </p:txBody>
      </p:sp>
      <p:graphicFrame>
        <p:nvGraphicFramePr>
          <p:cNvPr id="13314" name="Object 3">
            <a:hlinkClick r:id="" action="ppaction://hlinkshowjump?jump=firstslide" highlightClick="1"/>
          </p:cNvPr>
          <p:cNvGraphicFramePr>
            <a:graphicFrameLocks noChangeAspect="1"/>
          </p:cNvGraphicFramePr>
          <p:nvPr/>
        </p:nvGraphicFramePr>
        <p:xfrm>
          <a:off x="8229600" y="5715000"/>
          <a:ext cx="631825" cy="914400"/>
        </p:xfrm>
        <a:graphic>
          <a:graphicData uri="http://schemas.openxmlformats.org/presentationml/2006/ole">
            <p:oleObj spid="_x0000_s150530" name="剪辑" r:id="rId3" imgW="3467160" imgH="5018040" progId="">
              <p:embed/>
            </p:oleObj>
          </a:graphicData>
        </a:graphic>
      </p:graphicFrame>
    </p:spTree>
  </p:cSld>
  <p:clrMapOvr>
    <a:masterClrMapping/>
  </p:clrMapOv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Comment 2"/>
          <p:cNvSpPr>
            <a:spLocks noChangeArrowheads="1"/>
          </p:cNvSpPr>
          <p:nvPr/>
        </p:nvSpPr>
        <p:spPr bwMode="auto">
          <a:xfrm>
            <a:off x="381000" y="157163"/>
            <a:ext cx="1524000" cy="604837"/>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200" b="1">
                <a:solidFill>
                  <a:schemeClr val="bg1"/>
                </a:solidFill>
                <a:latin typeface="Arial" charset="0"/>
              </a:rPr>
              <a:t>题</a:t>
            </a:r>
            <a:r>
              <a:rPr kumimoji="0" lang="en-US" altLang="zh-CN" sz="3200" b="1">
                <a:solidFill>
                  <a:schemeClr val="bg1"/>
                </a:solidFill>
                <a:latin typeface="Arial" charset="0"/>
              </a:rPr>
              <a:t>3.32</a:t>
            </a:r>
            <a:endParaRPr lang="en-US" altLang="zh-CN" sz="1600">
              <a:solidFill>
                <a:schemeClr val="bg1"/>
              </a:solidFill>
              <a:latin typeface="Arial" charset="0"/>
            </a:endParaRPr>
          </a:p>
        </p:txBody>
      </p:sp>
      <p:sp>
        <p:nvSpPr>
          <p:cNvPr id="141315" name="Text Box 3"/>
          <p:cNvSpPr txBox="1">
            <a:spLocks noChangeArrowheads="1"/>
          </p:cNvSpPr>
          <p:nvPr/>
        </p:nvSpPr>
        <p:spPr bwMode="auto">
          <a:xfrm>
            <a:off x="1317625" y="1004888"/>
            <a:ext cx="6683375" cy="2043112"/>
          </a:xfrm>
          <a:prstGeom prst="rect">
            <a:avLst/>
          </a:prstGeom>
          <a:noFill/>
          <a:ln w="9525">
            <a:noFill/>
            <a:miter lim="800000"/>
            <a:headEnd/>
            <a:tailEnd/>
          </a:ln>
        </p:spPr>
        <p:txBody>
          <a:bodyPr>
            <a:spAutoFit/>
          </a:bodyPr>
          <a:lstStyle/>
          <a:p>
            <a:pPr>
              <a:spcBef>
                <a:spcPct val="50000"/>
              </a:spcBef>
            </a:pPr>
            <a:r>
              <a:rPr lang="en-US" altLang="zh-CN" sz="3200">
                <a:solidFill>
                  <a:srgbClr val="006666"/>
                </a:solidFill>
              </a:rPr>
              <a:t>k </a:t>
            </a:r>
            <a:r>
              <a:rPr lang="zh-CN" altLang="zh-CN" sz="3200">
                <a:solidFill>
                  <a:srgbClr val="006666"/>
                </a:solidFill>
              </a:rPr>
              <a:t>阶斐波那契函数的定义:</a:t>
            </a:r>
          </a:p>
          <a:p>
            <a:pPr>
              <a:spcBef>
                <a:spcPct val="50000"/>
              </a:spcBef>
            </a:pPr>
            <a:r>
              <a:rPr lang="en-US" altLang="zh-CN" sz="3200">
                <a:solidFill>
                  <a:srgbClr val="006666"/>
                </a:solidFill>
              </a:rPr>
              <a:t>    f</a:t>
            </a:r>
            <a:r>
              <a:rPr lang="en-US" altLang="zh-CN" sz="3200" baseline="-25000">
                <a:solidFill>
                  <a:srgbClr val="006666"/>
                </a:solidFill>
              </a:rPr>
              <a:t>0</a:t>
            </a:r>
            <a:r>
              <a:rPr lang="en-US" altLang="zh-CN" sz="3200">
                <a:solidFill>
                  <a:srgbClr val="006666"/>
                </a:solidFill>
              </a:rPr>
              <a:t> = f</a:t>
            </a:r>
            <a:r>
              <a:rPr lang="en-US" altLang="zh-CN" sz="3200" baseline="-25000">
                <a:solidFill>
                  <a:srgbClr val="006666"/>
                </a:solidFill>
              </a:rPr>
              <a:t>1</a:t>
            </a:r>
            <a:r>
              <a:rPr lang="en-US" altLang="zh-CN" sz="3200">
                <a:solidFill>
                  <a:srgbClr val="006666"/>
                </a:solidFill>
              </a:rPr>
              <a:t> = …… = f</a:t>
            </a:r>
            <a:r>
              <a:rPr lang="en-US" altLang="zh-CN" sz="3200" baseline="-25000">
                <a:solidFill>
                  <a:srgbClr val="006666"/>
                </a:solidFill>
              </a:rPr>
              <a:t>k-2</a:t>
            </a:r>
            <a:r>
              <a:rPr lang="en-US" altLang="zh-CN" sz="3200">
                <a:solidFill>
                  <a:srgbClr val="006666"/>
                </a:solidFill>
              </a:rPr>
              <a:t> = 0</a:t>
            </a:r>
            <a:r>
              <a:rPr lang="zh-CN" altLang="en-US" sz="3200">
                <a:solidFill>
                  <a:srgbClr val="006666"/>
                </a:solidFill>
              </a:rPr>
              <a:t>，  </a:t>
            </a:r>
            <a:r>
              <a:rPr lang="en-US" altLang="zh-CN" sz="3200">
                <a:solidFill>
                  <a:srgbClr val="006666"/>
                </a:solidFill>
              </a:rPr>
              <a:t>f</a:t>
            </a:r>
            <a:r>
              <a:rPr lang="en-US" altLang="zh-CN" sz="3200" baseline="-25000">
                <a:solidFill>
                  <a:srgbClr val="006666"/>
                </a:solidFill>
              </a:rPr>
              <a:t>k-1</a:t>
            </a:r>
            <a:r>
              <a:rPr lang="en-US" altLang="zh-CN" sz="3200">
                <a:solidFill>
                  <a:srgbClr val="006666"/>
                </a:solidFill>
              </a:rPr>
              <a:t> = 1</a:t>
            </a:r>
            <a:r>
              <a:rPr lang="zh-CN" altLang="en-US" sz="3200">
                <a:solidFill>
                  <a:srgbClr val="006666"/>
                </a:solidFill>
              </a:rPr>
              <a:t>，</a:t>
            </a:r>
          </a:p>
          <a:p>
            <a:pPr>
              <a:spcBef>
                <a:spcPct val="50000"/>
              </a:spcBef>
            </a:pPr>
            <a:r>
              <a:rPr lang="zh-CN" altLang="en-US" sz="3200">
                <a:solidFill>
                  <a:srgbClr val="006666"/>
                </a:solidFill>
              </a:rPr>
              <a:t>    </a:t>
            </a:r>
            <a:r>
              <a:rPr lang="en-US" altLang="zh-CN" sz="3200">
                <a:solidFill>
                  <a:srgbClr val="006666"/>
                </a:solidFill>
              </a:rPr>
              <a:t>f</a:t>
            </a:r>
            <a:r>
              <a:rPr lang="en-US" altLang="zh-CN" sz="3200" baseline="-25000">
                <a:solidFill>
                  <a:srgbClr val="006666"/>
                </a:solidFill>
              </a:rPr>
              <a:t>n</a:t>
            </a:r>
            <a:r>
              <a:rPr lang="en-US" altLang="zh-CN" sz="3200">
                <a:solidFill>
                  <a:srgbClr val="006666"/>
                </a:solidFill>
              </a:rPr>
              <a:t> = f</a:t>
            </a:r>
            <a:r>
              <a:rPr lang="en-US" altLang="zh-CN" sz="3200" baseline="-25000">
                <a:solidFill>
                  <a:srgbClr val="006666"/>
                </a:solidFill>
              </a:rPr>
              <a:t>n-1</a:t>
            </a:r>
            <a:r>
              <a:rPr lang="en-US" altLang="zh-CN" sz="3200">
                <a:solidFill>
                  <a:srgbClr val="006666"/>
                </a:solidFill>
              </a:rPr>
              <a:t>+f</a:t>
            </a:r>
            <a:r>
              <a:rPr lang="en-US" altLang="zh-CN" sz="3200" baseline="-25000">
                <a:solidFill>
                  <a:srgbClr val="006666"/>
                </a:solidFill>
              </a:rPr>
              <a:t>n-2</a:t>
            </a:r>
            <a:r>
              <a:rPr lang="en-US" altLang="zh-CN" sz="3200">
                <a:solidFill>
                  <a:srgbClr val="006666"/>
                </a:solidFill>
              </a:rPr>
              <a:t>+…… + f</a:t>
            </a:r>
            <a:r>
              <a:rPr lang="en-US" altLang="zh-CN" sz="3200" baseline="-25000">
                <a:solidFill>
                  <a:srgbClr val="006666"/>
                </a:solidFill>
              </a:rPr>
              <a:t>n-k</a:t>
            </a:r>
            <a:r>
              <a:rPr lang="en-US" altLang="zh-CN" sz="3200">
                <a:solidFill>
                  <a:srgbClr val="006666"/>
                </a:solidFill>
              </a:rPr>
              <a:t>        n ≥k</a:t>
            </a:r>
          </a:p>
        </p:txBody>
      </p:sp>
      <p:sp>
        <p:nvSpPr>
          <p:cNvPr id="141316" name="Text Box 4"/>
          <p:cNvSpPr txBox="1">
            <a:spLocks noChangeArrowheads="1"/>
          </p:cNvSpPr>
          <p:nvPr/>
        </p:nvSpPr>
        <p:spPr bwMode="auto">
          <a:xfrm>
            <a:off x="365125" y="3311525"/>
            <a:ext cx="8778875" cy="1260475"/>
          </a:xfrm>
          <a:prstGeom prst="rect">
            <a:avLst/>
          </a:prstGeom>
          <a:noFill/>
          <a:ln w="9525">
            <a:noFill/>
            <a:miter lim="800000"/>
            <a:headEnd/>
            <a:tailEnd/>
          </a:ln>
        </p:spPr>
        <p:txBody>
          <a:bodyPr>
            <a:spAutoFit/>
          </a:bodyPr>
          <a:lstStyle/>
          <a:p>
            <a:pPr>
              <a:lnSpc>
                <a:spcPct val="120000"/>
              </a:lnSpc>
            </a:pPr>
            <a:r>
              <a:rPr lang="en-US" altLang="zh-CN" sz="3200"/>
              <a:t>     </a:t>
            </a:r>
            <a:r>
              <a:rPr lang="zh-CN" altLang="en-US" sz="3200" b="1">
                <a:solidFill>
                  <a:srgbClr val="663300"/>
                </a:solidFill>
                <a:latin typeface="楷体_GB2312" pitchFamily="49" charset="-122"/>
                <a:ea typeface="楷体_GB2312" pitchFamily="49" charset="-122"/>
              </a:rPr>
              <a:t>由于题目要求循环队列的容量为 </a:t>
            </a:r>
            <a:r>
              <a:rPr lang="en-US" altLang="zh-CN" sz="3200" b="1">
                <a:solidFill>
                  <a:srgbClr val="663300"/>
                </a:solidFill>
                <a:latin typeface="楷体_GB2312" pitchFamily="49" charset="-122"/>
                <a:ea typeface="楷体_GB2312" pitchFamily="49" charset="-122"/>
              </a:rPr>
              <a:t>k, </a:t>
            </a:r>
            <a:r>
              <a:rPr lang="zh-CN" altLang="en-US" sz="3200" b="1">
                <a:solidFill>
                  <a:srgbClr val="663300"/>
                </a:solidFill>
                <a:latin typeface="楷体_GB2312" pitchFamily="49" charset="-122"/>
                <a:ea typeface="楷体_GB2312" pitchFamily="49" charset="-122"/>
              </a:rPr>
              <a:t>即当前队列中 </a:t>
            </a:r>
            <a:r>
              <a:rPr lang="en-US" altLang="zh-CN" sz="3200" b="1">
                <a:solidFill>
                  <a:srgbClr val="663300"/>
                </a:solidFill>
                <a:latin typeface="楷体_GB2312" pitchFamily="49" charset="-122"/>
                <a:ea typeface="楷体_GB2312" pitchFamily="49" charset="-122"/>
              </a:rPr>
              <a:t>k </a:t>
            </a:r>
            <a:r>
              <a:rPr lang="zh-CN" altLang="en-US" sz="3200" b="1">
                <a:solidFill>
                  <a:srgbClr val="663300"/>
                </a:solidFill>
                <a:latin typeface="楷体_GB2312" pitchFamily="49" charset="-122"/>
                <a:ea typeface="楷体_GB2312" pitchFamily="49" charset="-122"/>
              </a:rPr>
              <a:t>个元素之和为下一个函数值。</a:t>
            </a:r>
          </a:p>
        </p:txBody>
      </p:sp>
      <p:sp>
        <p:nvSpPr>
          <p:cNvPr id="141317" name="Rectangle 5"/>
          <p:cNvSpPr>
            <a:spLocks noChangeArrowheads="1"/>
          </p:cNvSpPr>
          <p:nvPr/>
        </p:nvSpPr>
        <p:spPr bwMode="auto">
          <a:xfrm>
            <a:off x="381000" y="4835525"/>
            <a:ext cx="7924800" cy="1260475"/>
          </a:xfrm>
          <a:prstGeom prst="rect">
            <a:avLst/>
          </a:prstGeom>
          <a:noFill/>
          <a:ln w="9525">
            <a:noFill/>
            <a:miter lim="800000"/>
            <a:headEnd/>
            <a:tailEnd/>
          </a:ln>
        </p:spPr>
        <p:txBody>
          <a:bodyPr>
            <a:spAutoFit/>
          </a:bodyPr>
          <a:lstStyle/>
          <a:p>
            <a:pPr>
              <a:lnSpc>
                <a:spcPct val="120000"/>
              </a:lnSpc>
            </a:pPr>
            <a:r>
              <a:rPr lang="en-US" altLang="zh-CN" sz="3200" b="1">
                <a:solidFill>
                  <a:srgbClr val="663300"/>
                </a:solidFill>
                <a:latin typeface="楷体_GB2312" pitchFamily="49" charset="-122"/>
                <a:ea typeface="楷体_GB2312" pitchFamily="49" charset="-122"/>
              </a:rPr>
              <a:t>  </a:t>
            </a:r>
            <a:r>
              <a:rPr lang="zh-CN" altLang="en-US" sz="3200" b="1">
                <a:solidFill>
                  <a:srgbClr val="663300"/>
                </a:solidFill>
                <a:latin typeface="楷体_GB2312" pitchFamily="49" charset="-122"/>
                <a:ea typeface="楷体_GB2312" pitchFamily="49" charset="-122"/>
              </a:rPr>
              <a:t>利用公式 </a:t>
            </a:r>
            <a:r>
              <a:rPr lang="en-US" altLang="zh-CN" sz="3200" b="1">
                <a:solidFill>
                  <a:srgbClr val="663300"/>
                </a:solidFill>
                <a:ea typeface="楷体_GB2312" pitchFamily="49" charset="-122"/>
              </a:rPr>
              <a:t>f</a:t>
            </a:r>
            <a:r>
              <a:rPr lang="en-US" altLang="zh-CN" sz="3200" b="1" baseline="-25000">
                <a:solidFill>
                  <a:srgbClr val="663300"/>
                </a:solidFill>
                <a:ea typeface="楷体_GB2312" pitchFamily="49" charset="-122"/>
              </a:rPr>
              <a:t>n</a:t>
            </a:r>
            <a:r>
              <a:rPr lang="en-US" altLang="zh-CN" sz="3200" b="1">
                <a:solidFill>
                  <a:srgbClr val="663300"/>
                </a:solidFill>
                <a:ea typeface="楷体_GB2312" pitchFamily="49" charset="-122"/>
              </a:rPr>
              <a:t> = 2f</a:t>
            </a:r>
            <a:r>
              <a:rPr lang="en-US" altLang="zh-CN" sz="3200" b="1" baseline="-25000">
                <a:solidFill>
                  <a:srgbClr val="663300"/>
                </a:solidFill>
                <a:ea typeface="楷体_GB2312" pitchFamily="49" charset="-122"/>
              </a:rPr>
              <a:t>n-1</a:t>
            </a:r>
            <a:r>
              <a:rPr lang="en-US" altLang="zh-CN" sz="3200" b="1">
                <a:solidFill>
                  <a:srgbClr val="663300"/>
                </a:solidFill>
                <a:ea typeface="楷体_GB2312" pitchFamily="49" charset="-122"/>
              </a:rPr>
              <a:t> - f</a:t>
            </a:r>
            <a:r>
              <a:rPr lang="en-US" altLang="zh-CN" sz="3200" b="1" baseline="-25000">
                <a:solidFill>
                  <a:srgbClr val="663300"/>
                </a:solidFill>
                <a:ea typeface="楷体_GB2312" pitchFamily="49" charset="-122"/>
              </a:rPr>
              <a:t>n-k-1 </a:t>
            </a:r>
            <a:r>
              <a:rPr lang="zh-CN" altLang="en-US" sz="3200" b="1">
                <a:solidFill>
                  <a:srgbClr val="663300"/>
                </a:solidFill>
                <a:latin typeface="楷体_GB2312" pitchFamily="49" charset="-122"/>
                <a:ea typeface="楷体_GB2312" pitchFamily="49" charset="-122"/>
              </a:rPr>
              <a:t>可以简化计算，但需要队列的容量为 </a:t>
            </a:r>
            <a:r>
              <a:rPr lang="en-US" altLang="zh-CN" sz="3200" b="1">
                <a:solidFill>
                  <a:srgbClr val="663300"/>
                </a:solidFill>
                <a:latin typeface="楷体_GB2312" pitchFamily="49" charset="-122"/>
                <a:ea typeface="楷体_GB2312" pitchFamily="49" charset="-122"/>
              </a:rPr>
              <a:t>k+1</a:t>
            </a:r>
            <a:r>
              <a:rPr lang="zh-CN" altLang="en-US" sz="3200" b="1">
                <a:solidFill>
                  <a:srgbClr val="663300"/>
                </a:solidFill>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wipe(left)">
                                      <p:cBhvr>
                                        <p:cTn id="7" dur="500"/>
                                        <p:tgtEl>
                                          <p:spTgt spid="14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left)">
                                      <p:cBhvr>
                                        <p:cTn id="12" dur="500"/>
                                        <p:tgtEl>
                                          <p:spTgt spid="141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7"/>
                                        </p:tgtEl>
                                        <p:attrNameLst>
                                          <p:attrName>style.visibility</p:attrName>
                                        </p:attrNameLst>
                                      </p:cBhvr>
                                      <p:to>
                                        <p:strVal val="visible"/>
                                      </p:to>
                                    </p:set>
                                    <p:animEffect transition="in" filter="wipe(left)">
                                      <p:cBhvr>
                                        <p:cTn id="17"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1650" y="2133600"/>
            <a:ext cx="8642350" cy="2301875"/>
            <a:chOff x="316" y="480"/>
            <a:chExt cx="5444" cy="1450"/>
          </a:xfrm>
        </p:grpSpPr>
        <p:grpSp>
          <p:nvGrpSpPr>
            <p:cNvPr id="3" name="Group 3"/>
            <p:cNvGrpSpPr>
              <a:grpSpLocks/>
            </p:cNvGrpSpPr>
            <p:nvPr/>
          </p:nvGrpSpPr>
          <p:grpSpPr bwMode="auto">
            <a:xfrm>
              <a:off x="1958" y="1623"/>
              <a:ext cx="298" cy="307"/>
              <a:chOff x="1958" y="1623"/>
              <a:chExt cx="298" cy="307"/>
            </a:xfrm>
          </p:grpSpPr>
          <p:sp>
            <p:nvSpPr>
              <p:cNvPr id="124932" name="Line 4"/>
              <p:cNvSpPr>
                <a:spLocks noChangeShapeType="1"/>
              </p:cNvSpPr>
              <p:nvPr/>
            </p:nvSpPr>
            <p:spPr bwMode="auto">
              <a:xfrm flipV="1">
                <a:off x="2112" y="1623"/>
                <a:ext cx="144" cy="240"/>
              </a:xfrm>
              <a:prstGeom prst="line">
                <a:avLst/>
              </a:prstGeom>
              <a:noFill/>
              <a:ln w="38100">
                <a:solidFill>
                  <a:srgbClr val="0066FF"/>
                </a:solidFill>
                <a:round/>
                <a:headEnd/>
                <a:tailEnd type="triangle" w="med" len="med"/>
              </a:ln>
              <a:effectLst/>
            </p:spPr>
            <p:txBody>
              <a:bodyPr wrap="none" anchor="ctr"/>
              <a:lstStyle/>
              <a:p>
                <a:endParaRPr lang="zh-CN" altLang="en-US"/>
              </a:p>
            </p:txBody>
          </p:sp>
          <p:sp>
            <p:nvSpPr>
              <p:cNvPr id="124933" name="Text Box 5"/>
              <p:cNvSpPr txBox="1">
                <a:spLocks noChangeArrowheads="1"/>
              </p:cNvSpPr>
              <p:nvPr/>
            </p:nvSpPr>
            <p:spPr bwMode="auto">
              <a:xfrm>
                <a:off x="1958" y="1680"/>
                <a:ext cx="196" cy="250"/>
              </a:xfrm>
              <a:prstGeom prst="rect">
                <a:avLst/>
              </a:prstGeom>
              <a:noFill/>
              <a:ln w="9525">
                <a:noFill/>
                <a:miter lim="800000"/>
                <a:headEnd/>
                <a:tailEnd/>
              </a:ln>
              <a:effectLst/>
            </p:spPr>
            <p:txBody>
              <a:bodyPr wrap="none">
                <a:spAutoFit/>
              </a:bodyPr>
              <a:lstStyle/>
              <a:p>
                <a:r>
                  <a:rPr lang="en-US" altLang="zh-CN">
                    <a:solidFill>
                      <a:srgbClr val="0066FF"/>
                    </a:solidFill>
                    <a:ea typeface="隶书" pitchFamily="49" charset="-122"/>
                  </a:rPr>
                  <a:t>q</a:t>
                </a:r>
              </a:p>
            </p:txBody>
          </p:sp>
        </p:grpSp>
        <p:grpSp>
          <p:nvGrpSpPr>
            <p:cNvPr id="4" name="Group 6"/>
            <p:cNvGrpSpPr>
              <a:grpSpLocks/>
            </p:cNvGrpSpPr>
            <p:nvPr/>
          </p:nvGrpSpPr>
          <p:grpSpPr bwMode="auto">
            <a:xfrm>
              <a:off x="337" y="903"/>
              <a:ext cx="5423" cy="302"/>
              <a:chOff x="412" y="2586"/>
              <a:chExt cx="5423" cy="302"/>
            </a:xfrm>
          </p:grpSpPr>
          <p:grpSp>
            <p:nvGrpSpPr>
              <p:cNvPr id="5" name="Group 7"/>
              <p:cNvGrpSpPr>
                <a:grpSpLocks/>
              </p:cNvGrpSpPr>
              <p:nvPr/>
            </p:nvGrpSpPr>
            <p:grpSpPr bwMode="auto">
              <a:xfrm>
                <a:off x="933" y="2611"/>
                <a:ext cx="745" cy="233"/>
                <a:chOff x="933" y="2622"/>
                <a:chExt cx="745" cy="233"/>
              </a:xfrm>
            </p:grpSpPr>
            <p:sp>
              <p:nvSpPr>
                <p:cNvPr id="124936" name="Rectangle 8"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4937" name="Rectangle 9"/>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4938" name="Line 10"/>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4939" name="Text Box 11"/>
              <p:cNvSpPr txBox="1">
                <a:spLocks noChangeArrowheads="1"/>
              </p:cNvSpPr>
              <p:nvPr/>
            </p:nvSpPr>
            <p:spPr bwMode="auto">
              <a:xfrm>
                <a:off x="1210" y="2609"/>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4940" name="Line 12"/>
              <p:cNvSpPr>
                <a:spLocks noChangeShapeType="1"/>
              </p:cNvSpPr>
              <p:nvPr/>
            </p:nvSpPr>
            <p:spPr bwMode="auto">
              <a:xfrm>
                <a:off x="656" y="2722"/>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4941" name="Text Box 13"/>
              <p:cNvSpPr txBox="1">
                <a:spLocks noChangeArrowheads="1"/>
              </p:cNvSpPr>
              <p:nvPr/>
            </p:nvSpPr>
            <p:spPr bwMode="auto">
              <a:xfrm>
                <a:off x="412" y="2586"/>
                <a:ext cx="267" cy="250"/>
              </a:xfrm>
              <a:prstGeom prst="rect">
                <a:avLst/>
              </a:prstGeom>
              <a:noFill/>
              <a:ln w="9525">
                <a:noFill/>
                <a:miter lim="800000"/>
                <a:headEnd/>
                <a:tailEnd/>
              </a:ln>
              <a:effectLst/>
            </p:spPr>
            <p:txBody>
              <a:bodyPr wrap="none" anchor="ctr">
                <a:spAutoFit/>
              </a:bodyPr>
              <a:lstStyle/>
              <a:p>
                <a:pPr algn="ctr"/>
                <a:r>
                  <a:rPr lang="en-US" altLang="zh-CN"/>
                  <a:t>pa</a:t>
                </a:r>
              </a:p>
            </p:txBody>
          </p:sp>
          <p:grpSp>
            <p:nvGrpSpPr>
              <p:cNvPr id="6" name="Group 14"/>
              <p:cNvGrpSpPr>
                <a:grpSpLocks/>
              </p:cNvGrpSpPr>
              <p:nvPr/>
            </p:nvGrpSpPr>
            <p:grpSpPr bwMode="auto">
              <a:xfrm>
                <a:off x="1634" y="2611"/>
                <a:ext cx="1095" cy="277"/>
                <a:chOff x="1634" y="2622"/>
                <a:chExt cx="1095" cy="277"/>
              </a:xfrm>
            </p:grpSpPr>
            <p:sp>
              <p:nvSpPr>
                <p:cNvPr id="124943" name="Line 15"/>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7" name="Group 16"/>
                <p:cNvGrpSpPr>
                  <a:grpSpLocks/>
                </p:cNvGrpSpPr>
                <p:nvPr/>
              </p:nvGrpSpPr>
              <p:grpSpPr bwMode="auto">
                <a:xfrm>
                  <a:off x="1967" y="2622"/>
                  <a:ext cx="762" cy="277"/>
                  <a:chOff x="1822" y="3178"/>
                  <a:chExt cx="762" cy="277"/>
                </a:xfrm>
              </p:grpSpPr>
              <p:sp>
                <p:nvSpPr>
                  <p:cNvPr id="124945" name="Rectangle 17"/>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4946" name="Line 18"/>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4947" name="Line 19"/>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8" name="Group 20"/>
              <p:cNvGrpSpPr>
                <a:grpSpLocks/>
              </p:cNvGrpSpPr>
              <p:nvPr/>
            </p:nvGrpSpPr>
            <p:grpSpPr bwMode="auto">
              <a:xfrm>
                <a:off x="2652" y="2607"/>
                <a:ext cx="1095" cy="277"/>
                <a:chOff x="1634" y="2622"/>
                <a:chExt cx="1095" cy="277"/>
              </a:xfrm>
            </p:grpSpPr>
            <p:sp>
              <p:nvSpPr>
                <p:cNvPr id="124949" name="Line 21"/>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9" name="Group 22"/>
                <p:cNvGrpSpPr>
                  <a:grpSpLocks/>
                </p:cNvGrpSpPr>
                <p:nvPr/>
              </p:nvGrpSpPr>
              <p:grpSpPr bwMode="auto">
                <a:xfrm>
                  <a:off x="1967" y="2622"/>
                  <a:ext cx="762" cy="277"/>
                  <a:chOff x="1822" y="3178"/>
                  <a:chExt cx="762" cy="277"/>
                </a:xfrm>
              </p:grpSpPr>
              <p:sp>
                <p:nvSpPr>
                  <p:cNvPr id="124951" name="Rectangle 23"/>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3     1       </a:t>
                    </a:r>
                  </a:p>
                </p:txBody>
              </p:sp>
              <p:sp>
                <p:nvSpPr>
                  <p:cNvPr id="124952" name="Line 24"/>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4953" name="Line 25"/>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0" name="Group 26"/>
              <p:cNvGrpSpPr>
                <a:grpSpLocks/>
              </p:cNvGrpSpPr>
              <p:nvPr/>
            </p:nvGrpSpPr>
            <p:grpSpPr bwMode="auto">
              <a:xfrm>
                <a:off x="3653" y="2607"/>
                <a:ext cx="1055" cy="277"/>
                <a:chOff x="1634" y="2622"/>
                <a:chExt cx="1055" cy="277"/>
              </a:xfrm>
            </p:grpSpPr>
            <p:sp>
              <p:nvSpPr>
                <p:cNvPr id="124955" name="Line 27"/>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1" name="Group 28"/>
                <p:cNvGrpSpPr>
                  <a:grpSpLocks/>
                </p:cNvGrpSpPr>
                <p:nvPr/>
              </p:nvGrpSpPr>
              <p:grpSpPr bwMode="auto">
                <a:xfrm>
                  <a:off x="1967" y="2622"/>
                  <a:ext cx="722" cy="277"/>
                  <a:chOff x="1822" y="3178"/>
                  <a:chExt cx="722" cy="277"/>
                </a:xfrm>
              </p:grpSpPr>
              <p:sp>
                <p:nvSpPr>
                  <p:cNvPr id="124957" name="Rectangle 29"/>
                  <p:cNvSpPr>
                    <a:spLocks noChangeArrowheads="1"/>
                  </p:cNvSpPr>
                  <p:nvPr/>
                </p:nvSpPr>
                <p:spPr bwMode="auto">
                  <a:xfrm>
                    <a:off x="1822" y="3183"/>
                    <a:ext cx="722" cy="256"/>
                  </a:xfrm>
                  <a:prstGeom prst="rect">
                    <a:avLst/>
                  </a:prstGeom>
                  <a:noFill/>
                  <a:ln w="9525">
                    <a:solidFill>
                      <a:schemeClr val="tx1"/>
                    </a:solidFill>
                    <a:miter lim="800000"/>
                    <a:headEnd/>
                    <a:tailEnd/>
                  </a:ln>
                  <a:effectLst/>
                </p:spPr>
                <p:txBody>
                  <a:bodyPr wrap="none" anchor="ctr">
                    <a:spAutoFit/>
                  </a:bodyPr>
                  <a:lstStyle/>
                  <a:p>
                    <a:r>
                      <a:rPr lang="en-US" altLang="zh-CN"/>
                      <a:t>9     8      </a:t>
                    </a:r>
                  </a:p>
                </p:txBody>
              </p:sp>
              <p:sp>
                <p:nvSpPr>
                  <p:cNvPr id="124958" name="Line 30"/>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4959" name="Line 31"/>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 name="Group 32"/>
              <p:cNvGrpSpPr>
                <a:grpSpLocks/>
              </p:cNvGrpSpPr>
              <p:nvPr/>
            </p:nvGrpSpPr>
            <p:grpSpPr bwMode="auto">
              <a:xfrm>
                <a:off x="4665" y="2607"/>
                <a:ext cx="1170" cy="277"/>
                <a:chOff x="1634" y="2622"/>
                <a:chExt cx="1170" cy="277"/>
              </a:xfrm>
            </p:grpSpPr>
            <p:sp>
              <p:nvSpPr>
                <p:cNvPr id="124961" name="Line 33"/>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3" name="Group 34"/>
                <p:cNvGrpSpPr>
                  <a:grpSpLocks/>
                </p:cNvGrpSpPr>
                <p:nvPr/>
              </p:nvGrpSpPr>
              <p:grpSpPr bwMode="auto">
                <a:xfrm>
                  <a:off x="1967" y="2622"/>
                  <a:ext cx="837" cy="277"/>
                  <a:chOff x="1822" y="3178"/>
                  <a:chExt cx="837" cy="277"/>
                </a:xfrm>
              </p:grpSpPr>
              <p:sp>
                <p:nvSpPr>
                  <p:cNvPr id="124963" name="Rectangle 35"/>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4964" name="Line 36"/>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4965" name="Line 37"/>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grpSp>
          <p:nvGrpSpPr>
            <p:cNvPr id="14" name="Group 38"/>
            <p:cNvGrpSpPr>
              <a:grpSpLocks/>
            </p:cNvGrpSpPr>
            <p:nvPr/>
          </p:nvGrpSpPr>
          <p:grpSpPr bwMode="auto">
            <a:xfrm>
              <a:off x="316" y="1343"/>
              <a:ext cx="4390" cy="302"/>
              <a:chOff x="191" y="2971"/>
              <a:chExt cx="4390" cy="302"/>
            </a:xfrm>
          </p:grpSpPr>
          <p:grpSp>
            <p:nvGrpSpPr>
              <p:cNvPr id="15" name="Group 39"/>
              <p:cNvGrpSpPr>
                <a:grpSpLocks/>
              </p:cNvGrpSpPr>
              <p:nvPr/>
            </p:nvGrpSpPr>
            <p:grpSpPr bwMode="auto">
              <a:xfrm>
                <a:off x="718" y="2996"/>
                <a:ext cx="745" cy="233"/>
                <a:chOff x="933" y="2622"/>
                <a:chExt cx="745" cy="233"/>
              </a:xfrm>
            </p:grpSpPr>
            <p:sp>
              <p:nvSpPr>
                <p:cNvPr id="124968" name="Rectangle 40"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4969" name="Rectangle 41"/>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4970" name="Line 42"/>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4971" name="Text Box 43"/>
              <p:cNvSpPr txBox="1">
                <a:spLocks noChangeArrowheads="1"/>
              </p:cNvSpPr>
              <p:nvPr/>
            </p:nvSpPr>
            <p:spPr bwMode="auto">
              <a:xfrm>
                <a:off x="995" y="2994"/>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4972" name="Line 44"/>
              <p:cNvSpPr>
                <a:spLocks noChangeShapeType="1"/>
              </p:cNvSpPr>
              <p:nvPr/>
            </p:nvSpPr>
            <p:spPr bwMode="auto">
              <a:xfrm>
                <a:off x="441" y="3107"/>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4973" name="Text Box 45"/>
              <p:cNvSpPr txBox="1">
                <a:spLocks noChangeArrowheads="1"/>
              </p:cNvSpPr>
              <p:nvPr/>
            </p:nvSpPr>
            <p:spPr bwMode="auto">
              <a:xfrm>
                <a:off x="191" y="2971"/>
                <a:ext cx="276" cy="250"/>
              </a:xfrm>
              <a:prstGeom prst="rect">
                <a:avLst/>
              </a:prstGeom>
              <a:noFill/>
              <a:ln w="9525">
                <a:noFill/>
                <a:miter lim="800000"/>
                <a:headEnd/>
                <a:tailEnd/>
              </a:ln>
              <a:effectLst/>
            </p:spPr>
            <p:txBody>
              <a:bodyPr wrap="none" anchor="ctr">
                <a:spAutoFit/>
              </a:bodyPr>
              <a:lstStyle/>
              <a:p>
                <a:pPr algn="ctr"/>
                <a:r>
                  <a:rPr lang="en-US" altLang="zh-CN"/>
                  <a:t>pb</a:t>
                </a:r>
              </a:p>
            </p:txBody>
          </p:sp>
          <p:grpSp>
            <p:nvGrpSpPr>
              <p:cNvPr id="16" name="Group 46"/>
              <p:cNvGrpSpPr>
                <a:grpSpLocks/>
              </p:cNvGrpSpPr>
              <p:nvPr/>
            </p:nvGrpSpPr>
            <p:grpSpPr bwMode="auto">
              <a:xfrm>
                <a:off x="1419" y="2996"/>
                <a:ext cx="1095" cy="277"/>
                <a:chOff x="1634" y="2622"/>
                <a:chExt cx="1095" cy="277"/>
              </a:xfrm>
            </p:grpSpPr>
            <p:sp>
              <p:nvSpPr>
                <p:cNvPr id="124975" name="Line 47"/>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7" name="Group 48"/>
                <p:cNvGrpSpPr>
                  <a:grpSpLocks/>
                </p:cNvGrpSpPr>
                <p:nvPr/>
              </p:nvGrpSpPr>
              <p:grpSpPr bwMode="auto">
                <a:xfrm>
                  <a:off x="1967" y="2622"/>
                  <a:ext cx="762" cy="277"/>
                  <a:chOff x="1822" y="3178"/>
                  <a:chExt cx="762" cy="277"/>
                </a:xfrm>
              </p:grpSpPr>
              <p:sp>
                <p:nvSpPr>
                  <p:cNvPr id="124977" name="Rectangle 49"/>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8     1       </a:t>
                    </a:r>
                  </a:p>
                </p:txBody>
              </p:sp>
              <p:sp>
                <p:nvSpPr>
                  <p:cNvPr id="124978" name="Line 50"/>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4979" name="Line 51"/>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8" name="Group 52"/>
              <p:cNvGrpSpPr>
                <a:grpSpLocks/>
              </p:cNvGrpSpPr>
              <p:nvPr/>
            </p:nvGrpSpPr>
            <p:grpSpPr bwMode="auto">
              <a:xfrm>
                <a:off x="2437" y="2992"/>
                <a:ext cx="1095" cy="277"/>
                <a:chOff x="1634" y="2622"/>
                <a:chExt cx="1095" cy="277"/>
              </a:xfrm>
            </p:grpSpPr>
            <p:sp>
              <p:nvSpPr>
                <p:cNvPr id="124981" name="Line 53"/>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9" name="Group 54"/>
                <p:cNvGrpSpPr>
                  <a:grpSpLocks/>
                </p:cNvGrpSpPr>
                <p:nvPr/>
              </p:nvGrpSpPr>
              <p:grpSpPr bwMode="auto">
                <a:xfrm>
                  <a:off x="1967" y="2622"/>
                  <a:ext cx="762" cy="277"/>
                  <a:chOff x="1822" y="3178"/>
                  <a:chExt cx="762" cy="277"/>
                </a:xfrm>
              </p:grpSpPr>
              <p:sp>
                <p:nvSpPr>
                  <p:cNvPr id="124983" name="Rectangle 55"/>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4984" name="Line 56"/>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4985" name="Line 57"/>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20" name="Group 58"/>
              <p:cNvGrpSpPr>
                <a:grpSpLocks/>
              </p:cNvGrpSpPr>
              <p:nvPr/>
            </p:nvGrpSpPr>
            <p:grpSpPr bwMode="auto">
              <a:xfrm>
                <a:off x="3438" y="2992"/>
                <a:ext cx="1143" cy="277"/>
                <a:chOff x="1634" y="2622"/>
                <a:chExt cx="1143" cy="277"/>
              </a:xfrm>
            </p:grpSpPr>
            <p:sp>
              <p:nvSpPr>
                <p:cNvPr id="124987" name="Line 59"/>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21" name="Group 60"/>
                <p:cNvGrpSpPr>
                  <a:grpSpLocks/>
                </p:cNvGrpSpPr>
                <p:nvPr/>
              </p:nvGrpSpPr>
              <p:grpSpPr bwMode="auto">
                <a:xfrm>
                  <a:off x="1967" y="2622"/>
                  <a:ext cx="810" cy="277"/>
                  <a:chOff x="1822" y="3178"/>
                  <a:chExt cx="810" cy="277"/>
                </a:xfrm>
              </p:grpSpPr>
              <p:sp>
                <p:nvSpPr>
                  <p:cNvPr id="124989" name="Rectangle 61"/>
                  <p:cNvSpPr>
                    <a:spLocks noChangeArrowheads="1"/>
                  </p:cNvSpPr>
                  <p:nvPr/>
                </p:nvSpPr>
                <p:spPr bwMode="auto">
                  <a:xfrm>
                    <a:off x="1822" y="3183"/>
                    <a:ext cx="810" cy="256"/>
                  </a:xfrm>
                  <a:prstGeom prst="rect">
                    <a:avLst/>
                  </a:prstGeom>
                  <a:noFill/>
                  <a:ln w="9525">
                    <a:solidFill>
                      <a:schemeClr val="tx1"/>
                    </a:solidFill>
                    <a:miter lim="800000"/>
                    <a:headEnd/>
                    <a:tailEnd/>
                  </a:ln>
                  <a:effectLst/>
                </p:spPr>
                <p:txBody>
                  <a:bodyPr wrap="none" anchor="ctr">
                    <a:spAutoFit/>
                  </a:bodyPr>
                  <a:lstStyle/>
                  <a:p>
                    <a:r>
                      <a:rPr lang="en-US" altLang="zh-CN"/>
                      <a:t>-9    8    ^  </a:t>
                    </a:r>
                  </a:p>
                </p:txBody>
              </p:sp>
              <p:sp>
                <p:nvSpPr>
                  <p:cNvPr id="124990" name="Line 62"/>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4991" name="Line 63"/>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grpSp>
          <p:nvGrpSpPr>
            <p:cNvPr id="22" name="Group 64"/>
            <p:cNvGrpSpPr>
              <a:grpSpLocks/>
            </p:cNvGrpSpPr>
            <p:nvPr/>
          </p:nvGrpSpPr>
          <p:grpSpPr bwMode="auto">
            <a:xfrm>
              <a:off x="1958" y="528"/>
              <a:ext cx="298" cy="423"/>
              <a:chOff x="1958" y="528"/>
              <a:chExt cx="298" cy="423"/>
            </a:xfrm>
          </p:grpSpPr>
          <p:sp>
            <p:nvSpPr>
              <p:cNvPr id="124993" name="Line 65"/>
              <p:cNvSpPr>
                <a:spLocks noChangeShapeType="1"/>
              </p:cNvSpPr>
              <p:nvPr/>
            </p:nvSpPr>
            <p:spPr bwMode="auto">
              <a:xfrm>
                <a:off x="2160" y="663"/>
                <a:ext cx="96" cy="288"/>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24994" name="Text Box 66"/>
              <p:cNvSpPr txBox="1">
                <a:spLocks noChangeArrowheads="1"/>
              </p:cNvSpPr>
              <p:nvPr/>
            </p:nvSpPr>
            <p:spPr bwMode="auto">
              <a:xfrm>
                <a:off x="1958" y="528"/>
                <a:ext cx="196" cy="250"/>
              </a:xfrm>
              <a:prstGeom prst="rect">
                <a:avLst/>
              </a:prstGeom>
              <a:noFill/>
              <a:ln w="9525">
                <a:noFill/>
                <a:miter lim="800000"/>
                <a:headEnd/>
                <a:tailEnd/>
              </a:ln>
              <a:effectLst/>
            </p:spPr>
            <p:txBody>
              <a:bodyPr wrap="none">
                <a:spAutoFit/>
              </a:bodyPr>
              <a:lstStyle/>
              <a:p>
                <a:r>
                  <a:rPr lang="en-US" altLang="zh-CN">
                    <a:solidFill>
                      <a:schemeClr val="folHlink"/>
                    </a:solidFill>
                    <a:ea typeface="隶书" pitchFamily="49" charset="-122"/>
                  </a:rPr>
                  <a:t>p</a:t>
                </a:r>
              </a:p>
            </p:txBody>
          </p:sp>
        </p:grpSp>
        <p:grpSp>
          <p:nvGrpSpPr>
            <p:cNvPr id="23" name="Group 67"/>
            <p:cNvGrpSpPr>
              <a:grpSpLocks/>
            </p:cNvGrpSpPr>
            <p:nvPr/>
          </p:nvGrpSpPr>
          <p:grpSpPr bwMode="auto">
            <a:xfrm>
              <a:off x="1183" y="480"/>
              <a:ext cx="320" cy="471"/>
              <a:chOff x="1183" y="480"/>
              <a:chExt cx="320" cy="471"/>
            </a:xfrm>
          </p:grpSpPr>
          <p:sp>
            <p:nvSpPr>
              <p:cNvPr id="124996" name="Line 68"/>
              <p:cNvSpPr>
                <a:spLocks noChangeShapeType="1"/>
              </p:cNvSpPr>
              <p:nvPr/>
            </p:nvSpPr>
            <p:spPr bwMode="auto">
              <a:xfrm>
                <a:off x="1361" y="663"/>
                <a:ext cx="96" cy="288"/>
              </a:xfrm>
              <a:prstGeom prst="line">
                <a:avLst/>
              </a:prstGeom>
              <a:noFill/>
              <a:ln w="38100">
                <a:solidFill>
                  <a:srgbClr val="FF9900"/>
                </a:solidFill>
                <a:round/>
                <a:headEnd/>
                <a:tailEnd type="triangle" w="med" len="med"/>
              </a:ln>
              <a:effectLst/>
            </p:spPr>
            <p:txBody>
              <a:bodyPr wrap="none" anchor="ctr"/>
              <a:lstStyle/>
              <a:p>
                <a:endParaRPr lang="zh-CN" altLang="en-US"/>
              </a:p>
            </p:txBody>
          </p:sp>
          <p:sp>
            <p:nvSpPr>
              <p:cNvPr id="124997" name="Text Box 69"/>
              <p:cNvSpPr txBox="1">
                <a:spLocks noChangeArrowheads="1"/>
              </p:cNvSpPr>
              <p:nvPr/>
            </p:nvSpPr>
            <p:spPr bwMode="auto">
              <a:xfrm>
                <a:off x="1183" y="480"/>
                <a:ext cx="320" cy="250"/>
              </a:xfrm>
              <a:prstGeom prst="rect">
                <a:avLst/>
              </a:prstGeom>
              <a:noFill/>
              <a:ln w="9525">
                <a:noFill/>
                <a:miter lim="800000"/>
                <a:headEnd/>
                <a:tailEnd/>
              </a:ln>
              <a:effectLst/>
            </p:spPr>
            <p:txBody>
              <a:bodyPr wrap="none">
                <a:spAutoFit/>
              </a:bodyPr>
              <a:lstStyle/>
              <a:p>
                <a:r>
                  <a:rPr lang="en-US" altLang="zh-CN">
                    <a:solidFill>
                      <a:srgbClr val="FF9900"/>
                    </a:solidFill>
                    <a:ea typeface="隶书" pitchFamily="49" charset="-122"/>
                  </a:rPr>
                  <a:t>pre</a:t>
                </a:r>
              </a:p>
            </p:txBody>
          </p:sp>
        </p:grpSp>
      </p:grpSp>
      <p:grpSp>
        <p:nvGrpSpPr>
          <p:cNvPr id="24" name="Group 70"/>
          <p:cNvGrpSpPr>
            <a:grpSpLocks/>
          </p:cNvGrpSpPr>
          <p:nvPr/>
        </p:nvGrpSpPr>
        <p:grpSpPr bwMode="auto">
          <a:xfrm>
            <a:off x="501650" y="2133600"/>
            <a:ext cx="8642350" cy="2263775"/>
            <a:chOff x="316" y="1296"/>
            <a:chExt cx="5444" cy="1426"/>
          </a:xfrm>
        </p:grpSpPr>
        <p:grpSp>
          <p:nvGrpSpPr>
            <p:cNvPr id="25" name="Group 71"/>
            <p:cNvGrpSpPr>
              <a:grpSpLocks/>
            </p:cNvGrpSpPr>
            <p:nvPr/>
          </p:nvGrpSpPr>
          <p:grpSpPr bwMode="auto">
            <a:xfrm>
              <a:off x="1958" y="2415"/>
              <a:ext cx="298" cy="307"/>
              <a:chOff x="1958" y="1623"/>
              <a:chExt cx="298" cy="307"/>
            </a:xfrm>
          </p:grpSpPr>
          <p:sp>
            <p:nvSpPr>
              <p:cNvPr id="125000" name="Line 72"/>
              <p:cNvSpPr>
                <a:spLocks noChangeShapeType="1"/>
              </p:cNvSpPr>
              <p:nvPr/>
            </p:nvSpPr>
            <p:spPr bwMode="auto">
              <a:xfrm flipV="1">
                <a:off x="2112" y="1623"/>
                <a:ext cx="144" cy="240"/>
              </a:xfrm>
              <a:prstGeom prst="line">
                <a:avLst/>
              </a:prstGeom>
              <a:noFill/>
              <a:ln w="38100">
                <a:solidFill>
                  <a:srgbClr val="0066FF"/>
                </a:solidFill>
                <a:round/>
                <a:headEnd/>
                <a:tailEnd type="triangle" w="med" len="med"/>
              </a:ln>
              <a:effectLst/>
            </p:spPr>
            <p:txBody>
              <a:bodyPr wrap="none" anchor="ctr"/>
              <a:lstStyle/>
              <a:p>
                <a:endParaRPr lang="zh-CN" altLang="en-US"/>
              </a:p>
            </p:txBody>
          </p:sp>
          <p:sp>
            <p:nvSpPr>
              <p:cNvPr id="125001" name="Text Box 73"/>
              <p:cNvSpPr txBox="1">
                <a:spLocks noChangeArrowheads="1"/>
              </p:cNvSpPr>
              <p:nvPr/>
            </p:nvSpPr>
            <p:spPr bwMode="auto">
              <a:xfrm>
                <a:off x="1958" y="1680"/>
                <a:ext cx="196" cy="250"/>
              </a:xfrm>
              <a:prstGeom prst="rect">
                <a:avLst/>
              </a:prstGeom>
              <a:noFill/>
              <a:ln w="9525">
                <a:noFill/>
                <a:miter lim="800000"/>
                <a:headEnd/>
                <a:tailEnd/>
              </a:ln>
              <a:effectLst/>
            </p:spPr>
            <p:txBody>
              <a:bodyPr wrap="none">
                <a:spAutoFit/>
              </a:bodyPr>
              <a:lstStyle/>
              <a:p>
                <a:r>
                  <a:rPr lang="en-US" altLang="zh-CN">
                    <a:solidFill>
                      <a:srgbClr val="0066FF"/>
                    </a:solidFill>
                    <a:ea typeface="隶书" pitchFamily="49" charset="-122"/>
                  </a:rPr>
                  <a:t>q</a:t>
                </a:r>
              </a:p>
            </p:txBody>
          </p:sp>
        </p:grpSp>
        <p:grpSp>
          <p:nvGrpSpPr>
            <p:cNvPr id="26" name="Group 74"/>
            <p:cNvGrpSpPr>
              <a:grpSpLocks/>
            </p:cNvGrpSpPr>
            <p:nvPr/>
          </p:nvGrpSpPr>
          <p:grpSpPr bwMode="auto">
            <a:xfrm>
              <a:off x="337" y="1695"/>
              <a:ext cx="5423" cy="302"/>
              <a:chOff x="412" y="2586"/>
              <a:chExt cx="5423" cy="302"/>
            </a:xfrm>
          </p:grpSpPr>
          <p:grpSp>
            <p:nvGrpSpPr>
              <p:cNvPr id="27" name="Group 75"/>
              <p:cNvGrpSpPr>
                <a:grpSpLocks/>
              </p:cNvGrpSpPr>
              <p:nvPr/>
            </p:nvGrpSpPr>
            <p:grpSpPr bwMode="auto">
              <a:xfrm>
                <a:off x="933" y="2611"/>
                <a:ext cx="745" cy="233"/>
                <a:chOff x="933" y="2622"/>
                <a:chExt cx="745" cy="233"/>
              </a:xfrm>
            </p:grpSpPr>
            <p:sp>
              <p:nvSpPr>
                <p:cNvPr id="125004" name="Rectangle 76"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005" name="Rectangle 77"/>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006" name="Line 78"/>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007" name="Text Box 79"/>
              <p:cNvSpPr txBox="1">
                <a:spLocks noChangeArrowheads="1"/>
              </p:cNvSpPr>
              <p:nvPr/>
            </p:nvSpPr>
            <p:spPr bwMode="auto">
              <a:xfrm>
                <a:off x="1210" y="2609"/>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008" name="Line 80"/>
              <p:cNvSpPr>
                <a:spLocks noChangeShapeType="1"/>
              </p:cNvSpPr>
              <p:nvPr/>
            </p:nvSpPr>
            <p:spPr bwMode="auto">
              <a:xfrm>
                <a:off x="656" y="2722"/>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009" name="Text Box 81"/>
              <p:cNvSpPr txBox="1">
                <a:spLocks noChangeArrowheads="1"/>
              </p:cNvSpPr>
              <p:nvPr/>
            </p:nvSpPr>
            <p:spPr bwMode="auto">
              <a:xfrm>
                <a:off x="412" y="2586"/>
                <a:ext cx="267" cy="250"/>
              </a:xfrm>
              <a:prstGeom prst="rect">
                <a:avLst/>
              </a:prstGeom>
              <a:noFill/>
              <a:ln w="9525">
                <a:noFill/>
                <a:miter lim="800000"/>
                <a:headEnd/>
                <a:tailEnd/>
              </a:ln>
              <a:effectLst/>
            </p:spPr>
            <p:txBody>
              <a:bodyPr wrap="none" anchor="ctr">
                <a:spAutoFit/>
              </a:bodyPr>
              <a:lstStyle/>
              <a:p>
                <a:pPr algn="ctr"/>
                <a:r>
                  <a:rPr lang="en-US" altLang="zh-CN"/>
                  <a:t>pa</a:t>
                </a:r>
              </a:p>
            </p:txBody>
          </p:sp>
          <p:grpSp>
            <p:nvGrpSpPr>
              <p:cNvPr id="28" name="Group 82"/>
              <p:cNvGrpSpPr>
                <a:grpSpLocks/>
              </p:cNvGrpSpPr>
              <p:nvPr/>
            </p:nvGrpSpPr>
            <p:grpSpPr bwMode="auto">
              <a:xfrm>
                <a:off x="1634" y="2611"/>
                <a:ext cx="1095" cy="277"/>
                <a:chOff x="1634" y="2622"/>
                <a:chExt cx="1095" cy="277"/>
              </a:xfrm>
            </p:grpSpPr>
            <p:sp>
              <p:nvSpPr>
                <p:cNvPr id="125011" name="Line 83"/>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29" name="Group 84"/>
                <p:cNvGrpSpPr>
                  <a:grpSpLocks/>
                </p:cNvGrpSpPr>
                <p:nvPr/>
              </p:nvGrpSpPr>
              <p:grpSpPr bwMode="auto">
                <a:xfrm>
                  <a:off x="1967" y="2622"/>
                  <a:ext cx="762" cy="277"/>
                  <a:chOff x="1822" y="3178"/>
                  <a:chExt cx="762" cy="277"/>
                </a:xfrm>
              </p:grpSpPr>
              <p:sp>
                <p:nvSpPr>
                  <p:cNvPr id="125013" name="Rectangle 85"/>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5014" name="Line 86"/>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15" name="Line 87"/>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30" name="Group 88"/>
              <p:cNvGrpSpPr>
                <a:grpSpLocks/>
              </p:cNvGrpSpPr>
              <p:nvPr/>
            </p:nvGrpSpPr>
            <p:grpSpPr bwMode="auto">
              <a:xfrm>
                <a:off x="2652" y="2607"/>
                <a:ext cx="1095" cy="277"/>
                <a:chOff x="1634" y="2622"/>
                <a:chExt cx="1095" cy="277"/>
              </a:xfrm>
            </p:grpSpPr>
            <p:sp>
              <p:nvSpPr>
                <p:cNvPr id="125017" name="Line 89"/>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31" name="Group 90"/>
                <p:cNvGrpSpPr>
                  <a:grpSpLocks/>
                </p:cNvGrpSpPr>
                <p:nvPr/>
              </p:nvGrpSpPr>
              <p:grpSpPr bwMode="auto">
                <a:xfrm>
                  <a:off x="1967" y="2622"/>
                  <a:ext cx="762" cy="277"/>
                  <a:chOff x="1822" y="3178"/>
                  <a:chExt cx="762" cy="277"/>
                </a:xfrm>
              </p:grpSpPr>
              <p:sp>
                <p:nvSpPr>
                  <p:cNvPr id="125019" name="Rectangle 91"/>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3     1       </a:t>
                    </a:r>
                  </a:p>
                </p:txBody>
              </p:sp>
              <p:sp>
                <p:nvSpPr>
                  <p:cNvPr id="125020" name="Line 92"/>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21" name="Line 93"/>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128" name="Group 94"/>
              <p:cNvGrpSpPr>
                <a:grpSpLocks/>
              </p:cNvGrpSpPr>
              <p:nvPr/>
            </p:nvGrpSpPr>
            <p:grpSpPr bwMode="auto">
              <a:xfrm>
                <a:off x="3653" y="2607"/>
                <a:ext cx="1055" cy="277"/>
                <a:chOff x="1634" y="2622"/>
                <a:chExt cx="1055" cy="277"/>
              </a:xfrm>
            </p:grpSpPr>
            <p:sp>
              <p:nvSpPr>
                <p:cNvPr id="125023" name="Line 95"/>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129" name="Group 96"/>
                <p:cNvGrpSpPr>
                  <a:grpSpLocks/>
                </p:cNvGrpSpPr>
                <p:nvPr/>
              </p:nvGrpSpPr>
              <p:grpSpPr bwMode="auto">
                <a:xfrm>
                  <a:off x="1967" y="2622"/>
                  <a:ext cx="722" cy="277"/>
                  <a:chOff x="1822" y="3178"/>
                  <a:chExt cx="722" cy="277"/>
                </a:xfrm>
              </p:grpSpPr>
              <p:sp>
                <p:nvSpPr>
                  <p:cNvPr id="125025" name="Rectangle 97"/>
                  <p:cNvSpPr>
                    <a:spLocks noChangeArrowheads="1"/>
                  </p:cNvSpPr>
                  <p:nvPr/>
                </p:nvSpPr>
                <p:spPr bwMode="auto">
                  <a:xfrm>
                    <a:off x="1822" y="3183"/>
                    <a:ext cx="722" cy="256"/>
                  </a:xfrm>
                  <a:prstGeom prst="rect">
                    <a:avLst/>
                  </a:prstGeom>
                  <a:noFill/>
                  <a:ln w="9525">
                    <a:solidFill>
                      <a:schemeClr val="tx1"/>
                    </a:solidFill>
                    <a:miter lim="800000"/>
                    <a:headEnd/>
                    <a:tailEnd/>
                  </a:ln>
                  <a:effectLst/>
                </p:spPr>
                <p:txBody>
                  <a:bodyPr wrap="none" anchor="ctr">
                    <a:spAutoFit/>
                  </a:bodyPr>
                  <a:lstStyle/>
                  <a:p>
                    <a:r>
                      <a:rPr lang="en-US" altLang="zh-CN"/>
                      <a:t>9     8      </a:t>
                    </a:r>
                  </a:p>
                </p:txBody>
              </p:sp>
              <p:sp>
                <p:nvSpPr>
                  <p:cNvPr id="125026" name="Line 98"/>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27" name="Line 99"/>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130" name="Group 100"/>
              <p:cNvGrpSpPr>
                <a:grpSpLocks/>
              </p:cNvGrpSpPr>
              <p:nvPr/>
            </p:nvGrpSpPr>
            <p:grpSpPr bwMode="auto">
              <a:xfrm>
                <a:off x="4665" y="2607"/>
                <a:ext cx="1170" cy="277"/>
                <a:chOff x="1634" y="2622"/>
                <a:chExt cx="1170" cy="277"/>
              </a:xfrm>
            </p:grpSpPr>
            <p:sp>
              <p:nvSpPr>
                <p:cNvPr id="125029" name="Line 101"/>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133" name="Group 102"/>
                <p:cNvGrpSpPr>
                  <a:grpSpLocks/>
                </p:cNvGrpSpPr>
                <p:nvPr/>
              </p:nvGrpSpPr>
              <p:grpSpPr bwMode="auto">
                <a:xfrm>
                  <a:off x="1967" y="2622"/>
                  <a:ext cx="837" cy="277"/>
                  <a:chOff x="1822" y="3178"/>
                  <a:chExt cx="837" cy="277"/>
                </a:xfrm>
              </p:grpSpPr>
              <p:sp>
                <p:nvSpPr>
                  <p:cNvPr id="125031" name="Rectangle 103"/>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5032" name="Line 104"/>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33" name="Line 105"/>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grpSp>
          <p:nvGrpSpPr>
            <p:cNvPr id="125134" name="Group 106"/>
            <p:cNvGrpSpPr>
              <a:grpSpLocks/>
            </p:cNvGrpSpPr>
            <p:nvPr/>
          </p:nvGrpSpPr>
          <p:grpSpPr bwMode="auto">
            <a:xfrm>
              <a:off x="316" y="2135"/>
              <a:ext cx="4390" cy="302"/>
              <a:chOff x="191" y="2971"/>
              <a:chExt cx="4390" cy="302"/>
            </a:xfrm>
          </p:grpSpPr>
          <p:grpSp>
            <p:nvGrpSpPr>
              <p:cNvPr id="125141" name="Group 107"/>
              <p:cNvGrpSpPr>
                <a:grpSpLocks/>
              </p:cNvGrpSpPr>
              <p:nvPr/>
            </p:nvGrpSpPr>
            <p:grpSpPr bwMode="auto">
              <a:xfrm>
                <a:off x="718" y="2996"/>
                <a:ext cx="745" cy="233"/>
                <a:chOff x="933" y="2622"/>
                <a:chExt cx="745" cy="233"/>
              </a:xfrm>
            </p:grpSpPr>
            <p:sp>
              <p:nvSpPr>
                <p:cNvPr id="125036" name="Rectangle 108"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037" name="Rectangle 109"/>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038" name="Line 110"/>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039" name="Text Box 111"/>
              <p:cNvSpPr txBox="1">
                <a:spLocks noChangeArrowheads="1"/>
              </p:cNvSpPr>
              <p:nvPr/>
            </p:nvSpPr>
            <p:spPr bwMode="auto">
              <a:xfrm>
                <a:off x="995" y="2994"/>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040" name="Line 112"/>
              <p:cNvSpPr>
                <a:spLocks noChangeShapeType="1"/>
              </p:cNvSpPr>
              <p:nvPr/>
            </p:nvSpPr>
            <p:spPr bwMode="auto">
              <a:xfrm>
                <a:off x="441" y="3107"/>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041" name="Text Box 113"/>
              <p:cNvSpPr txBox="1">
                <a:spLocks noChangeArrowheads="1"/>
              </p:cNvSpPr>
              <p:nvPr/>
            </p:nvSpPr>
            <p:spPr bwMode="auto">
              <a:xfrm>
                <a:off x="191" y="2971"/>
                <a:ext cx="276" cy="250"/>
              </a:xfrm>
              <a:prstGeom prst="rect">
                <a:avLst/>
              </a:prstGeom>
              <a:noFill/>
              <a:ln w="9525">
                <a:noFill/>
                <a:miter lim="800000"/>
                <a:headEnd/>
                <a:tailEnd/>
              </a:ln>
              <a:effectLst/>
            </p:spPr>
            <p:txBody>
              <a:bodyPr wrap="none" anchor="ctr">
                <a:spAutoFit/>
              </a:bodyPr>
              <a:lstStyle/>
              <a:p>
                <a:pPr algn="ctr"/>
                <a:r>
                  <a:rPr lang="en-US" altLang="zh-CN"/>
                  <a:t>pb</a:t>
                </a:r>
              </a:p>
            </p:txBody>
          </p:sp>
          <p:grpSp>
            <p:nvGrpSpPr>
              <p:cNvPr id="125143" name="Group 114"/>
              <p:cNvGrpSpPr>
                <a:grpSpLocks/>
              </p:cNvGrpSpPr>
              <p:nvPr/>
            </p:nvGrpSpPr>
            <p:grpSpPr bwMode="auto">
              <a:xfrm>
                <a:off x="1419" y="2996"/>
                <a:ext cx="1095" cy="277"/>
                <a:chOff x="1634" y="2622"/>
                <a:chExt cx="1095" cy="277"/>
              </a:xfrm>
            </p:grpSpPr>
            <p:sp>
              <p:nvSpPr>
                <p:cNvPr id="125043" name="Line 115"/>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147" name="Group 116"/>
                <p:cNvGrpSpPr>
                  <a:grpSpLocks/>
                </p:cNvGrpSpPr>
                <p:nvPr/>
              </p:nvGrpSpPr>
              <p:grpSpPr bwMode="auto">
                <a:xfrm>
                  <a:off x="1967" y="2622"/>
                  <a:ext cx="762" cy="277"/>
                  <a:chOff x="1822" y="3178"/>
                  <a:chExt cx="762" cy="277"/>
                </a:xfrm>
              </p:grpSpPr>
              <p:sp>
                <p:nvSpPr>
                  <p:cNvPr id="125045" name="Rectangle 117"/>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8     1       </a:t>
                    </a:r>
                  </a:p>
                </p:txBody>
              </p:sp>
              <p:sp>
                <p:nvSpPr>
                  <p:cNvPr id="125046" name="Line 118"/>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47" name="Line 119"/>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149" name="Group 120"/>
              <p:cNvGrpSpPr>
                <a:grpSpLocks/>
              </p:cNvGrpSpPr>
              <p:nvPr/>
            </p:nvGrpSpPr>
            <p:grpSpPr bwMode="auto">
              <a:xfrm>
                <a:off x="2437" y="2992"/>
                <a:ext cx="1095" cy="277"/>
                <a:chOff x="1634" y="2622"/>
                <a:chExt cx="1095" cy="277"/>
              </a:xfrm>
            </p:grpSpPr>
            <p:sp>
              <p:nvSpPr>
                <p:cNvPr id="125049" name="Line 121"/>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153" name="Group 122"/>
                <p:cNvGrpSpPr>
                  <a:grpSpLocks/>
                </p:cNvGrpSpPr>
                <p:nvPr/>
              </p:nvGrpSpPr>
              <p:grpSpPr bwMode="auto">
                <a:xfrm>
                  <a:off x="1967" y="2622"/>
                  <a:ext cx="762" cy="277"/>
                  <a:chOff x="1822" y="3178"/>
                  <a:chExt cx="762" cy="277"/>
                </a:xfrm>
              </p:grpSpPr>
              <p:sp>
                <p:nvSpPr>
                  <p:cNvPr id="125051" name="Rectangle 123"/>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5052" name="Line 124"/>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53" name="Line 125"/>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155" name="Group 126"/>
              <p:cNvGrpSpPr>
                <a:grpSpLocks/>
              </p:cNvGrpSpPr>
              <p:nvPr/>
            </p:nvGrpSpPr>
            <p:grpSpPr bwMode="auto">
              <a:xfrm>
                <a:off x="3438" y="2992"/>
                <a:ext cx="1143" cy="277"/>
                <a:chOff x="1634" y="2622"/>
                <a:chExt cx="1143" cy="277"/>
              </a:xfrm>
            </p:grpSpPr>
            <p:sp>
              <p:nvSpPr>
                <p:cNvPr id="125055" name="Line 127"/>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159" name="Group 128"/>
                <p:cNvGrpSpPr>
                  <a:grpSpLocks/>
                </p:cNvGrpSpPr>
                <p:nvPr/>
              </p:nvGrpSpPr>
              <p:grpSpPr bwMode="auto">
                <a:xfrm>
                  <a:off x="1967" y="2622"/>
                  <a:ext cx="810" cy="277"/>
                  <a:chOff x="1822" y="3178"/>
                  <a:chExt cx="810" cy="277"/>
                </a:xfrm>
              </p:grpSpPr>
              <p:sp>
                <p:nvSpPr>
                  <p:cNvPr id="125057" name="Rectangle 129"/>
                  <p:cNvSpPr>
                    <a:spLocks noChangeArrowheads="1"/>
                  </p:cNvSpPr>
                  <p:nvPr/>
                </p:nvSpPr>
                <p:spPr bwMode="auto">
                  <a:xfrm>
                    <a:off x="1822" y="3183"/>
                    <a:ext cx="810" cy="256"/>
                  </a:xfrm>
                  <a:prstGeom prst="rect">
                    <a:avLst/>
                  </a:prstGeom>
                  <a:noFill/>
                  <a:ln w="9525">
                    <a:solidFill>
                      <a:schemeClr val="tx1"/>
                    </a:solidFill>
                    <a:miter lim="800000"/>
                    <a:headEnd/>
                    <a:tailEnd/>
                  </a:ln>
                  <a:effectLst/>
                </p:spPr>
                <p:txBody>
                  <a:bodyPr wrap="none" anchor="ctr">
                    <a:spAutoFit/>
                  </a:bodyPr>
                  <a:lstStyle/>
                  <a:p>
                    <a:r>
                      <a:rPr lang="en-US" altLang="zh-CN"/>
                      <a:t>-9    8    ^  </a:t>
                    </a:r>
                  </a:p>
                </p:txBody>
              </p:sp>
              <p:sp>
                <p:nvSpPr>
                  <p:cNvPr id="125058" name="Line 130"/>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59" name="Line 131"/>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grpSp>
          <p:nvGrpSpPr>
            <p:cNvPr id="125161" name="Group 132"/>
            <p:cNvGrpSpPr>
              <a:grpSpLocks/>
            </p:cNvGrpSpPr>
            <p:nvPr/>
          </p:nvGrpSpPr>
          <p:grpSpPr bwMode="auto">
            <a:xfrm>
              <a:off x="2894" y="1308"/>
              <a:ext cx="298" cy="423"/>
              <a:chOff x="1958" y="528"/>
              <a:chExt cx="298" cy="423"/>
            </a:xfrm>
          </p:grpSpPr>
          <p:sp>
            <p:nvSpPr>
              <p:cNvPr id="125061" name="Line 133"/>
              <p:cNvSpPr>
                <a:spLocks noChangeShapeType="1"/>
              </p:cNvSpPr>
              <p:nvPr/>
            </p:nvSpPr>
            <p:spPr bwMode="auto">
              <a:xfrm>
                <a:off x="2160" y="663"/>
                <a:ext cx="96" cy="288"/>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25062" name="Text Box 134"/>
              <p:cNvSpPr txBox="1">
                <a:spLocks noChangeArrowheads="1"/>
              </p:cNvSpPr>
              <p:nvPr/>
            </p:nvSpPr>
            <p:spPr bwMode="auto">
              <a:xfrm>
                <a:off x="1958" y="528"/>
                <a:ext cx="196" cy="250"/>
              </a:xfrm>
              <a:prstGeom prst="rect">
                <a:avLst/>
              </a:prstGeom>
              <a:noFill/>
              <a:ln w="9525">
                <a:noFill/>
                <a:miter lim="800000"/>
                <a:headEnd/>
                <a:tailEnd/>
              </a:ln>
              <a:effectLst/>
            </p:spPr>
            <p:txBody>
              <a:bodyPr wrap="none">
                <a:spAutoFit/>
              </a:bodyPr>
              <a:lstStyle/>
              <a:p>
                <a:r>
                  <a:rPr lang="en-US" altLang="zh-CN">
                    <a:solidFill>
                      <a:schemeClr val="folHlink"/>
                    </a:solidFill>
                    <a:ea typeface="隶书" pitchFamily="49" charset="-122"/>
                  </a:rPr>
                  <a:t>p</a:t>
                </a:r>
              </a:p>
            </p:txBody>
          </p:sp>
        </p:grpSp>
        <p:grpSp>
          <p:nvGrpSpPr>
            <p:cNvPr id="125165" name="Group 135"/>
            <p:cNvGrpSpPr>
              <a:grpSpLocks/>
            </p:cNvGrpSpPr>
            <p:nvPr/>
          </p:nvGrpSpPr>
          <p:grpSpPr bwMode="auto">
            <a:xfrm>
              <a:off x="2059" y="1296"/>
              <a:ext cx="320" cy="471"/>
              <a:chOff x="1183" y="480"/>
              <a:chExt cx="320" cy="471"/>
            </a:xfrm>
          </p:grpSpPr>
          <p:sp>
            <p:nvSpPr>
              <p:cNvPr id="125064" name="Line 136"/>
              <p:cNvSpPr>
                <a:spLocks noChangeShapeType="1"/>
              </p:cNvSpPr>
              <p:nvPr/>
            </p:nvSpPr>
            <p:spPr bwMode="auto">
              <a:xfrm>
                <a:off x="1361" y="663"/>
                <a:ext cx="96" cy="288"/>
              </a:xfrm>
              <a:prstGeom prst="line">
                <a:avLst/>
              </a:prstGeom>
              <a:noFill/>
              <a:ln w="38100">
                <a:solidFill>
                  <a:srgbClr val="FF9900"/>
                </a:solidFill>
                <a:round/>
                <a:headEnd/>
                <a:tailEnd type="triangle" w="med" len="med"/>
              </a:ln>
              <a:effectLst/>
            </p:spPr>
            <p:txBody>
              <a:bodyPr wrap="none" anchor="ctr"/>
              <a:lstStyle/>
              <a:p>
                <a:endParaRPr lang="zh-CN" altLang="en-US"/>
              </a:p>
            </p:txBody>
          </p:sp>
          <p:sp>
            <p:nvSpPr>
              <p:cNvPr id="125065" name="Text Box 137"/>
              <p:cNvSpPr txBox="1">
                <a:spLocks noChangeArrowheads="1"/>
              </p:cNvSpPr>
              <p:nvPr/>
            </p:nvSpPr>
            <p:spPr bwMode="auto">
              <a:xfrm>
                <a:off x="1183" y="480"/>
                <a:ext cx="320" cy="250"/>
              </a:xfrm>
              <a:prstGeom prst="rect">
                <a:avLst/>
              </a:prstGeom>
              <a:noFill/>
              <a:ln w="9525">
                <a:noFill/>
                <a:miter lim="800000"/>
                <a:headEnd/>
                <a:tailEnd/>
              </a:ln>
              <a:effectLst/>
            </p:spPr>
            <p:txBody>
              <a:bodyPr wrap="none">
                <a:spAutoFit/>
              </a:bodyPr>
              <a:lstStyle/>
              <a:p>
                <a:r>
                  <a:rPr lang="en-US" altLang="zh-CN">
                    <a:solidFill>
                      <a:srgbClr val="FF9900"/>
                    </a:solidFill>
                    <a:ea typeface="隶书" pitchFamily="49" charset="-122"/>
                  </a:rPr>
                  <a:t>pre</a:t>
                </a:r>
              </a:p>
            </p:txBody>
          </p:sp>
        </p:grpSp>
      </p:grpSp>
      <p:grpSp>
        <p:nvGrpSpPr>
          <p:cNvPr id="125172" name="Group 138"/>
          <p:cNvGrpSpPr>
            <a:grpSpLocks/>
          </p:cNvGrpSpPr>
          <p:nvPr/>
        </p:nvGrpSpPr>
        <p:grpSpPr bwMode="auto">
          <a:xfrm>
            <a:off x="501650" y="2133600"/>
            <a:ext cx="8642350" cy="2301875"/>
            <a:chOff x="316" y="1824"/>
            <a:chExt cx="5444" cy="1450"/>
          </a:xfrm>
        </p:grpSpPr>
        <p:grpSp>
          <p:nvGrpSpPr>
            <p:cNvPr id="125176" name="Group 139"/>
            <p:cNvGrpSpPr>
              <a:grpSpLocks/>
            </p:cNvGrpSpPr>
            <p:nvPr/>
          </p:nvGrpSpPr>
          <p:grpSpPr bwMode="auto">
            <a:xfrm>
              <a:off x="316" y="1824"/>
              <a:ext cx="5444" cy="1450"/>
              <a:chOff x="316" y="1824"/>
              <a:chExt cx="5444" cy="1450"/>
            </a:xfrm>
          </p:grpSpPr>
          <p:grpSp>
            <p:nvGrpSpPr>
              <p:cNvPr id="125180" name="Group 140"/>
              <p:cNvGrpSpPr>
                <a:grpSpLocks/>
              </p:cNvGrpSpPr>
              <p:nvPr/>
            </p:nvGrpSpPr>
            <p:grpSpPr bwMode="auto">
              <a:xfrm>
                <a:off x="3950" y="2895"/>
                <a:ext cx="298" cy="307"/>
                <a:chOff x="1958" y="1623"/>
                <a:chExt cx="298" cy="307"/>
              </a:xfrm>
            </p:grpSpPr>
            <p:sp>
              <p:nvSpPr>
                <p:cNvPr id="125069" name="Line 141"/>
                <p:cNvSpPr>
                  <a:spLocks noChangeShapeType="1"/>
                </p:cNvSpPr>
                <p:nvPr/>
              </p:nvSpPr>
              <p:spPr bwMode="auto">
                <a:xfrm flipV="1">
                  <a:off x="2112" y="1623"/>
                  <a:ext cx="144" cy="240"/>
                </a:xfrm>
                <a:prstGeom prst="line">
                  <a:avLst/>
                </a:prstGeom>
                <a:noFill/>
                <a:ln w="38100">
                  <a:solidFill>
                    <a:srgbClr val="0066FF"/>
                  </a:solidFill>
                  <a:round/>
                  <a:headEnd/>
                  <a:tailEnd type="triangle" w="med" len="med"/>
                </a:ln>
                <a:effectLst/>
              </p:spPr>
              <p:txBody>
                <a:bodyPr wrap="none" anchor="ctr"/>
                <a:lstStyle/>
                <a:p>
                  <a:endParaRPr lang="zh-CN" altLang="en-US"/>
                </a:p>
              </p:txBody>
            </p:sp>
            <p:sp>
              <p:nvSpPr>
                <p:cNvPr id="125070" name="Text Box 142"/>
                <p:cNvSpPr txBox="1">
                  <a:spLocks noChangeArrowheads="1"/>
                </p:cNvSpPr>
                <p:nvPr/>
              </p:nvSpPr>
              <p:spPr bwMode="auto">
                <a:xfrm>
                  <a:off x="1958" y="1680"/>
                  <a:ext cx="196" cy="250"/>
                </a:xfrm>
                <a:prstGeom prst="rect">
                  <a:avLst/>
                </a:prstGeom>
                <a:noFill/>
                <a:ln w="9525">
                  <a:noFill/>
                  <a:miter lim="800000"/>
                  <a:headEnd/>
                  <a:tailEnd/>
                </a:ln>
                <a:effectLst/>
              </p:spPr>
              <p:txBody>
                <a:bodyPr wrap="none">
                  <a:spAutoFit/>
                </a:bodyPr>
                <a:lstStyle/>
                <a:p>
                  <a:r>
                    <a:rPr lang="en-US" altLang="zh-CN">
                      <a:solidFill>
                        <a:srgbClr val="0066FF"/>
                      </a:solidFill>
                      <a:ea typeface="隶书" pitchFamily="49" charset="-122"/>
                    </a:rPr>
                    <a:t>q</a:t>
                  </a:r>
                </a:p>
              </p:txBody>
            </p:sp>
          </p:grpSp>
          <p:grpSp>
            <p:nvGrpSpPr>
              <p:cNvPr id="125182" name="Group 143"/>
              <p:cNvGrpSpPr>
                <a:grpSpLocks/>
              </p:cNvGrpSpPr>
              <p:nvPr/>
            </p:nvGrpSpPr>
            <p:grpSpPr bwMode="auto">
              <a:xfrm>
                <a:off x="858" y="2200"/>
                <a:ext cx="745" cy="233"/>
                <a:chOff x="933" y="2622"/>
                <a:chExt cx="745" cy="233"/>
              </a:xfrm>
            </p:grpSpPr>
            <p:sp>
              <p:nvSpPr>
                <p:cNvPr id="125072" name="Rectangle 144"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073" name="Rectangle 145"/>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074" name="Line 146"/>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075" name="Text Box 147"/>
              <p:cNvSpPr txBox="1">
                <a:spLocks noChangeArrowheads="1"/>
              </p:cNvSpPr>
              <p:nvPr/>
            </p:nvSpPr>
            <p:spPr bwMode="auto">
              <a:xfrm>
                <a:off x="1135" y="2198"/>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076" name="Line 148"/>
              <p:cNvSpPr>
                <a:spLocks noChangeShapeType="1"/>
              </p:cNvSpPr>
              <p:nvPr/>
            </p:nvSpPr>
            <p:spPr bwMode="auto">
              <a:xfrm>
                <a:off x="581" y="2311"/>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077" name="Text Box 149"/>
              <p:cNvSpPr txBox="1">
                <a:spLocks noChangeArrowheads="1"/>
              </p:cNvSpPr>
              <p:nvPr/>
            </p:nvSpPr>
            <p:spPr bwMode="auto">
              <a:xfrm>
                <a:off x="337" y="2175"/>
                <a:ext cx="267" cy="250"/>
              </a:xfrm>
              <a:prstGeom prst="rect">
                <a:avLst/>
              </a:prstGeom>
              <a:noFill/>
              <a:ln w="9525">
                <a:noFill/>
                <a:miter lim="800000"/>
                <a:headEnd/>
                <a:tailEnd/>
              </a:ln>
              <a:effectLst/>
            </p:spPr>
            <p:txBody>
              <a:bodyPr wrap="none" anchor="ctr">
                <a:spAutoFit/>
              </a:bodyPr>
              <a:lstStyle/>
              <a:p>
                <a:pPr algn="ctr"/>
                <a:r>
                  <a:rPr lang="en-US" altLang="zh-CN"/>
                  <a:t>pa</a:t>
                </a:r>
              </a:p>
            </p:txBody>
          </p:sp>
          <p:grpSp>
            <p:nvGrpSpPr>
              <p:cNvPr id="125186" name="Group 150"/>
              <p:cNvGrpSpPr>
                <a:grpSpLocks/>
              </p:cNvGrpSpPr>
              <p:nvPr/>
            </p:nvGrpSpPr>
            <p:grpSpPr bwMode="auto">
              <a:xfrm>
                <a:off x="1559" y="2200"/>
                <a:ext cx="1095" cy="277"/>
                <a:chOff x="1634" y="2622"/>
                <a:chExt cx="1095" cy="277"/>
              </a:xfrm>
            </p:grpSpPr>
            <p:sp>
              <p:nvSpPr>
                <p:cNvPr id="125079" name="Line 151"/>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189" name="Group 152"/>
                <p:cNvGrpSpPr>
                  <a:grpSpLocks/>
                </p:cNvGrpSpPr>
                <p:nvPr/>
              </p:nvGrpSpPr>
              <p:grpSpPr bwMode="auto">
                <a:xfrm>
                  <a:off x="1967" y="2622"/>
                  <a:ext cx="762" cy="277"/>
                  <a:chOff x="1822" y="3178"/>
                  <a:chExt cx="762" cy="277"/>
                </a:xfrm>
              </p:grpSpPr>
              <p:sp>
                <p:nvSpPr>
                  <p:cNvPr id="125081" name="Rectangle 153"/>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5082" name="Line 154"/>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83" name="Line 155"/>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194" name="Group 156"/>
              <p:cNvGrpSpPr>
                <a:grpSpLocks/>
              </p:cNvGrpSpPr>
              <p:nvPr/>
            </p:nvGrpSpPr>
            <p:grpSpPr bwMode="auto">
              <a:xfrm>
                <a:off x="2577" y="2196"/>
                <a:ext cx="1175" cy="277"/>
                <a:chOff x="1634" y="2622"/>
                <a:chExt cx="1175" cy="277"/>
              </a:xfrm>
            </p:grpSpPr>
            <p:sp>
              <p:nvSpPr>
                <p:cNvPr id="125085" name="Line 157"/>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196" name="Group 158"/>
                <p:cNvGrpSpPr>
                  <a:grpSpLocks/>
                </p:cNvGrpSpPr>
                <p:nvPr/>
              </p:nvGrpSpPr>
              <p:grpSpPr bwMode="auto">
                <a:xfrm>
                  <a:off x="1967" y="2622"/>
                  <a:ext cx="842" cy="277"/>
                  <a:chOff x="1822" y="3178"/>
                  <a:chExt cx="842" cy="277"/>
                </a:xfrm>
              </p:grpSpPr>
              <p:sp>
                <p:nvSpPr>
                  <p:cNvPr id="125087" name="Rectangle 159"/>
                  <p:cNvSpPr>
                    <a:spLocks noChangeArrowheads="1"/>
                  </p:cNvSpPr>
                  <p:nvPr/>
                </p:nvSpPr>
                <p:spPr bwMode="auto">
                  <a:xfrm>
                    <a:off x="1822" y="3183"/>
                    <a:ext cx="842" cy="256"/>
                  </a:xfrm>
                  <a:prstGeom prst="rect">
                    <a:avLst/>
                  </a:prstGeom>
                  <a:noFill/>
                  <a:ln w="9525">
                    <a:solidFill>
                      <a:schemeClr val="tx1"/>
                    </a:solidFill>
                    <a:miter lim="800000"/>
                    <a:headEnd/>
                    <a:tailEnd/>
                  </a:ln>
                  <a:effectLst/>
                </p:spPr>
                <p:txBody>
                  <a:bodyPr wrap="none" anchor="ctr">
                    <a:spAutoFit/>
                  </a:bodyPr>
                  <a:lstStyle/>
                  <a:p>
                    <a:r>
                      <a:rPr lang="en-US" altLang="zh-CN">
                        <a:solidFill>
                          <a:srgbClr val="FF3300"/>
                        </a:solidFill>
                      </a:rPr>
                      <a:t>11</a:t>
                    </a:r>
                    <a:r>
                      <a:rPr lang="en-US" altLang="zh-CN"/>
                      <a:t>     1       </a:t>
                    </a:r>
                  </a:p>
                </p:txBody>
              </p:sp>
              <p:sp>
                <p:nvSpPr>
                  <p:cNvPr id="125088" name="Line 160"/>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89" name="Line 161"/>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203" name="Group 162"/>
              <p:cNvGrpSpPr>
                <a:grpSpLocks/>
              </p:cNvGrpSpPr>
              <p:nvPr/>
            </p:nvGrpSpPr>
            <p:grpSpPr bwMode="auto">
              <a:xfrm>
                <a:off x="3911" y="2196"/>
                <a:ext cx="722" cy="277"/>
                <a:chOff x="1822" y="3178"/>
                <a:chExt cx="722" cy="277"/>
              </a:xfrm>
            </p:grpSpPr>
            <p:sp>
              <p:nvSpPr>
                <p:cNvPr id="125091" name="Rectangle 163"/>
                <p:cNvSpPr>
                  <a:spLocks noChangeArrowheads="1"/>
                </p:cNvSpPr>
                <p:nvPr/>
              </p:nvSpPr>
              <p:spPr bwMode="auto">
                <a:xfrm>
                  <a:off x="1822" y="3183"/>
                  <a:ext cx="722" cy="256"/>
                </a:xfrm>
                <a:prstGeom prst="rect">
                  <a:avLst/>
                </a:prstGeom>
                <a:noFill/>
                <a:ln w="9525">
                  <a:solidFill>
                    <a:schemeClr val="tx1"/>
                  </a:solidFill>
                  <a:miter lim="800000"/>
                  <a:headEnd/>
                  <a:tailEnd/>
                </a:ln>
                <a:effectLst/>
              </p:spPr>
              <p:txBody>
                <a:bodyPr wrap="none" anchor="ctr">
                  <a:spAutoFit/>
                </a:bodyPr>
                <a:lstStyle/>
                <a:p>
                  <a:r>
                    <a:rPr lang="en-US" altLang="zh-CN"/>
                    <a:t>9     8      </a:t>
                  </a:r>
                </a:p>
              </p:txBody>
            </p:sp>
            <p:sp>
              <p:nvSpPr>
                <p:cNvPr id="125092" name="Line 164"/>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93" name="Line 165"/>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205" name="Group 166"/>
              <p:cNvGrpSpPr>
                <a:grpSpLocks/>
              </p:cNvGrpSpPr>
              <p:nvPr/>
            </p:nvGrpSpPr>
            <p:grpSpPr bwMode="auto">
              <a:xfrm>
                <a:off x="4590" y="2196"/>
                <a:ext cx="1170" cy="277"/>
                <a:chOff x="1634" y="2622"/>
                <a:chExt cx="1170" cy="277"/>
              </a:xfrm>
            </p:grpSpPr>
            <p:sp>
              <p:nvSpPr>
                <p:cNvPr id="125095" name="Line 167"/>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209" name="Group 168"/>
                <p:cNvGrpSpPr>
                  <a:grpSpLocks/>
                </p:cNvGrpSpPr>
                <p:nvPr/>
              </p:nvGrpSpPr>
              <p:grpSpPr bwMode="auto">
                <a:xfrm>
                  <a:off x="1967" y="2622"/>
                  <a:ext cx="837" cy="277"/>
                  <a:chOff x="1822" y="3178"/>
                  <a:chExt cx="837" cy="277"/>
                </a:xfrm>
              </p:grpSpPr>
              <p:sp>
                <p:nvSpPr>
                  <p:cNvPr id="125097" name="Rectangle 169"/>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5098" name="Line 170"/>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099" name="Line 171"/>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211" name="Group 172"/>
              <p:cNvGrpSpPr>
                <a:grpSpLocks/>
              </p:cNvGrpSpPr>
              <p:nvPr/>
            </p:nvGrpSpPr>
            <p:grpSpPr bwMode="auto">
              <a:xfrm>
                <a:off x="843" y="2640"/>
                <a:ext cx="745" cy="233"/>
                <a:chOff x="933" y="2622"/>
                <a:chExt cx="745" cy="233"/>
              </a:xfrm>
            </p:grpSpPr>
            <p:sp>
              <p:nvSpPr>
                <p:cNvPr id="125101" name="Rectangle 173"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102" name="Rectangle 174"/>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103" name="Line 175"/>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104" name="Text Box 176"/>
              <p:cNvSpPr txBox="1">
                <a:spLocks noChangeArrowheads="1"/>
              </p:cNvSpPr>
              <p:nvPr/>
            </p:nvSpPr>
            <p:spPr bwMode="auto">
              <a:xfrm>
                <a:off x="1120" y="2638"/>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105" name="Line 177"/>
              <p:cNvSpPr>
                <a:spLocks noChangeShapeType="1"/>
              </p:cNvSpPr>
              <p:nvPr/>
            </p:nvSpPr>
            <p:spPr bwMode="auto">
              <a:xfrm>
                <a:off x="566" y="2751"/>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106" name="Text Box 178"/>
              <p:cNvSpPr txBox="1">
                <a:spLocks noChangeArrowheads="1"/>
              </p:cNvSpPr>
              <p:nvPr/>
            </p:nvSpPr>
            <p:spPr bwMode="auto">
              <a:xfrm>
                <a:off x="316" y="2615"/>
                <a:ext cx="276" cy="250"/>
              </a:xfrm>
              <a:prstGeom prst="rect">
                <a:avLst/>
              </a:prstGeom>
              <a:noFill/>
              <a:ln w="9525">
                <a:noFill/>
                <a:miter lim="800000"/>
                <a:headEnd/>
                <a:tailEnd/>
              </a:ln>
              <a:effectLst/>
            </p:spPr>
            <p:txBody>
              <a:bodyPr wrap="none" anchor="ctr">
                <a:spAutoFit/>
              </a:bodyPr>
              <a:lstStyle/>
              <a:p>
                <a:pPr algn="ctr"/>
                <a:r>
                  <a:rPr lang="en-US" altLang="zh-CN"/>
                  <a:t>pb</a:t>
                </a:r>
              </a:p>
            </p:txBody>
          </p:sp>
          <p:grpSp>
            <p:nvGrpSpPr>
              <p:cNvPr id="125215" name="Group 179"/>
              <p:cNvGrpSpPr>
                <a:grpSpLocks/>
              </p:cNvGrpSpPr>
              <p:nvPr/>
            </p:nvGrpSpPr>
            <p:grpSpPr bwMode="auto">
              <a:xfrm>
                <a:off x="1877" y="2640"/>
                <a:ext cx="762" cy="277"/>
                <a:chOff x="1822" y="3178"/>
                <a:chExt cx="762" cy="277"/>
              </a:xfrm>
            </p:grpSpPr>
            <p:sp>
              <p:nvSpPr>
                <p:cNvPr id="125108" name="Rectangle 180"/>
                <p:cNvSpPr>
                  <a:spLocks noChangeArrowheads="1"/>
                </p:cNvSpPr>
                <p:nvPr/>
              </p:nvSpPr>
              <p:spPr bwMode="auto">
                <a:xfrm>
                  <a:off x="1822" y="3183"/>
                  <a:ext cx="762" cy="256"/>
                </a:xfrm>
                <a:prstGeom prst="rect">
                  <a:avLst/>
                </a:prstGeom>
                <a:noFill/>
                <a:ln w="9525">
                  <a:solidFill>
                    <a:srgbClr val="FF3300"/>
                  </a:solidFill>
                  <a:miter lim="800000"/>
                  <a:headEnd/>
                  <a:tailEnd/>
                </a:ln>
                <a:effectLst/>
              </p:spPr>
              <p:txBody>
                <a:bodyPr wrap="none" anchor="ctr">
                  <a:spAutoFit/>
                </a:bodyPr>
                <a:lstStyle/>
                <a:p>
                  <a:r>
                    <a:rPr lang="en-US" altLang="zh-CN"/>
                    <a:t>8     1       </a:t>
                  </a:r>
                </a:p>
              </p:txBody>
            </p:sp>
            <p:sp>
              <p:nvSpPr>
                <p:cNvPr id="125109" name="Line 181"/>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10" name="Line 182"/>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219" name="Group 183"/>
              <p:cNvGrpSpPr>
                <a:grpSpLocks/>
              </p:cNvGrpSpPr>
              <p:nvPr/>
            </p:nvGrpSpPr>
            <p:grpSpPr bwMode="auto">
              <a:xfrm>
                <a:off x="2895" y="2636"/>
                <a:ext cx="762" cy="277"/>
                <a:chOff x="1822" y="3178"/>
                <a:chExt cx="762" cy="277"/>
              </a:xfrm>
            </p:grpSpPr>
            <p:sp>
              <p:nvSpPr>
                <p:cNvPr id="125112" name="Rectangle 184"/>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5113" name="Line 18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14" name="Line 18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221" name="Group 187"/>
              <p:cNvGrpSpPr>
                <a:grpSpLocks/>
              </p:cNvGrpSpPr>
              <p:nvPr/>
            </p:nvGrpSpPr>
            <p:grpSpPr bwMode="auto">
              <a:xfrm>
                <a:off x="3896" y="2636"/>
                <a:ext cx="810" cy="277"/>
                <a:chOff x="1822" y="3178"/>
                <a:chExt cx="810" cy="277"/>
              </a:xfrm>
            </p:grpSpPr>
            <p:sp>
              <p:nvSpPr>
                <p:cNvPr id="125116" name="Rectangle 188"/>
                <p:cNvSpPr>
                  <a:spLocks noChangeArrowheads="1"/>
                </p:cNvSpPr>
                <p:nvPr/>
              </p:nvSpPr>
              <p:spPr bwMode="auto">
                <a:xfrm>
                  <a:off x="1822" y="3183"/>
                  <a:ext cx="810" cy="256"/>
                </a:xfrm>
                <a:prstGeom prst="rect">
                  <a:avLst/>
                </a:prstGeom>
                <a:noFill/>
                <a:ln w="9525">
                  <a:solidFill>
                    <a:schemeClr val="tx1"/>
                  </a:solidFill>
                  <a:miter lim="800000"/>
                  <a:headEnd/>
                  <a:tailEnd/>
                </a:ln>
                <a:effectLst/>
              </p:spPr>
              <p:txBody>
                <a:bodyPr wrap="none" anchor="ctr">
                  <a:spAutoFit/>
                </a:bodyPr>
                <a:lstStyle/>
                <a:p>
                  <a:r>
                    <a:rPr lang="en-US" altLang="zh-CN"/>
                    <a:t>-9    8    ^  </a:t>
                  </a:r>
                </a:p>
              </p:txBody>
            </p:sp>
            <p:sp>
              <p:nvSpPr>
                <p:cNvPr id="125117" name="Line 189"/>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18" name="Line 190"/>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225" name="Group 191"/>
              <p:cNvGrpSpPr>
                <a:grpSpLocks/>
              </p:cNvGrpSpPr>
              <p:nvPr/>
            </p:nvGrpSpPr>
            <p:grpSpPr bwMode="auto">
              <a:xfrm>
                <a:off x="3986" y="1824"/>
                <a:ext cx="298" cy="423"/>
                <a:chOff x="1958" y="528"/>
                <a:chExt cx="298" cy="423"/>
              </a:xfrm>
            </p:grpSpPr>
            <p:sp>
              <p:nvSpPr>
                <p:cNvPr id="125120" name="Line 192"/>
                <p:cNvSpPr>
                  <a:spLocks noChangeShapeType="1"/>
                </p:cNvSpPr>
                <p:nvPr/>
              </p:nvSpPr>
              <p:spPr bwMode="auto">
                <a:xfrm>
                  <a:off x="2160" y="663"/>
                  <a:ext cx="96" cy="288"/>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25121" name="Text Box 193"/>
                <p:cNvSpPr txBox="1">
                  <a:spLocks noChangeArrowheads="1"/>
                </p:cNvSpPr>
                <p:nvPr/>
              </p:nvSpPr>
              <p:spPr bwMode="auto">
                <a:xfrm>
                  <a:off x="1958" y="528"/>
                  <a:ext cx="196" cy="250"/>
                </a:xfrm>
                <a:prstGeom prst="rect">
                  <a:avLst/>
                </a:prstGeom>
                <a:noFill/>
                <a:ln w="9525">
                  <a:noFill/>
                  <a:miter lim="800000"/>
                  <a:headEnd/>
                  <a:tailEnd/>
                </a:ln>
                <a:effectLst/>
              </p:spPr>
              <p:txBody>
                <a:bodyPr wrap="none">
                  <a:spAutoFit/>
                </a:bodyPr>
                <a:lstStyle/>
                <a:p>
                  <a:r>
                    <a:rPr lang="en-US" altLang="zh-CN">
                      <a:solidFill>
                        <a:schemeClr val="folHlink"/>
                      </a:solidFill>
                      <a:ea typeface="隶书" pitchFamily="49" charset="-122"/>
                    </a:rPr>
                    <a:t>p</a:t>
                  </a:r>
                </a:p>
              </p:txBody>
            </p:sp>
          </p:grpSp>
          <p:sp>
            <p:nvSpPr>
              <p:cNvPr id="125122" name="Text Box 194"/>
              <p:cNvSpPr txBox="1">
                <a:spLocks noChangeArrowheads="1"/>
              </p:cNvSpPr>
              <p:nvPr/>
            </p:nvSpPr>
            <p:spPr bwMode="auto">
              <a:xfrm>
                <a:off x="2851" y="3024"/>
                <a:ext cx="320" cy="250"/>
              </a:xfrm>
              <a:prstGeom prst="rect">
                <a:avLst/>
              </a:prstGeom>
              <a:noFill/>
              <a:ln w="9525">
                <a:noFill/>
                <a:miter lim="800000"/>
                <a:headEnd/>
                <a:tailEnd/>
              </a:ln>
              <a:effectLst/>
            </p:spPr>
            <p:txBody>
              <a:bodyPr>
                <a:spAutoFit/>
              </a:bodyPr>
              <a:lstStyle/>
              <a:p>
                <a:r>
                  <a:rPr lang="en-US" altLang="zh-CN">
                    <a:solidFill>
                      <a:srgbClr val="FF9900"/>
                    </a:solidFill>
                    <a:ea typeface="隶书" pitchFamily="49" charset="-122"/>
                  </a:rPr>
                  <a:t>pre</a:t>
                </a:r>
              </a:p>
            </p:txBody>
          </p:sp>
          <p:sp>
            <p:nvSpPr>
              <p:cNvPr id="125123" name="Line 195"/>
              <p:cNvSpPr>
                <a:spLocks noChangeShapeType="1"/>
              </p:cNvSpPr>
              <p:nvPr/>
            </p:nvSpPr>
            <p:spPr bwMode="auto">
              <a:xfrm flipH="1">
                <a:off x="3264" y="2352"/>
                <a:ext cx="288" cy="288"/>
              </a:xfrm>
              <a:prstGeom prst="line">
                <a:avLst/>
              </a:prstGeom>
              <a:noFill/>
              <a:ln w="38100">
                <a:solidFill>
                  <a:srgbClr val="FF3300"/>
                </a:solidFill>
                <a:round/>
                <a:headEnd/>
                <a:tailEnd type="triangle" w="med" len="med"/>
              </a:ln>
              <a:effectLst/>
            </p:spPr>
            <p:txBody>
              <a:bodyPr wrap="none" lIns="90000" tIns="46800" rIns="90000" bIns="46800" anchor="ctr">
                <a:spAutoFit/>
              </a:bodyPr>
              <a:lstStyle/>
              <a:p>
                <a:endParaRPr lang="zh-CN" altLang="en-US"/>
              </a:p>
            </p:txBody>
          </p:sp>
          <p:sp>
            <p:nvSpPr>
              <p:cNvPr id="125124" name="Line 196"/>
              <p:cNvSpPr>
                <a:spLocks noChangeShapeType="1"/>
              </p:cNvSpPr>
              <p:nvPr/>
            </p:nvSpPr>
            <p:spPr bwMode="auto">
              <a:xfrm flipV="1">
                <a:off x="3552" y="2436"/>
                <a:ext cx="408" cy="288"/>
              </a:xfrm>
              <a:prstGeom prst="line">
                <a:avLst/>
              </a:prstGeom>
              <a:noFill/>
              <a:ln w="38100">
                <a:solidFill>
                  <a:srgbClr val="FF3300"/>
                </a:solidFill>
                <a:round/>
                <a:headEnd/>
                <a:tailEnd type="triangle" w="med" len="med"/>
              </a:ln>
              <a:effectLst/>
            </p:spPr>
            <p:txBody>
              <a:bodyPr wrap="none" lIns="90000" tIns="46800" rIns="90000" bIns="46800" anchor="ctr">
                <a:spAutoFit/>
              </a:bodyPr>
              <a:lstStyle/>
              <a:p>
                <a:endParaRPr lang="zh-CN" altLang="en-US"/>
              </a:p>
            </p:txBody>
          </p:sp>
          <p:sp>
            <p:nvSpPr>
              <p:cNvPr id="125125" name="Line 197"/>
              <p:cNvSpPr>
                <a:spLocks noChangeShapeType="1"/>
              </p:cNvSpPr>
              <p:nvPr/>
            </p:nvSpPr>
            <p:spPr bwMode="auto">
              <a:xfrm flipV="1">
                <a:off x="3132" y="2892"/>
                <a:ext cx="168" cy="228"/>
              </a:xfrm>
              <a:prstGeom prst="line">
                <a:avLst/>
              </a:prstGeom>
              <a:noFill/>
              <a:ln w="38100">
                <a:solidFill>
                  <a:srgbClr val="FF9900"/>
                </a:solidFill>
                <a:round/>
                <a:headEnd/>
                <a:tailEnd type="triangle" w="med" len="med"/>
              </a:ln>
              <a:effectLst/>
            </p:spPr>
            <p:txBody>
              <a:bodyPr wrap="none" lIns="90000" tIns="46800" rIns="90000" bIns="46800" anchor="ctr">
                <a:spAutoFit/>
              </a:bodyPr>
              <a:lstStyle/>
              <a:p>
                <a:endParaRPr lang="zh-CN" altLang="en-US"/>
              </a:p>
            </p:txBody>
          </p:sp>
        </p:grpSp>
        <p:sp>
          <p:nvSpPr>
            <p:cNvPr id="125126" name="Line 198"/>
            <p:cNvSpPr>
              <a:spLocks noChangeShapeType="1"/>
            </p:cNvSpPr>
            <p:nvPr/>
          </p:nvSpPr>
          <p:spPr bwMode="auto">
            <a:xfrm flipH="1">
              <a:off x="1872" y="2652"/>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127" name="Line 199"/>
            <p:cNvSpPr>
              <a:spLocks noChangeShapeType="1"/>
            </p:cNvSpPr>
            <p:nvPr/>
          </p:nvSpPr>
          <p:spPr bwMode="auto">
            <a:xfrm>
              <a:off x="1884" y="2640"/>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grpSp>
        <p:nvGrpSpPr>
          <p:cNvPr id="125232" name="Group 200"/>
          <p:cNvGrpSpPr>
            <a:grpSpLocks/>
          </p:cNvGrpSpPr>
          <p:nvPr/>
        </p:nvGrpSpPr>
        <p:grpSpPr bwMode="auto">
          <a:xfrm>
            <a:off x="501650" y="2133600"/>
            <a:ext cx="8642350" cy="2301875"/>
            <a:chOff x="316" y="912"/>
            <a:chExt cx="5444" cy="1450"/>
          </a:xfrm>
        </p:grpSpPr>
        <p:grpSp>
          <p:nvGrpSpPr>
            <p:cNvPr id="125236" name="Group 201"/>
            <p:cNvGrpSpPr>
              <a:grpSpLocks/>
            </p:cNvGrpSpPr>
            <p:nvPr/>
          </p:nvGrpSpPr>
          <p:grpSpPr bwMode="auto">
            <a:xfrm>
              <a:off x="316" y="912"/>
              <a:ext cx="5444" cy="1450"/>
              <a:chOff x="316" y="2532"/>
              <a:chExt cx="5444" cy="1450"/>
            </a:xfrm>
          </p:grpSpPr>
          <p:grpSp>
            <p:nvGrpSpPr>
              <p:cNvPr id="125240" name="Group 202"/>
              <p:cNvGrpSpPr>
                <a:grpSpLocks/>
              </p:cNvGrpSpPr>
              <p:nvPr/>
            </p:nvGrpSpPr>
            <p:grpSpPr bwMode="auto">
              <a:xfrm>
                <a:off x="2966" y="3675"/>
                <a:ext cx="298" cy="307"/>
                <a:chOff x="1958" y="1623"/>
                <a:chExt cx="298" cy="307"/>
              </a:xfrm>
            </p:grpSpPr>
            <p:sp>
              <p:nvSpPr>
                <p:cNvPr id="125131" name="Line 203"/>
                <p:cNvSpPr>
                  <a:spLocks noChangeShapeType="1"/>
                </p:cNvSpPr>
                <p:nvPr/>
              </p:nvSpPr>
              <p:spPr bwMode="auto">
                <a:xfrm flipV="1">
                  <a:off x="2112" y="1623"/>
                  <a:ext cx="144" cy="240"/>
                </a:xfrm>
                <a:prstGeom prst="line">
                  <a:avLst/>
                </a:prstGeom>
                <a:noFill/>
                <a:ln w="38100">
                  <a:solidFill>
                    <a:srgbClr val="0066FF"/>
                  </a:solidFill>
                  <a:round/>
                  <a:headEnd/>
                  <a:tailEnd type="triangle" w="med" len="med"/>
                </a:ln>
                <a:effectLst/>
              </p:spPr>
              <p:txBody>
                <a:bodyPr wrap="none" anchor="ctr"/>
                <a:lstStyle/>
                <a:p>
                  <a:endParaRPr lang="zh-CN" altLang="en-US"/>
                </a:p>
              </p:txBody>
            </p:sp>
            <p:sp>
              <p:nvSpPr>
                <p:cNvPr id="125132" name="Text Box 204"/>
                <p:cNvSpPr txBox="1">
                  <a:spLocks noChangeArrowheads="1"/>
                </p:cNvSpPr>
                <p:nvPr/>
              </p:nvSpPr>
              <p:spPr bwMode="auto">
                <a:xfrm>
                  <a:off x="1958" y="1680"/>
                  <a:ext cx="196" cy="250"/>
                </a:xfrm>
                <a:prstGeom prst="rect">
                  <a:avLst/>
                </a:prstGeom>
                <a:noFill/>
                <a:ln w="9525">
                  <a:noFill/>
                  <a:miter lim="800000"/>
                  <a:headEnd/>
                  <a:tailEnd/>
                </a:ln>
                <a:effectLst/>
              </p:spPr>
              <p:txBody>
                <a:bodyPr wrap="none">
                  <a:spAutoFit/>
                </a:bodyPr>
                <a:lstStyle/>
                <a:p>
                  <a:r>
                    <a:rPr lang="en-US" altLang="zh-CN">
                      <a:solidFill>
                        <a:srgbClr val="0066FF"/>
                      </a:solidFill>
                      <a:ea typeface="隶书" pitchFamily="49" charset="-122"/>
                    </a:rPr>
                    <a:t>q</a:t>
                  </a:r>
                </a:p>
              </p:txBody>
            </p:sp>
          </p:grpSp>
          <p:grpSp>
            <p:nvGrpSpPr>
              <p:cNvPr id="125244" name="Group 205"/>
              <p:cNvGrpSpPr>
                <a:grpSpLocks/>
              </p:cNvGrpSpPr>
              <p:nvPr/>
            </p:nvGrpSpPr>
            <p:grpSpPr bwMode="auto">
              <a:xfrm>
                <a:off x="337" y="2943"/>
                <a:ext cx="5423" cy="302"/>
                <a:chOff x="412" y="2586"/>
                <a:chExt cx="5423" cy="302"/>
              </a:xfrm>
            </p:grpSpPr>
            <p:grpSp>
              <p:nvGrpSpPr>
                <p:cNvPr id="125250" name="Group 206"/>
                <p:cNvGrpSpPr>
                  <a:grpSpLocks/>
                </p:cNvGrpSpPr>
                <p:nvPr/>
              </p:nvGrpSpPr>
              <p:grpSpPr bwMode="auto">
                <a:xfrm>
                  <a:off x="933" y="2611"/>
                  <a:ext cx="745" cy="233"/>
                  <a:chOff x="933" y="2622"/>
                  <a:chExt cx="745" cy="233"/>
                </a:xfrm>
              </p:grpSpPr>
              <p:sp>
                <p:nvSpPr>
                  <p:cNvPr id="125135" name="Rectangle 207"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136" name="Rectangle 208"/>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137" name="Line 209"/>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138" name="Text Box 210"/>
                <p:cNvSpPr txBox="1">
                  <a:spLocks noChangeArrowheads="1"/>
                </p:cNvSpPr>
                <p:nvPr/>
              </p:nvSpPr>
              <p:spPr bwMode="auto">
                <a:xfrm>
                  <a:off x="1210" y="2609"/>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139" name="Line 211"/>
                <p:cNvSpPr>
                  <a:spLocks noChangeShapeType="1"/>
                </p:cNvSpPr>
                <p:nvPr/>
              </p:nvSpPr>
              <p:spPr bwMode="auto">
                <a:xfrm>
                  <a:off x="656" y="2722"/>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140" name="Text Box 212"/>
                <p:cNvSpPr txBox="1">
                  <a:spLocks noChangeArrowheads="1"/>
                </p:cNvSpPr>
                <p:nvPr/>
              </p:nvSpPr>
              <p:spPr bwMode="auto">
                <a:xfrm>
                  <a:off x="412" y="2586"/>
                  <a:ext cx="267" cy="250"/>
                </a:xfrm>
                <a:prstGeom prst="rect">
                  <a:avLst/>
                </a:prstGeom>
                <a:noFill/>
                <a:ln w="9525">
                  <a:noFill/>
                  <a:miter lim="800000"/>
                  <a:headEnd/>
                  <a:tailEnd/>
                </a:ln>
                <a:effectLst/>
              </p:spPr>
              <p:txBody>
                <a:bodyPr wrap="none" anchor="ctr">
                  <a:spAutoFit/>
                </a:bodyPr>
                <a:lstStyle/>
                <a:p>
                  <a:pPr algn="ctr"/>
                  <a:r>
                    <a:rPr lang="en-US" altLang="zh-CN"/>
                    <a:t>pa</a:t>
                  </a:r>
                </a:p>
              </p:txBody>
            </p:sp>
            <p:grpSp>
              <p:nvGrpSpPr>
                <p:cNvPr id="125254" name="Group 213"/>
                <p:cNvGrpSpPr>
                  <a:grpSpLocks/>
                </p:cNvGrpSpPr>
                <p:nvPr/>
              </p:nvGrpSpPr>
              <p:grpSpPr bwMode="auto">
                <a:xfrm>
                  <a:off x="1634" y="2611"/>
                  <a:ext cx="1095" cy="277"/>
                  <a:chOff x="1634" y="2622"/>
                  <a:chExt cx="1095" cy="277"/>
                </a:xfrm>
              </p:grpSpPr>
              <p:sp>
                <p:nvSpPr>
                  <p:cNvPr id="125142" name="Line 214"/>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257" name="Group 215"/>
                  <p:cNvGrpSpPr>
                    <a:grpSpLocks/>
                  </p:cNvGrpSpPr>
                  <p:nvPr/>
                </p:nvGrpSpPr>
                <p:grpSpPr bwMode="auto">
                  <a:xfrm>
                    <a:off x="1967" y="2622"/>
                    <a:ext cx="762" cy="277"/>
                    <a:chOff x="1822" y="3178"/>
                    <a:chExt cx="762" cy="277"/>
                  </a:xfrm>
                </p:grpSpPr>
                <p:sp>
                  <p:nvSpPr>
                    <p:cNvPr id="125144" name="Rectangle 216"/>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5145" name="Line 217"/>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46" name="Line 218"/>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260" name="Group 219"/>
                <p:cNvGrpSpPr>
                  <a:grpSpLocks/>
                </p:cNvGrpSpPr>
                <p:nvPr/>
              </p:nvGrpSpPr>
              <p:grpSpPr bwMode="auto">
                <a:xfrm>
                  <a:off x="2652" y="2607"/>
                  <a:ext cx="1175" cy="277"/>
                  <a:chOff x="1634" y="2622"/>
                  <a:chExt cx="1175" cy="277"/>
                </a:xfrm>
              </p:grpSpPr>
              <p:sp>
                <p:nvSpPr>
                  <p:cNvPr id="125148" name="Line 220"/>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262" name="Group 221"/>
                  <p:cNvGrpSpPr>
                    <a:grpSpLocks/>
                  </p:cNvGrpSpPr>
                  <p:nvPr/>
                </p:nvGrpSpPr>
                <p:grpSpPr bwMode="auto">
                  <a:xfrm>
                    <a:off x="1967" y="2622"/>
                    <a:ext cx="842" cy="277"/>
                    <a:chOff x="1822" y="3178"/>
                    <a:chExt cx="842" cy="277"/>
                  </a:xfrm>
                </p:grpSpPr>
                <p:sp>
                  <p:nvSpPr>
                    <p:cNvPr id="125150" name="Rectangle 222"/>
                    <p:cNvSpPr>
                      <a:spLocks noChangeArrowheads="1"/>
                    </p:cNvSpPr>
                    <p:nvPr/>
                  </p:nvSpPr>
                  <p:spPr bwMode="auto">
                    <a:xfrm>
                      <a:off x="1822" y="3183"/>
                      <a:ext cx="842" cy="256"/>
                    </a:xfrm>
                    <a:prstGeom prst="rect">
                      <a:avLst/>
                    </a:prstGeom>
                    <a:noFill/>
                    <a:ln w="9525">
                      <a:solidFill>
                        <a:schemeClr val="tx1"/>
                      </a:solidFill>
                      <a:miter lim="800000"/>
                      <a:headEnd/>
                      <a:tailEnd/>
                    </a:ln>
                    <a:effectLst/>
                  </p:spPr>
                  <p:txBody>
                    <a:bodyPr wrap="none" anchor="ctr">
                      <a:spAutoFit/>
                    </a:bodyPr>
                    <a:lstStyle/>
                    <a:p>
                      <a:r>
                        <a:rPr lang="en-US" altLang="zh-CN">
                          <a:solidFill>
                            <a:srgbClr val="FF3300"/>
                          </a:solidFill>
                        </a:rPr>
                        <a:t>11</a:t>
                      </a:r>
                      <a:r>
                        <a:rPr lang="en-US" altLang="zh-CN"/>
                        <a:t>     1       </a:t>
                      </a:r>
                    </a:p>
                  </p:txBody>
                </p:sp>
                <p:sp>
                  <p:nvSpPr>
                    <p:cNvPr id="125151" name="Line 223"/>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52" name="Line 224"/>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269" name="Group 225"/>
                <p:cNvGrpSpPr>
                  <a:grpSpLocks/>
                </p:cNvGrpSpPr>
                <p:nvPr/>
              </p:nvGrpSpPr>
              <p:grpSpPr bwMode="auto">
                <a:xfrm>
                  <a:off x="3653" y="2607"/>
                  <a:ext cx="1055" cy="277"/>
                  <a:chOff x="1634" y="2622"/>
                  <a:chExt cx="1055" cy="277"/>
                </a:xfrm>
              </p:grpSpPr>
              <p:sp>
                <p:nvSpPr>
                  <p:cNvPr id="125154" name="Line 226"/>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271" name="Group 227"/>
                  <p:cNvGrpSpPr>
                    <a:grpSpLocks/>
                  </p:cNvGrpSpPr>
                  <p:nvPr/>
                </p:nvGrpSpPr>
                <p:grpSpPr bwMode="auto">
                  <a:xfrm>
                    <a:off x="1967" y="2622"/>
                    <a:ext cx="722" cy="277"/>
                    <a:chOff x="1822" y="3178"/>
                    <a:chExt cx="722" cy="277"/>
                  </a:xfrm>
                </p:grpSpPr>
                <p:sp>
                  <p:nvSpPr>
                    <p:cNvPr id="125156" name="Rectangle 228"/>
                    <p:cNvSpPr>
                      <a:spLocks noChangeArrowheads="1"/>
                    </p:cNvSpPr>
                    <p:nvPr/>
                  </p:nvSpPr>
                  <p:spPr bwMode="auto">
                    <a:xfrm>
                      <a:off x="1822" y="3183"/>
                      <a:ext cx="722" cy="256"/>
                    </a:xfrm>
                    <a:prstGeom prst="rect">
                      <a:avLst/>
                    </a:prstGeom>
                    <a:noFill/>
                    <a:ln w="9525">
                      <a:solidFill>
                        <a:schemeClr val="tx1"/>
                      </a:solidFill>
                      <a:miter lim="800000"/>
                      <a:headEnd/>
                      <a:tailEnd/>
                    </a:ln>
                    <a:effectLst/>
                  </p:spPr>
                  <p:txBody>
                    <a:bodyPr wrap="none" anchor="ctr">
                      <a:spAutoFit/>
                    </a:bodyPr>
                    <a:lstStyle/>
                    <a:p>
                      <a:r>
                        <a:rPr lang="en-US" altLang="zh-CN"/>
                        <a:t>9     8      </a:t>
                      </a:r>
                    </a:p>
                  </p:txBody>
                </p:sp>
                <p:sp>
                  <p:nvSpPr>
                    <p:cNvPr id="125157" name="Line 229"/>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58" name="Line 230"/>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275" name="Group 231"/>
                <p:cNvGrpSpPr>
                  <a:grpSpLocks/>
                </p:cNvGrpSpPr>
                <p:nvPr/>
              </p:nvGrpSpPr>
              <p:grpSpPr bwMode="auto">
                <a:xfrm>
                  <a:off x="4665" y="2607"/>
                  <a:ext cx="1170" cy="277"/>
                  <a:chOff x="1634" y="2622"/>
                  <a:chExt cx="1170" cy="277"/>
                </a:xfrm>
              </p:grpSpPr>
              <p:sp>
                <p:nvSpPr>
                  <p:cNvPr id="125160" name="Line 232"/>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277" name="Group 233"/>
                  <p:cNvGrpSpPr>
                    <a:grpSpLocks/>
                  </p:cNvGrpSpPr>
                  <p:nvPr/>
                </p:nvGrpSpPr>
                <p:grpSpPr bwMode="auto">
                  <a:xfrm>
                    <a:off x="1967" y="2622"/>
                    <a:ext cx="837" cy="277"/>
                    <a:chOff x="1822" y="3178"/>
                    <a:chExt cx="837" cy="277"/>
                  </a:xfrm>
                </p:grpSpPr>
                <p:sp>
                  <p:nvSpPr>
                    <p:cNvPr id="125162" name="Rectangle 234"/>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5163" name="Line 23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64" name="Line 23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grpSp>
            <p:nvGrpSpPr>
              <p:cNvPr id="125281" name="Group 237"/>
              <p:cNvGrpSpPr>
                <a:grpSpLocks/>
              </p:cNvGrpSpPr>
              <p:nvPr/>
            </p:nvGrpSpPr>
            <p:grpSpPr bwMode="auto">
              <a:xfrm>
                <a:off x="843" y="3408"/>
                <a:ext cx="745" cy="233"/>
                <a:chOff x="933" y="2622"/>
                <a:chExt cx="745" cy="233"/>
              </a:xfrm>
            </p:grpSpPr>
            <p:sp>
              <p:nvSpPr>
                <p:cNvPr id="125166" name="Rectangle 238"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167" name="Rectangle 239"/>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168" name="Line 240"/>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169" name="Text Box 241"/>
              <p:cNvSpPr txBox="1">
                <a:spLocks noChangeArrowheads="1"/>
              </p:cNvSpPr>
              <p:nvPr/>
            </p:nvSpPr>
            <p:spPr bwMode="auto">
              <a:xfrm>
                <a:off x="1120" y="3406"/>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170" name="Line 242"/>
              <p:cNvSpPr>
                <a:spLocks noChangeShapeType="1"/>
              </p:cNvSpPr>
              <p:nvPr/>
            </p:nvSpPr>
            <p:spPr bwMode="auto">
              <a:xfrm>
                <a:off x="566" y="3519"/>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171" name="Text Box 243"/>
              <p:cNvSpPr txBox="1">
                <a:spLocks noChangeArrowheads="1"/>
              </p:cNvSpPr>
              <p:nvPr/>
            </p:nvSpPr>
            <p:spPr bwMode="auto">
              <a:xfrm>
                <a:off x="316" y="3383"/>
                <a:ext cx="276" cy="250"/>
              </a:xfrm>
              <a:prstGeom prst="rect">
                <a:avLst/>
              </a:prstGeom>
              <a:noFill/>
              <a:ln w="9525">
                <a:noFill/>
                <a:miter lim="800000"/>
                <a:headEnd/>
                <a:tailEnd/>
              </a:ln>
              <a:effectLst/>
            </p:spPr>
            <p:txBody>
              <a:bodyPr wrap="none" anchor="ctr">
                <a:spAutoFit/>
              </a:bodyPr>
              <a:lstStyle/>
              <a:p>
                <a:pPr algn="ctr"/>
                <a:r>
                  <a:rPr lang="en-US" altLang="zh-CN"/>
                  <a:t>pb</a:t>
                </a:r>
              </a:p>
            </p:txBody>
          </p:sp>
          <p:grpSp>
            <p:nvGrpSpPr>
              <p:cNvPr id="125285" name="Group 244"/>
              <p:cNvGrpSpPr>
                <a:grpSpLocks/>
              </p:cNvGrpSpPr>
              <p:nvPr/>
            </p:nvGrpSpPr>
            <p:grpSpPr bwMode="auto">
              <a:xfrm>
                <a:off x="1877" y="3408"/>
                <a:ext cx="762" cy="277"/>
                <a:chOff x="1822" y="3178"/>
                <a:chExt cx="762" cy="277"/>
              </a:xfrm>
            </p:grpSpPr>
            <p:sp>
              <p:nvSpPr>
                <p:cNvPr id="125173" name="Rectangle 245"/>
                <p:cNvSpPr>
                  <a:spLocks noChangeArrowheads="1"/>
                </p:cNvSpPr>
                <p:nvPr/>
              </p:nvSpPr>
              <p:spPr bwMode="auto">
                <a:xfrm>
                  <a:off x="1822" y="3183"/>
                  <a:ext cx="762" cy="256"/>
                </a:xfrm>
                <a:prstGeom prst="rect">
                  <a:avLst/>
                </a:prstGeom>
                <a:noFill/>
                <a:ln w="9525">
                  <a:solidFill>
                    <a:srgbClr val="FF3300"/>
                  </a:solidFill>
                  <a:miter lim="800000"/>
                  <a:headEnd/>
                  <a:tailEnd/>
                </a:ln>
                <a:effectLst/>
              </p:spPr>
              <p:txBody>
                <a:bodyPr wrap="none" anchor="ctr">
                  <a:spAutoFit/>
                </a:bodyPr>
                <a:lstStyle/>
                <a:p>
                  <a:r>
                    <a:rPr lang="en-US" altLang="zh-CN"/>
                    <a:t>8     1       </a:t>
                  </a:r>
                </a:p>
              </p:txBody>
            </p:sp>
            <p:sp>
              <p:nvSpPr>
                <p:cNvPr id="125174" name="Line 246"/>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75" name="Line 247"/>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287" name="Group 248"/>
              <p:cNvGrpSpPr>
                <a:grpSpLocks/>
              </p:cNvGrpSpPr>
              <p:nvPr/>
            </p:nvGrpSpPr>
            <p:grpSpPr bwMode="auto">
              <a:xfrm>
                <a:off x="2895" y="3404"/>
                <a:ext cx="762" cy="277"/>
                <a:chOff x="1822" y="3178"/>
                <a:chExt cx="762" cy="277"/>
              </a:xfrm>
            </p:grpSpPr>
            <p:sp>
              <p:nvSpPr>
                <p:cNvPr id="125177" name="Rectangle 249"/>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5178" name="Line 250"/>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79" name="Line 251"/>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291" name="Group 252"/>
              <p:cNvGrpSpPr>
                <a:grpSpLocks/>
              </p:cNvGrpSpPr>
              <p:nvPr/>
            </p:nvGrpSpPr>
            <p:grpSpPr bwMode="auto">
              <a:xfrm>
                <a:off x="3563" y="3404"/>
                <a:ext cx="1143" cy="277"/>
                <a:chOff x="1634" y="2622"/>
                <a:chExt cx="1143" cy="277"/>
              </a:xfrm>
            </p:grpSpPr>
            <p:sp>
              <p:nvSpPr>
                <p:cNvPr id="125181" name="Line 253"/>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298" name="Group 254"/>
                <p:cNvGrpSpPr>
                  <a:grpSpLocks/>
                </p:cNvGrpSpPr>
                <p:nvPr/>
              </p:nvGrpSpPr>
              <p:grpSpPr bwMode="auto">
                <a:xfrm>
                  <a:off x="1967" y="2622"/>
                  <a:ext cx="810" cy="277"/>
                  <a:chOff x="1822" y="3178"/>
                  <a:chExt cx="810" cy="277"/>
                </a:xfrm>
              </p:grpSpPr>
              <p:sp>
                <p:nvSpPr>
                  <p:cNvPr id="125183" name="Rectangle 255"/>
                  <p:cNvSpPr>
                    <a:spLocks noChangeArrowheads="1"/>
                  </p:cNvSpPr>
                  <p:nvPr/>
                </p:nvSpPr>
                <p:spPr bwMode="auto">
                  <a:xfrm>
                    <a:off x="1822" y="3183"/>
                    <a:ext cx="810" cy="256"/>
                  </a:xfrm>
                  <a:prstGeom prst="rect">
                    <a:avLst/>
                  </a:prstGeom>
                  <a:noFill/>
                  <a:ln w="9525">
                    <a:solidFill>
                      <a:schemeClr val="tx1"/>
                    </a:solidFill>
                    <a:miter lim="800000"/>
                    <a:headEnd/>
                    <a:tailEnd/>
                  </a:ln>
                  <a:effectLst/>
                </p:spPr>
                <p:txBody>
                  <a:bodyPr wrap="none" anchor="ctr">
                    <a:spAutoFit/>
                  </a:bodyPr>
                  <a:lstStyle/>
                  <a:p>
                    <a:r>
                      <a:rPr lang="en-US" altLang="zh-CN"/>
                      <a:t>-9    8    ^  </a:t>
                    </a:r>
                  </a:p>
                </p:txBody>
              </p:sp>
              <p:sp>
                <p:nvSpPr>
                  <p:cNvPr id="125184" name="Line 256"/>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185" name="Line 257"/>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302" name="Group 258"/>
              <p:cNvGrpSpPr>
                <a:grpSpLocks/>
              </p:cNvGrpSpPr>
              <p:nvPr/>
            </p:nvGrpSpPr>
            <p:grpSpPr bwMode="auto">
              <a:xfrm>
                <a:off x="3986" y="2592"/>
                <a:ext cx="298" cy="423"/>
                <a:chOff x="1958" y="528"/>
                <a:chExt cx="298" cy="423"/>
              </a:xfrm>
            </p:grpSpPr>
            <p:sp>
              <p:nvSpPr>
                <p:cNvPr id="125187" name="Line 259"/>
                <p:cNvSpPr>
                  <a:spLocks noChangeShapeType="1"/>
                </p:cNvSpPr>
                <p:nvPr/>
              </p:nvSpPr>
              <p:spPr bwMode="auto">
                <a:xfrm>
                  <a:off x="2160" y="663"/>
                  <a:ext cx="96" cy="288"/>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25188" name="Text Box 260"/>
                <p:cNvSpPr txBox="1">
                  <a:spLocks noChangeArrowheads="1"/>
                </p:cNvSpPr>
                <p:nvPr/>
              </p:nvSpPr>
              <p:spPr bwMode="auto">
                <a:xfrm>
                  <a:off x="1958" y="528"/>
                  <a:ext cx="196" cy="250"/>
                </a:xfrm>
                <a:prstGeom prst="rect">
                  <a:avLst/>
                </a:prstGeom>
                <a:noFill/>
                <a:ln w="9525">
                  <a:noFill/>
                  <a:miter lim="800000"/>
                  <a:headEnd/>
                  <a:tailEnd/>
                </a:ln>
                <a:effectLst/>
              </p:spPr>
              <p:txBody>
                <a:bodyPr wrap="none">
                  <a:spAutoFit/>
                </a:bodyPr>
                <a:lstStyle/>
                <a:p>
                  <a:r>
                    <a:rPr lang="en-US" altLang="zh-CN">
                      <a:solidFill>
                        <a:schemeClr val="folHlink"/>
                      </a:solidFill>
                      <a:ea typeface="隶书" pitchFamily="49" charset="-122"/>
                    </a:rPr>
                    <a:t>p</a:t>
                  </a:r>
                </a:p>
              </p:txBody>
            </p:sp>
          </p:grpSp>
          <p:grpSp>
            <p:nvGrpSpPr>
              <p:cNvPr id="125306" name="Group 261"/>
              <p:cNvGrpSpPr>
                <a:grpSpLocks/>
              </p:cNvGrpSpPr>
              <p:nvPr/>
            </p:nvGrpSpPr>
            <p:grpSpPr bwMode="auto">
              <a:xfrm>
                <a:off x="2995" y="2532"/>
                <a:ext cx="320" cy="471"/>
                <a:chOff x="1183" y="480"/>
                <a:chExt cx="320" cy="471"/>
              </a:xfrm>
            </p:grpSpPr>
            <p:sp>
              <p:nvSpPr>
                <p:cNvPr id="125190" name="Line 262"/>
                <p:cNvSpPr>
                  <a:spLocks noChangeShapeType="1"/>
                </p:cNvSpPr>
                <p:nvPr/>
              </p:nvSpPr>
              <p:spPr bwMode="auto">
                <a:xfrm>
                  <a:off x="1361" y="663"/>
                  <a:ext cx="96" cy="288"/>
                </a:xfrm>
                <a:prstGeom prst="line">
                  <a:avLst/>
                </a:prstGeom>
                <a:noFill/>
                <a:ln w="38100">
                  <a:solidFill>
                    <a:srgbClr val="FF9900"/>
                  </a:solidFill>
                  <a:round/>
                  <a:headEnd/>
                  <a:tailEnd type="triangle" w="med" len="med"/>
                </a:ln>
                <a:effectLst/>
              </p:spPr>
              <p:txBody>
                <a:bodyPr wrap="none" anchor="ctr"/>
                <a:lstStyle/>
                <a:p>
                  <a:endParaRPr lang="zh-CN" altLang="en-US"/>
                </a:p>
              </p:txBody>
            </p:sp>
            <p:sp>
              <p:nvSpPr>
                <p:cNvPr id="125191" name="Text Box 263"/>
                <p:cNvSpPr txBox="1">
                  <a:spLocks noChangeArrowheads="1"/>
                </p:cNvSpPr>
                <p:nvPr/>
              </p:nvSpPr>
              <p:spPr bwMode="auto">
                <a:xfrm>
                  <a:off x="1183" y="480"/>
                  <a:ext cx="320" cy="250"/>
                </a:xfrm>
                <a:prstGeom prst="rect">
                  <a:avLst/>
                </a:prstGeom>
                <a:noFill/>
                <a:ln w="9525">
                  <a:noFill/>
                  <a:miter lim="800000"/>
                  <a:headEnd/>
                  <a:tailEnd/>
                </a:ln>
                <a:effectLst/>
              </p:spPr>
              <p:txBody>
                <a:bodyPr wrap="none">
                  <a:spAutoFit/>
                </a:bodyPr>
                <a:lstStyle/>
                <a:p>
                  <a:r>
                    <a:rPr lang="en-US" altLang="zh-CN">
                      <a:solidFill>
                        <a:srgbClr val="FF9900"/>
                      </a:solidFill>
                      <a:ea typeface="隶书" pitchFamily="49" charset="-122"/>
                    </a:rPr>
                    <a:t>pre</a:t>
                  </a:r>
                </a:p>
              </p:txBody>
            </p:sp>
          </p:grpSp>
        </p:grpSp>
        <p:sp>
          <p:nvSpPr>
            <p:cNvPr id="125192" name="Line 264"/>
            <p:cNvSpPr>
              <a:spLocks noChangeShapeType="1"/>
            </p:cNvSpPr>
            <p:nvPr/>
          </p:nvSpPr>
          <p:spPr bwMode="auto">
            <a:xfrm flipH="1">
              <a:off x="1884" y="1788"/>
              <a:ext cx="756" cy="264"/>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193" name="Line 265"/>
            <p:cNvSpPr>
              <a:spLocks noChangeShapeType="1"/>
            </p:cNvSpPr>
            <p:nvPr/>
          </p:nvSpPr>
          <p:spPr bwMode="auto">
            <a:xfrm>
              <a:off x="1872" y="1788"/>
              <a:ext cx="768" cy="264"/>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grpSp>
        <p:nvGrpSpPr>
          <p:cNvPr id="125310" name="Group 266"/>
          <p:cNvGrpSpPr>
            <a:grpSpLocks/>
          </p:cNvGrpSpPr>
          <p:nvPr/>
        </p:nvGrpSpPr>
        <p:grpSpPr bwMode="auto">
          <a:xfrm>
            <a:off x="501650" y="2133600"/>
            <a:ext cx="8642350" cy="2320925"/>
            <a:chOff x="316" y="2508"/>
            <a:chExt cx="5444" cy="1462"/>
          </a:xfrm>
        </p:grpSpPr>
        <p:sp>
          <p:nvSpPr>
            <p:cNvPr id="125195" name="Text Box 267"/>
            <p:cNvSpPr txBox="1">
              <a:spLocks noChangeArrowheads="1"/>
            </p:cNvSpPr>
            <p:nvPr/>
          </p:nvSpPr>
          <p:spPr bwMode="auto">
            <a:xfrm>
              <a:off x="4862" y="3348"/>
              <a:ext cx="714" cy="250"/>
            </a:xfrm>
            <a:prstGeom prst="rect">
              <a:avLst/>
            </a:prstGeom>
            <a:noFill/>
            <a:ln w="9525">
              <a:noFill/>
              <a:miter lim="800000"/>
              <a:headEnd/>
              <a:tailEnd/>
            </a:ln>
            <a:effectLst/>
          </p:spPr>
          <p:txBody>
            <a:bodyPr wrap="none">
              <a:spAutoFit/>
            </a:bodyPr>
            <a:lstStyle/>
            <a:p>
              <a:r>
                <a:rPr lang="en-US" altLang="zh-CN">
                  <a:solidFill>
                    <a:srgbClr val="0066FF"/>
                  </a:solidFill>
                  <a:ea typeface="隶书" pitchFamily="49" charset="-122"/>
                </a:rPr>
                <a:t>q=NULL</a:t>
              </a:r>
            </a:p>
          </p:txBody>
        </p:sp>
        <p:grpSp>
          <p:nvGrpSpPr>
            <p:cNvPr id="125316" name="Group 268"/>
            <p:cNvGrpSpPr>
              <a:grpSpLocks/>
            </p:cNvGrpSpPr>
            <p:nvPr/>
          </p:nvGrpSpPr>
          <p:grpSpPr bwMode="auto">
            <a:xfrm>
              <a:off x="858" y="2896"/>
              <a:ext cx="745" cy="233"/>
              <a:chOff x="933" y="2622"/>
              <a:chExt cx="745" cy="233"/>
            </a:xfrm>
          </p:grpSpPr>
          <p:sp>
            <p:nvSpPr>
              <p:cNvPr id="125197" name="Rectangle 269"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198" name="Rectangle 270"/>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199" name="Line 271"/>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200" name="Text Box 272"/>
            <p:cNvSpPr txBox="1">
              <a:spLocks noChangeArrowheads="1"/>
            </p:cNvSpPr>
            <p:nvPr/>
          </p:nvSpPr>
          <p:spPr bwMode="auto">
            <a:xfrm>
              <a:off x="1135" y="2894"/>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201" name="Line 273"/>
            <p:cNvSpPr>
              <a:spLocks noChangeShapeType="1"/>
            </p:cNvSpPr>
            <p:nvPr/>
          </p:nvSpPr>
          <p:spPr bwMode="auto">
            <a:xfrm>
              <a:off x="581" y="3007"/>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202" name="Text Box 274"/>
            <p:cNvSpPr txBox="1">
              <a:spLocks noChangeArrowheads="1"/>
            </p:cNvSpPr>
            <p:nvPr/>
          </p:nvSpPr>
          <p:spPr bwMode="auto">
            <a:xfrm>
              <a:off x="337" y="2871"/>
              <a:ext cx="267" cy="250"/>
            </a:xfrm>
            <a:prstGeom prst="rect">
              <a:avLst/>
            </a:prstGeom>
            <a:noFill/>
            <a:ln w="9525">
              <a:noFill/>
              <a:miter lim="800000"/>
              <a:headEnd/>
              <a:tailEnd/>
            </a:ln>
            <a:effectLst/>
          </p:spPr>
          <p:txBody>
            <a:bodyPr wrap="none" anchor="ctr">
              <a:spAutoFit/>
            </a:bodyPr>
            <a:lstStyle/>
            <a:p>
              <a:pPr algn="ctr"/>
              <a:r>
                <a:rPr lang="en-US" altLang="zh-CN"/>
                <a:t>pa</a:t>
              </a:r>
            </a:p>
          </p:txBody>
        </p:sp>
        <p:grpSp>
          <p:nvGrpSpPr>
            <p:cNvPr id="125320" name="Group 275"/>
            <p:cNvGrpSpPr>
              <a:grpSpLocks/>
            </p:cNvGrpSpPr>
            <p:nvPr/>
          </p:nvGrpSpPr>
          <p:grpSpPr bwMode="auto">
            <a:xfrm>
              <a:off x="1559" y="2896"/>
              <a:ext cx="1095" cy="277"/>
              <a:chOff x="1634" y="2622"/>
              <a:chExt cx="1095" cy="277"/>
            </a:xfrm>
          </p:grpSpPr>
          <p:sp>
            <p:nvSpPr>
              <p:cNvPr id="125204" name="Line 276"/>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323" name="Group 277"/>
              <p:cNvGrpSpPr>
                <a:grpSpLocks/>
              </p:cNvGrpSpPr>
              <p:nvPr/>
            </p:nvGrpSpPr>
            <p:grpSpPr bwMode="auto">
              <a:xfrm>
                <a:off x="1967" y="2622"/>
                <a:ext cx="762" cy="277"/>
                <a:chOff x="1822" y="3178"/>
                <a:chExt cx="762" cy="277"/>
              </a:xfrm>
            </p:grpSpPr>
            <p:sp>
              <p:nvSpPr>
                <p:cNvPr id="125206" name="Rectangle 278"/>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5207" name="Line 279"/>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08" name="Line 280"/>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326" name="Group 281"/>
            <p:cNvGrpSpPr>
              <a:grpSpLocks/>
            </p:cNvGrpSpPr>
            <p:nvPr/>
          </p:nvGrpSpPr>
          <p:grpSpPr bwMode="auto">
            <a:xfrm>
              <a:off x="2577" y="2892"/>
              <a:ext cx="1175" cy="277"/>
              <a:chOff x="1634" y="2622"/>
              <a:chExt cx="1175" cy="277"/>
            </a:xfrm>
          </p:grpSpPr>
          <p:sp>
            <p:nvSpPr>
              <p:cNvPr id="125210" name="Line 282"/>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329" name="Group 283"/>
              <p:cNvGrpSpPr>
                <a:grpSpLocks/>
              </p:cNvGrpSpPr>
              <p:nvPr/>
            </p:nvGrpSpPr>
            <p:grpSpPr bwMode="auto">
              <a:xfrm>
                <a:off x="1967" y="2622"/>
                <a:ext cx="842" cy="277"/>
                <a:chOff x="1822" y="3178"/>
                <a:chExt cx="842" cy="277"/>
              </a:xfrm>
            </p:grpSpPr>
            <p:sp>
              <p:nvSpPr>
                <p:cNvPr id="125212" name="Rectangle 284"/>
                <p:cNvSpPr>
                  <a:spLocks noChangeArrowheads="1"/>
                </p:cNvSpPr>
                <p:nvPr/>
              </p:nvSpPr>
              <p:spPr bwMode="auto">
                <a:xfrm>
                  <a:off x="1822" y="3183"/>
                  <a:ext cx="842" cy="256"/>
                </a:xfrm>
                <a:prstGeom prst="rect">
                  <a:avLst/>
                </a:prstGeom>
                <a:noFill/>
                <a:ln w="9525">
                  <a:solidFill>
                    <a:schemeClr val="tx1"/>
                  </a:solidFill>
                  <a:miter lim="800000"/>
                  <a:headEnd/>
                  <a:tailEnd/>
                </a:ln>
                <a:effectLst/>
              </p:spPr>
              <p:txBody>
                <a:bodyPr wrap="none" anchor="ctr">
                  <a:spAutoFit/>
                </a:bodyPr>
                <a:lstStyle/>
                <a:p>
                  <a:r>
                    <a:rPr lang="en-US" altLang="zh-CN">
                      <a:solidFill>
                        <a:srgbClr val="FF3300"/>
                      </a:solidFill>
                    </a:rPr>
                    <a:t>11</a:t>
                  </a:r>
                  <a:r>
                    <a:rPr lang="en-US" altLang="zh-CN"/>
                    <a:t>     1       </a:t>
                  </a:r>
                </a:p>
              </p:txBody>
            </p:sp>
            <p:sp>
              <p:nvSpPr>
                <p:cNvPr id="125213" name="Line 28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14" name="Line 28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330" name="Group 287"/>
            <p:cNvGrpSpPr>
              <a:grpSpLocks/>
            </p:cNvGrpSpPr>
            <p:nvPr/>
          </p:nvGrpSpPr>
          <p:grpSpPr bwMode="auto">
            <a:xfrm>
              <a:off x="3911" y="2892"/>
              <a:ext cx="722" cy="277"/>
              <a:chOff x="1822" y="3178"/>
              <a:chExt cx="722" cy="277"/>
            </a:xfrm>
          </p:grpSpPr>
          <p:sp>
            <p:nvSpPr>
              <p:cNvPr id="125216" name="Rectangle 288"/>
              <p:cNvSpPr>
                <a:spLocks noChangeArrowheads="1"/>
              </p:cNvSpPr>
              <p:nvPr/>
            </p:nvSpPr>
            <p:spPr bwMode="auto">
              <a:xfrm>
                <a:off x="1822" y="3183"/>
                <a:ext cx="722" cy="256"/>
              </a:xfrm>
              <a:prstGeom prst="rect">
                <a:avLst/>
              </a:prstGeom>
              <a:noFill/>
              <a:ln w="9525">
                <a:solidFill>
                  <a:srgbClr val="FF3300"/>
                </a:solidFill>
                <a:miter lim="800000"/>
                <a:headEnd/>
                <a:tailEnd/>
              </a:ln>
              <a:effectLst/>
            </p:spPr>
            <p:txBody>
              <a:bodyPr wrap="none" anchor="ctr">
                <a:spAutoFit/>
              </a:bodyPr>
              <a:lstStyle/>
              <a:p>
                <a:r>
                  <a:rPr lang="en-US" altLang="zh-CN"/>
                  <a:t>9     8      </a:t>
                </a:r>
              </a:p>
            </p:txBody>
          </p:sp>
          <p:sp>
            <p:nvSpPr>
              <p:cNvPr id="125217" name="Line 289"/>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18" name="Line 290"/>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337" name="Group 291"/>
            <p:cNvGrpSpPr>
              <a:grpSpLocks/>
            </p:cNvGrpSpPr>
            <p:nvPr/>
          </p:nvGrpSpPr>
          <p:grpSpPr bwMode="auto">
            <a:xfrm>
              <a:off x="4590" y="2892"/>
              <a:ext cx="1170" cy="277"/>
              <a:chOff x="1634" y="2622"/>
              <a:chExt cx="1170" cy="277"/>
            </a:xfrm>
          </p:grpSpPr>
          <p:sp>
            <p:nvSpPr>
              <p:cNvPr id="125220" name="Line 292"/>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339" name="Group 293"/>
              <p:cNvGrpSpPr>
                <a:grpSpLocks/>
              </p:cNvGrpSpPr>
              <p:nvPr/>
            </p:nvGrpSpPr>
            <p:grpSpPr bwMode="auto">
              <a:xfrm>
                <a:off x="1967" y="2622"/>
                <a:ext cx="837" cy="277"/>
                <a:chOff x="1822" y="3178"/>
                <a:chExt cx="837" cy="277"/>
              </a:xfrm>
            </p:grpSpPr>
            <p:sp>
              <p:nvSpPr>
                <p:cNvPr id="125222" name="Rectangle 294"/>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5223" name="Line 29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24" name="Line 29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343" name="Group 297"/>
            <p:cNvGrpSpPr>
              <a:grpSpLocks/>
            </p:cNvGrpSpPr>
            <p:nvPr/>
          </p:nvGrpSpPr>
          <p:grpSpPr bwMode="auto">
            <a:xfrm>
              <a:off x="843" y="3336"/>
              <a:ext cx="745" cy="233"/>
              <a:chOff x="933" y="2622"/>
              <a:chExt cx="745" cy="233"/>
            </a:xfrm>
          </p:grpSpPr>
          <p:sp>
            <p:nvSpPr>
              <p:cNvPr id="125226" name="Rectangle 298"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227" name="Rectangle 299"/>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228" name="Line 300"/>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229" name="Text Box 301"/>
            <p:cNvSpPr txBox="1">
              <a:spLocks noChangeArrowheads="1"/>
            </p:cNvSpPr>
            <p:nvPr/>
          </p:nvSpPr>
          <p:spPr bwMode="auto">
            <a:xfrm>
              <a:off x="1120" y="3334"/>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230" name="Line 302"/>
            <p:cNvSpPr>
              <a:spLocks noChangeShapeType="1"/>
            </p:cNvSpPr>
            <p:nvPr/>
          </p:nvSpPr>
          <p:spPr bwMode="auto">
            <a:xfrm>
              <a:off x="566" y="3447"/>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231" name="Text Box 303"/>
            <p:cNvSpPr txBox="1">
              <a:spLocks noChangeArrowheads="1"/>
            </p:cNvSpPr>
            <p:nvPr/>
          </p:nvSpPr>
          <p:spPr bwMode="auto">
            <a:xfrm>
              <a:off x="316" y="3311"/>
              <a:ext cx="276" cy="250"/>
            </a:xfrm>
            <a:prstGeom prst="rect">
              <a:avLst/>
            </a:prstGeom>
            <a:noFill/>
            <a:ln w="9525">
              <a:noFill/>
              <a:miter lim="800000"/>
              <a:headEnd/>
              <a:tailEnd/>
            </a:ln>
            <a:effectLst/>
          </p:spPr>
          <p:txBody>
            <a:bodyPr wrap="none" anchor="ctr">
              <a:spAutoFit/>
            </a:bodyPr>
            <a:lstStyle/>
            <a:p>
              <a:pPr algn="ctr"/>
              <a:r>
                <a:rPr lang="en-US" altLang="zh-CN"/>
                <a:t>pb</a:t>
              </a:r>
            </a:p>
          </p:txBody>
        </p:sp>
        <p:grpSp>
          <p:nvGrpSpPr>
            <p:cNvPr id="125345" name="Group 304"/>
            <p:cNvGrpSpPr>
              <a:grpSpLocks/>
            </p:cNvGrpSpPr>
            <p:nvPr/>
          </p:nvGrpSpPr>
          <p:grpSpPr bwMode="auto">
            <a:xfrm>
              <a:off x="1877" y="3336"/>
              <a:ext cx="762" cy="277"/>
              <a:chOff x="1822" y="3178"/>
              <a:chExt cx="762" cy="277"/>
            </a:xfrm>
          </p:grpSpPr>
          <p:sp>
            <p:nvSpPr>
              <p:cNvPr id="125233" name="Rectangle 305"/>
              <p:cNvSpPr>
                <a:spLocks noChangeArrowheads="1"/>
              </p:cNvSpPr>
              <p:nvPr/>
            </p:nvSpPr>
            <p:spPr bwMode="auto">
              <a:xfrm>
                <a:off x="1822" y="3183"/>
                <a:ext cx="762" cy="256"/>
              </a:xfrm>
              <a:prstGeom prst="rect">
                <a:avLst/>
              </a:prstGeom>
              <a:noFill/>
              <a:ln w="9525">
                <a:solidFill>
                  <a:srgbClr val="FF3300"/>
                </a:solidFill>
                <a:miter lim="800000"/>
                <a:headEnd/>
                <a:tailEnd/>
              </a:ln>
              <a:effectLst/>
            </p:spPr>
            <p:txBody>
              <a:bodyPr wrap="none" anchor="ctr">
                <a:spAutoFit/>
              </a:bodyPr>
              <a:lstStyle/>
              <a:p>
                <a:r>
                  <a:rPr lang="en-US" altLang="zh-CN"/>
                  <a:t>8     1       </a:t>
                </a:r>
              </a:p>
            </p:txBody>
          </p:sp>
          <p:sp>
            <p:nvSpPr>
              <p:cNvPr id="125234" name="Line 306"/>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35" name="Line 307"/>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349" name="Group 308"/>
            <p:cNvGrpSpPr>
              <a:grpSpLocks/>
            </p:cNvGrpSpPr>
            <p:nvPr/>
          </p:nvGrpSpPr>
          <p:grpSpPr bwMode="auto">
            <a:xfrm>
              <a:off x="2895" y="3332"/>
              <a:ext cx="762" cy="277"/>
              <a:chOff x="1822" y="3178"/>
              <a:chExt cx="762" cy="277"/>
            </a:xfrm>
          </p:grpSpPr>
          <p:sp>
            <p:nvSpPr>
              <p:cNvPr id="125237" name="Rectangle 309"/>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5238" name="Line 310"/>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39" name="Line 311"/>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351" name="Group 312"/>
            <p:cNvGrpSpPr>
              <a:grpSpLocks/>
            </p:cNvGrpSpPr>
            <p:nvPr/>
          </p:nvGrpSpPr>
          <p:grpSpPr bwMode="auto">
            <a:xfrm>
              <a:off x="3896" y="3332"/>
              <a:ext cx="810" cy="277"/>
              <a:chOff x="1822" y="3178"/>
              <a:chExt cx="810" cy="277"/>
            </a:xfrm>
          </p:grpSpPr>
          <p:sp>
            <p:nvSpPr>
              <p:cNvPr id="125241" name="Rectangle 313"/>
              <p:cNvSpPr>
                <a:spLocks noChangeArrowheads="1"/>
              </p:cNvSpPr>
              <p:nvPr/>
            </p:nvSpPr>
            <p:spPr bwMode="auto">
              <a:xfrm>
                <a:off x="1822" y="3183"/>
                <a:ext cx="810" cy="256"/>
              </a:xfrm>
              <a:prstGeom prst="rect">
                <a:avLst/>
              </a:prstGeom>
              <a:noFill/>
              <a:ln w="9525">
                <a:solidFill>
                  <a:srgbClr val="FF3300"/>
                </a:solidFill>
                <a:miter lim="800000"/>
                <a:headEnd/>
                <a:tailEnd/>
              </a:ln>
              <a:effectLst/>
            </p:spPr>
            <p:txBody>
              <a:bodyPr wrap="none" anchor="ctr">
                <a:spAutoFit/>
              </a:bodyPr>
              <a:lstStyle/>
              <a:p>
                <a:r>
                  <a:rPr lang="en-US" altLang="zh-CN"/>
                  <a:t>-9    8    ^  </a:t>
                </a:r>
              </a:p>
            </p:txBody>
          </p:sp>
          <p:sp>
            <p:nvSpPr>
              <p:cNvPr id="125242" name="Line 314"/>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43" name="Line 315"/>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355" name="Group 316"/>
            <p:cNvGrpSpPr>
              <a:grpSpLocks/>
            </p:cNvGrpSpPr>
            <p:nvPr/>
          </p:nvGrpSpPr>
          <p:grpSpPr bwMode="auto">
            <a:xfrm>
              <a:off x="5066" y="2508"/>
              <a:ext cx="298" cy="423"/>
              <a:chOff x="1958" y="528"/>
              <a:chExt cx="298" cy="423"/>
            </a:xfrm>
          </p:grpSpPr>
          <p:sp>
            <p:nvSpPr>
              <p:cNvPr id="125245" name="Line 317"/>
              <p:cNvSpPr>
                <a:spLocks noChangeShapeType="1"/>
              </p:cNvSpPr>
              <p:nvPr/>
            </p:nvSpPr>
            <p:spPr bwMode="auto">
              <a:xfrm>
                <a:off x="2160" y="663"/>
                <a:ext cx="96" cy="288"/>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25246" name="Text Box 318"/>
              <p:cNvSpPr txBox="1">
                <a:spLocks noChangeArrowheads="1"/>
              </p:cNvSpPr>
              <p:nvPr/>
            </p:nvSpPr>
            <p:spPr bwMode="auto">
              <a:xfrm>
                <a:off x="1958" y="528"/>
                <a:ext cx="196" cy="250"/>
              </a:xfrm>
              <a:prstGeom prst="rect">
                <a:avLst/>
              </a:prstGeom>
              <a:noFill/>
              <a:ln w="9525">
                <a:noFill/>
                <a:miter lim="800000"/>
                <a:headEnd/>
                <a:tailEnd/>
              </a:ln>
              <a:effectLst/>
            </p:spPr>
            <p:txBody>
              <a:bodyPr wrap="none">
                <a:spAutoFit/>
              </a:bodyPr>
              <a:lstStyle/>
              <a:p>
                <a:r>
                  <a:rPr lang="en-US" altLang="zh-CN">
                    <a:solidFill>
                      <a:schemeClr val="folHlink"/>
                    </a:solidFill>
                    <a:ea typeface="隶书" pitchFamily="49" charset="-122"/>
                  </a:rPr>
                  <a:t>p</a:t>
                </a:r>
              </a:p>
            </p:txBody>
          </p:sp>
        </p:grpSp>
        <p:sp>
          <p:nvSpPr>
            <p:cNvPr id="125247" name="Text Box 319"/>
            <p:cNvSpPr txBox="1">
              <a:spLocks noChangeArrowheads="1"/>
            </p:cNvSpPr>
            <p:nvPr/>
          </p:nvSpPr>
          <p:spPr bwMode="auto">
            <a:xfrm>
              <a:off x="2851" y="3720"/>
              <a:ext cx="320" cy="250"/>
            </a:xfrm>
            <a:prstGeom prst="rect">
              <a:avLst/>
            </a:prstGeom>
            <a:noFill/>
            <a:ln w="9525">
              <a:noFill/>
              <a:miter lim="800000"/>
              <a:headEnd/>
              <a:tailEnd/>
            </a:ln>
            <a:effectLst/>
          </p:spPr>
          <p:txBody>
            <a:bodyPr>
              <a:spAutoFit/>
            </a:bodyPr>
            <a:lstStyle/>
            <a:p>
              <a:r>
                <a:rPr lang="en-US" altLang="zh-CN">
                  <a:solidFill>
                    <a:srgbClr val="FF9900"/>
                  </a:solidFill>
                  <a:ea typeface="隶书" pitchFamily="49" charset="-122"/>
                </a:rPr>
                <a:t>pre</a:t>
              </a:r>
            </a:p>
          </p:txBody>
        </p:sp>
        <p:sp>
          <p:nvSpPr>
            <p:cNvPr id="125248" name="Line 320"/>
            <p:cNvSpPr>
              <a:spLocks noChangeShapeType="1"/>
            </p:cNvSpPr>
            <p:nvPr/>
          </p:nvSpPr>
          <p:spPr bwMode="auto">
            <a:xfrm flipH="1">
              <a:off x="3264" y="3048"/>
              <a:ext cx="288" cy="288"/>
            </a:xfrm>
            <a:prstGeom prst="line">
              <a:avLst/>
            </a:prstGeom>
            <a:noFill/>
            <a:ln w="38100">
              <a:solidFill>
                <a:srgbClr val="FF3300"/>
              </a:solidFill>
              <a:round/>
              <a:headEnd/>
              <a:tailEnd type="triangle" w="med" len="med"/>
            </a:ln>
            <a:effectLst/>
          </p:spPr>
          <p:txBody>
            <a:bodyPr wrap="none" lIns="90000" tIns="46800" rIns="90000" bIns="46800" anchor="ctr">
              <a:spAutoFit/>
            </a:bodyPr>
            <a:lstStyle/>
            <a:p>
              <a:endParaRPr lang="zh-CN" altLang="en-US"/>
            </a:p>
          </p:txBody>
        </p:sp>
        <p:sp>
          <p:nvSpPr>
            <p:cNvPr id="125249" name="Line 321"/>
            <p:cNvSpPr>
              <a:spLocks noChangeShapeType="1"/>
            </p:cNvSpPr>
            <p:nvPr/>
          </p:nvSpPr>
          <p:spPr bwMode="auto">
            <a:xfrm flipV="1">
              <a:off x="3132" y="3588"/>
              <a:ext cx="168" cy="228"/>
            </a:xfrm>
            <a:prstGeom prst="line">
              <a:avLst/>
            </a:prstGeom>
            <a:noFill/>
            <a:ln w="38100">
              <a:solidFill>
                <a:srgbClr val="FF9900"/>
              </a:solidFill>
              <a:round/>
              <a:headEnd/>
              <a:tailEnd type="triangle" w="med" len="med"/>
            </a:ln>
            <a:effectLst/>
          </p:spPr>
          <p:txBody>
            <a:bodyPr wrap="none" lIns="90000" tIns="46800" rIns="90000" bIns="46800" anchor="ctr">
              <a:spAutoFit/>
            </a:bodyPr>
            <a:lstStyle/>
            <a:p>
              <a:endParaRPr lang="zh-CN" altLang="en-US"/>
            </a:p>
          </p:txBody>
        </p:sp>
        <p:grpSp>
          <p:nvGrpSpPr>
            <p:cNvPr id="125357" name="Group 322"/>
            <p:cNvGrpSpPr>
              <a:grpSpLocks/>
            </p:cNvGrpSpPr>
            <p:nvPr/>
          </p:nvGrpSpPr>
          <p:grpSpPr bwMode="auto">
            <a:xfrm>
              <a:off x="1872" y="3336"/>
              <a:ext cx="768" cy="264"/>
              <a:chOff x="1872" y="3336"/>
              <a:chExt cx="768" cy="264"/>
            </a:xfrm>
          </p:grpSpPr>
          <p:sp>
            <p:nvSpPr>
              <p:cNvPr id="125251" name="Line 323"/>
              <p:cNvSpPr>
                <a:spLocks noChangeShapeType="1"/>
              </p:cNvSpPr>
              <p:nvPr/>
            </p:nvSpPr>
            <p:spPr bwMode="auto">
              <a:xfrm flipH="1">
                <a:off x="1872" y="3348"/>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252" name="Line 324"/>
              <p:cNvSpPr>
                <a:spLocks noChangeShapeType="1"/>
              </p:cNvSpPr>
              <p:nvPr/>
            </p:nvSpPr>
            <p:spPr bwMode="auto">
              <a:xfrm>
                <a:off x="1884" y="3336"/>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sp>
          <p:nvSpPr>
            <p:cNvPr id="125253" name="Line 325"/>
            <p:cNvSpPr>
              <a:spLocks noChangeShapeType="1"/>
            </p:cNvSpPr>
            <p:nvPr/>
          </p:nvSpPr>
          <p:spPr bwMode="auto">
            <a:xfrm flipV="1">
              <a:off x="3600" y="3096"/>
              <a:ext cx="1380" cy="336"/>
            </a:xfrm>
            <a:prstGeom prst="line">
              <a:avLst/>
            </a:prstGeom>
            <a:noFill/>
            <a:ln w="38100">
              <a:solidFill>
                <a:schemeClr val="tx2"/>
              </a:solidFill>
              <a:round/>
              <a:headEnd/>
              <a:tailEnd type="triangle" w="med" len="med"/>
            </a:ln>
            <a:effectLst/>
          </p:spPr>
          <p:txBody>
            <a:bodyPr wrap="none" lIns="90000" tIns="46800" rIns="90000" bIns="46800" anchor="ctr">
              <a:spAutoFit/>
            </a:bodyPr>
            <a:lstStyle/>
            <a:p>
              <a:endParaRPr lang="zh-CN" altLang="en-US"/>
            </a:p>
          </p:txBody>
        </p:sp>
        <p:grpSp>
          <p:nvGrpSpPr>
            <p:cNvPr id="125363" name="Group 326"/>
            <p:cNvGrpSpPr>
              <a:grpSpLocks/>
            </p:cNvGrpSpPr>
            <p:nvPr/>
          </p:nvGrpSpPr>
          <p:grpSpPr bwMode="auto">
            <a:xfrm>
              <a:off x="3876" y="2904"/>
              <a:ext cx="768" cy="264"/>
              <a:chOff x="1872" y="3336"/>
              <a:chExt cx="768" cy="264"/>
            </a:xfrm>
          </p:grpSpPr>
          <p:sp>
            <p:nvSpPr>
              <p:cNvPr id="125255" name="Line 327"/>
              <p:cNvSpPr>
                <a:spLocks noChangeShapeType="1"/>
              </p:cNvSpPr>
              <p:nvPr/>
            </p:nvSpPr>
            <p:spPr bwMode="auto">
              <a:xfrm flipH="1">
                <a:off x="1872" y="3348"/>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256" name="Line 328"/>
              <p:cNvSpPr>
                <a:spLocks noChangeShapeType="1"/>
              </p:cNvSpPr>
              <p:nvPr/>
            </p:nvSpPr>
            <p:spPr bwMode="auto">
              <a:xfrm>
                <a:off x="1884" y="3336"/>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grpSp>
          <p:nvGrpSpPr>
            <p:cNvPr id="125364" name="Group 329"/>
            <p:cNvGrpSpPr>
              <a:grpSpLocks/>
            </p:cNvGrpSpPr>
            <p:nvPr/>
          </p:nvGrpSpPr>
          <p:grpSpPr bwMode="auto">
            <a:xfrm>
              <a:off x="3924" y="3348"/>
              <a:ext cx="768" cy="264"/>
              <a:chOff x="1872" y="3336"/>
              <a:chExt cx="768" cy="264"/>
            </a:xfrm>
          </p:grpSpPr>
          <p:sp>
            <p:nvSpPr>
              <p:cNvPr id="125258" name="Line 330"/>
              <p:cNvSpPr>
                <a:spLocks noChangeShapeType="1"/>
              </p:cNvSpPr>
              <p:nvPr/>
            </p:nvSpPr>
            <p:spPr bwMode="auto">
              <a:xfrm flipH="1">
                <a:off x="1872" y="3348"/>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259" name="Line 331"/>
              <p:cNvSpPr>
                <a:spLocks noChangeShapeType="1"/>
              </p:cNvSpPr>
              <p:nvPr/>
            </p:nvSpPr>
            <p:spPr bwMode="auto">
              <a:xfrm>
                <a:off x="1884" y="3336"/>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grpSp>
      <p:grpSp>
        <p:nvGrpSpPr>
          <p:cNvPr id="125365" name="Group 332"/>
          <p:cNvGrpSpPr>
            <a:grpSpLocks/>
          </p:cNvGrpSpPr>
          <p:nvPr/>
        </p:nvGrpSpPr>
        <p:grpSpPr bwMode="auto">
          <a:xfrm>
            <a:off x="501650" y="2133600"/>
            <a:ext cx="8642350" cy="2320925"/>
            <a:chOff x="316" y="2700"/>
            <a:chExt cx="5444" cy="1462"/>
          </a:xfrm>
        </p:grpSpPr>
        <p:sp>
          <p:nvSpPr>
            <p:cNvPr id="125261" name="Text Box 333"/>
            <p:cNvSpPr txBox="1">
              <a:spLocks noChangeArrowheads="1"/>
            </p:cNvSpPr>
            <p:nvPr/>
          </p:nvSpPr>
          <p:spPr bwMode="auto">
            <a:xfrm>
              <a:off x="4862" y="3540"/>
              <a:ext cx="714" cy="250"/>
            </a:xfrm>
            <a:prstGeom prst="rect">
              <a:avLst/>
            </a:prstGeom>
            <a:noFill/>
            <a:ln w="9525">
              <a:noFill/>
              <a:miter lim="800000"/>
              <a:headEnd/>
              <a:tailEnd/>
            </a:ln>
            <a:effectLst/>
          </p:spPr>
          <p:txBody>
            <a:bodyPr wrap="none">
              <a:spAutoFit/>
            </a:bodyPr>
            <a:lstStyle/>
            <a:p>
              <a:r>
                <a:rPr lang="en-US" altLang="zh-CN">
                  <a:solidFill>
                    <a:srgbClr val="0066FF"/>
                  </a:solidFill>
                  <a:ea typeface="隶书" pitchFamily="49" charset="-122"/>
                </a:rPr>
                <a:t>q=NULL</a:t>
              </a:r>
            </a:p>
          </p:txBody>
        </p:sp>
        <p:grpSp>
          <p:nvGrpSpPr>
            <p:cNvPr id="125366" name="Group 334"/>
            <p:cNvGrpSpPr>
              <a:grpSpLocks/>
            </p:cNvGrpSpPr>
            <p:nvPr/>
          </p:nvGrpSpPr>
          <p:grpSpPr bwMode="auto">
            <a:xfrm>
              <a:off x="858" y="3088"/>
              <a:ext cx="745" cy="233"/>
              <a:chOff x="933" y="2622"/>
              <a:chExt cx="745" cy="233"/>
            </a:xfrm>
          </p:grpSpPr>
          <p:sp>
            <p:nvSpPr>
              <p:cNvPr id="125263" name="Rectangle 335"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264" name="Rectangle 336"/>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265" name="Line 337"/>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266" name="Text Box 338"/>
            <p:cNvSpPr txBox="1">
              <a:spLocks noChangeArrowheads="1"/>
            </p:cNvSpPr>
            <p:nvPr/>
          </p:nvSpPr>
          <p:spPr bwMode="auto">
            <a:xfrm>
              <a:off x="1135" y="3086"/>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267" name="Line 339"/>
            <p:cNvSpPr>
              <a:spLocks noChangeShapeType="1"/>
            </p:cNvSpPr>
            <p:nvPr/>
          </p:nvSpPr>
          <p:spPr bwMode="auto">
            <a:xfrm>
              <a:off x="581" y="3199"/>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268" name="Text Box 340"/>
            <p:cNvSpPr txBox="1">
              <a:spLocks noChangeArrowheads="1"/>
            </p:cNvSpPr>
            <p:nvPr/>
          </p:nvSpPr>
          <p:spPr bwMode="auto">
            <a:xfrm>
              <a:off x="337" y="3063"/>
              <a:ext cx="267" cy="250"/>
            </a:xfrm>
            <a:prstGeom prst="rect">
              <a:avLst/>
            </a:prstGeom>
            <a:noFill/>
            <a:ln w="9525">
              <a:noFill/>
              <a:miter lim="800000"/>
              <a:headEnd/>
              <a:tailEnd/>
            </a:ln>
            <a:effectLst/>
          </p:spPr>
          <p:txBody>
            <a:bodyPr wrap="none" anchor="ctr">
              <a:spAutoFit/>
            </a:bodyPr>
            <a:lstStyle/>
            <a:p>
              <a:pPr algn="ctr"/>
              <a:r>
                <a:rPr lang="en-US" altLang="zh-CN"/>
                <a:t>pa</a:t>
              </a:r>
            </a:p>
          </p:txBody>
        </p:sp>
        <p:grpSp>
          <p:nvGrpSpPr>
            <p:cNvPr id="125367" name="Group 341"/>
            <p:cNvGrpSpPr>
              <a:grpSpLocks/>
            </p:cNvGrpSpPr>
            <p:nvPr/>
          </p:nvGrpSpPr>
          <p:grpSpPr bwMode="auto">
            <a:xfrm>
              <a:off x="1559" y="3088"/>
              <a:ext cx="1095" cy="277"/>
              <a:chOff x="1634" y="2622"/>
              <a:chExt cx="1095" cy="277"/>
            </a:xfrm>
          </p:grpSpPr>
          <p:sp>
            <p:nvSpPr>
              <p:cNvPr id="125270" name="Line 342"/>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368" name="Group 343"/>
              <p:cNvGrpSpPr>
                <a:grpSpLocks/>
              </p:cNvGrpSpPr>
              <p:nvPr/>
            </p:nvGrpSpPr>
            <p:grpSpPr bwMode="auto">
              <a:xfrm>
                <a:off x="1967" y="2622"/>
                <a:ext cx="762" cy="277"/>
                <a:chOff x="1822" y="3178"/>
                <a:chExt cx="762" cy="277"/>
              </a:xfrm>
            </p:grpSpPr>
            <p:sp>
              <p:nvSpPr>
                <p:cNvPr id="125272" name="Rectangle 344"/>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5273" name="Line 34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74" name="Line 34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369" name="Group 347"/>
            <p:cNvGrpSpPr>
              <a:grpSpLocks/>
            </p:cNvGrpSpPr>
            <p:nvPr/>
          </p:nvGrpSpPr>
          <p:grpSpPr bwMode="auto">
            <a:xfrm>
              <a:off x="2577" y="3084"/>
              <a:ext cx="1175" cy="277"/>
              <a:chOff x="1634" y="2622"/>
              <a:chExt cx="1175" cy="277"/>
            </a:xfrm>
          </p:grpSpPr>
          <p:sp>
            <p:nvSpPr>
              <p:cNvPr id="125276" name="Line 348"/>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370" name="Group 349"/>
              <p:cNvGrpSpPr>
                <a:grpSpLocks/>
              </p:cNvGrpSpPr>
              <p:nvPr/>
            </p:nvGrpSpPr>
            <p:grpSpPr bwMode="auto">
              <a:xfrm>
                <a:off x="1967" y="2622"/>
                <a:ext cx="842" cy="277"/>
                <a:chOff x="1822" y="3178"/>
                <a:chExt cx="842" cy="277"/>
              </a:xfrm>
            </p:grpSpPr>
            <p:sp>
              <p:nvSpPr>
                <p:cNvPr id="125278" name="Rectangle 350"/>
                <p:cNvSpPr>
                  <a:spLocks noChangeArrowheads="1"/>
                </p:cNvSpPr>
                <p:nvPr/>
              </p:nvSpPr>
              <p:spPr bwMode="auto">
                <a:xfrm>
                  <a:off x="1822" y="3183"/>
                  <a:ext cx="842" cy="256"/>
                </a:xfrm>
                <a:prstGeom prst="rect">
                  <a:avLst/>
                </a:prstGeom>
                <a:noFill/>
                <a:ln w="9525">
                  <a:solidFill>
                    <a:schemeClr val="tx1"/>
                  </a:solidFill>
                  <a:miter lim="800000"/>
                  <a:headEnd/>
                  <a:tailEnd/>
                </a:ln>
                <a:effectLst/>
              </p:spPr>
              <p:txBody>
                <a:bodyPr wrap="none" anchor="ctr">
                  <a:spAutoFit/>
                </a:bodyPr>
                <a:lstStyle/>
                <a:p>
                  <a:r>
                    <a:rPr lang="en-US" altLang="zh-CN">
                      <a:solidFill>
                        <a:srgbClr val="FF3300"/>
                      </a:solidFill>
                    </a:rPr>
                    <a:t>11</a:t>
                  </a:r>
                  <a:r>
                    <a:rPr lang="en-US" altLang="zh-CN"/>
                    <a:t>     1       </a:t>
                  </a:r>
                </a:p>
              </p:txBody>
            </p:sp>
            <p:sp>
              <p:nvSpPr>
                <p:cNvPr id="125279" name="Line 351"/>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80" name="Line 352"/>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371" name="Group 353"/>
            <p:cNvGrpSpPr>
              <a:grpSpLocks/>
            </p:cNvGrpSpPr>
            <p:nvPr/>
          </p:nvGrpSpPr>
          <p:grpSpPr bwMode="auto">
            <a:xfrm>
              <a:off x="3911" y="3084"/>
              <a:ext cx="722" cy="277"/>
              <a:chOff x="1822" y="3178"/>
              <a:chExt cx="722" cy="277"/>
            </a:xfrm>
          </p:grpSpPr>
          <p:sp>
            <p:nvSpPr>
              <p:cNvPr id="125282" name="Rectangle 354"/>
              <p:cNvSpPr>
                <a:spLocks noChangeArrowheads="1"/>
              </p:cNvSpPr>
              <p:nvPr/>
            </p:nvSpPr>
            <p:spPr bwMode="auto">
              <a:xfrm>
                <a:off x="1822" y="3183"/>
                <a:ext cx="722" cy="256"/>
              </a:xfrm>
              <a:prstGeom prst="rect">
                <a:avLst/>
              </a:prstGeom>
              <a:noFill/>
              <a:ln w="9525">
                <a:solidFill>
                  <a:srgbClr val="FF3300"/>
                </a:solidFill>
                <a:miter lim="800000"/>
                <a:headEnd/>
                <a:tailEnd/>
              </a:ln>
              <a:effectLst/>
            </p:spPr>
            <p:txBody>
              <a:bodyPr wrap="none" anchor="ctr">
                <a:spAutoFit/>
              </a:bodyPr>
              <a:lstStyle/>
              <a:p>
                <a:r>
                  <a:rPr lang="en-US" altLang="zh-CN"/>
                  <a:t>9     8      </a:t>
                </a:r>
              </a:p>
            </p:txBody>
          </p:sp>
          <p:sp>
            <p:nvSpPr>
              <p:cNvPr id="125283" name="Line 355"/>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84" name="Line 356"/>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5372" name="Group 357"/>
            <p:cNvGrpSpPr>
              <a:grpSpLocks/>
            </p:cNvGrpSpPr>
            <p:nvPr/>
          </p:nvGrpSpPr>
          <p:grpSpPr bwMode="auto">
            <a:xfrm>
              <a:off x="4590" y="3084"/>
              <a:ext cx="1170" cy="277"/>
              <a:chOff x="1634" y="2622"/>
              <a:chExt cx="1170" cy="277"/>
            </a:xfrm>
          </p:grpSpPr>
          <p:sp>
            <p:nvSpPr>
              <p:cNvPr id="125286" name="Line 358"/>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5373" name="Group 359"/>
              <p:cNvGrpSpPr>
                <a:grpSpLocks/>
              </p:cNvGrpSpPr>
              <p:nvPr/>
            </p:nvGrpSpPr>
            <p:grpSpPr bwMode="auto">
              <a:xfrm>
                <a:off x="1967" y="2622"/>
                <a:ext cx="837" cy="277"/>
                <a:chOff x="1822" y="3178"/>
                <a:chExt cx="837" cy="277"/>
              </a:xfrm>
            </p:grpSpPr>
            <p:sp>
              <p:nvSpPr>
                <p:cNvPr id="125288" name="Rectangle 360"/>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5289" name="Line 361"/>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290" name="Line 362"/>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5374" name="Group 363"/>
            <p:cNvGrpSpPr>
              <a:grpSpLocks/>
            </p:cNvGrpSpPr>
            <p:nvPr/>
          </p:nvGrpSpPr>
          <p:grpSpPr bwMode="auto">
            <a:xfrm>
              <a:off x="843" y="3528"/>
              <a:ext cx="745" cy="233"/>
              <a:chOff x="933" y="2622"/>
              <a:chExt cx="745" cy="233"/>
            </a:xfrm>
          </p:grpSpPr>
          <p:sp>
            <p:nvSpPr>
              <p:cNvPr id="125292" name="Rectangle 364"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rgbClr val="FF3300"/>
                </a:solidFill>
                <a:miter lim="800000"/>
                <a:headEnd/>
                <a:tailEnd/>
              </a:ln>
              <a:effectLst/>
            </p:spPr>
            <p:txBody>
              <a:bodyPr wrap="none" anchor="ctr">
                <a:spAutoFit/>
              </a:bodyPr>
              <a:lstStyle/>
              <a:p>
                <a:endParaRPr lang="zh-CN" altLang="en-US"/>
              </a:p>
            </p:txBody>
          </p:sp>
          <p:sp>
            <p:nvSpPr>
              <p:cNvPr id="125293" name="Rectangle 365"/>
              <p:cNvSpPr>
                <a:spLocks noChangeArrowheads="1"/>
              </p:cNvSpPr>
              <p:nvPr/>
            </p:nvSpPr>
            <p:spPr bwMode="auto">
              <a:xfrm>
                <a:off x="1200" y="2622"/>
                <a:ext cx="478" cy="233"/>
              </a:xfrm>
              <a:prstGeom prst="rect">
                <a:avLst/>
              </a:prstGeom>
              <a:noFill/>
              <a:ln w="9525">
                <a:solidFill>
                  <a:srgbClr val="FF3300"/>
                </a:solidFill>
                <a:miter lim="800000"/>
                <a:headEnd/>
                <a:tailEnd/>
              </a:ln>
              <a:effectLst/>
            </p:spPr>
            <p:txBody>
              <a:bodyPr anchor="ctr">
                <a:spAutoFit/>
              </a:bodyPr>
              <a:lstStyle/>
              <a:p>
                <a:endParaRPr lang="zh-CN" altLang="en-US"/>
              </a:p>
            </p:txBody>
          </p:sp>
          <p:sp>
            <p:nvSpPr>
              <p:cNvPr id="125294" name="Line 366"/>
              <p:cNvSpPr>
                <a:spLocks noChangeShapeType="1"/>
              </p:cNvSpPr>
              <p:nvPr/>
            </p:nvSpPr>
            <p:spPr bwMode="auto">
              <a:xfrm>
                <a:off x="1446" y="2622"/>
                <a:ext cx="0" cy="233"/>
              </a:xfrm>
              <a:prstGeom prst="line">
                <a:avLst/>
              </a:prstGeom>
              <a:noFill/>
              <a:ln w="9525">
                <a:solidFill>
                  <a:srgbClr val="FF3300"/>
                </a:solidFill>
                <a:round/>
                <a:headEnd/>
                <a:tailEnd/>
              </a:ln>
              <a:effectLst/>
            </p:spPr>
            <p:txBody>
              <a:bodyPr wrap="none" anchor="ctr">
                <a:spAutoFit/>
              </a:bodyPr>
              <a:lstStyle/>
              <a:p>
                <a:endParaRPr lang="zh-CN" altLang="en-US"/>
              </a:p>
            </p:txBody>
          </p:sp>
        </p:grpSp>
        <p:sp>
          <p:nvSpPr>
            <p:cNvPr id="125295" name="Text Box 367"/>
            <p:cNvSpPr txBox="1">
              <a:spLocks noChangeArrowheads="1"/>
            </p:cNvSpPr>
            <p:nvPr/>
          </p:nvSpPr>
          <p:spPr bwMode="auto">
            <a:xfrm>
              <a:off x="1120" y="3526"/>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296" name="Line 368"/>
            <p:cNvSpPr>
              <a:spLocks noChangeShapeType="1"/>
            </p:cNvSpPr>
            <p:nvPr/>
          </p:nvSpPr>
          <p:spPr bwMode="auto">
            <a:xfrm>
              <a:off x="566" y="3639"/>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297" name="Text Box 369"/>
            <p:cNvSpPr txBox="1">
              <a:spLocks noChangeArrowheads="1"/>
            </p:cNvSpPr>
            <p:nvPr/>
          </p:nvSpPr>
          <p:spPr bwMode="auto">
            <a:xfrm>
              <a:off x="316" y="3503"/>
              <a:ext cx="276" cy="250"/>
            </a:xfrm>
            <a:prstGeom prst="rect">
              <a:avLst/>
            </a:prstGeom>
            <a:noFill/>
            <a:ln w="9525">
              <a:noFill/>
              <a:miter lim="800000"/>
              <a:headEnd/>
              <a:tailEnd/>
            </a:ln>
            <a:effectLst/>
          </p:spPr>
          <p:txBody>
            <a:bodyPr wrap="none" anchor="ctr">
              <a:spAutoFit/>
            </a:bodyPr>
            <a:lstStyle/>
            <a:p>
              <a:pPr algn="ctr"/>
              <a:r>
                <a:rPr lang="en-US" altLang="zh-CN"/>
                <a:t>pb</a:t>
              </a:r>
            </a:p>
          </p:txBody>
        </p:sp>
        <p:grpSp>
          <p:nvGrpSpPr>
            <p:cNvPr id="125375" name="Group 370"/>
            <p:cNvGrpSpPr>
              <a:grpSpLocks/>
            </p:cNvGrpSpPr>
            <p:nvPr/>
          </p:nvGrpSpPr>
          <p:grpSpPr bwMode="auto">
            <a:xfrm>
              <a:off x="1877" y="3528"/>
              <a:ext cx="762" cy="277"/>
              <a:chOff x="1822" y="3178"/>
              <a:chExt cx="762" cy="277"/>
            </a:xfrm>
          </p:grpSpPr>
          <p:sp>
            <p:nvSpPr>
              <p:cNvPr id="125299" name="Rectangle 371"/>
              <p:cNvSpPr>
                <a:spLocks noChangeArrowheads="1"/>
              </p:cNvSpPr>
              <p:nvPr/>
            </p:nvSpPr>
            <p:spPr bwMode="auto">
              <a:xfrm>
                <a:off x="1822" y="3183"/>
                <a:ext cx="762" cy="256"/>
              </a:xfrm>
              <a:prstGeom prst="rect">
                <a:avLst/>
              </a:prstGeom>
              <a:noFill/>
              <a:ln w="9525">
                <a:solidFill>
                  <a:srgbClr val="FF3300"/>
                </a:solidFill>
                <a:miter lim="800000"/>
                <a:headEnd/>
                <a:tailEnd/>
              </a:ln>
              <a:effectLst/>
            </p:spPr>
            <p:txBody>
              <a:bodyPr wrap="none" anchor="ctr">
                <a:spAutoFit/>
              </a:bodyPr>
              <a:lstStyle/>
              <a:p>
                <a:r>
                  <a:rPr lang="en-US" altLang="zh-CN"/>
                  <a:t>8     1       </a:t>
                </a:r>
              </a:p>
            </p:txBody>
          </p:sp>
          <p:sp>
            <p:nvSpPr>
              <p:cNvPr id="125300" name="Line 372"/>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301" name="Line 373"/>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4928" name="Group 374"/>
            <p:cNvGrpSpPr>
              <a:grpSpLocks/>
            </p:cNvGrpSpPr>
            <p:nvPr/>
          </p:nvGrpSpPr>
          <p:grpSpPr bwMode="auto">
            <a:xfrm>
              <a:off x="2895" y="3524"/>
              <a:ext cx="762" cy="277"/>
              <a:chOff x="1822" y="3178"/>
              <a:chExt cx="762" cy="277"/>
            </a:xfrm>
          </p:grpSpPr>
          <p:sp>
            <p:nvSpPr>
              <p:cNvPr id="125303" name="Rectangle 375"/>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5304" name="Line 376"/>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305" name="Line 377"/>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4929" name="Group 378"/>
            <p:cNvGrpSpPr>
              <a:grpSpLocks/>
            </p:cNvGrpSpPr>
            <p:nvPr/>
          </p:nvGrpSpPr>
          <p:grpSpPr bwMode="auto">
            <a:xfrm>
              <a:off x="3896" y="3524"/>
              <a:ext cx="810" cy="277"/>
              <a:chOff x="1822" y="3178"/>
              <a:chExt cx="810" cy="277"/>
            </a:xfrm>
          </p:grpSpPr>
          <p:sp>
            <p:nvSpPr>
              <p:cNvPr id="125307" name="Rectangle 379"/>
              <p:cNvSpPr>
                <a:spLocks noChangeArrowheads="1"/>
              </p:cNvSpPr>
              <p:nvPr/>
            </p:nvSpPr>
            <p:spPr bwMode="auto">
              <a:xfrm>
                <a:off x="1822" y="3183"/>
                <a:ext cx="810" cy="256"/>
              </a:xfrm>
              <a:prstGeom prst="rect">
                <a:avLst/>
              </a:prstGeom>
              <a:noFill/>
              <a:ln w="9525">
                <a:solidFill>
                  <a:srgbClr val="FF3300"/>
                </a:solidFill>
                <a:miter lim="800000"/>
                <a:headEnd/>
                <a:tailEnd/>
              </a:ln>
              <a:effectLst/>
            </p:spPr>
            <p:txBody>
              <a:bodyPr wrap="none" anchor="ctr">
                <a:spAutoFit/>
              </a:bodyPr>
              <a:lstStyle/>
              <a:p>
                <a:r>
                  <a:rPr lang="en-US" altLang="zh-CN"/>
                  <a:t>-9    8    ^  </a:t>
                </a:r>
              </a:p>
            </p:txBody>
          </p:sp>
          <p:sp>
            <p:nvSpPr>
              <p:cNvPr id="125308" name="Line 380"/>
              <p:cNvSpPr>
                <a:spLocks noChangeShapeType="1"/>
              </p:cNvSpPr>
              <p:nvPr/>
            </p:nvSpPr>
            <p:spPr bwMode="auto">
              <a:xfrm flipH="1">
                <a:off x="2067" y="3178"/>
                <a:ext cx="0" cy="277"/>
              </a:xfrm>
              <a:prstGeom prst="line">
                <a:avLst/>
              </a:prstGeom>
              <a:noFill/>
              <a:ln w="9525">
                <a:solidFill>
                  <a:srgbClr val="FF3300"/>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309" name="Line 381"/>
              <p:cNvSpPr>
                <a:spLocks noChangeShapeType="1"/>
              </p:cNvSpPr>
              <p:nvPr/>
            </p:nvSpPr>
            <p:spPr bwMode="auto">
              <a:xfrm>
                <a:off x="2334" y="3178"/>
                <a:ext cx="0" cy="266"/>
              </a:xfrm>
              <a:prstGeom prst="line">
                <a:avLst/>
              </a:prstGeom>
              <a:noFill/>
              <a:ln w="9525">
                <a:solidFill>
                  <a:srgbClr val="FF3300"/>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nvGrpSpPr>
            <p:cNvPr id="124930" name="Group 382"/>
            <p:cNvGrpSpPr>
              <a:grpSpLocks/>
            </p:cNvGrpSpPr>
            <p:nvPr/>
          </p:nvGrpSpPr>
          <p:grpSpPr bwMode="auto">
            <a:xfrm>
              <a:off x="5066" y="2700"/>
              <a:ext cx="298" cy="423"/>
              <a:chOff x="1958" y="528"/>
              <a:chExt cx="298" cy="423"/>
            </a:xfrm>
          </p:grpSpPr>
          <p:sp>
            <p:nvSpPr>
              <p:cNvPr id="125311" name="Line 383"/>
              <p:cNvSpPr>
                <a:spLocks noChangeShapeType="1"/>
              </p:cNvSpPr>
              <p:nvPr/>
            </p:nvSpPr>
            <p:spPr bwMode="auto">
              <a:xfrm>
                <a:off x="2160" y="663"/>
                <a:ext cx="96" cy="288"/>
              </a:xfrm>
              <a:prstGeom prst="line">
                <a:avLst/>
              </a:prstGeom>
              <a:noFill/>
              <a:ln w="38100">
                <a:solidFill>
                  <a:schemeClr val="folHlink"/>
                </a:solidFill>
                <a:round/>
                <a:headEnd/>
                <a:tailEnd type="triangle" w="med" len="med"/>
              </a:ln>
              <a:effectLst/>
            </p:spPr>
            <p:txBody>
              <a:bodyPr wrap="none" anchor="ctr"/>
              <a:lstStyle/>
              <a:p>
                <a:endParaRPr lang="zh-CN" altLang="en-US"/>
              </a:p>
            </p:txBody>
          </p:sp>
          <p:sp>
            <p:nvSpPr>
              <p:cNvPr id="125312" name="Text Box 384"/>
              <p:cNvSpPr txBox="1">
                <a:spLocks noChangeArrowheads="1"/>
              </p:cNvSpPr>
              <p:nvPr/>
            </p:nvSpPr>
            <p:spPr bwMode="auto">
              <a:xfrm>
                <a:off x="1958" y="528"/>
                <a:ext cx="196" cy="250"/>
              </a:xfrm>
              <a:prstGeom prst="rect">
                <a:avLst/>
              </a:prstGeom>
              <a:noFill/>
              <a:ln w="9525">
                <a:noFill/>
                <a:miter lim="800000"/>
                <a:headEnd/>
                <a:tailEnd/>
              </a:ln>
              <a:effectLst/>
            </p:spPr>
            <p:txBody>
              <a:bodyPr wrap="none">
                <a:spAutoFit/>
              </a:bodyPr>
              <a:lstStyle/>
              <a:p>
                <a:r>
                  <a:rPr lang="en-US" altLang="zh-CN">
                    <a:solidFill>
                      <a:schemeClr val="folHlink"/>
                    </a:solidFill>
                    <a:ea typeface="隶书" pitchFamily="49" charset="-122"/>
                  </a:rPr>
                  <a:t>p</a:t>
                </a:r>
              </a:p>
            </p:txBody>
          </p:sp>
        </p:grpSp>
        <p:sp>
          <p:nvSpPr>
            <p:cNvPr id="125313" name="Text Box 385"/>
            <p:cNvSpPr txBox="1">
              <a:spLocks noChangeArrowheads="1"/>
            </p:cNvSpPr>
            <p:nvPr/>
          </p:nvSpPr>
          <p:spPr bwMode="auto">
            <a:xfrm>
              <a:off x="2851" y="3912"/>
              <a:ext cx="320" cy="250"/>
            </a:xfrm>
            <a:prstGeom prst="rect">
              <a:avLst/>
            </a:prstGeom>
            <a:noFill/>
            <a:ln w="9525">
              <a:noFill/>
              <a:miter lim="800000"/>
              <a:headEnd/>
              <a:tailEnd/>
            </a:ln>
            <a:effectLst/>
          </p:spPr>
          <p:txBody>
            <a:bodyPr>
              <a:spAutoFit/>
            </a:bodyPr>
            <a:lstStyle/>
            <a:p>
              <a:r>
                <a:rPr lang="en-US" altLang="zh-CN">
                  <a:solidFill>
                    <a:srgbClr val="FF9900"/>
                  </a:solidFill>
                  <a:ea typeface="隶书" pitchFamily="49" charset="-122"/>
                </a:rPr>
                <a:t>pre</a:t>
              </a:r>
            </a:p>
          </p:txBody>
        </p:sp>
        <p:sp>
          <p:nvSpPr>
            <p:cNvPr id="125314" name="Line 386"/>
            <p:cNvSpPr>
              <a:spLocks noChangeShapeType="1"/>
            </p:cNvSpPr>
            <p:nvPr/>
          </p:nvSpPr>
          <p:spPr bwMode="auto">
            <a:xfrm flipH="1">
              <a:off x="3264" y="3240"/>
              <a:ext cx="288" cy="288"/>
            </a:xfrm>
            <a:prstGeom prst="line">
              <a:avLst/>
            </a:prstGeom>
            <a:noFill/>
            <a:ln w="38100">
              <a:solidFill>
                <a:srgbClr val="FF3300"/>
              </a:solidFill>
              <a:round/>
              <a:headEnd/>
              <a:tailEnd type="triangle" w="med" len="med"/>
            </a:ln>
            <a:effectLst/>
          </p:spPr>
          <p:txBody>
            <a:bodyPr wrap="none" lIns="90000" tIns="46800" rIns="90000" bIns="46800" anchor="ctr">
              <a:spAutoFit/>
            </a:bodyPr>
            <a:lstStyle/>
            <a:p>
              <a:endParaRPr lang="zh-CN" altLang="en-US"/>
            </a:p>
          </p:txBody>
        </p:sp>
        <p:sp>
          <p:nvSpPr>
            <p:cNvPr id="125315" name="Line 387"/>
            <p:cNvSpPr>
              <a:spLocks noChangeShapeType="1"/>
            </p:cNvSpPr>
            <p:nvPr/>
          </p:nvSpPr>
          <p:spPr bwMode="auto">
            <a:xfrm flipV="1">
              <a:off x="3132" y="3780"/>
              <a:ext cx="168" cy="228"/>
            </a:xfrm>
            <a:prstGeom prst="line">
              <a:avLst/>
            </a:prstGeom>
            <a:noFill/>
            <a:ln w="38100">
              <a:solidFill>
                <a:srgbClr val="FF9900"/>
              </a:solidFill>
              <a:round/>
              <a:headEnd/>
              <a:tailEnd type="triangle" w="med" len="med"/>
            </a:ln>
            <a:effectLst/>
          </p:spPr>
          <p:txBody>
            <a:bodyPr wrap="none" lIns="90000" tIns="46800" rIns="90000" bIns="46800" anchor="ctr">
              <a:spAutoFit/>
            </a:bodyPr>
            <a:lstStyle/>
            <a:p>
              <a:endParaRPr lang="zh-CN" altLang="en-US"/>
            </a:p>
          </p:txBody>
        </p:sp>
        <p:grpSp>
          <p:nvGrpSpPr>
            <p:cNvPr id="124931" name="Group 388"/>
            <p:cNvGrpSpPr>
              <a:grpSpLocks/>
            </p:cNvGrpSpPr>
            <p:nvPr/>
          </p:nvGrpSpPr>
          <p:grpSpPr bwMode="auto">
            <a:xfrm>
              <a:off x="1872" y="3528"/>
              <a:ext cx="768" cy="264"/>
              <a:chOff x="1872" y="3336"/>
              <a:chExt cx="768" cy="264"/>
            </a:xfrm>
          </p:grpSpPr>
          <p:sp>
            <p:nvSpPr>
              <p:cNvPr id="125317" name="Line 389"/>
              <p:cNvSpPr>
                <a:spLocks noChangeShapeType="1"/>
              </p:cNvSpPr>
              <p:nvPr/>
            </p:nvSpPr>
            <p:spPr bwMode="auto">
              <a:xfrm flipH="1">
                <a:off x="1872" y="3348"/>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318" name="Line 390"/>
              <p:cNvSpPr>
                <a:spLocks noChangeShapeType="1"/>
              </p:cNvSpPr>
              <p:nvPr/>
            </p:nvSpPr>
            <p:spPr bwMode="auto">
              <a:xfrm>
                <a:off x="1884" y="3336"/>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sp>
          <p:nvSpPr>
            <p:cNvPr id="125319" name="Line 391"/>
            <p:cNvSpPr>
              <a:spLocks noChangeShapeType="1"/>
            </p:cNvSpPr>
            <p:nvPr/>
          </p:nvSpPr>
          <p:spPr bwMode="auto">
            <a:xfrm flipV="1">
              <a:off x="3600" y="3288"/>
              <a:ext cx="1380" cy="336"/>
            </a:xfrm>
            <a:prstGeom prst="line">
              <a:avLst/>
            </a:prstGeom>
            <a:noFill/>
            <a:ln w="38100">
              <a:solidFill>
                <a:schemeClr val="tx2"/>
              </a:solidFill>
              <a:round/>
              <a:headEnd/>
              <a:tailEnd type="triangle" w="med" len="med"/>
            </a:ln>
            <a:effectLst/>
          </p:spPr>
          <p:txBody>
            <a:bodyPr wrap="none" lIns="90000" tIns="46800" rIns="90000" bIns="46800" anchor="ctr">
              <a:spAutoFit/>
            </a:bodyPr>
            <a:lstStyle/>
            <a:p>
              <a:endParaRPr lang="zh-CN" altLang="en-US"/>
            </a:p>
          </p:txBody>
        </p:sp>
        <p:grpSp>
          <p:nvGrpSpPr>
            <p:cNvPr id="124934" name="Group 392"/>
            <p:cNvGrpSpPr>
              <a:grpSpLocks/>
            </p:cNvGrpSpPr>
            <p:nvPr/>
          </p:nvGrpSpPr>
          <p:grpSpPr bwMode="auto">
            <a:xfrm>
              <a:off x="3876" y="3096"/>
              <a:ext cx="768" cy="264"/>
              <a:chOff x="1872" y="3336"/>
              <a:chExt cx="768" cy="264"/>
            </a:xfrm>
          </p:grpSpPr>
          <p:sp>
            <p:nvSpPr>
              <p:cNvPr id="125321" name="Line 393"/>
              <p:cNvSpPr>
                <a:spLocks noChangeShapeType="1"/>
              </p:cNvSpPr>
              <p:nvPr/>
            </p:nvSpPr>
            <p:spPr bwMode="auto">
              <a:xfrm flipH="1">
                <a:off x="1872" y="3348"/>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322" name="Line 394"/>
              <p:cNvSpPr>
                <a:spLocks noChangeShapeType="1"/>
              </p:cNvSpPr>
              <p:nvPr/>
            </p:nvSpPr>
            <p:spPr bwMode="auto">
              <a:xfrm>
                <a:off x="1884" y="3336"/>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grpSp>
          <p:nvGrpSpPr>
            <p:cNvPr id="124935" name="Group 395"/>
            <p:cNvGrpSpPr>
              <a:grpSpLocks/>
            </p:cNvGrpSpPr>
            <p:nvPr/>
          </p:nvGrpSpPr>
          <p:grpSpPr bwMode="auto">
            <a:xfrm>
              <a:off x="3924" y="3540"/>
              <a:ext cx="768" cy="264"/>
              <a:chOff x="1872" y="3336"/>
              <a:chExt cx="768" cy="264"/>
            </a:xfrm>
          </p:grpSpPr>
          <p:sp>
            <p:nvSpPr>
              <p:cNvPr id="125324" name="Line 396"/>
              <p:cNvSpPr>
                <a:spLocks noChangeShapeType="1"/>
              </p:cNvSpPr>
              <p:nvPr/>
            </p:nvSpPr>
            <p:spPr bwMode="auto">
              <a:xfrm flipH="1">
                <a:off x="1872" y="3348"/>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325" name="Line 397"/>
              <p:cNvSpPr>
                <a:spLocks noChangeShapeType="1"/>
              </p:cNvSpPr>
              <p:nvPr/>
            </p:nvSpPr>
            <p:spPr bwMode="auto">
              <a:xfrm>
                <a:off x="1884" y="3336"/>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grpSp>
          <p:nvGrpSpPr>
            <p:cNvPr id="124942" name="Group 398"/>
            <p:cNvGrpSpPr>
              <a:grpSpLocks/>
            </p:cNvGrpSpPr>
            <p:nvPr/>
          </p:nvGrpSpPr>
          <p:grpSpPr bwMode="auto">
            <a:xfrm>
              <a:off x="816" y="3528"/>
              <a:ext cx="768" cy="264"/>
              <a:chOff x="1872" y="3336"/>
              <a:chExt cx="768" cy="264"/>
            </a:xfrm>
          </p:grpSpPr>
          <p:sp>
            <p:nvSpPr>
              <p:cNvPr id="125327" name="Line 399"/>
              <p:cNvSpPr>
                <a:spLocks noChangeShapeType="1"/>
              </p:cNvSpPr>
              <p:nvPr/>
            </p:nvSpPr>
            <p:spPr bwMode="auto">
              <a:xfrm flipH="1">
                <a:off x="1872" y="3348"/>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sp>
            <p:nvSpPr>
              <p:cNvPr id="125328" name="Line 400"/>
              <p:cNvSpPr>
                <a:spLocks noChangeShapeType="1"/>
              </p:cNvSpPr>
              <p:nvPr/>
            </p:nvSpPr>
            <p:spPr bwMode="auto">
              <a:xfrm>
                <a:off x="1884" y="3336"/>
                <a:ext cx="756" cy="252"/>
              </a:xfrm>
              <a:prstGeom prst="line">
                <a:avLst/>
              </a:prstGeom>
              <a:noFill/>
              <a:ln w="38100">
                <a:solidFill>
                  <a:srgbClr val="33CCCC"/>
                </a:solidFill>
                <a:round/>
                <a:headEnd/>
                <a:tailEnd/>
              </a:ln>
              <a:effectLst/>
            </p:spPr>
            <p:txBody>
              <a:bodyPr wrap="none" lIns="90000" tIns="46800" rIns="90000" bIns="46800" anchor="ctr">
                <a:spAutoFit/>
              </a:bodyPr>
              <a:lstStyle/>
              <a:p>
                <a:endParaRPr lang="zh-CN" altLang="en-US"/>
              </a:p>
            </p:txBody>
          </p:sp>
        </p:grpSp>
      </p:grpSp>
      <p:grpSp>
        <p:nvGrpSpPr>
          <p:cNvPr id="124944" name="Group 401"/>
          <p:cNvGrpSpPr>
            <a:grpSpLocks/>
          </p:cNvGrpSpPr>
          <p:nvPr/>
        </p:nvGrpSpPr>
        <p:grpSpPr bwMode="auto">
          <a:xfrm>
            <a:off x="0" y="4705350"/>
            <a:ext cx="8609013" cy="479425"/>
            <a:chOff x="174" y="3427"/>
            <a:chExt cx="5423" cy="302"/>
          </a:xfrm>
        </p:grpSpPr>
        <p:grpSp>
          <p:nvGrpSpPr>
            <p:cNvPr id="124948" name="Group 402"/>
            <p:cNvGrpSpPr>
              <a:grpSpLocks/>
            </p:cNvGrpSpPr>
            <p:nvPr/>
          </p:nvGrpSpPr>
          <p:grpSpPr bwMode="auto">
            <a:xfrm>
              <a:off x="695" y="3452"/>
              <a:ext cx="745" cy="233"/>
              <a:chOff x="933" y="2622"/>
              <a:chExt cx="745" cy="233"/>
            </a:xfrm>
          </p:grpSpPr>
          <p:sp>
            <p:nvSpPr>
              <p:cNvPr id="125331" name="Rectangle 403" descr="浅色上对角线"/>
              <p:cNvSpPr>
                <a:spLocks noChangeArrowheads="1"/>
              </p:cNvSpPr>
              <p:nvPr/>
            </p:nvSpPr>
            <p:spPr bwMode="auto">
              <a:xfrm>
                <a:off x="933" y="2622"/>
                <a:ext cx="267" cy="233"/>
              </a:xfrm>
              <a:prstGeom prst="rect">
                <a:avLst/>
              </a:prstGeom>
              <a:pattFill prst="ltUpDiag">
                <a:fgClr>
                  <a:srgbClr val="000000"/>
                </a:fgClr>
                <a:bgClr>
                  <a:srgbClr val="FFFFFF"/>
                </a:bgClr>
              </a:pattFill>
              <a:ln w="9525">
                <a:solidFill>
                  <a:schemeClr val="tx1"/>
                </a:solidFill>
                <a:miter lim="800000"/>
                <a:headEnd/>
                <a:tailEnd/>
              </a:ln>
              <a:effectLst/>
            </p:spPr>
            <p:txBody>
              <a:bodyPr wrap="none" anchor="ctr">
                <a:spAutoFit/>
              </a:bodyPr>
              <a:lstStyle/>
              <a:p>
                <a:endParaRPr lang="zh-CN" altLang="en-US"/>
              </a:p>
            </p:txBody>
          </p:sp>
          <p:sp>
            <p:nvSpPr>
              <p:cNvPr id="125332" name="Rectangle 404"/>
              <p:cNvSpPr>
                <a:spLocks noChangeArrowheads="1"/>
              </p:cNvSpPr>
              <p:nvPr/>
            </p:nvSpPr>
            <p:spPr bwMode="auto">
              <a:xfrm>
                <a:off x="1200" y="2622"/>
                <a:ext cx="478" cy="233"/>
              </a:xfrm>
              <a:prstGeom prst="rect">
                <a:avLst/>
              </a:prstGeom>
              <a:noFill/>
              <a:ln w="9525">
                <a:solidFill>
                  <a:schemeClr val="tx1"/>
                </a:solidFill>
                <a:miter lim="800000"/>
                <a:headEnd/>
                <a:tailEnd/>
              </a:ln>
              <a:effectLst/>
            </p:spPr>
            <p:txBody>
              <a:bodyPr anchor="ctr">
                <a:spAutoFit/>
              </a:bodyPr>
              <a:lstStyle/>
              <a:p>
                <a:endParaRPr lang="zh-CN" altLang="en-US"/>
              </a:p>
            </p:txBody>
          </p:sp>
          <p:sp>
            <p:nvSpPr>
              <p:cNvPr id="125333" name="Line 405"/>
              <p:cNvSpPr>
                <a:spLocks noChangeShapeType="1"/>
              </p:cNvSpPr>
              <p:nvPr/>
            </p:nvSpPr>
            <p:spPr bwMode="auto">
              <a:xfrm>
                <a:off x="1446" y="2622"/>
                <a:ext cx="0" cy="233"/>
              </a:xfrm>
              <a:prstGeom prst="line">
                <a:avLst/>
              </a:prstGeom>
              <a:noFill/>
              <a:ln w="9525">
                <a:solidFill>
                  <a:schemeClr val="tx1"/>
                </a:solidFill>
                <a:round/>
                <a:headEnd/>
                <a:tailEnd/>
              </a:ln>
              <a:effectLst/>
            </p:spPr>
            <p:txBody>
              <a:bodyPr wrap="none" anchor="ctr">
                <a:spAutoFit/>
              </a:bodyPr>
              <a:lstStyle/>
              <a:p>
                <a:endParaRPr lang="zh-CN" altLang="en-US"/>
              </a:p>
            </p:txBody>
          </p:sp>
        </p:grpSp>
        <p:sp>
          <p:nvSpPr>
            <p:cNvPr id="125334" name="Text Box 406"/>
            <p:cNvSpPr txBox="1">
              <a:spLocks noChangeArrowheads="1"/>
            </p:cNvSpPr>
            <p:nvPr/>
          </p:nvSpPr>
          <p:spPr bwMode="auto">
            <a:xfrm>
              <a:off x="972" y="3450"/>
              <a:ext cx="249" cy="250"/>
            </a:xfrm>
            <a:prstGeom prst="rect">
              <a:avLst/>
            </a:prstGeom>
            <a:noFill/>
            <a:ln w="9525">
              <a:noFill/>
              <a:miter lim="800000"/>
              <a:headEnd/>
              <a:tailEnd/>
            </a:ln>
            <a:effectLst/>
          </p:spPr>
          <p:txBody>
            <a:bodyPr wrap="none" anchor="ctr">
              <a:spAutoFit/>
            </a:bodyPr>
            <a:lstStyle/>
            <a:p>
              <a:pPr algn="ctr"/>
              <a:r>
                <a:rPr lang="en-US" altLang="zh-CN"/>
                <a:t>-1</a:t>
              </a:r>
            </a:p>
          </p:txBody>
        </p:sp>
        <p:sp>
          <p:nvSpPr>
            <p:cNvPr id="125335" name="Line 407"/>
            <p:cNvSpPr>
              <a:spLocks noChangeShapeType="1"/>
            </p:cNvSpPr>
            <p:nvPr/>
          </p:nvSpPr>
          <p:spPr bwMode="auto">
            <a:xfrm>
              <a:off x="418" y="3563"/>
              <a:ext cx="277"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sp>
          <p:nvSpPr>
            <p:cNvPr id="125336" name="Text Box 408"/>
            <p:cNvSpPr txBox="1">
              <a:spLocks noChangeArrowheads="1"/>
            </p:cNvSpPr>
            <p:nvPr/>
          </p:nvSpPr>
          <p:spPr bwMode="auto">
            <a:xfrm>
              <a:off x="174" y="3427"/>
              <a:ext cx="267" cy="250"/>
            </a:xfrm>
            <a:prstGeom prst="rect">
              <a:avLst/>
            </a:prstGeom>
            <a:noFill/>
            <a:ln w="9525">
              <a:noFill/>
              <a:miter lim="800000"/>
              <a:headEnd/>
              <a:tailEnd/>
            </a:ln>
            <a:effectLst/>
          </p:spPr>
          <p:txBody>
            <a:bodyPr wrap="none" anchor="ctr">
              <a:spAutoFit/>
            </a:bodyPr>
            <a:lstStyle/>
            <a:p>
              <a:pPr algn="ctr"/>
              <a:r>
                <a:rPr lang="en-US" altLang="zh-CN"/>
                <a:t>pa</a:t>
              </a:r>
            </a:p>
          </p:txBody>
        </p:sp>
        <p:grpSp>
          <p:nvGrpSpPr>
            <p:cNvPr id="124950" name="Group 409"/>
            <p:cNvGrpSpPr>
              <a:grpSpLocks/>
            </p:cNvGrpSpPr>
            <p:nvPr/>
          </p:nvGrpSpPr>
          <p:grpSpPr bwMode="auto">
            <a:xfrm>
              <a:off x="1396" y="3452"/>
              <a:ext cx="1095" cy="277"/>
              <a:chOff x="1634" y="2622"/>
              <a:chExt cx="1095" cy="277"/>
            </a:xfrm>
          </p:grpSpPr>
          <p:sp>
            <p:nvSpPr>
              <p:cNvPr id="125338" name="Line 410"/>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4954" name="Group 411"/>
              <p:cNvGrpSpPr>
                <a:grpSpLocks/>
              </p:cNvGrpSpPr>
              <p:nvPr/>
            </p:nvGrpSpPr>
            <p:grpSpPr bwMode="auto">
              <a:xfrm>
                <a:off x="1967" y="2622"/>
                <a:ext cx="762" cy="277"/>
                <a:chOff x="1822" y="3178"/>
                <a:chExt cx="762" cy="277"/>
              </a:xfrm>
            </p:grpSpPr>
            <p:sp>
              <p:nvSpPr>
                <p:cNvPr id="125340" name="Rectangle 412"/>
                <p:cNvSpPr>
                  <a:spLocks noChangeArrowheads="1"/>
                </p:cNvSpPr>
                <p:nvPr/>
              </p:nvSpPr>
              <p:spPr bwMode="auto">
                <a:xfrm>
                  <a:off x="1822" y="3183"/>
                  <a:ext cx="762" cy="256"/>
                </a:xfrm>
                <a:prstGeom prst="rect">
                  <a:avLst/>
                </a:prstGeom>
                <a:noFill/>
                <a:ln w="9525">
                  <a:solidFill>
                    <a:schemeClr val="tx1"/>
                  </a:solidFill>
                  <a:miter lim="800000"/>
                  <a:headEnd/>
                  <a:tailEnd/>
                </a:ln>
                <a:effectLst/>
              </p:spPr>
              <p:txBody>
                <a:bodyPr wrap="none" anchor="ctr">
                  <a:spAutoFit/>
                </a:bodyPr>
                <a:lstStyle/>
                <a:p>
                  <a:r>
                    <a:rPr lang="en-US" altLang="zh-CN"/>
                    <a:t>7     0       </a:t>
                  </a:r>
                </a:p>
              </p:txBody>
            </p:sp>
            <p:sp>
              <p:nvSpPr>
                <p:cNvPr id="125341" name="Line 413"/>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342" name="Line 414"/>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4956" name="Group 415"/>
            <p:cNvGrpSpPr>
              <a:grpSpLocks/>
            </p:cNvGrpSpPr>
            <p:nvPr/>
          </p:nvGrpSpPr>
          <p:grpSpPr bwMode="auto">
            <a:xfrm>
              <a:off x="2414" y="3448"/>
              <a:ext cx="1135" cy="277"/>
              <a:chOff x="1634" y="2622"/>
              <a:chExt cx="1135" cy="277"/>
            </a:xfrm>
          </p:grpSpPr>
          <p:sp>
            <p:nvSpPr>
              <p:cNvPr id="125344" name="Line 416"/>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4960" name="Group 417"/>
              <p:cNvGrpSpPr>
                <a:grpSpLocks/>
              </p:cNvGrpSpPr>
              <p:nvPr/>
            </p:nvGrpSpPr>
            <p:grpSpPr bwMode="auto">
              <a:xfrm>
                <a:off x="1967" y="2622"/>
                <a:ext cx="802" cy="277"/>
                <a:chOff x="1822" y="3178"/>
                <a:chExt cx="802" cy="277"/>
              </a:xfrm>
            </p:grpSpPr>
            <p:sp>
              <p:nvSpPr>
                <p:cNvPr id="125346" name="Rectangle 418"/>
                <p:cNvSpPr>
                  <a:spLocks noChangeArrowheads="1"/>
                </p:cNvSpPr>
                <p:nvPr/>
              </p:nvSpPr>
              <p:spPr bwMode="auto">
                <a:xfrm>
                  <a:off x="1822" y="3183"/>
                  <a:ext cx="802" cy="256"/>
                </a:xfrm>
                <a:prstGeom prst="rect">
                  <a:avLst/>
                </a:prstGeom>
                <a:noFill/>
                <a:ln w="9525">
                  <a:solidFill>
                    <a:schemeClr val="tx1"/>
                  </a:solidFill>
                  <a:miter lim="800000"/>
                  <a:headEnd/>
                  <a:tailEnd/>
                </a:ln>
                <a:effectLst/>
              </p:spPr>
              <p:txBody>
                <a:bodyPr wrap="none" anchor="ctr">
                  <a:spAutoFit/>
                </a:bodyPr>
                <a:lstStyle/>
                <a:p>
                  <a:r>
                    <a:rPr lang="en-US" altLang="zh-CN">
                      <a:solidFill>
                        <a:srgbClr val="FF3300"/>
                      </a:solidFill>
                    </a:rPr>
                    <a:t>11</a:t>
                  </a:r>
                  <a:r>
                    <a:rPr lang="en-US" altLang="zh-CN"/>
                    <a:t>    1       </a:t>
                  </a:r>
                </a:p>
              </p:txBody>
            </p:sp>
            <p:sp>
              <p:nvSpPr>
                <p:cNvPr id="125347" name="Line 419"/>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348" name="Line 420"/>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4962" name="Group 421"/>
            <p:cNvGrpSpPr>
              <a:grpSpLocks/>
            </p:cNvGrpSpPr>
            <p:nvPr/>
          </p:nvGrpSpPr>
          <p:grpSpPr bwMode="auto">
            <a:xfrm>
              <a:off x="3415" y="3448"/>
              <a:ext cx="1055" cy="277"/>
              <a:chOff x="1634" y="2622"/>
              <a:chExt cx="1055" cy="277"/>
            </a:xfrm>
          </p:grpSpPr>
          <p:sp>
            <p:nvSpPr>
              <p:cNvPr id="125350" name="Line 422"/>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4966" name="Group 423"/>
              <p:cNvGrpSpPr>
                <a:grpSpLocks/>
              </p:cNvGrpSpPr>
              <p:nvPr/>
            </p:nvGrpSpPr>
            <p:grpSpPr bwMode="auto">
              <a:xfrm>
                <a:off x="1967" y="2622"/>
                <a:ext cx="722" cy="277"/>
                <a:chOff x="1822" y="3178"/>
                <a:chExt cx="722" cy="277"/>
              </a:xfrm>
            </p:grpSpPr>
            <p:sp>
              <p:nvSpPr>
                <p:cNvPr id="125352" name="Rectangle 424"/>
                <p:cNvSpPr>
                  <a:spLocks noChangeArrowheads="1"/>
                </p:cNvSpPr>
                <p:nvPr/>
              </p:nvSpPr>
              <p:spPr bwMode="auto">
                <a:xfrm>
                  <a:off x="1822" y="3183"/>
                  <a:ext cx="722" cy="256"/>
                </a:xfrm>
                <a:prstGeom prst="rect">
                  <a:avLst/>
                </a:prstGeom>
                <a:noFill/>
                <a:ln w="9525">
                  <a:solidFill>
                    <a:schemeClr val="tx1"/>
                  </a:solidFill>
                  <a:miter lim="800000"/>
                  <a:headEnd/>
                  <a:tailEnd/>
                </a:ln>
                <a:effectLst/>
              </p:spPr>
              <p:txBody>
                <a:bodyPr wrap="none" anchor="ctr">
                  <a:spAutoFit/>
                </a:bodyPr>
                <a:lstStyle/>
                <a:p>
                  <a:r>
                    <a:rPr lang="en-US" altLang="zh-CN"/>
                    <a:t>22   7      </a:t>
                  </a:r>
                </a:p>
              </p:txBody>
            </p:sp>
            <p:sp>
              <p:nvSpPr>
                <p:cNvPr id="125353" name="Line 425"/>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354" name="Line 426"/>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nvGrpSpPr>
            <p:cNvPr id="124967" name="Group 427"/>
            <p:cNvGrpSpPr>
              <a:grpSpLocks/>
            </p:cNvGrpSpPr>
            <p:nvPr/>
          </p:nvGrpSpPr>
          <p:grpSpPr bwMode="auto">
            <a:xfrm>
              <a:off x="4427" y="3448"/>
              <a:ext cx="1170" cy="277"/>
              <a:chOff x="1634" y="2622"/>
              <a:chExt cx="1170" cy="277"/>
            </a:xfrm>
          </p:grpSpPr>
          <p:sp>
            <p:nvSpPr>
              <p:cNvPr id="125356" name="Line 428"/>
              <p:cNvSpPr>
                <a:spLocks noChangeShapeType="1"/>
              </p:cNvSpPr>
              <p:nvPr/>
            </p:nvSpPr>
            <p:spPr bwMode="auto">
              <a:xfrm>
                <a:off x="1634" y="2744"/>
                <a:ext cx="322" cy="0"/>
              </a:xfrm>
              <a:prstGeom prst="line">
                <a:avLst/>
              </a:prstGeom>
              <a:noFill/>
              <a:ln w="9525">
                <a:solidFill>
                  <a:schemeClr val="tx1"/>
                </a:solidFill>
                <a:round/>
                <a:headEnd/>
                <a:tailEnd type="triangle" w="med" len="med"/>
              </a:ln>
              <a:effectLst/>
            </p:spPr>
            <p:txBody>
              <a:bodyPr wrap="none" anchor="ctr">
                <a:spAutoFit/>
              </a:bodyPr>
              <a:lstStyle/>
              <a:p>
                <a:endParaRPr lang="zh-CN" altLang="en-US"/>
              </a:p>
            </p:txBody>
          </p:sp>
          <p:grpSp>
            <p:nvGrpSpPr>
              <p:cNvPr id="124974" name="Group 429"/>
              <p:cNvGrpSpPr>
                <a:grpSpLocks/>
              </p:cNvGrpSpPr>
              <p:nvPr/>
            </p:nvGrpSpPr>
            <p:grpSpPr bwMode="auto">
              <a:xfrm>
                <a:off x="1967" y="2622"/>
                <a:ext cx="837" cy="277"/>
                <a:chOff x="1822" y="3178"/>
                <a:chExt cx="837" cy="277"/>
              </a:xfrm>
            </p:grpSpPr>
            <p:sp>
              <p:nvSpPr>
                <p:cNvPr id="125358" name="Rectangle 430"/>
                <p:cNvSpPr>
                  <a:spLocks noChangeArrowheads="1"/>
                </p:cNvSpPr>
                <p:nvPr/>
              </p:nvSpPr>
              <p:spPr bwMode="auto">
                <a:xfrm>
                  <a:off x="1822" y="3183"/>
                  <a:ext cx="837" cy="256"/>
                </a:xfrm>
                <a:prstGeom prst="rect">
                  <a:avLst/>
                </a:prstGeom>
                <a:noFill/>
                <a:ln w="9525">
                  <a:solidFill>
                    <a:schemeClr val="tx1"/>
                  </a:solidFill>
                  <a:miter lim="800000"/>
                  <a:headEnd/>
                  <a:tailEnd/>
                </a:ln>
                <a:effectLst/>
              </p:spPr>
              <p:txBody>
                <a:bodyPr wrap="none" anchor="ctr">
                  <a:spAutoFit/>
                </a:bodyPr>
                <a:lstStyle/>
                <a:p>
                  <a:r>
                    <a:rPr lang="en-US" altLang="zh-CN"/>
                    <a:t>5    17    ^  </a:t>
                  </a:r>
                </a:p>
              </p:txBody>
            </p:sp>
            <p:sp>
              <p:nvSpPr>
                <p:cNvPr id="125359" name="Line 431"/>
                <p:cNvSpPr>
                  <a:spLocks noChangeShapeType="1"/>
                </p:cNvSpPr>
                <p:nvPr/>
              </p:nvSpPr>
              <p:spPr bwMode="auto">
                <a:xfrm flipH="1">
                  <a:off x="2067" y="3178"/>
                  <a:ext cx="0" cy="277"/>
                </a:xfrm>
                <a:prstGeom prst="line">
                  <a:avLst/>
                </a:prstGeom>
                <a:noFill/>
                <a:ln w="9525">
                  <a:solidFill>
                    <a:schemeClr val="tx1"/>
                  </a:solidFill>
                  <a:round/>
                  <a:headEnd/>
                  <a:tailEnd/>
                </a:ln>
                <a:effectLst>
                  <a:outerShdw dist="107763" dir="2700000" algn="ctr" rotWithShape="0">
                    <a:schemeClr val="bg2"/>
                  </a:outerShdw>
                </a:effectLst>
              </p:spPr>
              <p:txBody>
                <a:bodyPr anchor="ctr">
                  <a:spAutoFit/>
                </a:bodyPr>
                <a:lstStyle/>
                <a:p>
                  <a:endParaRPr lang="zh-CN" altLang="en-US"/>
                </a:p>
              </p:txBody>
            </p:sp>
            <p:sp>
              <p:nvSpPr>
                <p:cNvPr id="125360" name="Line 432"/>
                <p:cNvSpPr>
                  <a:spLocks noChangeShapeType="1"/>
                </p:cNvSpPr>
                <p:nvPr/>
              </p:nvSpPr>
              <p:spPr bwMode="auto">
                <a:xfrm>
                  <a:off x="2334" y="3178"/>
                  <a:ext cx="0" cy="266"/>
                </a:xfrm>
                <a:prstGeom prst="line">
                  <a:avLst/>
                </a:prstGeom>
                <a:noFill/>
                <a:ln w="9525">
                  <a:solidFill>
                    <a:schemeClr val="tx1"/>
                  </a:solidFill>
                  <a:round/>
                  <a:headEnd/>
                  <a:tailEnd/>
                </a:ln>
                <a:effectLst>
                  <a:outerShdw dist="107763" dir="2700000" algn="ctr" rotWithShape="0">
                    <a:schemeClr val="bg2"/>
                  </a:outerShdw>
                </a:effectLst>
              </p:spPr>
              <p:txBody>
                <a:bodyPr wrap="none" anchor="ctr">
                  <a:spAutoFit/>
                </a:bodyPr>
                <a:lstStyle/>
                <a:p>
                  <a:endParaRPr lang="zh-CN" altLang="en-US"/>
                </a:p>
              </p:txBody>
            </p:sp>
          </p:grpSp>
        </p:grpSp>
      </p:grpSp>
      <p:sp>
        <p:nvSpPr>
          <p:cNvPr id="125361" name="Rectangle 433"/>
          <p:cNvSpPr>
            <a:spLocks noChangeArrowheads="1"/>
          </p:cNvSpPr>
          <p:nvPr/>
        </p:nvSpPr>
        <p:spPr bwMode="auto">
          <a:xfrm>
            <a:off x="338138" y="438150"/>
            <a:ext cx="8501062" cy="593725"/>
          </a:xfrm>
          <a:prstGeom prst="rect">
            <a:avLst/>
          </a:prstGeom>
          <a:noFill/>
          <a:ln w="9525">
            <a:noFill/>
            <a:miter lim="800000"/>
            <a:headEnd/>
            <a:tailEnd/>
          </a:ln>
        </p:spPr>
        <p:txBody>
          <a:bodyPr/>
          <a:lstStyle/>
          <a:p>
            <a:pPr marL="742950" lvl="1" indent="-285750">
              <a:spcBef>
                <a:spcPct val="20000"/>
              </a:spcBef>
              <a:buFontTx/>
              <a:buChar char="–"/>
            </a:pPr>
            <a:r>
              <a:rPr lang="zh-CN" altLang="en-US" sz="2800"/>
              <a:t>算法描述</a:t>
            </a:r>
          </a:p>
        </p:txBody>
      </p:sp>
      <p:sp>
        <p:nvSpPr>
          <p:cNvPr id="125362" name="AutoShape 434">
            <a:hlinkClick r:id="rId4" action="ppaction://hlinksldjump" highlightClick="1"/>
          </p:cNvPr>
          <p:cNvSpPr>
            <a:spLocks noChangeArrowheads="1"/>
          </p:cNvSpPr>
          <p:nvPr/>
        </p:nvSpPr>
        <p:spPr bwMode="auto">
          <a:xfrm>
            <a:off x="8001000" y="6248400"/>
            <a:ext cx="381000" cy="381000"/>
          </a:xfrm>
          <a:prstGeom prst="actionButtonBackPrevious">
            <a:avLst/>
          </a:prstGeom>
          <a:noFill/>
          <a:ln w="9525">
            <a:solidFill>
              <a:schemeClr val="tx1"/>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361">
                                            <p:txEl>
                                              <p:pRg st="0" end="0"/>
                                            </p:txEl>
                                          </p:spTgt>
                                        </p:tgtEl>
                                        <p:attrNameLst>
                                          <p:attrName>style.visibility</p:attrName>
                                        </p:attrNameLst>
                                      </p:cBhvr>
                                      <p:to>
                                        <p:strVal val="visible"/>
                                      </p:to>
                                    </p:set>
                                    <p:anim calcmode="lin" valueType="num">
                                      <p:cBhvr additive="base">
                                        <p:cTn id="7" dur="500" fill="hold"/>
                                        <p:tgtEl>
                                          <p:spTgt spid="12536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3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CAMERA.WAV" builtIn="1"/>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ox(out)">
                                      <p:cBhvr>
                                        <p:cTn id="18"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audio>
                                      <p:cMediaNode>
                                        <p:cTn display="0" masterRel="sameClick">
                                          <p:stCondLst>
                                            <p:cond evt="begin" delay="0">
                                              <p:tn val="16"/>
                                            </p:cond>
                                          </p:stCondLst>
                                          <p:endCondLst>
                                            <p:cond evt="onStopAudio" delay="0">
                                              <p:tgtEl>
                                                <p:sldTgt/>
                                              </p:tgtEl>
                                            </p:cond>
                                          </p:endCondLst>
                                        </p:cTn>
                                        <p:tgtEl>
                                          <p:sndTgt r:embed="rId3" name="CAMERA.WAV" builtIn="1"/>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25232"/>
                                        </p:tgtEl>
                                        <p:attrNameLst>
                                          <p:attrName>style.visibility</p:attrName>
                                        </p:attrNameLst>
                                      </p:cBhvr>
                                      <p:to>
                                        <p:strVal val="visible"/>
                                      </p:to>
                                    </p:set>
                                    <p:animEffect transition="in" filter="box(out)">
                                      <p:cBhvr>
                                        <p:cTn id="23" dur="500"/>
                                        <p:tgtEl>
                                          <p:spTgt spid="125232"/>
                                        </p:tgtEl>
                                      </p:cBhvr>
                                    </p:animEffect>
                                  </p:childTnLst>
                                  <p:subTnLst>
                                    <p:set>
                                      <p:cBhvr override="childStyle">
                                        <p:cTn dur="1" fill="hold" display="0" masterRel="nextClick" afterEffect="1"/>
                                        <p:tgtEl>
                                          <p:spTgt spid="125232"/>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CAMERA.WAV" builtIn="1"/>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25172"/>
                                        </p:tgtEl>
                                        <p:attrNameLst>
                                          <p:attrName>style.visibility</p:attrName>
                                        </p:attrNameLst>
                                      </p:cBhvr>
                                      <p:to>
                                        <p:strVal val="visible"/>
                                      </p:to>
                                    </p:set>
                                    <p:animEffect transition="in" filter="box(out)">
                                      <p:cBhvr>
                                        <p:cTn id="28" dur="500"/>
                                        <p:tgtEl>
                                          <p:spTgt spid="125172"/>
                                        </p:tgtEl>
                                      </p:cBhvr>
                                    </p:animEffect>
                                  </p:childTnLst>
                                  <p:subTnLst>
                                    <p:set>
                                      <p:cBhvr override="childStyle">
                                        <p:cTn dur="1" fill="hold" display="0" masterRel="nextClick" afterEffect="1"/>
                                        <p:tgtEl>
                                          <p:spTgt spid="125172"/>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builtIn="1"/>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25310"/>
                                        </p:tgtEl>
                                        <p:attrNameLst>
                                          <p:attrName>style.visibility</p:attrName>
                                        </p:attrNameLst>
                                      </p:cBhvr>
                                      <p:to>
                                        <p:strVal val="visible"/>
                                      </p:to>
                                    </p:set>
                                    <p:animEffect transition="in" filter="box(out)">
                                      <p:cBhvr>
                                        <p:cTn id="33" dur="500"/>
                                        <p:tgtEl>
                                          <p:spTgt spid="125310"/>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builtIn="1"/>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25365"/>
                                        </p:tgtEl>
                                        <p:attrNameLst>
                                          <p:attrName>style.visibility</p:attrName>
                                        </p:attrNameLst>
                                      </p:cBhvr>
                                      <p:to>
                                        <p:strVal val="visible"/>
                                      </p:to>
                                    </p:set>
                                    <p:animEffect transition="in" filter="box(out)">
                                      <p:cBhvr>
                                        <p:cTn id="38" dur="500"/>
                                        <p:tgtEl>
                                          <p:spTgt spid="125365"/>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builtIn="1"/>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24944"/>
                                        </p:tgtEl>
                                        <p:attrNameLst>
                                          <p:attrName>style.visibility</p:attrName>
                                        </p:attrNameLst>
                                      </p:cBhvr>
                                      <p:to>
                                        <p:strVal val="visible"/>
                                      </p:to>
                                    </p:set>
                                    <p:animEffect transition="in" filter="box(out)">
                                      <p:cBhvr>
                                        <p:cTn id="43" dur="500"/>
                                        <p:tgtEl>
                                          <p:spTgt spid="124944"/>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361" grpId="0" build="p" autoUpdateAnimBg="0"/>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41325" y="131763"/>
            <a:ext cx="8575675" cy="6530975"/>
          </a:xfrm>
          <a:prstGeom prst="rect">
            <a:avLst/>
          </a:prstGeom>
          <a:noFill/>
          <a:ln w="9525">
            <a:noFill/>
            <a:miter lim="800000"/>
            <a:headEnd/>
            <a:tailEnd/>
          </a:ln>
        </p:spPr>
        <p:txBody>
          <a:bodyPr wrap="none">
            <a:spAutoFit/>
          </a:bodyPr>
          <a:lstStyle/>
          <a:p>
            <a:pPr>
              <a:lnSpc>
                <a:spcPct val="110000"/>
              </a:lnSpc>
            </a:pPr>
            <a:r>
              <a:rPr lang="en-US" altLang="zh-CN" sz="3200" b="1">
                <a:solidFill>
                  <a:srgbClr val="006666"/>
                </a:solidFill>
              </a:rPr>
              <a:t>void</a:t>
            </a:r>
            <a:r>
              <a:rPr lang="en-US" altLang="zh-CN" sz="3200">
                <a:solidFill>
                  <a:srgbClr val="006666"/>
                </a:solidFill>
              </a:rPr>
              <a:t>  k_Fib(CQueue Q,  </a:t>
            </a:r>
            <a:r>
              <a:rPr lang="en-US" altLang="zh-CN" sz="3200" b="1">
                <a:solidFill>
                  <a:srgbClr val="006666"/>
                </a:solidFill>
              </a:rPr>
              <a:t>int</a:t>
            </a:r>
            <a:r>
              <a:rPr lang="en-US" altLang="zh-CN" sz="3200">
                <a:solidFill>
                  <a:srgbClr val="006666"/>
                </a:solidFill>
              </a:rPr>
              <a:t> k,  </a:t>
            </a:r>
            <a:r>
              <a:rPr lang="en-US" altLang="zh-CN" sz="3200" b="1">
                <a:solidFill>
                  <a:srgbClr val="006666"/>
                </a:solidFill>
              </a:rPr>
              <a:t>int</a:t>
            </a:r>
            <a:r>
              <a:rPr lang="en-US" altLang="zh-CN" sz="3200">
                <a:solidFill>
                  <a:srgbClr val="006666"/>
                </a:solidFill>
              </a:rPr>
              <a:t> max) {</a:t>
            </a:r>
          </a:p>
          <a:p>
            <a:pPr>
              <a:lnSpc>
                <a:spcPct val="110000"/>
              </a:lnSpc>
            </a:pPr>
            <a:r>
              <a:rPr lang="en-US" altLang="zh-CN" sz="3200">
                <a:solidFill>
                  <a:srgbClr val="006666"/>
                </a:solidFill>
              </a:rPr>
              <a:t>   </a:t>
            </a:r>
            <a:r>
              <a:rPr lang="en-US" altLang="zh-CN" sz="3200" b="1">
                <a:solidFill>
                  <a:srgbClr val="006666"/>
                </a:solidFill>
              </a:rPr>
              <a:t>for</a:t>
            </a:r>
            <a:r>
              <a:rPr lang="en-US" altLang="zh-CN" sz="3200">
                <a:solidFill>
                  <a:srgbClr val="006666"/>
                </a:solidFill>
              </a:rPr>
              <a:t> (i=0; i&lt;k-1;  i++)  Q.elem[i] = 0;  </a:t>
            </a:r>
            <a:r>
              <a:rPr lang="en-US" altLang="zh-CN" sz="3200">
                <a:solidFill>
                  <a:srgbClr val="663300"/>
                </a:solidFill>
              </a:rPr>
              <a:t>//</a:t>
            </a:r>
            <a:r>
              <a:rPr lang="zh-CN" altLang="zh-CN" sz="3200">
                <a:solidFill>
                  <a:srgbClr val="663300"/>
                </a:solidFill>
                <a:ea typeface="楷体_GB2312" pitchFamily="49" charset="-122"/>
              </a:rPr>
              <a:t>赋初值</a:t>
            </a:r>
            <a:endParaRPr lang="zh-CN" altLang="en-US" sz="3200">
              <a:solidFill>
                <a:srgbClr val="006666"/>
              </a:solidFill>
            </a:endParaRPr>
          </a:p>
          <a:p>
            <a:pPr>
              <a:lnSpc>
                <a:spcPct val="110000"/>
              </a:lnSpc>
            </a:pPr>
            <a:r>
              <a:rPr lang="zh-CN" altLang="en-US" sz="3200">
                <a:solidFill>
                  <a:srgbClr val="006666"/>
                </a:solidFill>
              </a:rPr>
              <a:t>   </a:t>
            </a:r>
            <a:r>
              <a:rPr lang="en-US" altLang="zh-CN" sz="3200">
                <a:solidFill>
                  <a:srgbClr val="006666"/>
                </a:solidFill>
              </a:rPr>
              <a:t>Q.elem[k-1] = 1;  Q.rear = 0;  f = 1;</a:t>
            </a:r>
          </a:p>
          <a:p>
            <a:pPr>
              <a:lnSpc>
                <a:spcPct val="110000"/>
              </a:lnSpc>
            </a:pPr>
            <a:r>
              <a:rPr lang="en-US" altLang="zh-CN" sz="3200">
                <a:solidFill>
                  <a:srgbClr val="006666"/>
                </a:solidFill>
              </a:rPr>
              <a:t>   </a:t>
            </a:r>
            <a:r>
              <a:rPr lang="en-US" altLang="zh-CN" sz="3200" b="1">
                <a:solidFill>
                  <a:srgbClr val="006666"/>
                </a:solidFill>
              </a:rPr>
              <a:t>while</a:t>
            </a:r>
            <a:r>
              <a:rPr lang="en-US" altLang="zh-CN" sz="3200">
                <a:solidFill>
                  <a:srgbClr val="006666"/>
                </a:solidFill>
              </a:rPr>
              <a:t> ( f &lt;= max ) {</a:t>
            </a:r>
          </a:p>
          <a:p>
            <a:pPr>
              <a:lnSpc>
                <a:spcPct val="110000"/>
              </a:lnSpc>
            </a:pPr>
            <a:r>
              <a:rPr lang="en-US" altLang="zh-CN" sz="3200">
                <a:solidFill>
                  <a:srgbClr val="006666"/>
                </a:solidFill>
              </a:rPr>
              <a:t>      </a:t>
            </a:r>
            <a:r>
              <a:rPr lang="en-US" altLang="zh-CN" sz="3200" b="1">
                <a:solidFill>
                  <a:srgbClr val="006666"/>
                </a:solidFill>
              </a:rPr>
              <a:t>cout</a:t>
            </a:r>
            <a:r>
              <a:rPr lang="en-US" altLang="zh-CN" sz="3200">
                <a:solidFill>
                  <a:srgbClr val="006666"/>
                </a:solidFill>
              </a:rPr>
              <a:t> &lt;&lt; Q.elem[Q.rear];      // </a:t>
            </a:r>
            <a:r>
              <a:rPr lang="zh-CN" altLang="en-US" sz="3200" b="1">
                <a:solidFill>
                  <a:srgbClr val="663300"/>
                </a:solidFill>
                <a:ea typeface="楷体_GB2312" pitchFamily="49" charset="-122"/>
              </a:rPr>
              <a:t>输出队头元素</a:t>
            </a:r>
            <a:endParaRPr lang="zh-CN" altLang="en-US" sz="3200">
              <a:solidFill>
                <a:srgbClr val="006666"/>
              </a:solidFill>
            </a:endParaRPr>
          </a:p>
          <a:p>
            <a:pPr>
              <a:lnSpc>
                <a:spcPct val="110000"/>
              </a:lnSpc>
            </a:pPr>
            <a:r>
              <a:rPr lang="zh-CN" altLang="en-US" sz="3200">
                <a:solidFill>
                  <a:srgbClr val="006666"/>
                </a:solidFill>
              </a:rPr>
              <a:t>      </a:t>
            </a:r>
            <a:r>
              <a:rPr lang="en-US" altLang="zh-CN" sz="3200">
                <a:solidFill>
                  <a:srgbClr val="006666"/>
                </a:solidFill>
              </a:rPr>
              <a:t>Q.elem[Q.rear] = f;          // </a:t>
            </a:r>
            <a:r>
              <a:rPr lang="zh-CN" altLang="en-US" sz="3200" b="1">
                <a:solidFill>
                  <a:srgbClr val="663300"/>
                </a:solidFill>
                <a:ea typeface="楷体_GB2312" pitchFamily="49" charset="-122"/>
              </a:rPr>
              <a:t>插入新的队尾元素</a:t>
            </a:r>
            <a:endParaRPr lang="zh-CN" altLang="en-US" sz="3200">
              <a:solidFill>
                <a:srgbClr val="006666"/>
              </a:solidFill>
            </a:endParaRPr>
          </a:p>
          <a:p>
            <a:pPr>
              <a:lnSpc>
                <a:spcPct val="110000"/>
              </a:lnSpc>
            </a:pPr>
            <a:r>
              <a:rPr lang="zh-CN" altLang="en-US" sz="3200">
                <a:solidFill>
                  <a:srgbClr val="006666"/>
                </a:solidFill>
              </a:rPr>
              <a:t>      </a:t>
            </a:r>
            <a:r>
              <a:rPr lang="en-US" altLang="zh-CN" sz="3200">
                <a:solidFill>
                  <a:srgbClr val="006666"/>
                </a:solidFill>
              </a:rPr>
              <a:t>Q.rear ++;                   // </a:t>
            </a:r>
            <a:r>
              <a:rPr lang="zh-CN" altLang="en-US" sz="3200" b="1">
                <a:solidFill>
                  <a:srgbClr val="663300"/>
                </a:solidFill>
                <a:ea typeface="楷体_GB2312" pitchFamily="49" charset="-122"/>
              </a:rPr>
              <a:t>队尾指针增</a:t>
            </a:r>
            <a:r>
              <a:rPr lang="en-US" altLang="zh-CN" sz="3200">
                <a:solidFill>
                  <a:srgbClr val="006666"/>
                </a:solidFill>
              </a:rPr>
              <a:t>1</a:t>
            </a:r>
          </a:p>
          <a:p>
            <a:pPr>
              <a:lnSpc>
                <a:spcPct val="110000"/>
              </a:lnSpc>
            </a:pPr>
            <a:r>
              <a:rPr lang="en-US" altLang="zh-CN" sz="3200">
                <a:solidFill>
                  <a:srgbClr val="006666"/>
                </a:solidFill>
              </a:rPr>
              <a:t>      f = 0;                          // </a:t>
            </a:r>
            <a:r>
              <a:rPr lang="zh-CN" altLang="en-US" sz="3200" b="1">
                <a:solidFill>
                  <a:srgbClr val="663300"/>
                </a:solidFill>
                <a:ea typeface="楷体_GB2312" pitchFamily="49" charset="-122"/>
              </a:rPr>
              <a:t>计算下一个函数值</a:t>
            </a:r>
            <a:endParaRPr lang="zh-CN" altLang="en-US" sz="3200">
              <a:solidFill>
                <a:srgbClr val="006666"/>
              </a:solidFill>
            </a:endParaRPr>
          </a:p>
          <a:p>
            <a:pPr>
              <a:lnSpc>
                <a:spcPct val="110000"/>
              </a:lnSpc>
            </a:pPr>
            <a:r>
              <a:rPr lang="zh-CN" altLang="en-US" sz="3200">
                <a:solidFill>
                  <a:srgbClr val="006666"/>
                </a:solidFill>
              </a:rPr>
              <a:t>      </a:t>
            </a:r>
            <a:r>
              <a:rPr lang="en-US" altLang="zh-CN" sz="3200" b="1">
                <a:solidFill>
                  <a:srgbClr val="006666"/>
                </a:solidFill>
              </a:rPr>
              <a:t>for</a:t>
            </a:r>
            <a:r>
              <a:rPr lang="en-US" altLang="zh-CN" sz="3200">
                <a:solidFill>
                  <a:srgbClr val="006666"/>
                </a:solidFill>
              </a:rPr>
              <a:t> ( i=0; i&lt;k; i++)  f+= Q.elem[i];</a:t>
            </a:r>
          </a:p>
          <a:p>
            <a:pPr>
              <a:lnSpc>
                <a:spcPct val="110000"/>
              </a:lnSpc>
            </a:pPr>
            <a:r>
              <a:rPr lang="en-US" altLang="zh-CN" sz="3200">
                <a:solidFill>
                  <a:srgbClr val="006666"/>
                </a:solidFill>
              </a:rPr>
              <a:t>   }</a:t>
            </a:r>
          </a:p>
          <a:p>
            <a:pPr>
              <a:lnSpc>
                <a:spcPct val="110000"/>
              </a:lnSpc>
            </a:pPr>
            <a:r>
              <a:rPr lang="en-US" altLang="zh-CN" sz="3200">
                <a:solidFill>
                  <a:srgbClr val="006666"/>
                </a:solidFill>
              </a:rPr>
              <a:t>   </a:t>
            </a:r>
            <a:r>
              <a:rPr lang="zh-CN" altLang="en-US" sz="3200" b="1">
                <a:solidFill>
                  <a:srgbClr val="006666"/>
                </a:solidFill>
                <a:ea typeface="楷体_GB2312" pitchFamily="49" charset="-122"/>
              </a:rPr>
              <a:t>继续输出循环队列中的其余函数值</a:t>
            </a:r>
            <a:r>
              <a:rPr lang="en-US" altLang="zh-CN" sz="3200">
                <a:solidFill>
                  <a:srgbClr val="006666"/>
                </a:solidFill>
              </a:rPr>
              <a:t>;</a:t>
            </a:r>
          </a:p>
          <a:p>
            <a:pPr>
              <a:lnSpc>
                <a:spcPct val="110000"/>
              </a:lnSpc>
            </a:pPr>
            <a:r>
              <a:rPr lang="en-US" altLang="zh-CN" sz="3200">
                <a:solidFill>
                  <a:srgbClr val="006666"/>
                </a:solidFill>
              </a:rPr>
              <a:t>}</a:t>
            </a:r>
          </a:p>
        </p:txBody>
      </p:sp>
    </p:spTree>
  </p:cSld>
  <p:clrMapOvr>
    <a:masterClrMapping/>
  </p:clrMapOv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hlinkClick r:id="" action="ppaction://hlinkshowjump?jump=firstslide" highlightClick="1"/>
          </p:cNvPr>
          <p:cNvGraphicFramePr>
            <a:graphicFrameLocks noChangeAspect="1"/>
          </p:cNvGraphicFramePr>
          <p:nvPr/>
        </p:nvGraphicFramePr>
        <p:xfrm>
          <a:off x="8153400" y="5715000"/>
          <a:ext cx="631825" cy="914400"/>
        </p:xfrm>
        <a:graphic>
          <a:graphicData uri="http://schemas.openxmlformats.org/presentationml/2006/ole">
            <p:oleObj spid="_x0000_s151554" name="剪辑" r:id="rId3" imgW="3467160" imgH="5018040" progId="">
              <p:embed/>
            </p:oleObj>
          </a:graphicData>
        </a:graphic>
      </p:graphicFrame>
      <p:sp>
        <p:nvSpPr>
          <p:cNvPr id="14339" name="Text Box 3"/>
          <p:cNvSpPr txBox="1">
            <a:spLocks noChangeArrowheads="1"/>
          </p:cNvSpPr>
          <p:nvPr/>
        </p:nvSpPr>
        <p:spPr bwMode="auto">
          <a:xfrm>
            <a:off x="152400" y="76200"/>
            <a:ext cx="7604125" cy="6802438"/>
          </a:xfrm>
          <a:prstGeom prst="rect">
            <a:avLst/>
          </a:prstGeom>
          <a:noFill/>
          <a:ln w="9525">
            <a:noFill/>
            <a:miter lim="800000"/>
            <a:headEnd/>
            <a:tailEnd/>
          </a:ln>
        </p:spPr>
        <p:txBody>
          <a:bodyPr wrap="none">
            <a:spAutoFit/>
          </a:bodyPr>
          <a:lstStyle/>
          <a:p>
            <a:pPr>
              <a:lnSpc>
                <a:spcPct val="110000"/>
              </a:lnSpc>
            </a:pPr>
            <a:r>
              <a:rPr lang="en-US" altLang="zh-CN" sz="2800" b="1">
                <a:solidFill>
                  <a:srgbClr val="006666"/>
                </a:solidFill>
              </a:rPr>
              <a:t>void</a:t>
            </a:r>
            <a:r>
              <a:rPr lang="en-US" altLang="zh-CN" sz="2800">
                <a:solidFill>
                  <a:srgbClr val="006666"/>
                </a:solidFill>
              </a:rPr>
              <a:t>  k_Fib( </a:t>
            </a:r>
            <a:r>
              <a:rPr lang="en-US" altLang="zh-CN" sz="2800" b="1">
                <a:solidFill>
                  <a:srgbClr val="006666"/>
                </a:solidFill>
              </a:rPr>
              <a:t>int</a:t>
            </a:r>
            <a:r>
              <a:rPr lang="en-US" altLang="zh-CN" sz="2800">
                <a:solidFill>
                  <a:srgbClr val="006666"/>
                </a:solidFill>
              </a:rPr>
              <a:t> k,  </a:t>
            </a:r>
            <a:r>
              <a:rPr lang="en-US" altLang="zh-CN" sz="2800" b="1">
                <a:solidFill>
                  <a:srgbClr val="006666"/>
                </a:solidFill>
              </a:rPr>
              <a:t>int</a:t>
            </a:r>
            <a:r>
              <a:rPr lang="en-US" altLang="zh-CN" sz="2800">
                <a:solidFill>
                  <a:srgbClr val="006666"/>
                </a:solidFill>
              </a:rPr>
              <a:t> max)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InitQueue(Q);   //</a:t>
            </a:r>
            <a:r>
              <a:rPr lang="en-US" altLang="zh-CN" sz="2800" b="1">
                <a:solidFill>
                  <a:srgbClr val="663300"/>
                </a:solidFill>
                <a:latin typeface="楷体_GB2312" pitchFamily="49" charset="-122"/>
                <a:ea typeface="楷体_GB2312" pitchFamily="49" charset="-122"/>
              </a:rPr>
              <a:t> </a:t>
            </a:r>
            <a:r>
              <a:rPr lang="zh-CN" altLang="en-US" sz="2800" b="1">
                <a:solidFill>
                  <a:srgbClr val="663300"/>
                </a:solidFill>
                <a:latin typeface="楷体_GB2312" pitchFamily="49" charset="-122"/>
                <a:ea typeface="楷体_GB2312" pitchFamily="49" charset="-122"/>
              </a:rPr>
              <a:t>附设含</a:t>
            </a:r>
            <a:r>
              <a:rPr lang="en-US" altLang="zh-CN" sz="2800" b="1">
                <a:solidFill>
                  <a:srgbClr val="663300"/>
                </a:solidFill>
                <a:latin typeface="楷体_GB2312" pitchFamily="49" charset="-122"/>
                <a:ea typeface="楷体_GB2312" pitchFamily="49" charset="-122"/>
              </a:rPr>
              <a:t>k+1</a:t>
            </a:r>
            <a:r>
              <a:rPr lang="zh-CN" altLang="en-US" sz="2800" b="1">
                <a:solidFill>
                  <a:srgbClr val="663300"/>
                </a:solidFill>
                <a:latin typeface="楷体_GB2312" pitchFamily="49" charset="-122"/>
                <a:ea typeface="楷体_GB2312" pitchFamily="49" charset="-122"/>
              </a:rPr>
              <a:t>个分量的循环队列</a:t>
            </a:r>
            <a:endParaRPr lang="zh-CN" altLang="en-US" sz="2800">
              <a:solidFill>
                <a:srgbClr val="006666"/>
              </a:solidFill>
            </a:endParaRPr>
          </a:p>
          <a:p>
            <a:pPr>
              <a:lnSpc>
                <a:spcPct val="110000"/>
              </a:lnSpc>
            </a:pPr>
            <a:r>
              <a:rPr lang="zh-CN" altLang="en-US" sz="2800" b="1">
                <a:solidFill>
                  <a:srgbClr val="006666"/>
                </a:solidFill>
              </a:rPr>
              <a:t>   </a:t>
            </a:r>
            <a:r>
              <a:rPr lang="en-US" altLang="zh-CN" sz="2800" b="1">
                <a:solidFill>
                  <a:srgbClr val="006666"/>
                </a:solidFill>
              </a:rPr>
              <a:t>for</a:t>
            </a:r>
            <a:r>
              <a:rPr lang="en-US" altLang="zh-CN" sz="2800">
                <a:solidFill>
                  <a:srgbClr val="006666"/>
                </a:solidFill>
              </a:rPr>
              <a:t> (i=0; i&lt;k-1;  i++)  EnQueue(Q, 0);  </a:t>
            </a:r>
          </a:p>
          <a:p>
            <a:pPr>
              <a:lnSpc>
                <a:spcPct val="110000"/>
              </a:lnSpc>
            </a:pPr>
            <a:r>
              <a:rPr lang="en-US" altLang="zh-CN" sz="2800">
                <a:solidFill>
                  <a:srgbClr val="006666"/>
                </a:solidFill>
              </a:rPr>
              <a:t>   EnQueue(Q, 1);   f = 1;                             </a:t>
            </a:r>
            <a:r>
              <a:rPr lang="en-US" altLang="zh-CN" sz="2800">
                <a:solidFill>
                  <a:srgbClr val="663300"/>
                </a:solidFill>
              </a:rPr>
              <a:t>//</a:t>
            </a:r>
            <a:r>
              <a:rPr lang="zh-CN" altLang="zh-CN" sz="2800">
                <a:solidFill>
                  <a:srgbClr val="663300"/>
                </a:solidFill>
                <a:ea typeface="楷体_GB2312" pitchFamily="49" charset="-122"/>
              </a:rPr>
              <a:t>赋初值</a:t>
            </a:r>
            <a:endParaRPr lang="zh-CN" altLang="en-US" sz="2800">
              <a:solidFill>
                <a:srgbClr val="006666"/>
              </a:solidFill>
            </a:endParaRPr>
          </a:p>
          <a:p>
            <a:pPr>
              <a:lnSpc>
                <a:spcPct val="110000"/>
              </a:lnSpc>
            </a:pPr>
            <a:r>
              <a:rPr lang="zh-CN" altLang="en-US" sz="2800">
                <a:solidFill>
                  <a:srgbClr val="006666"/>
                </a:solidFill>
              </a:rPr>
              <a:t>   </a:t>
            </a:r>
            <a:r>
              <a:rPr lang="en-US" altLang="zh-CN" sz="2800" b="1">
                <a:solidFill>
                  <a:srgbClr val="006666"/>
                </a:solidFill>
              </a:rPr>
              <a:t>while</a:t>
            </a:r>
            <a:r>
              <a:rPr lang="en-US" altLang="zh-CN" sz="2800">
                <a:solidFill>
                  <a:srgbClr val="006666"/>
                </a:solidFill>
              </a:rPr>
              <a:t> ( f &lt;= max )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DeQueue(Q, e);</a:t>
            </a:r>
          </a:p>
          <a:p>
            <a:pPr>
              <a:lnSpc>
                <a:spcPct val="110000"/>
              </a:lnSpc>
            </a:pPr>
            <a:r>
              <a:rPr lang="en-US" altLang="zh-CN" sz="2800">
                <a:solidFill>
                  <a:srgbClr val="006666"/>
                </a:solidFill>
              </a:rPr>
              <a:t>       </a:t>
            </a:r>
            <a:r>
              <a:rPr lang="en-US" altLang="zh-CN" sz="2800" b="1">
                <a:solidFill>
                  <a:srgbClr val="006666"/>
                </a:solidFill>
              </a:rPr>
              <a:t>cout</a:t>
            </a:r>
            <a:r>
              <a:rPr lang="en-US" altLang="zh-CN" sz="2800">
                <a:solidFill>
                  <a:srgbClr val="006666"/>
                </a:solidFill>
              </a:rPr>
              <a:t> &lt;&lt; e &lt;&lt;‘,’;          // </a:t>
            </a:r>
            <a:r>
              <a:rPr lang="zh-CN" altLang="en-US" sz="2800" b="1">
                <a:solidFill>
                  <a:srgbClr val="663300"/>
                </a:solidFill>
                <a:ea typeface="楷体_GB2312" pitchFamily="49" charset="-122"/>
              </a:rPr>
              <a:t>输出队头元素</a:t>
            </a:r>
            <a:endParaRPr lang="zh-CN" altLang="en-US" sz="2800">
              <a:solidFill>
                <a:srgbClr val="006666"/>
              </a:solidFill>
            </a:endParaRPr>
          </a:p>
          <a:p>
            <a:pPr>
              <a:lnSpc>
                <a:spcPct val="110000"/>
              </a:lnSpc>
            </a:pPr>
            <a:r>
              <a:rPr lang="zh-CN" altLang="en-US" sz="2800">
                <a:solidFill>
                  <a:srgbClr val="006666"/>
                </a:solidFill>
              </a:rPr>
              <a:t>       </a:t>
            </a:r>
            <a:r>
              <a:rPr lang="en-US" altLang="zh-CN" sz="2800">
                <a:solidFill>
                  <a:srgbClr val="006666"/>
                </a:solidFill>
              </a:rPr>
              <a:t>EnQueue(Q, f );          // </a:t>
            </a:r>
            <a:r>
              <a:rPr lang="zh-CN" altLang="en-US" sz="2800" b="1">
                <a:solidFill>
                  <a:srgbClr val="663300"/>
                </a:solidFill>
                <a:ea typeface="楷体_GB2312" pitchFamily="49" charset="-122"/>
              </a:rPr>
              <a:t>插入新的队尾元素</a:t>
            </a:r>
            <a:endParaRPr lang="zh-CN" altLang="en-US" sz="2800">
              <a:solidFill>
                <a:srgbClr val="006666"/>
              </a:solidFill>
            </a:endParaRPr>
          </a:p>
          <a:p>
            <a:pPr>
              <a:lnSpc>
                <a:spcPct val="110000"/>
              </a:lnSpc>
            </a:pPr>
            <a:r>
              <a:rPr lang="zh-CN" altLang="en-US" sz="2800">
                <a:solidFill>
                  <a:srgbClr val="006666"/>
                </a:solidFill>
              </a:rPr>
              <a:t>       </a:t>
            </a:r>
            <a:r>
              <a:rPr lang="en-US" altLang="zh-CN" sz="2800">
                <a:solidFill>
                  <a:srgbClr val="006666"/>
                </a:solidFill>
              </a:rPr>
              <a:t>f = 2*f - e;                   // </a:t>
            </a:r>
            <a:r>
              <a:rPr lang="zh-CN" altLang="en-US" sz="2800" b="1">
                <a:solidFill>
                  <a:srgbClr val="663300"/>
                </a:solidFill>
                <a:ea typeface="楷体_GB2312" pitchFamily="49" charset="-122"/>
              </a:rPr>
              <a:t>计算下一个函数值</a:t>
            </a:r>
            <a:endParaRPr lang="zh-CN" altLang="en-US" sz="2800">
              <a:solidFill>
                <a:srgbClr val="006666"/>
              </a:solidFill>
            </a:endParaRPr>
          </a:p>
          <a:p>
            <a:pPr>
              <a:lnSpc>
                <a:spcPct val="110000"/>
              </a:lnSpc>
            </a:pPr>
            <a:r>
              <a:rPr lang="zh-CN" altLang="en-US" sz="2800">
                <a:solidFill>
                  <a:srgbClr val="006666"/>
                </a:solidFill>
              </a:rPr>
              <a:t>   </a:t>
            </a:r>
            <a:r>
              <a:rPr lang="en-US" altLang="zh-CN" sz="2800" b="1">
                <a:solidFill>
                  <a:srgbClr val="006666"/>
                </a:solidFill>
              </a:rPr>
              <a:t>}</a:t>
            </a:r>
            <a:r>
              <a:rPr lang="en-US" altLang="zh-CN" sz="2800">
                <a:solidFill>
                  <a:srgbClr val="006666"/>
                </a:solidFill>
              </a:rPr>
              <a:t> // while</a:t>
            </a:r>
          </a:p>
          <a:p>
            <a:pPr>
              <a:lnSpc>
                <a:spcPct val="110000"/>
              </a:lnSpc>
            </a:pPr>
            <a:r>
              <a:rPr lang="en-US" altLang="zh-CN" sz="2800">
                <a:solidFill>
                  <a:srgbClr val="006666"/>
                </a:solidFill>
              </a:rPr>
              <a:t>  </a:t>
            </a:r>
            <a:r>
              <a:rPr lang="en-US" altLang="zh-CN" sz="2800" b="1">
                <a:solidFill>
                  <a:srgbClr val="006666"/>
                </a:solidFill>
              </a:rPr>
              <a:t> while</a:t>
            </a:r>
            <a:r>
              <a:rPr lang="en-US" altLang="zh-CN" sz="2800">
                <a:solidFill>
                  <a:srgbClr val="006666"/>
                </a:solidFill>
              </a:rPr>
              <a:t>(! QueueEmpty (Q))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DeQueue( Q, e);  cout &lt;&lt; e &lt;&lt; ‘e’;</a:t>
            </a:r>
          </a:p>
          <a:p>
            <a:pPr>
              <a:lnSpc>
                <a:spcPct val="110000"/>
              </a:lnSpc>
            </a:pPr>
            <a:r>
              <a:rPr lang="en-US" altLang="zh-CN" sz="2400" b="1">
                <a:solidFill>
                  <a:srgbClr val="006666"/>
                </a:solidFill>
                <a:ea typeface="楷体_GB2312" pitchFamily="49" charset="-122"/>
              </a:rPr>
              <a:t>                 //     </a:t>
            </a:r>
            <a:r>
              <a:rPr lang="zh-CN" altLang="en-US" sz="2400" b="1">
                <a:solidFill>
                  <a:srgbClr val="006666"/>
                </a:solidFill>
                <a:ea typeface="楷体_GB2312" pitchFamily="49" charset="-122"/>
              </a:rPr>
              <a:t>继续输出循环队列中的其余函数值</a:t>
            </a:r>
          </a:p>
          <a:p>
            <a:pPr>
              <a:lnSpc>
                <a:spcPct val="110000"/>
              </a:lnSpc>
            </a:pPr>
            <a:r>
              <a:rPr lang="zh-CN" altLang="en-US" sz="2400" b="1">
                <a:solidFill>
                  <a:srgbClr val="006666"/>
                </a:solidFill>
                <a:ea typeface="楷体_GB2312" pitchFamily="49" charset="-122"/>
              </a:rPr>
              <a:t>    </a:t>
            </a:r>
            <a:r>
              <a:rPr lang="en-US" altLang="zh-CN" sz="1600" b="1">
                <a:solidFill>
                  <a:srgbClr val="006666"/>
                </a:solidFill>
                <a:ea typeface="楷体_GB2312" pitchFamily="49" charset="-122"/>
              </a:rPr>
              <a:t>}</a:t>
            </a:r>
            <a:endParaRPr lang="en-US" altLang="zh-CN" sz="1600">
              <a:solidFill>
                <a:srgbClr val="006666"/>
              </a:solidFill>
            </a:endParaRPr>
          </a:p>
          <a:p>
            <a:pPr>
              <a:lnSpc>
                <a:spcPct val="110000"/>
              </a:lnSpc>
            </a:pPr>
            <a:r>
              <a:rPr lang="en-US" altLang="zh-CN" sz="1600" b="1">
                <a:solidFill>
                  <a:srgbClr val="006666"/>
                </a:solidFill>
              </a:rPr>
              <a:t>}</a:t>
            </a:r>
          </a:p>
        </p:txBody>
      </p:sp>
    </p:spTree>
  </p:cSld>
  <p:clrMapOvr>
    <a:masterClrMapping/>
  </p:clrMapOv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Comment 2">
            <a:hlinkClick r:id="rId2" action="ppaction://hlinksldjump"/>
          </p:cNvPr>
          <p:cNvSpPr>
            <a:spLocks noChangeArrowheads="1"/>
          </p:cNvSpPr>
          <p:nvPr/>
        </p:nvSpPr>
        <p:spPr bwMode="auto">
          <a:xfrm>
            <a:off x="3657600" y="2936875"/>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.25</a:t>
            </a:r>
            <a:endParaRPr lang="en-US" altLang="zh-CN" sz="1600">
              <a:solidFill>
                <a:schemeClr val="bg1"/>
              </a:solidFill>
              <a:latin typeface="Arial" charset="0"/>
            </a:endParaRPr>
          </a:p>
        </p:txBody>
      </p:sp>
      <p:sp>
        <p:nvSpPr>
          <p:cNvPr id="144387" name="Comment 3">
            <a:hlinkClick r:id="rId3" action="ppaction://hlinksldjump"/>
          </p:cNvPr>
          <p:cNvSpPr>
            <a:spLocks noChangeArrowheads="1"/>
          </p:cNvSpPr>
          <p:nvPr/>
        </p:nvSpPr>
        <p:spPr bwMode="auto">
          <a:xfrm>
            <a:off x="6553200" y="29718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.28</a:t>
            </a:r>
            <a:endParaRPr lang="en-US" altLang="zh-CN" sz="1600">
              <a:solidFill>
                <a:schemeClr val="bg1"/>
              </a:solidFill>
              <a:latin typeface="Arial" charset="0"/>
            </a:endParaRPr>
          </a:p>
        </p:txBody>
      </p:sp>
      <p:sp>
        <p:nvSpPr>
          <p:cNvPr id="144388" name="Comment 4">
            <a:hlinkClick r:id="rId4" action="ppaction://hlinksldjump"/>
          </p:cNvPr>
          <p:cNvSpPr>
            <a:spLocks noChangeArrowheads="1"/>
          </p:cNvSpPr>
          <p:nvPr/>
        </p:nvSpPr>
        <p:spPr bwMode="auto">
          <a:xfrm>
            <a:off x="5334000" y="47244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.30</a:t>
            </a:r>
            <a:endParaRPr lang="en-US" altLang="zh-CN" sz="1600">
              <a:solidFill>
                <a:schemeClr val="bg1"/>
              </a:solidFill>
              <a:latin typeface="Arial" charset="0"/>
            </a:endParaRPr>
          </a:p>
        </p:txBody>
      </p:sp>
      <p:sp>
        <p:nvSpPr>
          <p:cNvPr id="144389" name="Comment 5">
            <a:hlinkClick r:id="" action="ppaction://hlinkshowjump?jump=nextslide"/>
          </p:cNvPr>
          <p:cNvSpPr>
            <a:spLocks noChangeArrowheads="1"/>
          </p:cNvSpPr>
          <p:nvPr/>
        </p:nvSpPr>
        <p:spPr bwMode="auto">
          <a:xfrm>
            <a:off x="2133600" y="1219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.12</a:t>
            </a:r>
            <a:endParaRPr lang="en-US" altLang="zh-CN" sz="1600">
              <a:solidFill>
                <a:schemeClr val="bg1"/>
              </a:solidFill>
              <a:latin typeface="Arial" charset="0"/>
            </a:endParaRPr>
          </a:p>
        </p:txBody>
      </p:sp>
      <p:sp>
        <p:nvSpPr>
          <p:cNvPr id="144390" name="Comment 6">
            <a:hlinkClick r:id="rId5" action="ppaction://hlinksldjump"/>
          </p:cNvPr>
          <p:cNvSpPr>
            <a:spLocks noChangeArrowheads="1"/>
          </p:cNvSpPr>
          <p:nvPr/>
        </p:nvSpPr>
        <p:spPr bwMode="auto">
          <a:xfrm>
            <a:off x="2057400" y="47244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.29</a:t>
            </a:r>
            <a:endParaRPr lang="en-US" altLang="zh-CN" sz="1600">
              <a:solidFill>
                <a:schemeClr val="bg1"/>
              </a:solidFill>
              <a:latin typeface="Arial" charset="0"/>
            </a:endParaRPr>
          </a:p>
        </p:txBody>
      </p:sp>
      <p:sp>
        <p:nvSpPr>
          <p:cNvPr id="144391" name="Comment 7">
            <a:hlinkClick r:id="rId6" action="ppaction://hlinksldjump"/>
          </p:cNvPr>
          <p:cNvSpPr>
            <a:spLocks noChangeArrowheads="1"/>
          </p:cNvSpPr>
          <p:nvPr/>
        </p:nvSpPr>
        <p:spPr bwMode="auto">
          <a:xfrm>
            <a:off x="762000" y="29718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.20</a:t>
            </a:r>
            <a:endParaRPr lang="en-US" altLang="zh-CN" sz="1600">
              <a:solidFill>
                <a:schemeClr val="bg1"/>
              </a:solidFill>
              <a:latin typeface="Arial" charset="0"/>
            </a:endParaRPr>
          </a:p>
        </p:txBody>
      </p:sp>
      <p:sp>
        <p:nvSpPr>
          <p:cNvPr id="144392" name="Comment 8">
            <a:hlinkClick r:id="rId7" action="ppaction://hlinksldjump"/>
          </p:cNvPr>
          <p:cNvSpPr>
            <a:spLocks noChangeArrowheads="1"/>
          </p:cNvSpPr>
          <p:nvPr/>
        </p:nvSpPr>
        <p:spPr bwMode="auto">
          <a:xfrm>
            <a:off x="5257800" y="1219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.13</a:t>
            </a:r>
            <a:endParaRPr lang="en-US" altLang="zh-CN" sz="1600">
              <a:solidFill>
                <a:schemeClr val="bg1"/>
              </a:solidFill>
              <a:latin typeface="Arial" charset="0"/>
            </a:endParaRPr>
          </a:p>
        </p:txBody>
      </p:sp>
    </p:spTree>
  </p:cSld>
  <p:clrMapOvr>
    <a:masterClrMapping/>
  </p:clrMapOv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631825" y="3028950"/>
            <a:ext cx="7826375" cy="544513"/>
          </a:xfrm>
          <a:prstGeom prst="rect">
            <a:avLst/>
          </a:prstGeom>
          <a:solidFill>
            <a:schemeClr val="accent2">
              <a:alpha val="50195"/>
            </a:schemeClr>
          </a:solidFill>
          <a:ln w="25400">
            <a:solidFill>
              <a:schemeClr val="tx2"/>
            </a:solidFill>
            <a:miter lim="800000"/>
            <a:headEnd/>
            <a:tailEnd/>
          </a:ln>
        </p:spPr>
        <p:txBody>
          <a:bodyPr>
            <a:spAutoFit/>
          </a:bodyPr>
          <a:lstStyle/>
          <a:p>
            <a:pPr>
              <a:spcBef>
                <a:spcPct val="50000"/>
              </a:spcBef>
            </a:pPr>
            <a:r>
              <a:rPr lang="en-US" altLang="zh-CN" sz="2800"/>
              <a:t>                                     S </a:t>
            </a:r>
            <a:r>
              <a:rPr lang="zh-CN" altLang="en-US" sz="2800">
                <a:ea typeface="楷体_GB2312" pitchFamily="49" charset="-122"/>
              </a:rPr>
              <a:t>串</a:t>
            </a:r>
            <a:endParaRPr lang="zh-CN" altLang="en-US" sz="4000"/>
          </a:p>
        </p:txBody>
      </p:sp>
      <p:sp>
        <p:nvSpPr>
          <p:cNvPr id="145411" name="Text Box 3"/>
          <p:cNvSpPr txBox="1">
            <a:spLocks noChangeArrowheads="1"/>
          </p:cNvSpPr>
          <p:nvPr/>
        </p:nvSpPr>
        <p:spPr bwMode="auto">
          <a:xfrm>
            <a:off x="1889125" y="3940175"/>
            <a:ext cx="1463675" cy="544513"/>
          </a:xfrm>
          <a:prstGeom prst="rect">
            <a:avLst/>
          </a:prstGeom>
          <a:solidFill>
            <a:schemeClr val="hlink">
              <a:alpha val="50195"/>
            </a:schemeClr>
          </a:solidFill>
          <a:ln w="25400">
            <a:solidFill>
              <a:srgbClr val="333399"/>
            </a:solidFill>
            <a:miter lim="800000"/>
            <a:headEnd/>
            <a:tailEnd/>
          </a:ln>
        </p:spPr>
        <p:txBody>
          <a:bodyPr>
            <a:spAutoFit/>
          </a:bodyPr>
          <a:lstStyle/>
          <a:p>
            <a:r>
              <a:rPr lang="en-US" altLang="zh-CN" sz="2800"/>
              <a:t>   </a:t>
            </a:r>
            <a:r>
              <a:rPr lang="en-US" altLang="zh-CN" sz="2800">
                <a:solidFill>
                  <a:srgbClr val="000099"/>
                </a:solidFill>
              </a:rPr>
              <a:t>T </a:t>
            </a:r>
            <a:r>
              <a:rPr lang="zh-CN" altLang="en-US" sz="2800">
                <a:solidFill>
                  <a:srgbClr val="000099"/>
                </a:solidFill>
                <a:ea typeface="楷体_GB2312" pitchFamily="49" charset="-122"/>
              </a:rPr>
              <a:t>串</a:t>
            </a:r>
            <a:endParaRPr lang="zh-CN" altLang="en-US" sz="4000"/>
          </a:p>
        </p:txBody>
      </p:sp>
      <p:sp>
        <p:nvSpPr>
          <p:cNvPr id="145412" name="Text Box 4"/>
          <p:cNvSpPr txBox="1">
            <a:spLocks noChangeArrowheads="1"/>
          </p:cNvSpPr>
          <p:nvPr/>
        </p:nvSpPr>
        <p:spPr bwMode="auto">
          <a:xfrm>
            <a:off x="5105400" y="3951288"/>
            <a:ext cx="1752600" cy="544512"/>
          </a:xfrm>
          <a:prstGeom prst="rect">
            <a:avLst/>
          </a:prstGeom>
          <a:solidFill>
            <a:srgbClr val="FFCC99">
              <a:alpha val="50195"/>
            </a:srgbClr>
          </a:solidFill>
          <a:ln w="25400">
            <a:solidFill>
              <a:srgbClr val="993300"/>
            </a:solidFill>
            <a:miter lim="800000"/>
            <a:headEnd/>
            <a:tailEnd/>
          </a:ln>
        </p:spPr>
        <p:txBody>
          <a:bodyPr>
            <a:spAutoFit/>
          </a:bodyPr>
          <a:lstStyle/>
          <a:p>
            <a:pPr>
              <a:spcBef>
                <a:spcPct val="50000"/>
              </a:spcBef>
            </a:pPr>
            <a:r>
              <a:rPr lang="en-US" altLang="zh-CN" sz="2800"/>
              <a:t>     V </a:t>
            </a:r>
            <a:r>
              <a:rPr lang="zh-CN" altLang="en-US" sz="2800">
                <a:ea typeface="楷体_GB2312" pitchFamily="49" charset="-122"/>
              </a:rPr>
              <a:t>串</a:t>
            </a:r>
            <a:endParaRPr lang="zh-CN" altLang="en-US" sz="4000"/>
          </a:p>
        </p:txBody>
      </p:sp>
      <p:sp>
        <p:nvSpPr>
          <p:cNvPr id="145413" name="Line 5"/>
          <p:cNvSpPr>
            <a:spLocks noChangeShapeType="1"/>
          </p:cNvSpPr>
          <p:nvPr/>
        </p:nvSpPr>
        <p:spPr bwMode="auto">
          <a:xfrm>
            <a:off x="2362200" y="3036888"/>
            <a:ext cx="0" cy="533400"/>
          </a:xfrm>
          <a:prstGeom prst="line">
            <a:avLst/>
          </a:prstGeom>
          <a:noFill/>
          <a:ln w="9525">
            <a:solidFill>
              <a:schemeClr val="tx1"/>
            </a:solidFill>
            <a:prstDash val="sysDot"/>
            <a:round/>
            <a:headEnd/>
            <a:tailEnd/>
          </a:ln>
        </p:spPr>
        <p:txBody>
          <a:bodyPr wrap="none" anchor="ctr"/>
          <a:lstStyle/>
          <a:p>
            <a:endParaRPr lang="zh-CN" altLang="en-US"/>
          </a:p>
        </p:txBody>
      </p:sp>
      <p:sp>
        <p:nvSpPr>
          <p:cNvPr id="145414" name="Line 6"/>
          <p:cNvSpPr>
            <a:spLocks noChangeShapeType="1"/>
          </p:cNvSpPr>
          <p:nvPr/>
        </p:nvSpPr>
        <p:spPr bwMode="auto">
          <a:xfrm>
            <a:off x="3810000" y="3036888"/>
            <a:ext cx="0" cy="533400"/>
          </a:xfrm>
          <a:prstGeom prst="line">
            <a:avLst/>
          </a:prstGeom>
          <a:noFill/>
          <a:ln w="9525">
            <a:solidFill>
              <a:schemeClr val="tx1"/>
            </a:solidFill>
            <a:prstDash val="sysDot"/>
            <a:round/>
            <a:headEnd/>
            <a:tailEnd/>
          </a:ln>
        </p:spPr>
        <p:txBody>
          <a:bodyPr wrap="none" anchor="ctr"/>
          <a:lstStyle/>
          <a:p>
            <a:endParaRPr lang="zh-CN" altLang="en-US"/>
          </a:p>
        </p:txBody>
      </p:sp>
      <p:sp>
        <p:nvSpPr>
          <p:cNvPr id="145415" name="Line 7"/>
          <p:cNvSpPr>
            <a:spLocks noChangeShapeType="1"/>
          </p:cNvSpPr>
          <p:nvPr/>
        </p:nvSpPr>
        <p:spPr bwMode="auto">
          <a:xfrm flipH="1">
            <a:off x="1905000" y="3570288"/>
            <a:ext cx="457200" cy="381000"/>
          </a:xfrm>
          <a:prstGeom prst="line">
            <a:avLst/>
          </a:prstGeom>
          <a:noFill/>
          <a:ln w="9525">
            <a:solidFill>
              <a:srgbClr val="000099"/>
            </a:solidFill>
            <a:prstDash val="sysDot"/>
            <a:round/>
            <a:headEnd/>
            <a:tailEnd/>
          </a:ln>
        </p:spPr>
        <p:txBody>
          <a:bodyPr wrap="none" anchor="ctr"/>
          <a:lstStyle/>
          <a:p>
            <a:endParaRPr lang="zh-CN" altLang="en-US"/>
          </a:p>
        </p:txBody>
      </p:sp>
      <p:sp>
        <p:nvSpPr>
          <p:cNvPr id="145416" name="Line 8"/>
          <p:cNvSpPr>
            <a:spLocks noChangeShapeType="1"/>
          </p:cNvSpPr>
          <p:nvPr/>
        </p:nvSpPr>
        <p:spPr bwMode="auto">
          <a:xfrm flipH="1">
            <a:off x="3352800" y="3570288"/>
            <a:ext cx="457200" cy="381000"/>
          </a:xfrm>
          <a:prstGeom prst="line">
            <a:avLst/>
          </a:prstGeom>
          <a:noFill/>
          <a:ln w="9525" cap="rnd">
            <a:solidFill>
              <a:srgbClr val="000099"/>
            </a:solidFill>
            <a:prstDash val="sysDot"/>
            <a:round/>
            <a:headEnd/>
            <a:tailEnd/>
          </a:ln>
        </p:spPr>
        <p:txBody>
          <a:bodyPr wrap="none" anchor="ctr"/>
          <a:lstStyle/>
          <a:p>
            <a:endParaRPr lang="zh-CN" altLang="en-US"/>
          </a:p>
        </p:txBody>
      </p:sp>
      <p:sp>
        <p:nvSpPr>
          <p:cNvPr id="145417" name="Text Box 9"/>
          <p:cNvSpPr txBox="1">
            <a:spLocks noChangeArrowheads="1"/>
          </p:cNvSpPr>
          <p:nvPr/>
        </p:nvSpPr>
        <p:spPr bwMode="auto">
          <a:xfrm>
            <a:off x="2362200" y="5399088"/>
            <a:ext cx="1752600" cy="544512"/>
          </a:xfrm>
          <a:prstGeom prst="rect">
            <a:avLst/>
          </a:prstGeom>
          <a:solidFill>
            <a:srgbClr val="FFCC99">
              <a:alpha val="50195"/>
            </a:srgbClr>
          </a:solidFill>
          <a:ln w="25400">
            <a:solidFill>
              <a:srgbClr val="993300"/>
            </a:solidFill>
            <a:miter lim="800000"/>
            <a:headEnd/>
            <a:tailEnd/>
          </a:ln>
        </p:spPr>
        <p:txBody>
          <a:bodyPr>
            <a:spAutoFit/>
          </a:bodyPr>
          <a:lstStyle/>
          <a:p>
            <a:pPr>
              <a:spcBef>
                <a:spcPct val="50000"/>
              </a:spcBef>
            </a:pPr>
            <a:r>
              <a:rPr lang="en-US" altLang="zh-CN" sz="2800"/>
              <a:t>     V </a:t>
            </a:r>
            <a:r>
              <a:rPr lang="zh-CN" altLang="en-US" sz="2800">
                <a:ea typeface="楷体_GB2312" pitchFamily="49" charset="-122"/>
              </a:rPr>
              <a:t>串</a:t>
            </a:r>
            <a:endParaRPr lang="zh-CN" altLang="en-US" sz="4000"/>
          </a:p>
        </p:txBody>
      </p:sp>
      <p:sp>
        <p:nvSpPr>
          <p:cNvPr id="145418" name="Line 10"/>
          <p:cNvSpPr>
            <a:spLocks noChangeShapeType="1"/>
          </p:cNvSpPr>
          <p:nvPr/>
        </p:nvSpPr>
        <p:spPr bwMode="auto">
          <a:xfrm>
            <a:off x="609600" y="2351088"/>
            <a:ext cx="0" cy="685800"/>
          </a:xfrm>
          <a:prstGeom prst="line">
            <a:avLst/>
          </a:prstGeom>
          <a:noFill/>
          <a:ln w="9525">
            <a:solidFill>
              <a:srgbClr val="9966FF"/>
            </a:solidFill>
            <a:round/>
            <a:headEnd/>
            <a:tailEnd type="triangle" w="med" len="lg"/>
          </a:ln>
        </p:spPr>
        <p:txBody>
          <a:bodyPr wrap="none" anchor="ctr"/>
          <a:lstStyle/>
          <a:p>
            <a:endParaRPr lang="zh-CN" altLang="en-US"/>
          </a:p>
        </p:txBody>
      </p:sp>
      <p:sp>
        <p:nvSpPr>
          <p:cNvPr id="145419" name="Text Box 11"/>
          <p:cNvSpPr txBox="1">
            <a:spLocks noChangeArrowheads="1"/>
          </p:cNvSpPr>
          <p:nvPr/>
        </p:nvSpPr>
        <p:spPr bwMode="auto">
          <a:xfrm>
            <a:off x="593725" y="2544763"/>
            <a:ext cx="625475" cy="457200"/>
          </a:xfrm>
          <a:prstGeom prst="rect">
            <a:avLst/>
          </a:prstGeom>
          <a:noFill/>
          <a:ln w="9525">
            <a:noFill/>
            <a:miter lim="800000"/>
            <a:headEnd/>
            <a:tailEnd/>
          </a:ln>
        </p:spPr>
        <p:txBody>
          <a:bodyPr wrap="none">
            <a:spAutoFit/>
          </a:bodyPr>
          <a:lstStyle/>
          <a:p>
            <a:r>
              <a:rPr lang="en-US" altLang="zh-CN" sz="2400" b="1">
                <a:solidFill>
                  <a:srgbClr val="9966FF"/>
                </a:solidFill>
              </a:rPr>
              <a:t>pos</a:t>
            </a:r>
            <a:endParaRPr lang="en-US" altLang="zh-CN" sz="4000"/>
          </a:p>
        </p:txBody>
      </p:sp>
      <p:sp>
        <p:nvSpPr>
          <p:cNvPr id="145420" name="Line 12"/>
          <p:cNvSpPr>
            <a:spLocks noChangeShapeType="1"/>
          </p:cNvSpPr>
          <p:nvPr/>
        </p:nvSpPr>
        <p:spPr bwMode="auto">
          <a:xfrm>
            <a:off x="3810000" y="2351088"/>
            <a:ext cx="0" cy="685800"/>
          </a:xfrm>
          <a:prstGeom prst="line">
            <a:avLst/>
          </a:prstGeom>
          <a:noFill/>
          <a:ln w="9525">
            <a:solidFill>
              <a:srgbClr val="9966FF"/>
            </a:solidFill>
            <a:round/>
            <a:headEnd/>
            <a:tailEnd type="triangle" w="med" len="lg"/>
          </a:ln>
        </p:spPr>
        <p:txBody>
          <a:bodyPr wrap="none" anchor="ctr"/>
          <a:lstStyle/>
          <a:p>
            <a:endParaRPr lang="zh-CN" altLang="en-US"/>
          </a:p>
        </p:txBody>
      </p:sp>
      <p:sp>
        <p:nvSpPr>
          <p:cNvPr id="145421" name="Text Box 13"/>
          <p:cNvSpPr txBox="1">
            <a:spLocks noChangeArrowheads="1"/>
          </p:cNvSpPr>
          <p:nvPr/>
        </p:nvSpPr>
        <p:spPr bwMode="auto">
          <a:xfrm>
            <a:off x="3794125" y="2544763"/>
            <a:ext cx="625475" cy="457200"/>
          </a:xfrm>
          <a:prstGeom prst="rect">
            <a:avLst/>
          </a:prstGeom>
          <a:noFill/>
          <a:ln w="9525">
            <a:noFill/>
            <a:miter lim="800000"/>
            <a:headEnd/>
            <a:tailEnd/>
          </a:ln>
        </p:spPr>
        <p:txBody>
          <a:bodyPr wrap="none">
            <a:spAutoFit/>
          </a:bodyPr>
          <a:lstStyle/>
          <a:p>
            <a:r>
              <a:rPr lang="en-US" altLang="zh-CN" sz="2400" b="1">
                <a:solidFill>
                  <a:srgbClr val="9966FF"/>
                </a:solidFill>
              </a:rPr>
              <a:t>pos</a:t>
            </a:r>
            <a:endParaRPr lang="en-US" altLang="zh-CN" sz="4000"/>
          </a:p>
        </p:txBody>
      </p:sp>
      <p:sp>
        <p:nvSpPr>
          <p:cNvPr id="145422" name="Text Box 14"/>
          <p:cNvSpPr txBox="1">
            <a:spLocks noChangeArrowheads="1"/>
          </p:cNvSpPr>
          <p:nvPr/>
        </p:nvSpPr>
        <p:spPr bwMode="auto">
          <a:xfrm>
            <a:off x="609600" y="5399088"/>
            <a:ext cx="1752600" cy="544512"/>
          </a:xfrm>
          <a:prstGeom prst="rect">
            <a:avLst/>
          </a:prstGeom>
          <a:solidFill>
            <a:schemeClr val="accent2">
              <a:alpha val="50195"/>
            </a:schemeClr>
          </a:solidFill>
          <a:ln w="25400">
            <a:solidFill>
              <a:schemeClr val="tx2"/>
            </a:solidFill>
            <a:miter lim="800000"/>
            <a:headEnd/>
            <a:tailEnd/>
          </a:ln>
        </p:spPr>
        <p:txBody>
          <a:bodyPr>
            <a:spAutoFit/>
          </a:bodyPr>
          <a:lstStyle/>
          <a:p>
            <a:r>
              <a:rPr lang="en-US" altLang="zh-CN" sz="2800"/>
              <a:t>      </a:t>
            </a:r>
            <a:r>
              <a:rPr lang="en-US" altLang="zh-CN" sz="2800">
                <a:solidFill>
                  <a:schemeClr val="tx2"/>
                </a:solidFill>
              </a:rPr>
              <a:t>sub</a:t>
            </a:r>
            <a:endParaRPr lang="en-US" altLang="zh-CN" sz="4000"/>
          </a:p>
        </p:txBody>
      </p:sp>
      <p:sp>
        <p:nvSpPr>
          <p:cNvPr id="145423" name="Line 15"/>
          <p:cNvSpPr>
            <a:spLocks noChangeShapeType="1"/>
          </p:cNvSpPr>
          <p:nvPr/>
        </p:nvSpPr>
        <p:spPr bwMode="auto">
          <a:xfrm>
            <a:off x="2362200" y="2274888"/>
            <a:ext cx="0" cy="762000"/>
          </a:xfrm>
          <a:prstGeom prst="line">
            <a:avLst/>
          </a:prstGeom>
          <a:noFill/>
          <a:ln w="25400">
            <a:solidFill>
              <a:srgbClr val="FF6600"/>
            </a:solidFill>
            <a:round/>
            <a:headEnd/>
            <a:tailEnd type="triangle" w="med" len="lg"/>
          </a:ln>
        </p:spPr>
        <p:txBody>
          <a:bodyPr wrap="none" anchor="ctr"/>
          <a:lstStyle/>
          <a:p>
            <a:endParaRPr lang="zh-CN" altLang="en-US"/>
          </a:p>
        </p:txBody>
      </p:sp>
      <p:sp>
        <p:nvSpPr>
          <p:cNvPr id="145424" name="Text Box 16"/>
          <p:cNvSpPr txBox="1">
            <a:spLocks noChangeArrowheads="1"/>
          </p:cNvSpPr>
          <p:nvPr/>
        </p:nvSpPr>
        <p:spPr bwMode="auto">
          <a:xfrm>
            <a:off x="2346325" y="2620963"/>
            <a:ext cx="268288" cy="457200"/>
          </a:xfrm>
          <a:prstGeom prst="rect">
            <a:avLst/>
          </a:prstGeom>
          <a:noFill/>
          <a:ln w="9525">
            <a:noFill/>
            <a:miter lim="800000"/>
            <a:headEnd/>
            <a:tailEnd/>
          </a:ln>
        </p:spPr>
        <p:txBody>
          <a:bodyPr wrap="none">
            <a:spAutoFit/>
          </a:bodyPr>
          <a:lstStyle/>
          <a:p>
            <a:r>
              <a:rPr lang="en-US" altLang="zh-CN" sz="2400">
                <a:solidFill>
                  <a:srgbClr val="FF6600"/>
                </a:solidFill>
              </a:rPr>
              <a:t>i</a:t>
            </a:r>
            <a:endParaRPr lang="en-US" altLang="zh-CN" sz="4000"/>
          </a:p>
        </p:txBody>
      </p:sp>
      <p:sp>
        <p:nvSpPr>
          <p:cNvPr id="145425" name="Text Box 17"/>
          <p:cNvSpPr txBox="1">
            <a:spLocks noChangeArrowheads="1"/>
          </p:cNvSpPr>
          <p:nvPr/>
        </p:nvSpPr>
        <p:spPr bwMode="auto">
          <a:xfrm>
            <a:off x="1747838" y="4830763"/>
            <a:ext cx="1528762" cy="579437"/>
          </a:xfrm>
          <a:prstGeom prst="rect">
            <a:avLst/>
          </a:prstGeom>
          <a:noFill/>
          <a:ln w="9525">
            <a:noFill/>
            <a:miter lim="800000"/>
            <a:headEnd/>
            <a:tailEnd/>
          </a:ln>
        </p:spPr>
        <p:txBody>
          <a:bodyPr wrap="none">
            <a:spAutoFit/>
          </a:bodyPr>
          <a:lstStyle/>
          <a:p>
            <a:r>
              <a:rPr lang="en-US" altLang="zh-CN" sz="3200">
                <a:solidFill>
                  <a:srgbClr val="0000FF"/>
                </a:solidFill>
              </a:rPr>
              <a:t>news </a:t>
            </a:r>
            <a:r>
              <a:rPr lang="zh-CN" altLang="en-US" sz="3200">
                <a:solidFill>
                  <a:srgbClr val="0000FF"/>
                </a:solidFill>
                <a:ea typeface="楷体_GB2312" pitchFamily="49" charset="-122"/>
              </a:rPr>
              <a:t>串</a:t>
            </a:r>
            <a:endParaRPr lang="zh-CN" altLang="en-US" sz="4000"/>
          </a:p>
        </p:txBody>
      </p:sp>
      <p:sp>
        <p:nvSpPr>
          <p:cNvPr id="145426" name="Text Box 18"/>
          <p:cNvSpPr txBox="1">
            <a:spLocks noChangeArrowheads="1"/>
          </p:cNvSpPr>
          <p:nvPr/>
        </p:nvSpPr>
        <p:spPr bwMode="auto">
          <a:xfrm>
            <a:off x="1143000" y="3036888"/>
            <a:ext cx="677863" cy="519112"/>
          </a:xfrm>
          <a:prstGeom prst="rect">
            <a:avLst/>
          </a:prstGeom>
          <a:noFill/>
          <a:ln w="9525">
            <a:noFill/>
            <a:miter lim="800000"/>
            <a:headEnd/>
            <a:tailEnd/>
          </a:ln>
        </p:spPr>
        <p:txBody>
          <a:bodyPr wrap="none">
            <a:spAutoFit/>
          </a:bodyPr>
          <a:lstStyle/>
          <a:p>
            <a:r>
              <a:rPr lang="en-US" altLang="zh-CN" sz="2800">
                <a:solidFill>
                  <a:schemeClr val="bg2"/>
                </a:solidFill>
              </a:rPr>
              <a:t>sub</a:t>
            </a:r>
            <a:endParaRPr lang="en-US" altLang="zh-CN" sz="4000"/>
          </a:p>
        </p:txBody>
      </p:sp>
      <p:sp>
        <p:nvSpPr>
          <p:cNvPr id="145427" name="Comment 19"/>
          <p:cNvSpPr>
            <a:spLocks noChangeArrowheads="1"/>
          </p:cNvSpPr>
          <p:nvPr/>
        </p:nvSpPr>
        <p:spPr bwMode="auto">
          <a:xfrm>
            <a:off x="228600" y="203200"/>
            <a:ext cx="18288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a:t>
            </a:r>
            <a:r>
              <a:rPr kumimoji="0" lang="en-US" altLang="zh-CN" sz="4000" b="1">
                <a:solidFill>
                  <a:schemeClr val="bg1"/>
                </a:solidFill>
                <a:latin typeface="Arial" charset="0"/>
              </a:rPr>
              <a:t>4.12</a:t>
            </a:r>
            <a:endParaRPr lang="en-US" altLang="zh-CN" sz="1600">
              <a:solidFill>
                <a:schemeClr val="bg1"/>
              </a:solidFill>
              <a:latin typeface="Arial" charset="0"/>
            </a:endParaRPr>
          </a:p>
        </p:txBody>
      </p:sp>
      <p:sp>
        <p:nvSpPr>
          <p:cNvPr id="47124" name="Text Box 20"/>
          <p:cNvSpPr txBox="1">
            <a:spLocks noChangeArrowheads="1"/>
          </p:cNvSpPr>
          <p:nvPr/>
        </p:nvSpPr>
        <p:spPr bwMode="auto">
          <a:xfrm>
            <a:off x="2362200" y="304800"/>
            <a:ext cx="6584950" cy="1409700"/>
          </a:xfrm>
          <a:prstGeom prst="rect">
            <a:avLst/>
          </a:prstGeom>
          <a:noFill/>
          <a:ln w="9525">
            <a:noFill/>
            <a:miter lim="800000"/>
            <a:headEnd/>
            <a:tailEnd/>
          </a:ln>
        </p:spPr>
        <p:txBody>
          <a:bodyPr>
            <a:spAutoFit/>
          </a:bodyPr>
          <a:lstStyle/>
          <a:p>
            <a:pPr>
              <a:lnSpc>
                <a:spcPct val="120000"/>
              </a:lnSpc>
            </a:pPr>
            <a:r>
              <a:rPr lang="zh-CN" altLang="en-US" sz="3600">
                <a:solidFill>
                  <a:srgbClr val="006600"/>
                </a:solidFill>
                <a:ea typeface="楷体_GB2312" pitchFamily="49" charset="-122"/>
              </a:rPr>
              <a:t>利用已知串的</a:t>
            </a:r>
            <a:r>
              <a:rPr lang="zh-CN" altLang="en-US" sz="3600" b="1">
                <a:solidFill>
                  <a:srgbClr val="006600"/>
                </a:solidFill>
                <a:ea typeface="楷体_GB2312" pitchFamily="49" charset="-122"/>
              </a:rPr>
              <a:t>五种基本操作</a:t>
            </a:r>
            <a:r>
              <a:rPr lang="zh-CN" altLang="en-US" sz="3600">
                <a:solidFill>
                  <a:srgbClr val="006600"/>
                </a:solidFill>
                <a:ea typeface="楷体_GB2312" pitchFamily="49" charset="-122"/>
              </a:rPr>
              <a:t>实现串的置换操作。</a:t>
            </a:r>
            <a:endParaRPr lang="zh-CN" altLang="en-US" sz="240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Effect transition="in" filter="strips(upRight)">
                                      <p:cBhvr>
                                        <p:cTn id="7" dur="500"/>
                                        <p:tgtEl>
                                          <p:spTgt spid="1454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5411"/>
                                        </p:tgtEl>
                                        <p:attrNameLst>
                                          <p:attrName>style.visibility</p:attrName>
                                        </p:attrNameLst>
                                      </p:cBhvr>
                                      <p:to>
                                        <p:strVal val="visible"/>
                                      </p:to>
                                    </p:set>
                                    <p:anim calcmode="lin" valueType="num">
                                      <p:cBhvr additive="base">
                                        <p:cTn id="12" dur="500" fill="hold"/>
                                        <p:tgtEl>
                                          <p:spTgt spid="145411"/>
                                        </p:tgtEl>
                                        <p:attrNameLst>
                                          <p:attrName>ppt_x</p:attrName>
                                        </p:attrNameLst>
                                      </p:cBhvr>
                                      <p:tavLst>
                                        <p:tav tm="0">
                                          <p:val>
                                            <p:strVal val="0-#ppt_w/2"/>
                                          </p:val>
                                        </p:tav>
                                        <p:tav tm="100000">
                                          <p:val>
                                            <p:strVal val="#ppt_x"/>
                                          </p:val>
                                        </p:tav>
                                      </p:tavLst>
                                    </p:anim>
                                    <p:anim calcmode="lin" valueType="num">
                                      <p:cBhvr additive="base">
                                        <p:cTn id="13" dur="500" fill="hold"/>
                                        <p:tgtEl>
                                          <p:spTgt spid="1454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45412"/>
                                        </p:tgtEl>
                                        <p:attrNameLst>
                                          <p:attrName>style.visibility</p:attrName>
                                        </p:attrNameLst>
                                      </p:cBhvr>
                                      <p:to>
                                        <p:strVal val="visible"/>
                                      </p:to>
                                    </p:set>
                                    <p:anim calcmode="lin" valueType="num">
                                      <p:cBhvr additive="base">
                                        <p:cTn id="18" dur="500" fill="hold"/>
                                        <p:tgtEl>
                                          <p:spTgt spid="145412"/>
                                        </p:tgtEl>
                                        <p:attrNameLst>
                                          <p:attrName>ppt_x</p:attrName>
                                        </p:attrNameLst>
                                      </p:cBhvr>
                                      <p:tavLst>
                                        <p:tav tm="0">
                                          <p:val>
                                            <p:strVal val="1+#ppt_w/2"/>
                                          </p:val>
                                        </p:tav>
                                        <p:tav tm="100000">
                                          <p:val>
                                            <p:strVal val="#ppt_x"/>
                                          </p:val>
                                        </p:tav>
                                      </p:tavLst>
                                    </p:anim>
                                    <p:anim calcmode="lin" valueType="num">
                                      <p:cBhvr additive="base">
                                        <p:cTn id="19" dur="500" fill="hold"/>
                                        <p:tgtEl>
                                          <p:spTgt spid="14541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45425"/>
                                        </p:tgtEl>
                                        <p:attrNameLst>
                                          <p:attrName>style.visibility</p:attrName>
                                        </p:attrNameLst>
                                      </p:cBhvr>
                                      <p:to>
                                        <p:strVal val="visible"/>
                                      </p:to>
                                    </p:set>
                                    <p:anim calcmode="lin" valueType="num">
                                      <p:cBhvr additive="base">
                                        <p:cTn id="24" dur="500" fill="hold"/>
                                        <p:tgtEl>
                                          <p:spTgt spid="145425"/>
                                        </p:tgtEl>
                                        <p:attrNameLst>
                                          <p:attrName>ppt_x</p:attrName>
                                        </p:attrNameLst>
                                      </p:cBhvr>
                                      <p:tavLst>
                                        <p:tav tm="0">
                                          <p:val>
                                            <p:strVal val="#ppt_x"/>
                                          </p:val>
                                        </p:tav>
                                        <p:tav tm="100000">
                                          <p:val>
                                            <p:strVal val="#ppt_x"/>
                                          </p:val>
                                        </p:tav>
                                      </p:tavLst>
                                    </p:anim>
                                    <p:anim calcmode="lin" valueType="num">
                                      <p:cBhvr additive="base">
                                        <p:cTn id="25" dur="500" fill="hold"/>
                                        <p:tgtEl>
                                          <p:spTgt spid="14542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4" fill="hold" grpId="0" nodeType="clickEffect">
                                  <p:stCondLst>
                                    <p:cond delay="0"/>
                                  </p:stCondLst>
                                  <p:childTnLst>
                                    <p:set>
                                      <p:cBhvr>
                                        <p:cTn id="29" dur="1" fill="hold">
                                          <p:stCondLst>
                                            <p:cond delay="0"/>
                                          </p:stCondLst>
                                        </p:cTn>
                                        <p:tgtEl>
                                          <p:spTgt spid="145415"/>
                                        </p:tgtEl>
                                        <p:attrNameLst>
                                          <p:attrName>style.visibility</p:attrName>
                                        </p:attrNameLst>
                                      </p:cBhvr>
                                      <p:to>
                                        <p:strVal val="visible"/>
                                      </p:to>
                                    </p:set>
                                    <p:anim calcmode="lin" valueType="num">
                                      <p:cBhvr>
                                        <p:cTn id="30" dur="500" fill="hold"/>
                                        <p:tgtEl>
                                          <p:spTgt spid="145415"/>
                                        </p:tgtEl>
                                        <p:attrNameLst>
                                          <p:attrName>ppt_x</p:attrName>
                                        </p:attrNameLst>
                                      </p:cBhvr>
                                      <p:tavLst>
                                        <p:tav tm="0">
                                          <p:val>
                                            <p:strVal val="#ppt_x"/>
                                          </p:val>
                                        </p:tav>
                                        <p:tav tm="100000">
                                          <p:val>
                                            <p:strVal val="#ppt_x"/>
                                          </p:val>
                                        </p:tav>
                                      </p:tavLst>
                                    </p:anim>
                                    <p:anim calcmode="lin" valueType="num">
                                      <p:cBhvr>
                                        <p:cTn id="31" dur="500" fill="hold"/>
                                        <p:tgtEl>
                                          <p:spTgt spid="145415"/>
                                        </p:tgtEl>
                                        <p:attrNameLst>
                                          <p:attrName>ppt_y</p:attrName>
                                        </p:attrNameLst>
                                      </p:cBhvr>
                                      <p:tavLst>
                                        <p:tav tm="0">
                                          <p:val>
                                            <p:strVal val="#ppt_y+#ppt_h/2"/>
                                          </p:val>
                                        </p:tav>
                                        <p:tav tm="100000">
                                          <p:val>
                                            <p:strVal val="#ppt_y"/>
                                          </p:val>
                                        </p:tav>
                                      </p:tavLst>
                                    </p:anim>
                                    <p:anim calcmode="lin" valueType="num">
                                      <p:cBhvr>
                                        <p:cTn id="32" dur="500" fill="hold"/>
                                        <p:tgtEl>
                                          <p:spTgt spid="145415"/>
                                        </p:tgtEl>
                                        <p:attrNameLst>
                                          <p:attrName>ppt_w</p:attrName>
                                        </p:attrNameLst>
                                      </p:cBhvr>
                                      <p:tavLst>
                                        <p:tav tm="0">
                                          <p:val>
                                            <p:strVal val="#ppt_w"/>
                                          </p:val>
                                        </p:tav>
                                        <p:tav tm="100000">
                                          <p:val>
                                            <p:strVal val="#ppt_w"/>
                                          </p:val>
                                        </p:tav>
                                      </p:tavLst>
                                    </p:anim>
                                    <p:anim calcmode="lin" valueType="num">
                                      <p:cBhvr>
                                        <p:cTn id="33" dur="500" fill="hold"/>
                                        <p:tgtEl>
                                          <p:spTgt spid="145415"/>
                                        </p:tgtEl>
                                        <p:attrNameLst>
                                          <p:attrName>ppt_h</p:attrName>
                                        </p:attrNameLst>
                                      </p:cBhvr>
                                      <p:tavLst>
                                        <p:tav tm="0">
                                          <p:val>
                                            <p:fltVal val="0"/>
                                          </p:val>
                                        </p:tav>
                                        <p:tav tm="100000">
                                          <p:val>
                                            <p:strVal val="#ppt_h"/>
                                          </p:val>
                                        </p:tav>
                                      </p:tavLst>
                                    </p:anim>
                                  </p:childTnLst>
                                </p:cTn>
                              </p:par>
                            </p:childTnLst>
                          </p:cTn>
                        </p:par>
                        <p:par>
                          <p:cTn id="34" fill="hold">
                            <p:stCondLst>
                              <p:cond delay="500"/>
                            </p:stCondLst>
                            <p:childTnLst>
                              <p:par>
                                <p:cTn id="35" presetID="17" presetClass="entr" presetSubtype="4" fill="hold" grpId="0" nodeType="afterEffect">
                                  <p:stCondLst>
                                    <p:cond delay="0"/>
                                  </p:stCondLst>
                                  <p:childTnLst>
                                    <p:set>
                                      <p:cBhvr>
                                        <p:cTn id="36" dur="1" fill="hold">
                                          <p:stCondLst>
                                            <p:cond delay="0"/>
                                          </p:stCondLst>
                                        </p:cTn>
                                        <p:tgtEl>
                                          <p:spTgt spid="145413"/>
                                        </p:tgtEl>
                                        <p:attrNameLst>
                                          <p:attrName>style.visibility</p:attrName>
                                        </p:attrNameLst>
                                      </p:cBhvr>
                                      <p:to>
                                        <p:strVal val="visible"/>
                                      </p:to>
                                    </p:set>
                                    <p:anim calcmode="lin" valueType="num">
                                      <p:cBhvr>
                                        <p:cTn id="37" dur="500" fill="hold"/>
                                        <p:tgtEl>
                                          <p:spTgt spid="145413"/>
                                        </p:tgtEl>
                                        <p:attrNameLst>
                                          <p:attrName>ppt_x</p:attrName>
                                        </p:attrNameLst>
                                      </p:cBhvr>
                                      <p:tavLst>
                                        <p:tav tm="0">
                                          <p:val>
                                            <p:strVal val="#ppt_x"/>
                                          </p:val>
                                        </p:tav>
                                        <p:tav tm="100000">
                                          <p:val>
                                            <p:strVal val="#ppt_x"/>
                                          </p:val>
                                        </p:tav>
                                      </p:tavLst>
                                    </p:anim>
                                    <p:anim calcmode="lin" valueType="num">
                                      <p:cBhvr>
                                        <p:cTn id="38" dur="500" fill="hold"/>
                                        <p:tgtEl>
                                          <p:spTgt spid="145413"/>
                                        </p:tgtEl>
                                        <p:attrNameLst>
                                          <p:attrName>ppt_y</p:attrName>
                                        </p:attrNameLst>
                                      </p:cBhvr>
                                      <p:tavLst>
                                        <p:tav tm="0">
                                          <p:val>
                                            <p:strVal val="#ppt_y+#ppt_h/2"/>
                                          </p:val>
                                        </p:tav>
                                        <p:tav tm="100000">
                                          <p:val>
                                            <p:strVal val="#ppt_y"/>
                                          </p:val>
                                        </p:tav>
                                      </p:tavLst>
                                    </p:anim>
                                    <p:anim calcmode="lin" valueType="num">
                                      <p:cBhvr>
                                        <p:cTn id="39" dur="500" fill="hold"/>
                                        <p:tgtEl>
                                          <p:spTgt spid="145413"/>
                                        </p:tgtEl>
                                        <p:attrNameLst>
                                          <p:attrName>ppt_w</p:attrName>
                                        </p:attrNameLst>
                                      </p:cBhvr>
                                      <p:tavLst>
                                        <p:tav tm="0">
                                          <p:val>
                                            <p:strVal val="#ppt_w"/>
                                          </p:val>
                                        </p:tav>
                                        <p:tav tm="100000">
                                          <p:val>
                                            <p:strVal val="#ppt_w"/>
                                          </p:val>
                                        </p:tav>
                                      </p:tavLst>
                                    </p:anim>
                                    <p:anim calcmode="lin" valueType="num">
                                      <p:cBhvr>
                                        <p:cTn id="40" dur="500" fill="hold"/>
                                        <p:tgtEl>
                                          <p:spTgt spid="145413"/>
                                        </p:tgtEl>
                                        <p:attrNameLst>
                                          <p:attrName>ppt_h</p:attrName>
                                        </p:attrNameLst>
                                      </p:cBhvr>
                                      <p:tavLst>
                                        <p:tav tm="0">
                                          <p:val>
                                            <p:fltVal val="0"/>
                                          </p:val>
                                        </p:tav>
                                        <p:tav tm="100000">
                                          <p:val>
                                            <p:strVal val="#ppt_h"/>
                                          </p:val>
                                        </p:tav>
                                      </p:tavLst>
                                    </p:anim>
                                  </p:childTnLst>
                                </p:cTn>
                              </p:par>
                            </p:childTnLst>
                          </p:cTn>
                        </p:par>
                        <p:par>
                          <p:cTn id="41" fill="hold">
                            <p:stCondLst>
                              <p:cond delay="1000"/>
                            </p:stCondLst>
                            <p:childTnLst>
                              <p:par>
                                <p:cTn id="42" presetID="17" presetClass="entr" presetSubtype="4" fill="hold" grpId="0" nodeType="afterEffect">
                                  <p:stCondLst>
                                    <p:cond delay="0"/>
                                  </p:stCondLst>
                                  <p:childTnLst>
                                    <p:set>
                                      <p:cBhvr>
                                        <p:cTn id="43" dur="1" fill="hold">
                                          <p:stCondLst>
                                            <p:cond delay="0"/>
                                          </p:stCondLst>
                                        </p:cTn>
                                        <p:tgtEl>
                                          <p:spTgt spid="145416"/>
                                        </p:tgtEl>
                                        <p:attrNameLst>
                                          <p:attrName>style.visibility</p:attrName>
                                        </p:attrNameLst>
                                      </p:cBhvr>
                                      <p:to>
                                        <p:strVal val="visible"/>
                                      </p:to>
                                    </p:set>
                                    <p:anim calcmode="lin" valueType="num">
                                      <p:cBhvr>
                                        <p:cTn id="44" dur="500" fill="hold"/>
                                        <p:tgtEl>
                                          <p:spTgt spid="145416"/>
                                        </p:tgtEl>
                                        <p:attrNameLst>
                                          <p:attrName>ppt_x</p:attrName>
                                        </p:attrNameLst>
                                      </p:cBhvr>
                                      <p:tavLst>
                                        <p:tav tm="0">
                                          <p:val>
                                            <p:strVal val="#ppt_x"/>
                                          </p:val>
                                        </p:tav>
                                        <p:tav tm="100000">
                                          <p:val>
                                            <p:strVal val="#ppt_x"/>
                                          </p:val>
                                        </p:tav>
                                      </p:tavLst>
                                    </p:anim>
                                    <p:anim calcmode="lin" valueType="num">
                                      <p:cBhvr>
                                        <p:cTn id="45" dur="500" fill="hold"/>
                                        <p:tgtEl>
                                          <p:spTgt spid="145416"/>
                                        </p:tgtEl>
                                        <p:attrNameLst>
                                          <p:attrName>ppt_y</p:attrName>
                                        </p:attrNameLst>
                                      </p:cBhvr>
                                      <p:tavLst>
                                        <p:tav tm="0">
                                          <p:val>
                                            <p:strVal val="#ppt_y+#ppt_h/2"/>
                                          </p:val>
                                        </p:tav>
                                        <p:tav tm="100000">
                                          <p:val>
                                            <p:strVal val="#ppt_y"/>
                                          </p:val>
                                        </p:tav>
                                      </p:tavLst>
                                    </p:anim>
                                    <p:anim calcmode="lin" valueType="num">
                                      <p:cBhvr>
                                        <p:cTn id="46" dur="500" fill="hold"/>
                                        <p:tgtEl>
                                          <p:spTgt spid="145416"/>
                                        </p:tgtEl>
                                        <p:attrNameLst>
                                          <p:attrName>ppt_w</p:attrName>
                                        </p:attrNameLst>
                                      </p:cBhvr>
                                      <p:tavLst>
                                        <p:tav tm="0">
                                          <p:val>
                                            <p:strVal val="#ppt_w"/>
                                          </p:val>
                                        </p:tav>
                                        <p:tav tm="100000">
                                          <p:val>
                                            <p:strVal val="#ppt_w"/>
                                          </p:val>
                                        </p:tav>
                                      </p:tavLst>
                                    </p:anim>
                                    <p:anim calcmode="lin" valueType="num">
                                      <p:cBhvr>
                                        <p:cTn id="47" dur="500" fill="hold"/>
                                        <p:tgtEl>
                                          <p:spTgt spid="145416"/>
                                        </p:tgtEl>
                                        <p:attrNameLst>
                                          <p:attrName>ppt_h</p:attrName>
                                        </p:attrNameLst>
                                      </p:cBhvr>
                                      <p:tavLst>
                                        <p:tav tm="0">
                                          <p:val>
                                            <p:fltVal val="0"/>
                                          </p:val>
                                        </p:tav>
                                        <p:tav tm="100000">
                                          <p:val>
                                            <p:strVal val="#ppt_h"/>
                                          </p:val>
                                        </p:tav>
                                      </p:tavLst>
                                    </p:anim>
                                  </p:childTnLst>
                                </p:cTn>
                              </p:par>
                            </p:childTnLst>
                          </p:cTn>
                        </p:par>
                        <p:par>
                          <p:cTn id="48" fill="hold">
                            <p:stCondLst>
                              <p:cond delay="1500"/>
                            </p:stCondLst>
                            <p:childTnLst>
                              <p:par>
                                <p:cTn id="49" presetID="17" presetClass="entr" presetSubtype="4" fill="hold" grpId="0" nodeType="afterEffect">
                                  <p:stCondLst>
                                    <p:cond delay="0"/>
                                  </p:stCondLst>
                                  <p:childTnLst>
                                    <p:set>
                                      <p:cBhvr>
                                        <p:cTn id="50" dur="1" fill="hold">
                                          <p:stCondLst>
                                            <p:cond delay="0"/>
                                          </p:stCondLst>
                                        </p:cTn>
                                        <p:tgtEl>
                                          <p:spTgt spid="145414"/>
                                        </p:tgtEl>
                                        <p:attrNameLst>
                                          <p:attrName>style.visibility</p:attrName>
                                        </p:attrNameLst>
                                      </p:cBhvr>
                                      <p:to>
                                        <p:strVal val="visible"/>
                                      </p:to>
                                    </p:set>
                                    <p:anim calcmode="lin" valueType="num">
                                      <p:cBhvr>
                                        <p:cTn id="51" dur="500" fill="hold"/>
                                        <p:tgtEl>
                                          <p:spTgt spid="145414"/>
                                        </p:tgtEl>
                                        <p:attrNameLst>
                                          <p:attrName>ppt_x</p:attrName>
                                        </p:attrNameLst>
                                      </p:cBhvr>
                                      <p:tavLst>
                                        <p:tav tm="0">
                                          <p:val>
                                            <p:strVal val="#ppt_x"/>
                                          </p:val>
                                        </p:tav>
                                        <p:tav tm="100000">
                                          <p:val>
                                            <p:strVal val="#ppt_x"/>
                                          </p:val>
                                        </p:tav>
                                      </p:tavLst>
                                    </p:anim>
                                    <p:anim calcmode="lin" valueType="num">
                                      <p:cBhvr>
                                        <p:cTn id="52" dur="500" fill="hold"/>
                                        <p:tgtEl>
                                          <p:spTgt spid="145414"/>
                                        </p:tgtEl>
                                        <p:attrNameLst>
                                          <p:attrName>ppt_y</p:attrName>
                                        </p:attrNameLst>
                                      </p:cBhvr>
                                      <p:tavLst>
                                        <p:tav tm="0">
                                          <p:val>
                                            <p:strVal val="#ppt_y+#ppt_h/2"/>
                                          </p:val>
                                        </p:tav>
                                        <p:tav tm="100000">
                                          <p:val>
                                            <p:strVal val="#ppt_y"/>
                                          </p:val>
                                        </p:tav>
                                      </p:tavLst>
                                    </p:anim>
                                    <p:anim calcmode="lin" valueType="num">
                                      <p:cBhvr>
                                        <p:cTn id="53" dur="500" fill="hold"/>
                                        <p:tgtEl>
                                          <p:spTgt spid="145414"/>
                                        </p:tgtEl>
                                        <p:attrNameLst>
                                          <p:attrName>ppt_w</p:attrName>
                                        </p:attrNameLst>
                                      </p:cBhvr>
                                      <p:tavLst>
                                        <p:tav tm="0">
                                          <p:val>
                                            <p:strVal val="#ppt_w"/>
                                          </p:val>
                                        </p:tav>
                                        <p:tav tm="100000">
                                          <p:val>
                                            <p:strVal val="#ppt_w"/>
                                          </p:val>
                                        </p:tav>
                                      </p:tavLst>
                                    </p:anim>
                                    <p:anim calcmode="lin" valueType="num">
                                      <p:cBhvr>
                                        <p:cTn id="54" dur="500" fill="hold"/>
                                        <p:tgtEl>
                                          <p:spTgt spid="145414"/>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grpId="0" nodeType="clickEffect">
                                  <p:stCondLst>
                                    <p:cond delay="0"/>
                                  </p:stCondLst>
                                  <p:childTnLst>
                                    <p:set>
                                      <p:cBhvr>
                                        <p:cTn id="58" dur="1" fill="hold">
                                          <p:stCondLst>
                                            <p:cond delay="0"/>
                                          </p:stCondLst>
                                        </p:cTn>
                                        <p:tgtEl>
                                          <p:spTgt spid="145423"/>
                                        </p:tgtEl>
                                        <p:attrNameLst>
                                          <p:attrName>style.visibility</p:attrName>
                                        </p:attrNameLst>
                                      </p:cBhvr>
                                      <p:to>
                                        <p:strVal val="visible"/>
                                      </p:to>
                                    </p:set>
                                    <p:anim calcmode="lin" valueType="num">
                                      <p:cBhvr>
                                        <p:cTn id="59" dur="500" fill="hold"/>
                                        <p:tgtEl>
                                          <p:spTgt spid="145423"/>
                                        </p:tgtEl>
                                        <p:attrNameLst>
                                          <p:attrName>ppt_x</p:attrName>
                                        </p:attrNameLst>
                                      </p:cBhvr>
                                      <p:tavLst>
                                        <p:tav tm="0">
                                          <p:val>
                                            <p:strVal val="#ppt_x"/>
                                          </p:val>
                                        </p:tav>
                                        <p:tav tm="100000">
                                          <p:val>
                                            <p:strVal val="#ppt_x"/>
                                          </p:val>
                                        </p:tav>
                                      </p:tavLst>
                                    </p:anim>
                                    <p:anim calcmode="lin" valueType="num">
                                      <p:cBhvr>
                                        <p:cTn id="60" dur="500" fill="hold"/>
                                        <p:tgtEl>
                                          <p:spTgt spid="145423"/>
                                        </p:tgtEl>
                                        <p:attrNameLst>
                                          <p:attrName>ppt_y</p:attrName>
                                        </p:attrNameLst>
                                      </p:cBhvr>
                                      <p:tavLst>
                                        <p:tav tm="0">
                                          <p:val>
                                            <p:strVal val="#ppt_y-#ppt_h/2"/>
                                          </p:val>
                                        </p:tav>
                                        <p:tav tm="100000">
                                          <p:val>
                                            <p:strVal val="#ppt_y"/>
                                          </p:val>
                                        </p:tav>
                                      </p:tavLst>
                                    </p:anim>
                                    <p:anim calcmode="lin" valueType="num">
                                      <p:cBhvr>
                                        <p:cTn id="61" dur="500" fill="hold"/>
                                        <p:tgtEl>
                                          <p:spTgt spid="145423"/>
                                        </p:tgtEl>
                                        <p:attrNameLst>
                                          <p:attrName>ppt_w</p:attrName>
                                        </p:attrNameLst>
                                      </p:cBhvr>
                                      <p:tavLst>
                                        <p:tav tm="0">
                                          <p:val>
                                            <p:strVal val="#ppt_w"/>
                                          </p:val>
                                        </p:tav>
                                        <p:tav tm="100000">
                                          <p:val>
                                            <p:strVal val="#ppt_w"/>
                                          </p:val>
                                        </p:tav>
                                      </p:tavLst>
                                    </p:anim>
                                    <p:anim calcmode="lin" valueType="num">
                                      <p:cBhvr>
                                        <p:cTn id="62" dur="500" fill="hold"/>
                                        <p:tgtEl>
                                          <p:spTgt spid="145423"/>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 presetClass="entr" presetSubtype="1" fill="hold" grpId="0" nodeType="afterEffect">
                                  <p:stCondLst>
                                    <p:cond delay="0"/>
                                  </p:stCondLst>
                                  <p:childTnLst>
                                    <p:set>
                                      <p:cBhvr>
                                        <p:cTn id="65" dur="1" fill="hold">
                                          <p:stCondLst>
                                            <p:cond delay="0"/>
                                          </p:stCondLst>
                                        </p:cTn>
                                        <p:tgtEl>
                                          <p:spTgt spid="145424"/>
                                        </p:tgtEl>
                                        <p:attrNameLst>
                                          <p:attrName>style.visibility</p:attrName>
                                        </p:attrNameLst>
                                      </p:cBhvr>
                                      <p:to>
                                        <p:strVal val="visible"/>
                                      </p:to>
                                    </p:set>
                                    <p:anim calcmode="lin" valueType="num">
                                      <p:cBhvr additive="base">
                                        <p:cTn id="66" dur="500" fill="hold"/>
                                        <p:tgtEl>
                                          <p:spTgt spid="145424"/>
                                        </p:tgtEl>
                                        <p:attrNameLst>
                                          <p:attrName>ppt_x</p:attrName>
                                        </p:attrNameLst>
                                      </p:cBhvr>
                                      <p:tavLst>
                                        <p:tav tm="0">
                                          <p:val>
                                            <p:strVal val="#ppt_x"/>
                                          </p:val>
                                        </p:tav>
                                        <p:tav tm="100000">
                                          <p:val>
                                            <p:strVal val="#ppt_x"/>
                                          </p:val>
                                        </p:tav>
                                      </p:tavLst>
                                    </p:anim>
                                    <p:anim calcmode="lin" valueType="num">
                                      <p:cBhvr additive="base">
                                        <p:cTn id="67" dur="500" fill="hold"/>
                                        <p:tgtEl>
                                          <p:spTgt spid="145424"/>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4542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5422"/>
                                        </p:tgtEl>
                                        <p:attrNameLst>
                                          <p:attrName>style.visibility</p:attrName>
                                        </p:attrNameLst>
                                      </p:cBhvr>
                                      <p:to>
                                        <p:strVal val="visible"/>
                                      </p:to>
                                    </p:set>
                                    <p:animEffect transition="in" filter="wipe(left)">
                                      <p:cBhvr>
                                        <p:cTn id="76" dur="500"/>
                                        <p:tgtEl>
                                          <p:spTgt spid="1454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45417"/>
                                        </p:tgtEl>
                                        <p:attrNameLst>
                                          <p:attrName>style.visibility</p:attrName>
                                        </p:attrNameLst>
                                      </p:cBhvr>
                                      <p:to>
                                        <p:strVal val="visible"/>
                                      </p:to>
                                    </p:set>
                                    <p:animEffect transition="in" filter="wipe(left)">
                                      <p:cBhvr>
                                        <p:cTn id="81" dur="500"/>
                                        <p:tgtEl>
                                          <p:spTgt spid="145417"/>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45418"/>
                                        </p:tgtEl>
                                        <p:attrNameLst>
                                          <p:attrName>style.visibility</p:attrName>
                                        </p:attrNameLst>
                                      </p:cBhvr>
                                      <p:to>
                                        <p:strVal val="visible"/>
                                      </p:to>
                                    </p:set>
                                    <p:anim calcmode="lin" valueType="num">
                                      <p:cBhvr additive="base">
                                        <p:cTn id="86" dur="500" fill="hold"/>
                                        <p:tgtEl>
                                          <p:spTgt spid="145418"/>
                                        </p:tgtEl>
                                        <p:attrNameLst>
                                          <p:attrName>ppt_x</p:attrName>
                                        </p:attrNameLst>
                                      </p:cBhvr>
                                      <p:tavLst>
                                        <p:tav tm="0">
                                          <p:val>
                                            <p:strVal val="0-#ppt_w/2"/>
                                          </p:val>
                                        </p:tav>
                                        <p:tav tm="100000">
                                          <p:val>
                                            <p:strVal val="#ppt_x"/>
                                          </p:val>
                                        </p:tav>
                                      </p:tavLst>
                                    </p:anim>
                                    <p:anim calcmode="lin" valueType="num">
                                      <p:cBhvr additive="base">
                                        <p:cTn id="87" dur="500" fill="hold"/>
                                        <p:tgtEl>
                                          <p:spTgt spid="1454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45418"/>
                                        </p:tgtEl>
                                        <p:attrNameLst>
                                          <p:attrName>style.visibility</p:attrName>
                                        </p:attrNameLst>
                                      </p:cBhvr>
                                      <p:to>
                                        <p:strVal val="hidden"/>
                                      </p:to>
                                    </p:set>
                                  </p:sub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145419"/>
                                        </p:tgtEl>
                                        <p:attrNameLst>
                                          <p:attrName>style.visibility</p:attrName>
                                        </p:attrNameLst>
                                      </p:cBhvr>
                                      <p:to>
                                        <p:strVal val="visible"/>
                                      </p:to>
                                    </p:set>
                                  </p:childTnLst>
                                  <p:subTnLst>
                                    <p:set>
                                      <p:cBhvr override="childStyle">
                                        <p:cTn dur="1" fill="hold" display="0" masterRel="nextClick" afterEffect="1"/>
                                        <p:tgtEl>
                                          <p:spTgt spid="145419"/>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45420"/>
                                        </p:tgtEl>
                                        <p:attrNameLst>
                                          <p:attrName>style.visibility</p:attrName>
                                        </p:attrNameLst>
                                      </p:cBhvr>
                                      <p:to>
                                        <p:strVal val="visible"/>
                                      </p:to>
                                    </p:set>
                                    <p:anim calcmode="lin" valueType="num">
                                      <p:cBhvr additive="base">
                                        <p:cTn id="95" dur="500" fill="hold"/>
                                        <p:tgtEl>
                                          <p:spTgt spid="145420"/>
                                        </p:tgtEl>
                                        <p:attrNameLst>
                                          <p:attrName>ppt_x</p:attrName>
                                        </p:attrNameLst>
                                      </p:cBhvr>
                                      <p:tavLst>
                                        <p:tav tm="0">
                                          <p:val>
                                            <p:strVal val="0-#ppt_w/2"/>
                                          </p:val>
                                        </p:tav>
                                        <p:tav tm="100000">
                                          <p:val>
                                            <p:strVal val="#ppt_x"/>
                                          </p:val>
                                        </p:tav>
                                      </p:tavLst>
                                    </p:anim>
                                    <p:anim calcmode="lin" valueType="num">
                                      <p:cBhvr additive="base">
                                        <p:cTn id="96" dur="500" fill="hold"/>
                                        <p:tgtEl>
                                          <p:spTgt spid="145420"/>
                                        </p:tgtEl>
                                        <p:attrNameLst>
                                          <p:attrName>ppt_y</p:attrName>
                                        </p:attrNameLst>
                                      </p:cBhvr>
                                      <p:tavLst>
                                        <p:tav tm="0">
                                          <p:val>
                                            <p:strVal val="#ppt_y"/>
                                          </p:val>
                                        </p:tav>
                                        <p:tav tm="100000">
                                          <p:val>
                                            <p:strVal val="#ppt_y"/>
                                          </p:val>
                                        </p:tav>
                                      </p:tavLst>
                                    </p:anim>
                                  </p:childTnLst>
                                </p:cTn>
                              </p:par>
                            </p:childTnLst>
                          </p:cTn>
                        </p:par>
                        <p:par>
                          <p:cTn id="97" fill="hold">
                            <p:stCondLst>
                              <p:cond delay="500"/>
                            </p:stCondLst>
                            <p:childTnLst>
                              <p:par>
                                <p:cTn id="98" presetID="2" presetClass="entr" presetSubtype="8" fill="hold" grpId="0" nodeType="afterEffect">
                                  <p:stCondLst>
                                    <p:cond delay="0"/>
                                  </p:stCondLst>
                                  <p:childTnLst>
                                    <p:set>
                                      <p:cBhvr>
                                        <p:cTn id="99" dur="1" fill="hold">
                                          <p:stCondLst>
                                            <p:cond delay="0"/>
                                          </p:stCondLst>
                                        </p:cTn>
                                        <p:tgtEl>
                                          <p:spTgt spid="145421"/>
                                        </p:tgtEl>
                                        <p:attrNameLst>
                                          <p:attrName>style.visibility</p:attrName>
                                        </p:attrNameLst>
                                      </p:cBhvr>
                                      <p:to>
                                        <p:strVal val="visible"/>
                                      </p:to>
                                    </p:set>
                                    <p:anim calcmode="lin" valueType="num">
                                      <p:cBhvr additive="base">
                                        <p:cTn id="100" dur="500" fill="hold"/>
                                        <p:tgtEl>
                                          <p:spTgt spid="145421"/>
                                        </p:tgtEl>
                                        <p:attrNameLst>
                                          <p:attrName>ppt_x</p:attrName>
                                        </p:attrNameLst>
                                      </p:cBhvr>
                                      <p:tavLst>
                                        <p:tav tm="0">
                                          <p:val>
                                            <p:strVal val="0-#ppt_w/2"/>
                                          </p:val>
                                        </p:tav>
                                        <p:tav tm="100000">
                                          <p:val>
                                            <p:strVal val="#ppt_x"/>
                                          </p:val>
                                        </p:tav>
                                      </p:tavLst>
                                    </p:anim>
                                    <p:anim calcmode="lin" valueType="num">
                                      <p:cBhvr additive="base">
                                        <p:cTn id="101" dur="500" fill="hold"/>
                                        <p:tgtEl>
                                          <p:spTgt spid="145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autoUpdateAnimBg="0"/>
      <p:bldP spid="145411" grpId="0" animBg="1" autoUpdateAnimBg="0"/>
      <p:bldP spid="145412" grpId="0" animBg="1" autoUpdateAnimBg="0"/>
      <p:bldP spid="145413" grpId="0" animBg="1"/>
      <p:bldP spid="145414" grpId="0" animBg="1"/>
      <p:bldP spid="145415" grpId="0" animBg="1"/>
      <p:bldP spid="145416" grpId="0" animBg="1"/>
      <p:bldP spid="145417" grpId="0" animBg="1" autoUpdateAnimBg="0"/>
      <p:bldP spid="145418" grpId="0" animBg="1"/>
      <p:bldP spid="145419" grpId="0" autoUpdateAnimBg="0"/>
      <p:bldP spid="145420" grpId="0" animBg="1"/>
      <p:bldP spid="145421" grpId="0" autoUpdateAnimBg="0"/>
      <p:bldP spid="145422" grpId="0" animBg="1" autoUpdateAnimBg="0"/>
      <p:bldP spid="145423" grpId="0" animBg="1"/>
      <p:bldP spid="145424" grpId="0" autoUpdateAnimBg="0"/>
      <p:bldP spid="145425" grpId="0" autoUpdateAnimBg="0"/>
      <p:bldP spid="145426" grpId="0" autoUpdateAnimBg="0"/>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a:hlinkClick r:id="" action="ppaction://hlinkshowjump?jump=firstslide"/>
          </p:cNvPr>
          <p:cNvSpPr txBox="1">
            <a:spLocks noChangeArrowheads="1"/>
          </p:cNvSpPr>
          <p:nvPr/>
        </p:nvSpPr>
        <p:spPr bwMode="auto">
          <a:xfrm>
            <a:off x="166688" y="152400"/>
            <a:ext cx="8797925" cy="6621463"/>
          </a:xfrm>
          <a:prstGeom prst="rect">
            <a:avLst/>
          </a:prstGeom>
          <a:noFill/>
          <a:ln w="9525">
            <a:noFill/>
            <a:miter lim="800000"/>
            <a:headEnd/>
            <a:tailEnd/>
          </a:ln>
        </p:spPr>
        <p:txBody>
          <a:bodyPr wrap="none">
            <a:spAutoFit/>
          </a:bodyPr>
          <a:lstStyle/>
          <a:p>
            <a:r>
              <a:rPr lang="en-US" altLang="zh-CN" sz="3200">
                <a:solidFill>
                  <a:schemeClr val="tx2"/>
                </a:solidFill>
                <a:ea typeface="楷体_GB2312" pitchFamily="49" charset="-122"/>
              </a:rPr>
              <a:t>StringType Replace (StringType S, StringType T, </a:t>
            </a:r>
          </a:p>
          <a:p>
            <a:r>
              <a:rPr lang="en-US" altLang="zh-CN" sz="3200">
                <a:solidFill>
                  <a:schemeClr val="tx2"/>
                </a:solidFill>
                <a:ea typeface="楷体_GB2312" pitchFamily="49" charset="-122"/>
              </a:rPr>
              <a:t>                                                          StringType V )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r>
              <a:rPr lang="en-US" altLang="zh-CN" sz="3200">
                <a:ea typeface="楷体_GB2312" pitchFamily="49" charset="-122"/>
              </a:rPr>
              <a:t> </a:t>
            </a:r>
            <a:r>
              <a:rPr lang="en-US" altLang="zh-CN">
                <a:ea typeface="楷体_GB2312" pitchFamily="49" charset="-122"/>
              </a:rPr>
              <a:t>// T</a:t>
            </a:r>
            <a:r>
              <a:rPr lang="zh-CN" altLang="en-US">
                <a:ea typeface="楷体_GB2312" pitchFamily="49" charset="-122"/>
              </a:rPr>
              <a:t>为非空串。若主串</a:t>
            </a:r>
            <a:r>
              <a:rPr lang="en-US" altLang="zh-CN">
                <a:ea typeface="楷体_GB2312" pitchFamily="49" charset="-122"/>
              </a:rPr>
              <a:t>S</a:t>
            </a:r>
            <a:r>
              <a:rPr lang="zh-CN" altLang="en-US">
                <a:ea typeface="楷体_GB2312" pitchFamily="49" charset="-122"/>
              </a:rPr>
              <a:t>中存在与 </a:t>
            </a:r>
            <a:r>
              <a:rPr lang="en-US" altLang="zh-CN">
                <a:ea typeface="楷体_GB2312" pitchFamily="49" charset="-122"/>
              </a:rPr>
              <a:t>T</a:t>
            </a:r>
            <a:r>
              <a:rPr lang="zh-CN" altLang="en-US">
                <a:ea typeface="楷体_GB2312" pitchFamily="49" charset="-122"/>
              </a:rPr>
              <a:t>相等的子串，则均以串</a:t>
            </a:r>
            <a:r>
              <a:rPr lang="en-US" altLang="zh-CN">
                <a:ea typeface="楷体_GB2312" pitchFamily="49" charset="-122"/>
              </a:rPr>
              <a:t>V</a:t>
            </a:r>
            <a:r>
              <a:rPr lang="zh-CN" altLang="en-US">
                <a:ea typeface="楷体_GB2312" pitchFamily="49" charset="-122"/>
              </a:rPr>
              <a:t>替换之。</a:t>
            </a:r>
          </a:p>
          <a:p>
            <a:r>
              <a:rPr lang="zh-CN" altLang="en-US">
                <a:ea typeface="楷体_GB2312" pitchFamily="49" charset="-122"/>
              </a:rPr>
              <a:t> </a:t>
            </a:r>
            <a:r>
              <a:rPr lang="en-US" altLang="zh-CN">
                <a:ea typeface="楷体_GB2312" pitchFamily="49" charset="-122"/>
              </a:rPr>
              <a:t>//  </a:t>
            </a:r>
            <a:r>
              <a:rPr lang="zh-CN" altLang="en-US">
                <a:ea typeface="楷体_GB2312" pitchFamily="49" charset="-122"/>
              </a:rPr>
              <a:t>本算法返回被置换后的新串。</a:t>
            </a:r>
            <a:endParaRPr lang="zh-CN" altLang="en-US" sz="3200">
              <a:solidFill>
                <a:schemeClr val="tx2"/>
              </a:solidFill>
              <a:ea typeface="楷体_GB2312" pitchFamily="49" charset="-122"/>
            </a:endParaRPr>
          </a:p>
          <a:p>
            <a:pPr>
              <a:lnSpc>
                <a:spcPct val="110000"/>
              </a:lnSpc>
            </a:pPr>
            <a:r>
              <a:rPr lang="zh-CN" altLang="en-US" sz="2800">
                <a:solidFill>
                  <a:schemeClr val="tx2"/>
                </a:solidFill>
                <a:ea typeface="楷体_GB2312" pitchFamily="49" charset="-122"/>
              </a:rPr>
              <a:t>   </a:t>
            </a:r>
            <a:r>
              <a:rPr lang="en-US" altLang="zh-CN" sz="3200">
                <a:solidFill>
                  <a:schemeClr val="tx2"/>
                </a:solidFill>
                <a:ea typeface="楷体_GB2312" pitchFamily="49" charset="-122"/>
              </a:rPr>
              <a:t>n = StrLength(S);  m = StrLength(T);</a:t>
            </a:r>
            <a:r>
              <a:rPr lang="en-US" altLang="zh-CN" sz="2800">
                <a:solidFill>
                  <a:schemeClr val="tx2"/>
                </a:solidFill>
                <a:ea typeface="楷体_GB2312" pitchFamily="49" charset="-122"/>
              </a:rPr>
              <a:t>  </a:t>
            </a:r>
          </a:p>
          <a:p>
            <a:pPr>
              <a:lnSpc>
                <a:spcPct val="110000"/>
              </a:lnSpc>
            </a:pPr>
            <a:r>
              <a:rPr lang="en-US" altLang="zh-CN" sz="2800">
                <a:solidFill>
                  <a:schemeClr val="tx2"/>
                </a:solidFill>
                <a:ea typeface="楷体_GB2312" pitchFamily="49" charset="-122"/>
              </a:rPr>
              <a:t>   </a:t>
            </a:r>
            <a:r>
              <a:rPr lang="en-US" altLang="zh-CN" sz="3200">
                <a:solidFill>
                  <a:schemeClr val="tx2"/>
                </a:solidFill>
                <a:ea typeface="楷体_GB2312" pitchFamily="49" charset="-122"/>
              </a:rPr>
              <a:t>i = pos = 1;   StrAssign(news, </a:t>
            </a:r>
            <a:r>
              <a:rPr lang="en-US" altLang="zh-CN" sz="3200">
                <a:solidFill>
                  <a:schemeClr val="tx2"/>
                </a:solidFill>
                <a:ea typeface="楷体_GB2312" pitchFamily="49" charset="-122"/>
                <a:sym typeface="Symbol" pitchFamily="18" charset="2"/>
              </a:rPr>
              <a:t></a:t>
            </a:r>
            <a:r>
              <a:rPr lang="en-US" altLang="zh-CN" sz="3200">
                <a:solidFill>
                  <a:schemeClr val="tx2"/>
                </a:solidFill>
                <a:ea typeface="楷体_GB2312" pitchFamily="49" charset="-122"/>
              </a:rPr>
              <a:t>);</a:t>
            </a:r>
            <a:endParaRPr lang="en-US" altLang="zh-CN" sz="2800">
              <a:solidFill>
                <a:schemeClr val="tx2"/>
              </a:solidFill>
              <a:ea typeface="楷体_GB2312" pitchFamily="49" charset="-122"/>
            </a:endParaRPr>
          </a:p>
          <a:p>
            <a:pPr>
              <a:lnSpc>
                <a:spcPct val="110000"/>
              </a:lnSpc>
            </a:pPr>
            <a:r>
              <a:rPr lang="en-US" altLang="zh-CN" sz="3200">
                <a:solidFill>
                  <a:schemeClr val="tx2"/>
                </a:solidFill>
                <a:ea typeface="楷体_GB2312" pitchFamily="49" charset="-122"/>
              </a:rPr>
              <a:t>   </a:t>
            </a:r>
            <a:r>
              <a:rPr lang="en-US" altLang="zh-CN" sz="3200" b="1">
                <a:solidFill>
                  <a:schemeClr val="tx2"/>
                </a:solidFill>
                <a:ea typeface="楷体_GB2312" pitchFamily="49" charset="-122"/>
              </a:rPr>
              <a:t>while</a:t>
            </a:r>
            <a:r>
              <a:rPr lang="en-US" altLang="zh-CN" sz="3200">
                <a:solidFill>
                  <a:schemeClr val="tx2"/>
                </a:solidFill>
                <a:ea typeface="楷体_GB2312" pitchFamily="49" charset="-122"/>
              </a:rPr>
              <a:t> ( i &lt;= n-m+1)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pPr>
              <a:lnSpc>
                <a:spcPct val="110000"/>
              </a:lnSpc>
            </a:pPr>
            <a:r>
              <a:rPr lang="en-US" altLang="zh-CN" sz="3200" b="1">
                <a:ea typeface="楷体_GB2312" pitchFamily="49" charset="-122"/>
              </a:rPr>
              <a:t>     </a:t>
            </a:r>
            <a:r>
              <a:rPr lang="en-US" altLang="zh-CN" sz="3200">
                <a:ea typeface="楷体_GB2312" pitchFamily="49" charset="-122"/>
              </a:rPr>
              <a:t>   </a:t>
            </a:r>
            <a:r>
              <a:rPr lang="en-US" altLang="zh-CN" sz="3200">
                <a:solidFill>
                  <a:srgbClr val="0000FF"/>
                </a:solidFill>
                <a:ea typeface="楷体_GB2312" pitchFamily="49" charset="-122"/>
              </a:rPr>
              <a:t>SubString (sub, S, i, m);</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rgbClr val="0000FF"/>
                </a:solidFill>
                <a:ea typeface="楷体_GB2312" pitchFamily="49" charset="-122"/>
              </a:rPr>
              <a:t>if</a:t>
            </a:r>
            <a:r>
              <a:rPr lang="en-US" altLang="zh-CN" sz="3200">
                <a:solidFill>
                  <a:srgbClr val="0000FF"/>
                </a:solidFill>
                <a:ea typeface="楷体_GB2312" pitchFamily="49" charset="-122"/>
              </a:rPr>
              <a:t> (StrCompare(sub,T) </a:t>
            </a:r>
            <a:r>
              <a:rPr lang="en-US" altLang="zh-CN" sz="3200" b="1">
                <a:solidFill>
                  <a:srgbClr val="0000FF"/>
                </a:solidFill>
                <a:ea typeface="楷体_GB2312" pitchFamily="49" charset="-122"/>
              </a:rPr>
              <a:t>!=</a:t>
            </a:r>
            <a:r>
              <a:rPr lang="en-US" altLang="zh-CN" sz="3200">
                <a:solidFill>
                  <a:srgbClr val="0000FF"/>
                </a:solidFill>
                <a:ea typeface="楷体_GB2312" pitchFamily="49" charset="-122"/>
              </a:rPr>
              <a:t> 0)   ++i ;</a:t>
            </a:r>
          </a:p>
          <a:p>
            <a:pPr>
              <a:lnSpc>
                <a:spcPct val="110000"/>
              </a:lnSpc>
            </a:pPr>
            <a:r>
              <a:rPr lang="en-US" altLang="zh-CN" sz="3200">
                <a:solidFill>
                  <a:srgbClr val="0000FF"/>
                </a:solidFill>
                <a:ea typeface="楷体_GB2312" pitchFamily="49" charset="-122"/>
              </a:rPr>
              <a:t>        </a:t>
            </a:r>
            <a:r>
              <a:rPr lang="en-US" altLang="zh-CN" sz="3200" b="1">
                <a:solidFill>
                  <a:srgbClr val="0000FF"/>
                </a:solidFill>
                <a:ea typeface="楷体_GB2312" pitchFamily="49" charset="-122"/>
              </a:rPr>
              <a:t>else</a:t>
            </a:r>
            <a:r>
              <a:rPr lang="en-US" altLang="zh-CN" sz="3200">
                <a:solidFill>
                  <a:srgbClr val="0000FF"/>
                </a:solidFill>
                <a:ea typeface="楷体_GB2312" pitchFamily="49" charset="-122"/>
              </a:rPr>
              <a:t> {                    }</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chemeClr val="tx2"/>
                </a:solidFill>
                <a:ea typeface="楷体_GB2312" pitchFamily="49" charset="-122"/>
              </a:rPr>
              <a:t>} </a:t>
            </a:r>
            <a:r>
              <a:rPr lang="en-US" altLang="zh-CN" sz="3200">
                <a:solidFill>
                  <a:schemeClr val="tx2"/>
                </a:solidFill>
                <a:ea typeface="楷体_GB2312" pitchFamily="49" charset="-122"/>
              </a:rPr>
              <a:t>// while    </a:t>
            </a:r>
            <a:r>
              <a:rPr lang="en-US" altLang="zh-CN">
                <a:solidFill>
                  <a:schemeClr val="tx2"/>
                </a:solidFill>
                <a:ea typeface="楷体_GB2312" pitchFamily="49" charset="-122"/>
              </a:rPr>
              <a:t> S</a:t>
            </a:r>
            <a:r>
              <a:rPr lang="zh-CN" altLang="en-US">
                <a:solidFill>
                  <a:schemeClr val="tx2"/>
                </a:solidFill>
                <a:ea typeface="楷体_GB2312" pitchFamily="49" charset="-122"/>
              </a:rPr>
              <a:t>中不再存在与</a:t>
            </a:r>
            <a:r>
              <a:rPr lang="en-US" altLang="zh-CN">
                <a:solidFill>
                  <a:schemeClr val="tx2"/>
                </a:solidFill>
                <a:ea typeface="楷体_GB2312" pitchFamily="49" charset="-122"/>
              </a:rPr>
              <a:t>T</a:t>
            </a:r>
            <a:r>
              <a:rPr lang="zh-CN" altLang="en-US">
                <a:solidFill>
                  <a:schemeClr val="tx2"/>
                </a:solidFill>
                <a:ea typeface="楷体_GB2312" pitchFamily="49" charset="-122"/>
              </a:rPr>
              <a:t>相等的子串</a:t>
            </a:r>
            <a:endParaRPr lang="zh-CN" altLang="en-US" sz="3200">
              <a:solidFill>
                <a:schemeClr val="tx2"/>
              </a:solidFill>
              <a:ea typeface="楷体_GB2312" pitchFamily="49" charset="-122"/>
            </a:endParaRPr>
          </a:p>
          <a:p>
            <a:pPr>
              <a:lnSpc>
                <a:spcPct val="110000"/>
              </a:lnSpc>
            </a:pPr>
            <a:r>
              <a:rPr lang="zh-CN" altLang="en-US" sz="3200">
                <a:solidFill>
                  <a:schemeClr val="tx2"/>
                </a:solidFill>
                <a:ea typeface="楷体_GB2312" pitchFamily="49" charset="-122"/>
              </a:rPr>
              <a:t>   </a:t>
            </a:r>
          </a:p>
          <a:p>
            <a:pPr>
              <a:lnSpc>
                <a:spcPct val="110000"/>
              </a:lnSpc>
            </a:pPr>
            <a:r>
              <a:rPr lang="en-US" altLang="zh-CN" sz="2800" b="1">
                <a:solidFill>
                  <a:schemeClr val="tx2"/>
                </a:solidFill>
                <a:ea typeface="楷体_GB2312" pitchFamily="49" charset="-122"/>
              </a:rPr>
              <a:t>}</a:t>
            </a:r>
            <a:r>
              <a:rPr lang="en-US" altLang="zh-CN" sz="2800">
                <a:solidFill>
                  <a:schemeClr val="tx2"/>
                </a:solidFill>
                <a:ea typeface="楷体_GB2312" pitchFamily="49" charset="-122"/>
              </a:rPr>
              <a:t> // Replace</a:t>
            </a:r>
          </a:p>
        </p:txBody>
      </p:sp>
      <p:sp>
        <p:nvSpPr>
          <p:cNvPr id="15364" name="Text Box 3">
            <a:hlinkClick r:id="" action="ppaction://hlinkshowjump?jump=nextslide"/>
          </p:cNvPr>
          <p:cNvSpPr txBox="1">
            <a:spLocks noChangeArrowheads="1"/>
          </p:cNvSpPr>
          <p:nvPr/>
        </p:nvSpPr>
        <p:spPr bwMode="auto">
          <a:xfrm>
            <a:off x="2057400" y="4648200"/>
            <a:ext cx="1733550" cy="641350"/>
          </a:xfrm>
          <a:prstGeom prst="rect">
            <a:avLst/>
          </a:prstGeom>
          <a:noFill/>
          <a:ln w="9525">
            <a:noFill/>
            <a:miter lim="800000"/>
            <a:headEnd/>
            <a:tailEnd/>
          </a:ln>
        </p:spPr>
        <p:txBody>
          <a:bodyPr>
            <a:spAutoFit/>
          </a:bodyPr>
          <a:lstStyle/>
          <a:p>
            <a:r>
              <a:rPr lang="en-US" altLang="zh-CN" sz="3600" b="1">
                <a:solidFill>
                  <a:srgbClr val="0000FF"/>
                </a:solidFill>
                <a:ea typeface="楷体_GB2312" pitchFamily="49" charset="-122"/>
              </a:rPr>
              <a:t>   ···   ···</a:t>
            </a:r>
            <a:endParaRPr lang="en-US" altLang="zh-CN" sz="3200">
              <a:solidFill>
                <a:srgbClr val="0000FF"/>
              </a:solidFill>
              <a:ea typeface="楷体_GB2312" pitchFamily="49" charset="-122"/>
            </a:endParaRPr>
          </a:p>
        </p:txBody>
      </p:sp>
      <p:sp>
        <p:nvSpPr>
          <p:cNvPr id="15365" name="Text Box 4">
            <a:hlinkClick r:id="" action="ppaction://hlinkshowjump?jump=nextslide"/>
          </p:cNvPr>
          <p:cNvSpPr txBox="1">
            <a:spLocks noChangeArrowheads="1"/>
          </p:cNvSpPr>
          <p:nvPr/>
        </p:nvSpPr>
        <p:spPr bwMode="auto">
          <a:xfrm>
            <a:off x="990600" y="5588000"/>
            <a:ext cx="1371600" cy="641350"/>
          </a:xfrm>
          <a:prstGeom prst="rect">
            <a:avLst/>
          </a:prstGeom>
          <a:noFill/>
          <a:ln w="9525">
            <a:noFill/>
            <a:miter lim="800000"/>
            <a:headEnd/>
            <a:tailEnd/>
          </a:ln>
        </p:spPr>
        <p:txBody>
          <a:bodyPr>
            <a:spAutoFit/>
          </a:bodyPr>
          <a:lstStyle/>
          <a:p>
            <a:r>
              <a:rPr lang="en-US" altLang="zh-CN" sz="3600" b="1">
                <a:solidFill>
                  <a:srgbClr val="0000FF"/>
                </a:solidFill>
                <a:ea typeface="楷体_GB2312" pitchFamily="49" charset="-122"/>
              </a:rPr>
              <a:t>  ··· ···</a:t>
            </a:r>
            <a:endParaRPr lang="en-US" altLang="zh-CN" sz="3200">
              <a:solidFill>
                <a:srgbClr val="0000FF"/>
              </a:solidFill>
              <a:ea typeface="楷体_GB2312" pitchFamily="49" charset="-122"/>
            </a:endParaRPr>
          </a:p>
        </p:txBody>
      </p:sp>
      <p:graphicFrame>
        <p:nvGraphicFramePr>
          <p:cNvPr id="15362" name="Object 5">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52578" name="剪辑" r:id="rId3" imgW="908640" imgH="907560" progId="">
              <p:embed/>
            </p:oleObj>
          </a:graphicData>
        </a:graphic>
      </p:graphicFrame>
    </p:spTree>
  </p:cSld>
  <p:clrMapOvr>
    <a:masterClrMapping/>
  </p:clrMapOvr>
  <p:transition>
    <p:strips dir="rd"/>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96850" y="735013"/>
            <a:ext cx="8718550" cy="2428875"/>
          </a:xfrm>
          <a:prstGeom prst="rect">
            <a:avLst/>
          </a:prstGeom>
          <a:noFill/>
          <a:ln w="9525">
            <a:noFill/>
            <a:miter lim="800000"/>
            <a:headEnd/>
            <a:tailEnd/>
          </a:ln>
        </p:spPr>
        <p:txBody>
          <a:bodyPr wrap="none">
            <a:spAutoFit/>
          </a:bodyPr>
          <a:lstStyle/>
          <a:p>
            <a:pPr>
              <a:lnSpc>
                <a:spcPct val="120000"/>
              </a:lnSpc>
            </a:pPr>
            <a:r>
              <a:rPr lang="en-US" altLang="zh-CN" sz="3200"/>
              <a:t>news = Concat(news, SubString(S, pos, i-pos));</a:t>
            </a:r>
          </a:p>
          <a:p>
            <a:pPr>
              <a:lnSpc>
                <a:spcPct val="120000"/>
              </a:lnSpc>
            </a:pPr>
            <a:r>
              <a:rPr lang="en-US" altLang="zh-CN" sz="3200"/>
              <a:t>news = Concat(news, V);</a:t>
            </a:r>
          </a:p>
          <a:p>
            <a:pPr>
              <a:lnSpc>
                <a:spcPct val="120000"/>
              </a:lnSpc>
            </a:pPr>
            <a:r>
              <a:rPr lang="en-US" altLang="zh-CN" sz="3200"/>
              <a:t>i = pos = i + m;</a:t>
            </a:r>
          </a:p>
          <a:p>
            <a:pPr>
              <a:lnSpc>
                <a:spcPct val="120000"/>
              </a:lnSpc>
            </a:pPr>
            <a:r>
              <a:rPr lang="en-US" altLang="zh-CN" sz="3200"/>
              <a:t>// pos</a:t>
            </a:r>
            <a:r>
              <a:rPr lang="zh-CN" altLang="zh-CN" sz="3200">
                <a:ea typeface="楷体_GB2312" pitchFamily="49" charset="-122"/>
              </a:rPr>
              <a:t>指示查询的起始位置</a:t>
            </a:r>
            <a:r>
              <a:rPr lang="zh-CN" altLang="zh-CN" sz="3200"/>
              <a:t>; </a:t>
            </a:r>
            <a:r>
              <a:rPr lang="en-US" altLang="zh-CN" sz="3200"/>
              <a:t>i</a:t>
            </a:r>
            <a:r>
              <a:rPr lang="zh-CN" altLang="en-US" sz="3200">
                <a:ea typeface="楷体_GB2312" pitchFamily="49" charset="-122"/>
              </a:rPr>
              <a:t>指示</a:t>
            </a:r>
            <a:r>
              <a:rPr lang="zh-CN" altLang="zh-CN" sz="3200">
                <a:ea typeface="楷体_GB2312" pitchFamily="49" charset="-122"/>
              </a:rPr>
              <a:t>子串的起始位置</a:t>
            </a:r>
            <a:endParaRPr lang="zh-CN" altLang="en-US" sz="3200"/>
          </a:p>
        </p:txBody>
      </p:sp>
      <p:sp>
        <p:nvSpPr>
          <p:cNvPr id="147459" name="Text Box 3"/>
          <p:cNvSpPr txBox="1">
            <a:spLocks noChangeArrowheads="1"/>
          </p:cNvSpPr>
          <p:nvPr/>
        </p:nvSpPr>
        <p:spPr bwMode="auto">
          <a:xfrm>
            <a:off x="400050" y="4479925"/>
            <a:ext cx="7905750" cy="1844675"/>
          </a:xfrm>
          <a:prstGeom prst="rect">
            <a:avLst/>
          </a:prstGeom>
          <a:noFill/>
          <a:ln w="9525">
            <a:noFill/>
            <a:miter lim="800000"/>
            <a:headEnd/>
            <a:tailEnd/>
          </a:ln>
        </p:spPr>
        <p:txBody>
          <a:bodyPr wrap="none">
            <a:spAutoFit/>
          </a:bodyPr>
          <a:lstStyle/>
          <a:p>
            <a:pPr>
              <a:lnSpc>
                <a:spcPct val="120000"/>
              </a:lnSpc>
            </a:pPr>
            <a:r>
              <a:rPr lang="en-US" altLang="zh-CN" sz="3200"/>
              <a:t>news = Concat(news, </a:t>
            </a:r>
          </a:p>
          <a:p>
            <a:pPr>
              <a:lnSpc>
                <a:spcPct val="120000"/>
              </a:lnSpc>
            </a:pPr>
            <a:r>
              <a:rPr lang="en-US" altLang="zh-CN" sz="3200"/>
              <a:t>                              SubString(S, pos, n-pos+1));</a:t>
            </a:r>
          </a:p>
          <a:p>
            <a:pPr>
              <a:lnSpc>
                <a:spcPct val="120000"/>
              </a:lnSpc>
            </a:pPr>
            <a:r>
              <a:rPr lang="en-US" altLang="zh-CN" sz="3200" b="1"/>
              <a:t>return</a:t>
            </a:r>
            <a:r>
              <a:rPr lang="en-US" altLang="zh-CN" sz="3200"/>
              <a:t> news;</a:t>
            </a:r>
          </a:p>
        </p:txBody>
      </p:sp>
      <p:sp>
        <p:nvSpPr>
          <p:cNvPr id="147460" name="AutoShape 4">
            <a:hlinkClick r:id="" action="ppaction://hlinkshowjump?jump=lastslideviewed" highlightClick="1"/>
          </p:cNvPr>
          <p:cNvSpPr>
            <a:spLocks noChangeArrowheads="1"/>
          </p:cNvSpPr>
          <p:nvPr/>
        </p:nvSpPr>
        <p:spPr bwMode="auto">
          <a:xfrm>
            <a:off x="8458200" y="3276600"/>
            <a:ext cx="381000" cy="381000"/>
          </a:xfrm>
          <a:prstGeom prst="actionButtonReturn">
            <a:avLst/>
          </a:prstGeom>
          <a:solidFill>
            <a:srgbClr val="00FFCC"/>
          </a:solidFill>
          <a:ln w="9525">
            <a:solidFill>
              <a:schemeClr val="tx1"/>
            </a:solidFill>
            <a:miter lim="800000"/>
            <a:headEnd/>
            <a:tailEnd/>
          </a:ln>
        </p:spPr>
        <p:txBody>
          <a:bodyPr wrap="none" anchor="ctr"/>
          <a:lstStyle/>
          <a:p>
            <a:pPr algn="ctr"/>
            <a:endParaRPr lang="zh-CN" altLang="en-US"/>
          </a:p>
        </p:txBody>
      </p:sp>
      <p:sp>
        <p:nvSpPr>
          <p:cNvPr id="147461" name="AutoShape 5">
            <a:hlinkClick r:id="" action="ppaction://hlinkshowjump?jump=lastslideviewed" highlightClick="1"/>
          </p:cNvPr>
          <p:cNvSpPr>
            <a:spLocks noChangeArrowheads="1"/>
          </p:cNvSpPr>
          <p:nvPr/>
        </p:nvSpPr>
        <p:spPr bwMode="auto">
          <a:xfrm>
            <a:off x="8458200" y="6248400"/>
            <a:ext cx="381000" cy="381000"/>
          </a:xfrm>
          <a:prstGeom prst="actionButtonReturn">
            <a:avLst/>
          </a:prstGeom>
          <a:solidFill>
            <a:srgbClr val="00FFCC"/>
          </a:solidFill>
          <a:ln w="9525">
            <a:solidFill>
              <a:schemeClr val="tx1"/>
            </a:solidFill>
            <a:miter lim="800000"/>
            <a:headEnd/>
            <a:tailEnd/>
          </a:ln>
        </p:spPr>
        <p:txBody>
          <a:bodyPr wrap="none" anchor="ctr"/>
          <a:lstStyle/>
          <a:p>
            <a:pPr algn="ctr"/>
            <a:endParaRPr lang="zh-CN" altLang="en-US"/>
          </a:p>
        </p:txBody>
      </p:sp>
      <p:sp>
        <p:nvSpPr>
          <p:cNvPr id="48134" name="Text Box 6"/>
          <p:cNvSpPr txBox="1">
            <a:spLocks noChangeArrowheads="1"/>
          </p:cNvSpPr>
          <p:nvPr/>
        </p:nvSpPr>
        <p:spPr bwMode="auto">
          <a:xfrm>
            <a:off x="946150" y="196850"/>
            <a:ext cx="1263650" cy="641350"/>
          </a:xfrm>
          <a:prstGeom prst="rect">
            <a:avLst/>
          </a:prstGeom>
          <a:noFill/>
          <a:ln w="9525">
            <a:noFill/>
            <a:miter lim="800000"/>
            <a:headEnd/>
            <a:tailEnd/>
          </a:ln>
        </p:spPr>
        <p:txBody>
          <a:bodyPr wrap="none">
            <a:spAutoFit/>
          </a:bodyPr>
          <a:lstStyle/>
          <a:p>
            <a:r>
              <a:rPr lang="en-US" altLang="zh-CN" sz="3600"/>
              <a:t>// else</a:t>
            </a:r>
            <a:endParaRPr lang="en-US" altLang="zh-CN" sz="2400"/>
          </a:p>
        </p:txBody>
      </p:sp>
      <p:sp>
        <p:nvSpPr>
          <p:cNvPr id="48135" name="Text Box 7"/>
          <p:cNvSpPr txBox="1">
            <a:spLocks noChangeArrowheads="1"/>
          </p:cNvSpPr>
          <p:nvPr/>
        </p:nvSpPr>
        <p:spPr bwMode="auto">
          <a:xfrm>
            <a:off x="895350" y="3854450"/>
            <a:ext cx="2381250" cy="641350"/>
          </a:xfrm>
          <a:prstGeom prst="rect">
            <a:avLst/>
          </a:prstGeom>
          <a:noFill/>
          <a:ln w="9525">
            <a:noFill/>
            <a:miter lim="800000"/>
            <a:headEnd/>
            <a:tailEnd/>
          </a:ln>
        </p:spPr>
        <p:txBody>
          <a:bodyPr wrap="none">
            <a:spAutoFit/>
          </a:bodyPr>
          <a:lstStyle/>
          <a:p>
            <a:r>
              <a:rPr lang="en-US" altLang="zh-CN" sz="3600"/>
              <a:t>// </a:t>
            </a:r>
            <a:r>
              <a:rPr lang="zh-CN" altLang="en-US" sz="3600">
                <a:ea typeface="楷体_GB2312" pitchFamily="49" charset="-122"/>
              </a:rPr>
              <a:t>结尾处理</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additive="base">
                                        <p:cTn id="7" dur="500" fill="hold"/>
                                        <p:tgtEl>
                                          <p:spTgt spid="147458"/>
                                        </p:tgtEl>
                                        <p:attrNameLst>
                                          <p:attrName>ppt_x</p:attrName>
                                        </p:attrNameLst>
                                      </p:cBhvr>
                                      <p:tavLst>
                                        <p:tav tm="0">
                                          <p:val>
                                            <p:strVal val="#ppt_x"/>
                                          </p:val>
                                        </p:tav>
                                        <p:tav tm="100000">
                                          <p:val>
                                            <p:strVal val="#ppt_x"/>
                                          </p:val>
                                        </p:tav>
                                      </p:tavLst>
                                    </p:anim>
                                    <p:anim calcmode="lin" valueType="num">
                                      <p:cBhvr additive="base">
                                        <p:cTn id="8" dur="500" fill="hold"/>
                                        <p:tgtEl>
                                          <p:spTgt spid="14745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47460"/>
                                        </p:tgtEl>
                                        <p:attrNameLst>
                                          <p:attrName>style.visibility</p:attrName>
                                        </p:attrNameLst>
                                      </p:cBhvr>
                                      <p:to>
                                        <p:strVal val="visible"/>
                                      </p:to>
                                    </p:set>
                                    <p:anim calcmode="lin" valueType="num">
                                      <p:cBhvr additive="base">
                                        <p:cTn id="12" dur="500" fill="hold"/>
                                        <p:tgtEl>
                                          <p:spTgt spid="147460"/>
                                        </p:tgtEl>
                                        <p:attrNameLst>
                                          <p:attrName>ppt_x</p:attrName>
                                        </p:attrNameLst>
                                      </p:cBhvr>
                                      <p:tavLst>
                                        <p:tav tm="0">
                                          <p:val>
                                            <p:strVal val="1+#ppt_w/2"/>
                                          </p:val>
                                        </p:tav>
                                        <p:tav tm="100000">
                                          <p:val>
                                            <p:strVal val="#ppt_x"/>
                                          </p:val>
                                        </p:tav>
                                      </p:tavLst>
                                    </p:anim>
                                    <p:anim calcmode="lin" valueType="num">
                                      <p:cBhvr additive="base">
                                        <p:cTn id="13" dur="500" fill="hold"/>
                                        <p:tgtEl>
                                          <p:spTgt spid="14746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7459"/>
                                        </p:tgtEl>
                                        <p:attrNameLst>
                                          <p:attrName>style.visibility</p:attrName>
                                        </p:attrNameLst>
                                      </p:cBhvr>
                                      <p:to>
                                        <p:strVal val="visible"/>
                                      </p:to>
                                    </p:set>
                                    <p:anim calcmode="lin" valueType="num">
                                      <p:cBhvr additive="base">
                                        <p:cTn id="18" dur="500" fill="hold"/>
                                        <p:tgtEl>
                                          <p:spTgt spid="147459"/>
                                        </p:tgtEl>
                                        <p:attrNameLst>
                                          <p:attrName>ppt_x</p:attrName>
                                        </p:attrNameLst>
                                      </p:cBhvr>
                                      <p:tavLst>
                                        <p:tav tm="0">
                                          <p:val>
                                            <p:strVal val="#ppt_x"/>
                                          </p:val>
                                        </p:tav>
                                        <p:tav tm="100000">
                                          <p:val>
                                            <p:strVal val="#ppt_x"/>
                                          </p:val>
                                        </p:tav>
                                      </p:tavLst>
                                    </p:anim>
                                    <p:anim calcmode="lin" valueType="num">
                                      <p:cBhvr additive="base">
                                        <p:cTn id="19" dur="500" fill="hold"/>
                                        <p:tgtEl>
                                          <p:spTgt spid="147459"/>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6" fill="hold" grpId="0" nodeType="afterEffect">
                                  <p:stCondLst>
                                    <p:cond delay="0"/>
                                  </p:stCondLst>
                                  <p:childTnLst>
                                    <p:set>
                                      <p:cBhvr>
                                        <p:cTn id="22" dur="1" fill="hold">
                                          <p:stCondLst>
                                            <p:cond delay="0"/>
                                          </p:stCondLst>
                                        </p:cTn>
                                        <p:tgtEl>
                                          <p:spTgt spid="147461"/>
                                        </p:tgtEl>
                                        <p:attrNameLst>
                                          <p:attrName>style.visibility</p:attrName>
                                        </p:attrNameLst>
                                      </p:cBhvr>
                                      <p:to>
                                        <p:strVal val="visible"/>
                                      </p:to>
                                    </p:set>
                                    <p:anim calcmode="lin" valueType="num">
                                      <p:cBhvr additive="base">
                                        <p:cTn id="23" dur="500" fill="hold"/>
                                        <p:tgtEl>
                                          <p:spTgt spid="147461"/>
                                        </p:tgtEl>
                                        <p:attrNameLst>
                                          <p:attrName>ppt_x</p:attrName>
                                        </p:attrNameLst>
                                      </p:cBhvr>
                                      <p:tavLst>
                                        <p:tav tm="0">
                                          <p:val>
                                            <p:strVal val="1+#ppt_w/2"/>
                                          </p:val>
                                        </p:tav>
                                        <p:tav tm="100000">
                                          <p:val>
                                            <p:strVal val="#ppt_x"/>
                                          </p:val>
                                        </p:tav>
                                      </p:tavLst>
                                    </p:anim>
                                    <p:anim calcmode="lin" valueType="num">
                                      <p:cBhvr additive="base">
                                        <p:cTn id="24" dur="500" fill="hold"/>
                                        <p:tgtEl>
                                          <p:spTgt spid="1474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utoUpdateAnimBg="0"/>
      <p:bldP spid="147460" grpId="0" animBg="1"/>
      <p:bldP spid="147461" grpId="0" animBg="1"/>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36525" y="1050925"/>
            <a:ext cx="8312150" cy="701675"/>
          </a:xfrm>
          <a:prstGeom prst="rect">
            <a:avLst/>
          </a:prstGeom>
          <a:noFill/>
          <a:ln w="9525">
            <a:noFill/>
            <a:miter lim="800000"/>
            <a:headEnd/>
            <a:tailEnd/>
          </a:ln>
        </p:spPr>
        <p:txBody>
          <a:bodyPr wrap="none">
            <a:spAutoFit/>
          </a:bodyPr>
          <a:lstStyle/>
          <a:p>
            <a:r>
              <a:rPr lang="zh-CN" altLang="en-US" sz="4000">
                <a:latin typeface="楷体_GB2312" pitchFamily="49" charset="-122"/>
                <a:ea typeface="楷体_GB2312" pitchFamily="49" charset="-122"/>
              </a:rPr>
              <a:t>从串</a:t>
            </a:r>
            <a:r>
              <a:rPr lang="en-US" altLang="zh-CN" sz="4000">
                <a:latin typeface="楷体_GB2312" pitchFamily="49" charset="-122"/>
                <a:ea typeface="楷体_GB2312" pitchFamily="49" charset="-122"/>
              </a:rPr>
              <a:t>S</a:t>
            </a:r>
            <a:r>
              <a:rPr lang="zh-CN" altLang="en-US" sz="4000">
                <a:latin typeface="楷体_GB2312" pitchFamily="49" charset="-122"/>
                <a:ea typeface="楷体_GB2312" pitchFamily="49" charset="-122"/>
              </a:rPr>
              <a:t>中删除所有和串</a:t>
            </a:r>
            <a:r>
              <a:rPr lang="en-US" altLang="zh-CN" sz="4000">
                <a:latin typeface="楷体_GB2312" pitchFamily="49" charset="-122"/>
                <a:ea typeface="楷体_GB2312" pitchFamily="49" charset="-122"/>
              </a:rPr>
              <a:t>T</a:t>
            </a:r>
            <a:r>
              <a:rPr lang="zh-CN" altLang="en-US" sz="4000">
                <a:latin typeface="楷体_GB2312" pitchFamily="49" charset="-122"/>
                <a:ea typeface="楷体_GB2312" pitchFamily="49" charset="-122"/>
              </a:rPr>
              <a:t>相同的子串。</a:t>
            </a:r>
            <a:endParaRPr lang="zh-CN" altLang="en-US" sz="2400"/>
          </a:p>
        </p:txBody>
      </p:sp>
      <p:sp>
        <p:nvSpPr>
          <p:cNvPr id="148483" name="Text Box 3"/>
          <p:cNvSpPr txBox="1">
            <a:spLocks noChangeArrowheads="1"/>
          </p:cNvSpPr>
          <p:nvPr/>
        </p:nvSpPr>
        <p:spPr bwMode="auto">
          <a:xfrm>
            <a:off x="136525" y="1733550"/>
            <a:ext cx="9007475" cy="1555750"/>
          </a:xfrm>
          <a:prstGeom prst="rect">
            <a:avLst/>
          </a:prstGeom>
          <a:noFill/>
          <a:ln w="9525">
            <a:noFill/>
            <a:miter lim="800000"/>
            <a:headEnd/>
            <a:tailEnd/>
          </a:ln>
        </p:spPr>
        <p:txBody>
          <a:bodyPr>
            <a:spAutoFit/>
          </a:bodyPr>
          <a:lstStyle/>
          <a:p>
            <a:pPr>
              <a:lnSpc>
                <a:spcPct val="120000"/>
              </a:lnSpc>
            </a:pPr>
            <a:r>
              <a:rPr lang="zh-CN" altLang="en-US" sz="4000">
                <a:ea typeface="楷体_GB2312" pitchFamily="49" charset="-122"/>
              </a:rPr>
              <a:t>此题的操作等同于“</a:t>
            </a:r>
            <a:r>
              <a:rPr lang="zh-CN" altLang="en-US" sz="4000">
                <a:solidFill>
                  <a:srgbClr val="0000FF"/>
                </a:solidFill>
                <a:ea typeface="楷体_GB2312" pitchFamily="49" charset="-122"/>
              </a:rPr>
              <a:t>以空串置换串</a:t>
            </a:r>
            <a:r>
              <a:rPr lang="en-US" altLang="zh-CN" sz="4000">
                <a:solidFill>
                  <a:srgbClr val="0000FF"/>
                </a:solidFill>
                <a:ea typeface="楷体_GB2312" pitchFamily="49" charset="-122"/>
              </a:rPr>
              <a:t>S</a:t>
            </a:r>
            <a:r>
              <a:rPr lang="zh-CN" altLang="en-US" sz="4000">
                <a:solidFill>
                  <a:srgbClr val="0000FF"/>
                </a:solidFill>
                <a:ea typeface="楷体_GB2312" pitchFamily="49" charset="-122"/>
              </a:rPr>
              <a:t>中所有和串</a:t>
            </a:r>
            <a:r>
              <a:rPr lang="en-US" altLang="zh-CN" sz="4000">
                <a:solidFill>
                  <a:srgbClr val="0000FF"/>
                </a:solidFill>
                <a:ea typeface="楷体_GB2312" pitchFamily="49" charset="-122"/>
              </a:rPr>
              <a:t>T</a:t>
            </a:r>
            <a:r>
              <a:rPr lang="zh-CN" altLang="en-US" sz="4000">
                <a:solidFill>
                  <a:srgbClr val="0000FF"/>
                </a:solidFill>
                <a:ea typeface="楷体_GB2312" pitchFamily="49" charset="-122"/>
              </a:rPr>
              <a:t>相同的子串</a:t>
            </a:r>
            <a:r>
              <a:rPr lang="zh-CN" altLang="en-US" sz="4000">
                <a:ea typeface="楷体_GB2312" pitchFamily="49" charset="-122"/>
              </a:rPr>
              <a:t>。”</a:t>
            </a:r>
            <a:endParaRPr lang="zh-CN" altLang="en-US" sz="2400"/>
          </a:p>
        </p:txBody>
      </p:sp>
      <p:sp>
        <p:nvSpPr>
          <p:cNvPr id="148484" name="Rectangle 4"/>
          <p:cNvSpPr>
            <a:spLocks noChangeArrowheads="1"/>
          </p:cNvSpPr>
          <p:nvPr/>
        </p:nvSpPr>
        <p:spPr bwMode="auto">
          <a:xfrm>
            <a:off x="533400" y="3597275"/>
            <a:ext cx="1371600" cy="304800"/>
          </a:xfrm>
          <a:prstGeom prst="rect">
            <a:avLst/>
          </a:prstGeom>
          <a:solidFill>
            <a:schemeClr val="hlink"/>
          </a:solidFill>
          <a:ln w="9525">
            <a:solidFill>
              <a:schemeClr val="tx1"/>
            </a:solidFill>
            <a:miter lim="800000"/>
            <a:headEnd/>
            <a:tailEnd/>
          </a:ln>
        </p:spPr>
        <p:txBody>
          <a:bodyPr wrap="none" anchor="ctr"/>
          <a:lstStyle/>
          <a:p>
            <a:pPr algn="ctr"/>
            <a:endParaRPr lang="zh-CN" altLang="en-US"/>
          </a:p>
        </p:txBody>
      </p:sp>
      <p:sp>
        <p:nvSpPr>
          <p:cNvPr id="148485" name="Rectangle 5"/>
          <p:cNvSpPr>
            <a:spLocks noChangeArrowheads="1"/>
          </p:cNvSpPr>
          <p:nvPr/>
        </p:nvSpPr>
        <p:spPr bwMode="auto">
          <a:xfrm>
            <a:off x="1905000" y="3581400"/>
            <a:ext cx="990600" cy="304800"/>
          </a:xfrm>
          <a:prstGeom prst="rect">
            <a:avLst/>
          </a:prstGeom>
          <a:solidFill>
            <a:srgbClr val="9900CC"/>
          </a:solidFill>
          <a:ln w="9525">
            <a:solidFill>
              <a:schemeClr val="tx1"/>
            </a:solidFill>
            <a:miter lim="800000"/>
            <a:headEnd/>
            <a:tailEnd/>
          </a:ln>
        </p:spPr>
        <p:txBody>
          <a:bodyPr wrap="none" anchor="ctr"/>
          <a:lstStyle/>
          <a:p>
            <a:pPr algn="ctr"/>
            <a:endParaRPr lang="zh-CN" altLang="en-US"/>
          </a:p>
        </p:txBody>
      </p:sp>
      <p:sp>
        <p:nvSpPr>
          <p:cNvPr id="148486" name="Rectangle 6"/>
          <p:cNvSpPr>
            <a:spLocks noChangeArrowheads="1"/>
          </p:cNvSpPr>
          <p:nvPr/>
        </p:nvSpPr>
        <p:spPr bwMode="auto">
          <a:xfrm>
            <a:off x="3581400" y="3581400"/>
            <a:ext cx="990600" cy="304800"/>
          </a:xfrm>
          <a:prstGeom prst="rect">
            <a:avLst/>
          </a:prstGeom>
          <a:solidFill>
            <a:srgbClr val="9900CC"/>
          </a:solidFill>
          <a:ln w="9525">
            <a:solidFill>
              <a:schemeClr val="tx1"/>
            </a:solidFill>
            <a:miter lim="800000"/>
            <a:headEnd/>
            <a:tailEnd/>
          </a:ln>
        </p:spPr>
        <p:txBody>
          <a:bodyPr wrap="none" anchor="ctr"/>
          <a:lstStyle/>
          <a:p>
            <a:pPr algn="ctr"/>
            <a:endParaRPr lang="zh-CN" altLang="en-US"/>
          </a:p>
        </p:txBody>
      </p:sp>
      <p:sp>
        <p:nvSpPr>
          <p:cNvPr id="148487" name="Rectangle 7"/>
          <p:cNvSpPr>
            <a:spLocks noChangeArrowheads="1"/>
          </p:cNvSpPr>
          <p:nvPr/>
        </p:nvSpPr>
        <p:spPr bwMode="auto">
          <a:xfrm>
            <a:off x="5943600" y="3581400"/>
            <a:ext cx="990600" cy="304800"/>
          </a:xfrm>
          <a:prstGeom prst="rect">
            <a:avLst/>
          </a:prstGeom>
          <a:solidFill>
            <a:srgbClr val="9900CC"/>
          </a:solidFill>
          <a:ln w="9525">
            <a:solidFill>
              <a:schemeClr val="tx1"/>
            </a:solidFill>
            <a:miter lim="800000"/>
            <a:headEnd/>
            <a:tailEnd/>
          </a:ln>
        </p:spPr>
        <p:txBody>
          <a:bodyPr wrap="none" anchor="ctr"/>
          <a:lstStyle/>
          <a:p>
            <a:pPr algn="ctr"/>
            <a:endParaRPr lang="zh-CN" altLang="en-US"/>
          </a:p>
        </p:txBody>
      </p:sp>
      <p:sp>
        <p:nvSpPr>
          <p:cNvPr id="148488" name="Rectangle 8"/>
          <p:cNvSpPr>
            <a:spLocks noChangeArrowheads="1"/>
          </p:cNvSpPr>
          <p:nvPr/>
        </p:nvSpPr>
        <p:spPr bwMode="auto">
          <a:xfrm>
            <a:off x="2895600" y="3581400"/>
            <a:ext cx="685800" cy="304800"/>
          </a:xfrm>
          <a:prstGeom prst="rect">
            <a:avLst/>
          </a:prstGeom>
          <a:solidFill>
            <a:srgbClr val="FFCCFF"/>
          </a:solidFill>
          <a:ln w="9525">
            <a:solidFill>
              <a:schemeClr val="tx1"/>
            </a:solidFill>
            <a:miter lim="800000"/>
            <a:headEnd/>
            <a:tailEnd/>
          </a:ln>
        </p:spPr>
        <p:txBody>
          <a:bodyPr wrap="none" anchor="ctr"/>
          <a:lstStyle/>
          <a:p>
            <a:pPr algn="ctr"/>
            <a:endParaRPr lang="zh-CN" altLang="en-US"/>
          </a:p>
        </p:txBody>
      </p:sp>
      <p:sp>
        <p:nvSpPr>
          <p:cNvPr id="148489" name="Rectangle 9"/>
          <p:cNvSpPr>
            <a:spLocks noChangeArrowheads="1"/>
          </p:cNvSpPr>
          <p:nvPr/>
        </p:nvSpPr>
        <p:spPr bwMode="auto">
          <a:xfrm>
            <a:off x="4572000" y="3581400"/>
            <a:ext cx="1371600" cy="304800"/>
          </a:xfrm>
          <a:prstGeom prst="rect">
            <a:avLst/>
          </a:prstGeom>
          <a:solidFill>
            <a:srgbClr val="FFCCCC"/>
          </a:solidFill>
          <a:ln w="9525">
            <a:solidFill>
              <a:schemeClr val="tx1"/>
            </a:solidFill>
            <a:miter lim="800000"/>
            <a:headEnd/>
            <a:tailEnd/>
          </a:ln>
        </p:spPr>
        <p:txBody>
          <a:bodyPr wrap="none" anchor="ctr"/>
          <a:lstStyle/>
          <a:p>
            <a:pPr algn="ctr"/>
            <a:endParaRPr lang="zh-CN" altLang="en-US"/>
          </a:p>
        </p:txBody>
      </p:sp>
      <p:sp>
        <p:nvSpPr>
          <p:cNvPr id="148490" name="Rectangle 10"/>
          <p:cNvSpPr>
            <a:spLocks noChangeArrowheads="1"/>
          </p:cNvSpPr>
          <p:nvPr/>
        </p:nvSpPr>
        <p:spPr bwMode="auto">
          <a:xfrm>
            <a:off x="6934200" y="3581400"/>
            <a:ext cx="1371600" cy="304800"/>
          </a:xfrm>
          <a:prstGeom prst="rect">
            <a:avLst/>
          </a:prstGeom>
          <a:solidFill>
            <a:srgbClr val="FFCC99"/>
          </a:solidFill>
          <a:ln w="9525">
            <a:solidFill>
              <a:schemeClr val="tx1"/>
            </a:solidFill>
            <a:miter lim="800000"/>
            <a:headEnd/>
            <a:tailEnd/>
          </a:ln>
        </p:spPr>
        <p:txBody>
          <a:bodyPr wrap="none" anchor="ctr"/>
          <a:lstStyle/>
          <a:p>
            <a:pPr algn="ctr"/>
            <a:endParaRPr lang="zh-CN" altLang="en-US"/>
          </a:p>
        </p:txBody>
      </p:sp>
      <p:sp>
        <p:nvSpPr>
          <p:cNvPr id="148491" name="Rectangle 11"/>
          <p:cNvSpPr>
            <a:spLocks noChangeArrowheads="1"/>
          </p:cNvSpPr>
          <p:nvPr/>
        </p:nvSpPr>
        <p:spPr bwMode="auto">
          <a:xfrm>
            <a:off x="533400" y="4648200"/>
            <a:ext cx="1371600" cy="304800"/>
          </a:xfrm>
          <a:prstGeom prst="rect">
            <a:avLst/>
          </a:prstGeom>
          <a:solidFill>
            <a:schemeClr val="hlink"/>
          </a:solidFill>
          <a:ln w="9525">
            <a:solidFill>
              <a:schemeClr val="tx1"/>
            </a:solidFill>
            <a:miter lim="800000"/>
            <a:headEnd/>
            <a:tailEnd/>
          </a:ln>
        </p:spPr>
        <p:txBody>
          <a:bodyPr wrap="none" anchor="ctr"/>
          <a:lstStyle/>
          <a:p>
            <a:pPr algn="ctr"/>
            <a:endParaRPr lang="zh-CN" altLang="en-US"/>
          </a:p>
        </p:txBody>
      </p:sp>
      <p:sp>
        <p:nvSpPr>
          <p:cNvPr id="148492" name="Rectangle 12"/>
          <p:cNvSpPr>
            <a:spLocks noChangeArrowheads="1"/>
          </p:cNvSpPr>
          <p:nvPr/>
        </p:nvSpPr>
        <p:spPr bwMode="auto">
          <a:xfrm>
            <a:off x="1905000" y="4648200"/>
            <a:ext cx="685800" cy="304800"/>
          </a:xfrm>
          <a:prstGeom prst="rect">
            <a:avLst/>
          </a:prstGeom>
          <a:solidFill>
            <a:srgbClr val="FFCCFF"/>
          </a:solidFill>
          <a:ln w="9525">
            <a:solidFill>
              <a:schemeClr val="tx1"/>
            </a:solidFill>
            <a:miter lim="800000"/>
            <a:headEnd/>
            <a:tailEnd/>
          </a:ln>
        </p:spPr>
        <p:txBody>
          <a:bodyPr wrap="none" anchor="ctr"/>
          <a:lstStyle/>
          <a:p>
            <a:pPr algn="ctr"/>
            <a:endParaRPr lang="zh-CN" altLang="en-US"/>
          </a:p>
        </p:txBody>
      </p:sp>
      <p:sp>
        <p:nvSpPr>
          <p:cNvPr id="148493" name="Rectangle 13"/>
          <p:cNvSpPr>
            <a:spLocks noChangeArrowheads="1"/>
          </p:cNvSpPr>
          <p:nvPr/>
        </p:nvSpPr>
        <p:spPr bwMode="auto">
          <a:xfrm>
            <a:off x="2590800" y="4648200"/>
            <a:ext cx="1371600" cy="304800"/>
          </a:xfrm>
          <a:prstGeom prst="rect">
            <a:avLst/>
          </a:prstGeom>
          <a:solidFill>
            <a:srgbClr val="FFCCCC"/>
          </a:solidFill>
          <a:ln w="9525">
            <a:solidFill>
              <a:schemeClr val="tx1"/>
            </a:solidFill>
            <a:miter lim="800000"/>
            <a:headEnd/>
            <a:tailEnd/>
          </a:ln>
        </p:spPr>
        <p:txBody>
          <a:bodyPr wrap="none" anchor="ctr"/>
          <a:lstStyle/>
          <a:p>
            <a:pPr algn="ctr"/>
            <a:endParaRPr lang="zh-CN" altLang="en-US"/>
          </a:p>
        </p:txBody>
      </p:sp>
      <p:sp>
        <p:nvSpPr>
          <p:cNvPr id="148494" name="Rectangle 14"/>
          <p:cNvSpPr>
            <a:spLocks noChangeArrowheads="1"/>
          </p:cNvSpPr>
          <p:nvPr/>
        </p:nvSpPr>
        <p:spPr bwMode="auto">
          <a:xfrm>
            <a:off x="3962400" y="4648200"/>
            <a:ext cx="1371600" cy="304800"/>
          </a:xfrm>
          <a:prstGeom prst="rect">
            <a:avLst/>
          </a:prstGeom>
          <a:solidFill>
            <a:srgbClr val="FFCC99"/>
          </a:solidFill>
          <a:ln w="9525">
            <a:solidFill>
              <a:schemeClr val="tx1"/>
            </a:solidFill>
            <a:miter lim="800000"/>
            <a:headEnd/>
            <a:tailEnd/>
          </a:ln>
        </p:spPr>
        <p:txBody>
          <a:bodyPr wrap="none" anchor="ctr"/>
          <a:lstStyle/>
          <a:p>
            <a:pPr algn="ctr"/>
            <a:endParaRPr lang="zh-CN" altLang="en-US"/>
          </a:p>
        </p:txBody>
      </p:sp>
      <p:sp>
        <p:nvSpPr>
          <p:cNvPr id="148495" name="Line 15"/>
          <p:cNvSpPr>
            <a:spLocks noChangeShapeType="1"/>
          </p:cNvSpPr>
          <p:nvPr/>
        </p:nvSpPr>
        <p:spPr bwMode="auto">
          <a:xfrm>
            <a:off x="533400" y="3886200"/>
            <a:ext cx="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496" name="Line 16"/>
          <p:cNvSpPr>
            <a:spLocks noChangeShapeType="1"/>
          </p:cNvSpPr>
          <p:nvPr/>
        </p:nvSpPr>
        <p:spPr bwMode="auto">
          <a:xfrm>
            <a:off x="1905000" y="3886200"/>
            <a:ext cx="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497" name="Line 17"/>
          <p:cNvSpPr>
            <a:spLocks noChangeShapeType="1"/>
          </p:cNvSpPr>
          <p:nvPr/>
        </p:nvSpPr>
        <p:spPr bwMode="auto">
          <a:xfrm flipH="1">
            <a:off x="1905000" y="3886200"/>
            <a:ext cx="9906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498" name="Line 18"/>
          <p:cNvSpPr>
            <a:spLocks noChangeShapeType="1"/>
          </p:cNvSpPr>
          <p:nvPr/>
        </p:nvSpPr>
        <p:spPr bwMode="auto">
          <a:xfrm flipH="1">
            <a:off x="2590800" y="3886200"/>
            <a:ext cx="9906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499" name="Line 19"/>
          <p:cNvSpPr>
            <a:spLocks noChangeShapeType="1"/>
          </p:cNvSpPr>
          <p:nvPr/>
        </p:nvSpPr>
        <p:spPr bwMode="auto">
          <a:xfrm flipH="1">
            <a:off x="2590800" y="3886200"/>
            <a:ext cx="19812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500" name="Line 20"/>
          <p:cNvSpPr>
            <a:spLocks noChangeShapeType="1"/>
          </p:cNvSpPr>
          <p:nvPr/>
        </p:nvSpPr>
        <p:spPr bwMode="auto">
          <a:xfrm flipH="1">
            <a:off x="3962400" y="3886200"/>
            <a:ext cx="19812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501" name="Line 21"/>
          <p:cNvSpPr>
            <a:spLocks noChangeShapeType="1"/>
          </p:cNvSpPr>
          <p:nvPr/>
        </p:nvSpPr>
        <p:spPr bwMode="auto">
          <a:xfrm flipH="1">
            <a:off x="3962400" y="3886200"/>
            <a:ext cx="29718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502" name="Line 22"/>
          <p:cNvSpPr>
            <a:spLocks noChangeShapeType="1"/>
          </p:cNvSpPr>
          <p:nvPr/>
        </p:nvSpPr>
        <p:spPr bwMode="auto">
          <a:xfrm flipH="1">
            <a:off x="5334000" y="3886200"/>
            <a:ext cx="29718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48503" name="Text Box 23"/>
          <p:cNvSpPr txBox="1">
            <a:spLocks noChangeArrowheads="1"/>
          </p:cNvSpPr>
          <p:nvPr/>
        </p:nvSpPr>
        <p:spPr bwMode="auto">
          <a:xfrm>
            <a:off x="441325" y="5241925"/>
            <a:ext cx="8702675" cy="1311275"/>
          </a:xfrm>
          <a:prstGeom prst="rect">
            <a:avLst/>
          </a:prstGeom>
          <a:noFill/>
          <a:ln w="9525">
            <a:noFill/>
            <a:miter lim="800000"/>
            <a:headEnd/>
            <a:tailEnd/>
          </a:ln>
        </p:spPr>
        <p:txBody>
          <a:bodyPr>
            <a:spAutoFit/>
          </a:bodyPr>
          <a:lstStyle/>
          <a:p>
            <a:r>
              <a:rPr lang="zh-CN" altLang="en-US" sz="4000">
                <a:ea typeface="楷体_GB2312" pitchFamily="49" charset="-122"/>
              </a:rPr>
              <a:t>显然，</a:t>
            </a:r>
            <a:r>
              <a:rPr lang="zh-CN" altLang="en-US" sz="4000" b="1">
                <a:ea typeface="楷体_GB2312" pitchFamily="49" charset="-122"/>
              </a:rPr>
              <a:t>算法的目标</a:t>
            </a:r>
            <a:r>
              <a:rPr lang="zh-CN" altLang="en-US" sz="4000">
                <a:ea typeface="楷体_GB2312" pitchFamily="49" charset="-122"/>
              </a:rPr>
              <a:t>是</a:t>
            </a:r>
            <a:r>
              <a:rPr lang="zh-CN" altLang="en-US" sz="4000">
                <a:solidFill>
                  <a:srgbClr val="0000FF"/>
                </a:solidFill>
                <a:ea typeface="楷体_GB2312" pitchFamily="49" charset="-122"/>
              </a:rPr>
              <a:t>构造如上所画的一个新串</a:t>
            </a:r>
            <a:r>
              <a:rPr lang="zh-CN" altLang="en-US" sz="4000">
                <a:ea typeface="楷体_GB2312" pitchFamily="49" charset="-122"/>
              </a:rPr>
              <a:t>。</a:t>
            </a:r>
            <a:endParaRPr lang="zh-CN" altLang="en-US" sz="2400"/>
          </a:p>
        </p:txBody>
      </p:sp>
      <p:sp>
        <p:nvSpPr>
          <p:cNvPr id="148504" name="Comment 24"/>
          <p:cNvSpPr>
            <a:spLocks noChangeArrowheads="1"/>
          </p:cNvSpPr>
          <p:nvPr/>
        </p:nvSpPr>
        <p:spPr bwMode="auto">
          <a:xfrm>
            <a:off x="228600" y="203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.13</a:t>
            </a:r>
            <a:endParaRPr lang="en-US" altLang="zh-CN" sz="1600">
              <a:solidFill>
                <a:schemeClr val="bg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8483"/>
                                        </p:tgtEl>
                                        <p:attrNameLst>
                                          <p:attrName>style.visibility</p:attrName>
                                        </p:attrNameLst>
                                      </p:cBhvr>
                                      <p:to>
                                        <p:strVal val="visible"/>
                                      </p:to>
                                    </p:set>
                                    <p:anim calcmode="lin" valueType="num">
                                      <p:cBhvr additive="base">
                                        <p:cTn id="7" dur="500" fill="hold"/>
                                        <p:tgtEl>
                                          <p:spTgt spid="148483"/>
                                        </p:tgtEl>
                                        <p:attrNameLst>
                                          <p:attrName>ppt_x</p:attrName>
                                        </p:attrNameLst>
                                      </p:cBhvr>
                                      <p:tavLst>
                                        <p:tav tm="0">
                                          <p:val>
                                            <p:strVal val="1+#ppt_w/2"/>
                                          </p:val>
                                        </p:tav>
                                        <p:tav tm="100000">
                                          <p:val>
                                            <p:strVal val="#ppt_x"/>
                                          </p:val>
                                        </p:tav>
                                      </p:tavLst>
                                    </p:anim>
                                    <p:anim calcmode="lin" valueType="num">
                                      <p:cBhvr additive="base">
                                        <p:cTn id="8" dur="500" fill="hold"/>
                                        <p:tgtEl>
                                          <p:spTgt spid="1484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48484"/>
                                        </p:tgtEl>
                                        <p:attrNameLst>
                                          <p:attrName>style.visibility</p:attrName>
                                        </p:attrNameLst>
                                      </p:cBhvr>
                                      <p:to>
                                        <p:strVal val="visible"/>
                                      </p:to>
                                    </p:set>
                                    <p:animEffect transition="in" filter="checkerboard(across)">
                                      <p:cBhvr>
                                        <p:cTn id="13" dur="500"/>
                                        <p:tgtEl>
                                          <p:spTgt spid="148484"/>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48485"/>
                                        </p:tgtEl>
                                        <p:attrNameLst>
                                          <p:attrName>style.visibility</p:attrName>
                                        </p:attrNameLst>
                                      </p:cBhvr>
                                      <p:to>
                                        <p:strVal val="visible"/>
                                      </p:to>
                                    </p:set>
                                    <p:animEffect transition="in" filter="checkerboard(across)">
                                      <p:cBhvr>
                                        <p:cTn id="17" dur="500"/>
                                        <p:tgtEl>
                                          <p:spTgt spid="148485"/>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48488"/>
                                        </p:tgtEl>
                                        <p:attrNameLst>
                                          <p:attrName>style.visibility</p:attrName>
                                        </p:attrNameLst>
                                      </p:cBhvr>
                                      <p:to>
                                        <p:strVal val="visible"/>
                                      </p:to>
                                    </p:set>
                                    <p:animEffect transition="in" filter="checkerboard(across)">
                                      <p:cBhvr>
                                        <p:cTn id="21" dur="500"/>
                                        <p:tgtEl>
                                          <p:spTgt spid="148488"/>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148486"/>
                                        </p:tgtEl>
                                        <p:attrNameLst>
                                          <p:attrName>style.visibility</p:attrName>
                                        </p:attrNameLst>
                                      </p:cBhvr>
                                      <p:to>
                                        <p:strVal val="visible"/>
                                      </p:to>
                                    </p:set>
                                    <p:animEffect transition="in" filter="checkerboard(across)">
                                      <p:cBhvr>
                                        <p:cTn id="25" dur="500"/>
                                        <p:tgtEl>
                                          <p:spTgt spid="148486"/>
                                        </p:tgtEl>
                                      </p:cBhvr>
                                    </p:animEffect>
                                  </p:childTnLst>
                                </p:cTn>
                              </p:par>
                            </p:childTnLst>
                          </p:cTn>
                        </p:par>
                        <p:par>
                          <p:cTn id="26" fill="hold">
                            <p:stCondLst>
                              <p:cond delay="2000"/>
                            </p:stCondLst>
                            <p:childTnLst>
                              <p:par>
                                <p:cTn id="27" presetID="5" presetClass="entr" presetSubtype="10" fill="hold" grpId="0" nodeType="afterEffect">
                                  <p:stCondLst>
                                    <p:cond delay="0"/>
                                  </p:stCondLst>
                                  <p:childTnLst>
                                    <p:set>
                                      <p:cBhvr>
                                        <p:cTn id="28" dur="1" fill="hold">
                                          <p:stCondLst>
                                            <p:cond delay="0"/>
                                          </p:stCondLst>
                                        </p:cTn>
                                        <p:tgtEl>
                                          <p:spTgt spid="148489"/>
                                        </p:tgtEl>
                                        <p:attrNameLst>
                                          <p:attrName>style.visibility</p:attrName>
                                        </p:attrNameLst>
                                      </p:cBhvr>
                                      <p:to>
                                        <p:strVal val="visible"/>
                                      </p:to>
                                    </p:set>
                                    <p:animEffect transition="in" filter="checkerboard(across)">
                                      <p:cBhvr>
                                        <p:cTn id="29" dur="500"/>
                                        <p:tgtEl>
                                          <p:spTgt spid="148489"/>
                                        </p:tgtEl>
                                      </p:cBhvr>
                                    </p:animEffect>
                                  </p:childTnLst>
                                </p:cTn>
                              </p:par>
                            </p:childTnLst>
                          </p:cTn>
                        </p:par>
                        <p:par>
                          <p:cTn id="30" fill="hold">
                            <p:stCondLst>
                              <p:cond delay="2500"/>
                            </p:stCondLst>
                            <p:childTnLst>
                              <p:par>
                                <p:cTn id="31" presetID="5" presetClass="entr" presetSubtype="10" fill="hold" grpId="0" nodeType="afterEffect">
                                  <p:stCondLst>
                                    <p:cond delay="0"/>
                                  </p:stCondLst>
                                  <p:childTnLst>
                                    <p:set>
                                      <p:cBhvr>
                                        <p:cTn id="32" dur="1" fill="hold">
                                          <p:stCondLst>
                                            <p:cond delay="0"/>
                                          </p:stCondLst>
                                        </p:cTn>
                                        <p:tgtEl>
                                          <p:spTgt spid="148487"/>
                                        </p:tgtEl>
                                        <p:attrNameLst>
                                          <p:attrName>style.visibility</p:attrName>
                                        </p:attrNameLst>
                                      </p:cBhvr>
                                      <p:to>
                                        <p:strVal val="visible"/>
                                      </p:to>
                                    </p:set>
                                    <p:animEffect transition="in" filter="checkerboard(across)">
                                      <p:cBhvr>
                                        <p:cTn id="33" dur="500"/>
                                        <p:tgtEl>
                                          <p:spTgt spid="148487"/>
                                        </p:tgtEl>
                                      </p:cBhvr>
                                    </p:animEffect>
                                  </p:childTnLst>
                                </p:cTn>
                              </p:par>
                            </p:childTnLst>
                          </p:cTn>
                        </p:par>
                        <p:par>
                          <p:cTn id="34" fill="hold">
                            <p:stCondLst>
                              <p:cond delay="3000"/>
                            </p:stCondLst>
                            <p:childTnLst>
                              <p:par>
                                <p:cTn id="35" presetID="5" presetClass="entr" presetSubtype="10" fill="hold" grpId="0" nodeType="afterEffect">
                                  <p:stCondLst>
                                    <p:cond delay="0"/>
                                  </p:stCondLst>
                                  <p:childTnLst>
                                    <p:set>
                                      <p:cBhvr>
                                        <p:cTn id="36" dur="1" fill="hold">
                                          <p:stCondLst>
                                            <p:cond delay="0"/>
                                          </p:stCondLst>
                                        </p:cTn>
                                        <p:tgtEl>
                                          <p:spTgt spid="148490"/>
                                        </p:tgtEl>
                                        <p:attrNameLst>
                                          <p:attrName>style.visibility</p:attrName>
                                        </p:attrNameLst>
                                      </p:cBhvr>
                                      <p:to>
                                        <p:strVal val="visible"/>
                                      </p:to>
                                    </p:set>
                                    <p:animEffect transition="in" filter="checkerboard(across)">
                                      <p:cBhvr>
                                        <p:cTn id="37" dur="500"/>
                                        <p:tgtEl>
                                          <p:spTgt spid="148490"/>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8491"/>
                                        </p:tgtEl>
                                        <p:attrNameLst>
                                          <p:attrName>style.visibility</p:attrName>
                                        </p:attrNameLst>
                                      </p:cBhvr>
                                      <p:to>
                                        <p:strVal val="visible"/>
                                      </p:to>
                                    </p:set>
                                    <p:animEffect transition="in" filter="checkerboard(across)">
                                      <p:cBhvr>
                                        <p:cTn id="42" dur="500"/>
                                        <p:tgtEl>
                                          <p:spTgt spid="148491"/>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148492"/>
                                        </p:tgtEl>
                                        <p:attrNameLst>
                                          <p:attrName>style.visibility</p:attrName>
                                        </p:attrNameLst>
                                      </p:cBhvr>
                                      <p:to>
                                        <p:strVal val="visible"/>
                                      </p:to>
                                    </p:set>
                                    <p:animEffect transition="in" filter="checkerboard(across)">
                                      <p:cBhvr>
                                        <p:cTn id="46" dur="500"/>
                                        <p:tgtEl>
                                          <p:spTgt spid="148492"/>
                                        </p:tgtEl>
                                      </p:cBhvr>
                                    </p:animEffect>
                                  </p:childTnLst>
                                </p:cTn>
                              </p:par>
                            </p:childTnLst>
                          </p:cTn>
                        </p:par>
                        <p:par>
                          <p:cTn id="47" fill="hold">
                            <p:stCondLst>
                              <p:cond delay="1000"/>
                            </p:stCondLst>
                            <p:childTnLst>
                              <p:par>
                                <p:cTn id="48" presetID="5" presetClass="entr" presetSubtype="10" fill="hold" grpId="0" nodeType="afterEffect">
                                  <p:stCondLst>
                                    <p:cond delay="0"/>
                                  </p:stCondLst>
                                  <p:childTnLst>
                                    <p:set>
                                      <p:cBhvr>
                                        <p:cTn id="49" dur="1" fill="hold">
                                          <p:stCondLst>
                                            <p:cond delay="0"/>
                                          </p:stCondLst>
                                        </p:cTn>
                                        <p:tgtEl>
                                          <p:spTgt spid="148493"/>
                                        </p:tgtEl>
                                        <p:attrNameLst>
                                          <p:attrName>style.visibility</p:attrName>
                                        </p:attrNameLst>
                                      </p:cBhvr>
                                      <p:to>
                                        <p:strVal val="visible"/>
                                      </p:to>
                                    </p:set>
                                    <p:animEffect transition="in" filter="checkerboard(across)">
                                      <p:cBhvr>
                                        <p:cTn id="50" dur="500"/>
                                        <p:tgtEl>
                                          <p:spTgt spid="148493"/>
                                        </p:tgtEl>
                                      </p:cBhvr>
                                    </p:animEffect>
                                  </p:childTnLst>
                                </p:cTn>
                              </p:par>
                            </p:childTnLst>
                          </p:cTn>
                        </p:par>
                        <p:par>
                          <p:cTn id="51" fill="hold">
                            <p:stCondLst>
                              <p:cond delay="1500"/>
                            </p:stCondLst>
                            <p:childTnLst>
                              <p:par>
                                <p:cTn id="52" presetID="5" presetClass="entr" presetSubtype="10" fill="hold" grpId="0" nodeType="afterEffect">
                                  <p:stCondLst>
                                    <p:cond delay="0"/>
                                  </p:stCondLst>
                                  <p:childTnLst>
                                    <p:set>
                                      <p:cBhvr>
                                        <p:cTn id="53" dur="1" fill="hold">
                                          <p:stCondLst>
                                            <p:cond delay="0"/>
                                          </p:stCondLst>
                                        </p:cTn>
                                        <p:tgtEl>
                                          <p:spTgt spid="148494"/>
                                        </p:tgtEl>
                                        <p:attrNameLst>
                                          <p:attrName>style.visibility</p:attrName>
                                        </p:attrNameLst>
                                      </p:cBhvr>
                                      <p:to>
                                        <p:strVal val="visible"/>
                                      </p:to>
                                    </p:set>
                                    <p:animEffect transition="in" filter="checkerboard(across)">
                                      <p:cBhvr>
                                        <p:cTn id="54" dur="500"/>
                                        <p:tgtEl>
                                          <p:spTgt spid="148494"/>
                                        </p:tgtEl>
                                      </p:cBhvr>
                                    </p:animEffec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499"/>
                                          </p:stCondLst>
                                        </p:cTn>
                                        <p:tgtEl>
                                          <p:spTgt spid="148495"/>
                                        </p:tgtEl>
                                        <p:attrNameLst>
                                          <p:attrName>style.visibility</p:attrName>
                                        </p:attrNameLst>
                                      </p:cBhvr>
                                      <p:to>
                                        <p:strVal val="visible"/>
                                      </p:to>
                                    </p:set>
                                  </p:childTnLst>
                                </p:cTn>
                              </p:par>
                            </p:childTnLst>
                          </p:cTn>
                        </p:par>
                        <p:par>
                          <p:cTn id="58" fill="hold">
                            <p:stCondLst>
                              <p:cond delay="2500"/>
                            </p:stCondLst>
                            <p:childTnLst>
                              <p:par>
                                <p:cTn id="59" presetID="1" presetClass="entr" presetSubtype="0" fill="hold" grpId="0" nodeType="afterEffect">
                                  <p:stCondLst>
                                    <p:cond delay="0"/>
                                  </p:stCondLst>
                                  <p:childTnLst>
                                    <p:set>
                                      <p:cBhvr>
                                        <p:cTn id="60" dur="1" fill="hold">
                                          <p:stCondLst>
                                            <p:cond delay="499"/>
                                          </p:stCondLst>
                                        </p:cTn>
                                        <p:tgtEl>
                                          <p:spTgt spid="148496"/>
                                        </p:tgtEl>
                                        <p:attrNameLst>
                                          <p:attrName>style.visibility</p:attrName>
                                        </p:attrNameLst>
                                      </p:cBhvr>
                                      <p:to>
                                        <p:strVal val="visible"/>
                                      </p:to>
                                    </p:set>
                                  </p:childTnLst>
                                </p:cTn>
                              </p:par>
                            </p:childTnLst>
                          </p:cTn>
                        </p:par>
                        <p:par>
                          <p:cTn id="61" fill="hold">
                            <p:stCondLst>
                              <p:cond delay="3000"/>
                            </p:stCondLst>
                            <p:childTnLst>
                              <p:par>
                                <p:cTn id="62" presetID="1" presetClass="entr" presetSubtype="0" fill="hold" grpId="0" nodeType="afterEffect">
                                  <p:stCondLst>
                                    <p:cond delay="0"/>
                                  </p:stCondLst>
                                  <p:childTnLst>
                                    <p:set>
                                      <p:cBhvr>
                                        <p:cTn id="63" dur="1" fill="hold">
                                          <p:stCondLst>
                                            <p:cond delay="499"/>
                                          </p:stCondLst>
                                        </p:cTn>
                                        <p:tgtEl>
                                          <p:spTgt spid="148497"/>
                                        </p:tgtEl>
                                        <p:attrNameLst>
                                          <p:attrName>style.visibility</p:attrName>
                                        </p:attrNameLst>
                                      </p:cBhvr>
                                      <p:to>
                                        <p:strVal val="visible"/>
                                      </p:to>
                                    </p:set>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499"/>
                                          </p:stCondLst>
                                        </p:cTn>
                                        <p:tgtEl>
                                          <p:spTgt spid="148498"/>
                                        </p:tgtEl>
                                        <p:attrNameLst>
                                          <p:attrName>style.visibility</p:attrName>
                                        </p:attrNameLst>
                                      </p:cBhvr>
                                      <p:to>
                                        <p:strVal val="visible"/>
                                      </p:to>
                                    </p:set>
                                  </p:childTnLst>
                                </p:cTn>
                              </p:par>
                            </p:childTnLst>
                          </p:cTn>
                        </p:par>
                        <p:par>
                          <p:cTn id="67" fill="hold">
                            <p:stCondLst>
                              <p:cond delay="4000"/>
                            </p:stCondLst>
                            <p:childTnLst>
                              <p:par>
                                <p:cTn id="68" presetID="1" presetClass="entr" presetSubtype="0" fill="hold" grpId="0" nodeType="afterEffect">
                                  <p:stCondLst>
                                    <p:cond delay="0"/>
                                  </p:stCondLst>
                                  <p:childTnLst>
                                    <p:set>
                                      <p:cBhvr>
                                        <p:cTn id="69" dur="1" fill="hold">
                                          <p:stCondLst>
                                            <p:cond delay="499"/>
                                          </p:stCondLst>
                                        </p:cTn>
                                        <p:tgtEl>
                                          <p:spTgt spid="148499"/>
                                        </p:tgtEl>
                                        <p:attrNameLst>
                                          <p:attrName>style.visibility</p:attrName>
                                        </p:attrNameLst>
                                      </p:cBhvr>
                                      <p:to>
                                        <p:strVal val="visible"/>
                                      </p:to>
                                    </p:set>
                                  </p:childTnLst>
                                </p:cTn>
                              </p:par>
                            </p:childTnLst>
                          </p:cTn>
                        </p:par>
                        <p:par>
                          <p:cTn id="70" fill="hold">
                            <p:stCondLst>
                              <p:cond delay="4500"/>
                            </p:stCondLst>
                            <p:childTnLst>
                              <p:par>
                                <p:cTn id="71" presetID="1" presetClass="entr" presetSubtype="0" fill="hold" grpId="0" nodeType="afterEffect">
                                  <p:stCondLst>
                                    <p:cond delay="0"/>
                                  </p:stCondLst>
                                  <p:childTnLst>
                                    <p:set>
                                      <p:cBhvr>
                                        <p:cTn id="72" dur="1" fill="hold">
                                          <p:stCondLst>
                                            <p:cond delay="499"/>
                                          </p:stCondLst>
                                        </p:cTn>
                                        <p:tgtEl>
                                          <p:spTgt spid="148500"/>
                                        </p:tgtEl>
                                        <p:attrNameLst>
                                          <p:attrName>style.visibility</p:attrName>
                                        </p:attrNameLst>
                                      </p:cBhvr>
                                      <p:to>
                                        <p:strVal val="visible"/>
                                      </p:to>
                                    </p:set>
                                  </p:childTnLst>
                                </p:cTn>
                              </p:par>
                            </p:childTnLst>
                          </p:cTn>
                        </p:par>
                        <p:par>
                          <p:cTn id="73" fill="hold">
                            <p:stCondLst>
                              <p:cond delay="5000"/>
                            </p:stCondLst>
                            <p:childTnLst>
                              <p:par>
                                <p:cTn id="74" presetID="1" presetClass="entr" presetSubtype="0" fill="hold" grpId="0" nodeType="afterEffect">
                                  <p:stCondLst>
                                    <p:cond delay="0"/>
                                  </p:stCondLst>
                                  <p:childTnLst>
                                    <p:set>
                                      <p:cBhvr>
                                        <p:cTn id="75" dur="1" fill="hold">
                                          <p:stCondLst>
                                            <p:cond delay="499"/>
                                          </p:stCondLst>
                                        </p:cTn>
                                        <p:tgtEl>
                                          <p:spTgt spid="148501"/>
                                        </p:tgtEl>
                                        <p:attrNameLst>
                                          <p:attrName>style.visibility</p:attrName>
                                        </p:attrNameLst>
                                      </p:cBhvr>
                                      <p:to>
                                        <p:strVal val="visible"/>
                                      </p:to>
                                    </p:set>
                                  </p:childTnLst>
                                </p:cTn>
                              </p:par>
                            </p:childTnLst>
                          </p:cTn>
                        </p:par>
                        <p:par>
                          <p:cTn id="76" fill="hold">
                            <p:stCondLst>
                              <p:cond delay="5500"/>
                            </p:stCondLst>
                            <p:childTnLst>
                              <p:par>
                                <p:cTn id="77" presetID="1" presetClass="entr" presetSubtype="0" fill="hold" grpId="0" nodeType="afterEffect">
                                  <p:stCondLst>
                                    <p:cond delay="0"/>
                                  </p:stCondLst>
                                  <p:childTnLst>
                                    <p:set>
                                      <p:cBhvr>
                                        <p:cTn id="78" dur="1" fill="hold">
                                          <p:stCondLst>
                                            <p:cond delay="499"/>
                                          </p:stCondLst>
                                        </p:cTn>
                                        <p:tgtEl>
                                          <p:spTgt spid="14850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48503"/>
                                        </p:tgtEl>
                                        <p:attrNameLst>
                                          <p:attrName>style.visibility</p:attrName>
                                        </p:attrNameLst>
                                      </p:cBhvr>
                                      <p:to>
                                        <p:strVal val="visible"/>
                                      </p:to>
                                    </p:set>
                                    <p:animEffect transition="in" filter="box(out)">
                                      <p:cBhvr>
                                        <p:cTn id="83" dur="500"/>
                                        <p:tgtEl>
                                          <p:spTgt spid="148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P spid="148484" grpId="0" animBg="1"/>
      <p:bldP spid="148485" grpId="0" animBg="1"/>
      <p:bldP spid="148486" grpId="0" animBg="1"/>
      <p:bldP spid="148487" grpId="0" animBg="1"/>
      <p:bldP spid="148488" grpId="0" animBg="1"/>
      <p:bldP spid="148489" grpId="0" animBg="1"/>
      <p:bldP spid="148490" grpId="0" animBg="1"/>
      <p:bldP spid="148491" grpId="0" animBg="1"/>
      <p:bldP spid="148492" grpId="0" animBg="1"/>
      <p:bldP spid="148493" grpId="0" animBg="1"/>
      <p:bldP spid="148494" grpId="0" animBg="1"/>
      <p:bldP spid="148495" grpId="0" animBg="1"/>
      <p:bldP spid="148496" grpId="0" animBg="1"/>
      <p:bldP spid="148497" grpId="0" animBg="1"/>
      <p:bldP spid="148498" grpId="0" animBg="1"/>
      <p:bldP spid="148499" grpId="0" animBg="1"/>
      <p:bldP spid="148500" grpId="0" animBg="1"/>
      <p:bldP spid="148501" grpId="0" animBg="1"/>
      <p:bldP spid="148502" grpId="0" animBg="1"/>
      <p:bldP spid="148503" grpId="0" autoUpdateAnimBg="0"/>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a:hlinkClick r:id="" action="ppaction://hlinkshowjump?jump=firstslide"/>
          </p:cNvPr>
          <p:cNvSpPr txBox="1">
            <a:spLocks noChangeArrowheads="1"/>
          </p:cNvSpPr>
          <p:nvPr/>
        </p:nvSpPr>
        <p:spPr bwMode="auto">
          <a:xfrm>
            <a:off x="381000" y="266700"/>
            <a:ext cx="8342313" cy="6194425"/>
          </a:xfrm>
          <a:prstGeom prst="rect">
            <a:avLst/>
          </a:prstGeom>
          <a:noFill/>
          <a:ln w="9525">
            <a:noFill/>
            <a:miter lim="800000"/>
            <a:headEnd/>
            <a:tailEnd/>
          </a:ln>
        </p:spPr>
        <p:txBody>
          <a:bodyPr wrap="none">
            <a:spAutoFit/>
          </a:bodyPr>
          <a:lstStyle/>
          <a:p>
            <a:r>
              <a:rPr lang="en-US" altLang="zh-CN" sz="3200">
                <a:solidFill>
                  <a:schemeClr val="tx2"/>
                </a:solidFill>
                <a:ea typeface="楷体_GB2312" pitchFamily="49" charset="-122"/>
              </a:rPr>
              <a:t>StringType Delete (StringType S, StringType T)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r>
              <a:rPr lang="en-US" altLang="zh-CN" sz="3200">
                <a:ea typeface="楷体_GB2312" pitchFamily="49" charset="-122"/>
              </a:rPr>
              <a:t> </a:t>
            </a:r>
            <a:r>
              <a:rPr lang="en-US" altLang="zh-CN" sz="2400">
                <a:ea typeface="楷体_GB2312" pitchFamily="49" charset="-122"/>
              </a:rPr>
              <a:t>// T</a:t>
            </a:r>
            <a:r>
              <a:rPr lang="zh-CN" altLang="en-US" sz="2400">
                <a:ea typeface="楷体_GB2312" pitchFamily="49" charset="-122"/>
              </a:rPr>
              <a:t>为非空串。若主串</a:t>
            </a:r>
            <a:r>
              <a:rPr lang="en-US" altLang="zh-CN" sz="2400">
                <a:ea typeface="楷体_GB2312" pitchFamily="49" charset="-122"/>
              </a:rPr>
              <a:t>S</a:t>
            </a:r>
            <a:r>
              <a:rPr lang="zh-CN" altLang="en-US" sz="2400">
                <a:ea typeface="楷体_GB2312" pitchFamily="49" charset="-122"/>
              </a:rPr>
              <a:t>中存在与 </a:t>
            </a:r>
            <a:r>
              <a:rPr lang="en-US" altLang="zh-CN" sz="2400">
                <a:ea typeface="楷体_GB2312" pitchFamily="49" charset="-122"/>
              </a:rPr>
              <a:t>T</a:t>
            </a:r>
            <a:r>
              <a:rPr lang="zh-CN" altLang="en-US" sz="2400">
                <a:ea typeface="楷体_GB2312" pitchFamily="49" charset="-122"/>
              </a:rPr>
              <a:t>相等的子串，则删除之。</a:t>
            </a:r>
          </a:p>
          <a:p>
            <a:r>
              <a:rPr lang="zh-CN" altLang="en-US" sz="2400">
                <a:ea typeface="楷体_GB2312" pitchFamily="49" charset="-122"/>
              </a:rPr>
              <a:t> </a:t>
            </a:r>
            <a:r>
              <a:rPr lang="en-US" altLang="zh-CN" sz="2400">
                <a:ea typeface="楷体_GB2312" pitchFamily="49" charset="-122"/>
              </a:rPr>
              <a:t>//  </a:t>
            </a:r>
            <a:r>
              <a:rPr lang="zh-CN" altLang="en-US" sz="2400">
                <a:ea typeface="楷体_GB2312" pitchFamily="49" charset="-122"/>
              </a:rPr>
              <a:t>本算法返回被删后的 </a:t>
            </a:r>
            <a:r>
              <a:rPr lang="en-US" altLang="zh-CN" sz="2400">
                <a:ea typeface="楷体_GB2312" pitchFamily="49" charset="-122"/>
              </a:rPr>
              <a:t>S</a:t>
            </a:r>
            <a:r>
              <a:rPr lang="zh-CN" altLang="en-US" sz="2400">
                <a:ea typeface="楷体_GB2312" pitchFamily="49" charset="-122"/>
              </a:rPr>
              <a:t>串。</a:t>
            </a:r>
            <a:endParaRPr lang="zh-CN" altLang="en-US" sz="3200">
              <a:solidFill>
                <a:schemeClr val="tx2"/>
              </a:solidFill>
              <a:ea typeface="楷体_GB2312" pitchFamily="49" charset="-122"/>
            </a:endParaRPr>
          </a:p>
          <a:p>
            <a:pPr>
              <a:lnSpc>
                <a:spcPct val="110000"/>
              </a:lnSpc>
            </a:pPr>
            <a:r>
              <a:rPr lang="zh-CN" altLang="en-US" sz="2800">
                <a:solidFill>
                  <a:schemeClr val="tx2"/>
                </a:solidFill>
                <a:ea typeface="楷体_GB2312" pitchFamily="49" charset="-122"/>
              </a:rPr>
              <a:t>   </a:t>
            </a:r>
            <a:r>
              <a:rPr lang="en-US" altLang="zh-CN" sz="3200">
                <a:solidFill>
                  <a:schemeClr val="tx2"/>
                </a:solidFill>
                <a:ea typeface="楷体_GB2312" pitchFamily="49" charset="-122"/>
              </a:rPr>
              <a:t>n = StrLength(S);  m = StrLength(T);</a:t>
            </a:r>
            <a:r>
              <a:rPr lang="en-US" altLang="zh-CN" sz="2800">
                <a:solidFill>
                  <a:schemeClr val="tx2"/>
                </a:solidFill>
                <a:ea typeface="楷体_GB2312" pitchFamily="49" charset="-122"/>
              </a:rPr>
              <a:t>  </a:t>
            </a:r>
          </a:p>
          <a:p>
            <a:pPr>
              <a:lnSpc>
                <a:spcPct val="110000"/>
              </a:lnSpc>
            </a:pPr>
            <a:r>
              <a:rPr lang="en-US" altLang="zh-CN" sz="2800">
                <a:solidFill>
                  <a:schemeClr val="tx2"/>
                </a:solidFill>
                <a:ea typeface="楷体_GB2312" pitchFamily="49" charset="-122"/>
              </a:rPr>
              <a:t>   </a:t>
            </a:r>
            <a:r>
              <a:rPr lang="en-US" altLang="zh-CN" sz="3200">
                <a:solidFill>
                  <a:schemeClr val="tx2"/>
                </a:solidFill>
                <a:ea typeface="楷体_GB2312" pitchFamily="49" charset="-122"/>
              </a:rPr>
              <a:t>i = pos = 1;   StrAssign(news, </a:t>
            </a:r>
            <a:r>
              <a:rPr lang="en-US" altLang="zh-CN" sz="3200">
                <a:solidFill>
                  <a:schemeClr val="tx2"/>
                </a:solidFill>
                <a:ea typeface="楷体_GB2312" pitchFamily="49" charset="-122"/>
                <a:sym typeface="Symbol" pitchFamily="18" charset="2"/>
              </a:rPr>
              <a:t></a:t>
            </a:r>
            <a:r>
              <a:rPr lang="en-US" altLang="zh-CN" sz="3200">
                <a:solidFill>
                  <a:schemeClr val="tx2"/>
                </a:solidFill>
                <a:ea typeface="楷体_GB2312" pitchFamily="49" charset="-122"/>
              </a:rPr>
              <a:t>);</a:t>
            </a:r>
            <a:endParaRPr lang="en-US" altLang="zh-CN" sz="2800">
              <a:solidFill>
                <a:schemeClr val="tx2"/>
              </a:solidFill>
              <a:ea typeface="楷体_GB2312" pitchFamily="49" charset="-122"/>
            </a:endParaRPr>
          </a:p>
          <a:p>
            <a:pPr>
              <a:lnSpc>
                <a:spcPct val="110000"/>
              </a:lnSpc>
            </a:pPr>
            <a:r>
              <a:rPr lang="en-US" altLang="zh-CN" sz="3200">
                <a:solidFill>
                  <a:schemeClr val="tx2"/>
                </a:solidFill>
                <a:ea typeface="楷体_GB2312" pitchFamily="49" charset="-122"/>
              </a:rPr>
              <a:t>   </a:t>
            </a:r>
            <a:r>
              <a:rPr lang="en-US" altLang="zh-CN" sz="3200" b="1">
                <a:solidFill>
                  <a:schemeClr val="tx2"/>
                </a:solidFill>
                <a:ea typeface="楷体_GB2312" pitchFamily="49" charset="-122"/>
              </a:rPr>
              <a:t>while</a:t>
            </a:r>
            <a:r>
              <a:rPr lang="en-US" altLang="zh-CN" sz="3200">
                <a:solidFill>
                  <a:schemeClr val="tx2"/>
                </a:solidFill>
                <a:ea typeface="楷体_GB2312" pitchFamily="49" charset="-122"/>
              </a:rPr>
              <a:t> ( i &lt;= n-m+1) </a:t>
            </a:r>
            <a:r>
              <a:rPr lang="en-US" altLang="zh-CN" sz="3200" b="1">
                <a:solidFill>
                  <a:schemeClr val="tx2"/>
                </a:solidFill>
                <a:ea typeface="楷体_GB2312" pitchFamily="49" charset="-122"/>
              </a:rPr>
              <a:t>{</a:t>
            </a:r>
            <a:endParaRPr lang="en-US" altLang="zh-CN" sz="3200">
              <a:solidFill>
                <a:schemeClr val="tx2"/>
              </a:solidFill>
              <a:ea typeface="楷体_GB2312" pitchFamily="49" charset="-122"/>
            </a:endParaRPr>
          </a:p>
          <a:p>
            <a:pPr>
              <a:lnSpc>
                <a:spcPct val="110000"/>
              </a:lnSpc>
            </a:pPr>
            <a:r>
              <a:rPr lang="en-US" altLang="zh-CN" sz="3200" b="1">
                <a:ea typeface="楷体_GB2312" pitchFamily="49" charset="-122"/>
              </a:rPr>
              <a:t>     </a:t>
            </a:r>
            <a:r>
              <a:rPr lang="en-US" altLang="zh-CN" sz="3200">
                <a:ea typeface="楷体_GB2312" pitchFamily="49" charset="-122"/>
              </a:rPr>
              <a:t>   </a:t>
            </a:r>
            <a:r>
              <a:rPr lang="en-US" altLang="zh-CN" sz="3200">
                <a:solidFill>
                  <a:srgbClr val="0000FF"/>
                </a:solidFill>
                <a:ea typeface="楷体_GB2312" pitchFamily="49" charset="-122"/>
              </a:rPr>
              <a:t>SubString (sub, S, i, m);</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rgbClr val="0000FF"/>
                </a:solidFill>
                <a:ea typeface="楷体_GB2312" pitchFamily="49" charset="-122"/>
              </a:rPr>
              <a:t>if</a:t>
            </a:r>
            <a:r>
              <a:rPr lang="en-US" altLang="zh-CN" sz="3200">
                <a:solidFill>
                  <a:srgbClr val="0000FF"/>
                </a:solidFill>
                <a:ea typeface="楷体_GB2312" pitchFamily="49" charset="-122"/>
              </a:rPr>
              <a:t> (StrCompare(sub,T) </a:t>
            </a:r>
            <a:r>
              <a:rPr lang="en-US" altLang="zh-CN" sz="3200" b="1">
                <a:solidFill>
                  <a:srgbClr val="0000FF"/>
                </a:solidFill>
                <a:ea typeface="楷体_GB2312" pitchFamily="49" charset="-122"/>
              </a:rPr>
              <a:t>!=</a:t>
            </a:r>
            <a:r>
              <a:rPr lang="en-US" altLang="zh-CN" sz="3200">
                <a:solidFill>
                  <a:srgbClr val="0000FF"/>
                </a:solidFill>
                <a:ea typeface="楷体_GB2312" pitchFamily="49" charset="-122"/>
              </a:rPr>
              <a:t> 0)   ++i ;</a:t>
            </a:r>
          </a:p>
          <a:p>
            <a:pPr>
              <a:lnSpc>
                <a:spcPct val="110000"/>
              </a:lnSpc>
            </a:pPr>
            <a:r>
              <a:rPr lang="en-US" altLang="zh-CN" sz="3200">
                <a:solidFill>
                  <a:srgbClr val="0000FF"/>
                </a:solidFill>
                <a:ea typeface="楷体_GB2312" pitchFamily="49" charset="-122"/>
              </a:rPr>
              <a:t>        </a:t>
            </a:r>
            <a:r>
              <a:rPr lang="en-US" altLang="zh-CN" sz="3200" b="1">
                <a:solidFill>
                  <a:srgbClr val="0000FF"/>
                </a:solidFill>
                <a:ea typeface="楷体_GB2312" pitchFamily="49" charset="-122"/>
              </a:rPr>
              <a:t>else</a:t>
            </a:r>
            <a:r>
              <a:rPr lang="en-US" altLang="zh-CN" sz="3200">
                <a:solidFill>
                  <a:srgbClr val="0000FF"/>
                </a:solidFill>
                <a:ea typeface="楷体_GB2312" pitchFamily="49" charset="-122"/>
              </a:rPr>
              <a:t> {            }</a:t>
            </a:r>
            <a:endParaRPr lang="en-US" altLang="zh-CN" sz="3200">
              <a:ea typeface="楷体_GB2312" pitchFamily="49" charset="-122"/>
            </a:endParaRPr>
          </a:p>
          <a:p>
            <a:pPr>
              <a:lnSpc>
                <a:spcPct val="110000"/>
              </a:lnSpc>
            </a:pPr>
            <a:r>
              <a:rPr lang="en-US" altLang="zh-CN" sz="3200">
                <a:ea typeface="楷体_GB2312" pitchFamily="49" charset="-122"/>
              </a:rPr>
              <a:t>   </a:t>
            </a:r>
            <a:r>
              <a:rPr lang="en-US" altLang="zh-CN" sz="3200" b="1">
                <a:solidFill>
                  <a:schemeClr val="tx2"/>
                </a:solidFill>
                <a:ea typeface="楷体_GB2312" pitchFamily="49" charset="-122"/>
              </a:rPr>
              <a:t>} </a:t>
            </a:r>
            <a:r>
              <a:rPr lang="en-US" altLang="zh-CN" sz="3200">
                <a:solidFill>
                  <a:schemeClr val="tx2"/>
                </a:solidFill>
                <a:ea typeface="楷体_GB2312" pitchFamily="49" charset="-122"/>
              </a:rPr>
              <a:t>// while    </a:t>
            </a:r>
            <a:r>
              <a:rPr lang="en-US" altLang="zh-CN">
                <a:solidFill>
                  <a:schemeClr val="tx2"/>
                </a:solidFill>
                <a:ea typeface="楷体_GB2312" pitchFamily="49" charset="-122"/>
              </a:rPr>
              <a:t> S</a:t>
            </a:r>
            <a:r>
              <a:rPr lang="zh-CN" altLang="en-US">
                <a:solidFill>
                  <a:schemeClr val="tx2"/>
                </a:solidFill>
                <a:ea typeface="楷体_GB2312" pitchFamily="49" charset="-122"/>
              </a:rPr>
              <a:t>中不再存在与</a:t>
            </a:r>
            <a:r>
              <a:rPr lang="en-US" altLang="zh-CN">
                <a:solidFill>
                  <a:schemeClr val="tx2"/>
                </a:solidFill>
                <a:ea typeface="楷体_GB2312" pitchFamily="49" charset="-122"/>
              </a:rPr>
              <a:t>T</a:t>
            </a:r>
            <a:r>
              <a:rPr lang="zh-CN" altLang="en-US">
                <a:solidFill>
                  <a:schemeClr val="tx2"/>
                </a:solidFill>
                <a:ea typeface="楷体_GB2312" pitchFamily="49" charset="-122"/>
              </a:rPr>
              <a:t>相等的子串</a:t>
            </a:r>
            <a:endParaRPr lang="zh-CN" altLang="en-US" sz="3200">
              <a:solidFill>
                <a:schemeClr val="tx2"/>
              </a:solidFill>
              <a:ea typeface="楷体_GB2312" pitchFamily="49" charset="-122"/>
            </a:endParaRPr>
          </a:p>
          <a:p>
            <a:pPr>
              <a:lnSpc>
                <a:spcPct val="110000"/>
              </a:lnSpc>
            </a:pPr>
            <a:r>
              <a:rPr lang="zh-CN" altLang="en-US" sz="3200">
                <a:solidFill>
                  <a:schemeClr val="tx2"/>
                </a:solidFill>
                <a:ea typeface="楷体_GB2312" pitchFamily="49" charset="-122"/>
              </a:rPr>
              <a:t>   </a:t>
            </a:r>
          </a:p>
          <a:p>
            <a:pPr>
              <a:lnSpc>
                <a:spcPct val="110000"/>
              </a:lnSpc>
            </a:pPr>
            <a:r>
              <a:rPr lang="en-US" altLang="zh-CN" sz="2800" b="1">
                <a:solidFill>
                  <a:schemeClr val="tx2"/>
                </a:solidFill>
                <a:ea typeface="楷体_GB2312" pitchFamily="49" charset="-122"/>
              </a:rPr>
              <a:t>}</a:t>
            </a:r>
            <a:r>
              <a:rPr lang="en-US" altLang="zh-CN" sz="2800">
                <a:solidFill>
                  <a:schemeClr val="tx2"/>
                </a:solidFill>
                <a:ea typeface="楷体_GB2312" pitchFamily="49" charset="-122"/>
              </a:rPr>
              <a:t> // Delete</a:t>
            </a:r>
          </a:p>
        </p:txBody>
      </p:sp>
      <p:sp>
        <p:nvSpPr>
          <p:cNvPr id="16388" name="Text Box 3">
            <a:hlinkClick r:id="" action="ppaction://hlinkshowjump?jump=nextslide"/>
          </p:cNvPr>
          <p:cNvSpPr txBox="1">
            <a:spLocks noChangeArrowheads="1"/>
          </p:cNvSpPr>
          <p:nvPr/>
        </p:nvSpPr>
        <p:spPr bwMode="auto">
          <a:xfrm>
            <a:off x="2381250" y="4343400"/>
            <a:ext cx="895350" cy="579438"/>
          </a:xfrm>
          <a:prstGeom prst="rect">
            <a:avLst/>
          </a:prstGeom>
          <a:noFill/>
          <a:ln w="9525">
            <a:noFill/>
            <a:miter lim="800000"/>
            <a:headEnd/>
            <a:tailEnd/>
          </a:ln>
        </p:spPr>
        <p:txBody>
          <a:bodyPr wrap="none">
            <a:spAutoFit/>
          </a:bodyPr>
          <a:lstStyle/>
          <a:p>
            <a:r>
              <a:rPr lang="en-US" altLang="zh-CN" sz="3200">
                <a:solidFill>
                  <a:srgbClr val="0000FF"/>
                </a:solidFill>
                <a:ea typeface="楷体_GB2312" pitchFamily="49" charset="-122"/>
              </a:rPr>
              <a:t>··· ···</a:t>
            </a:r>
          </a:p>
        </p:txBody>
      </p:sp>
      <p:sp>
        <p:nvSpPr>
          <p:cNvPr id="16389" name="Text Box 4">
            <a:hlinkClick r:id="" action="ppaction://hlinkshowjump?jump=nextslide"/>
          </p:cNvPr>
          <p:cNvSpPr txBox="1">
            <a:spLocks noChangeArrowheads="1"/>
          </p:cNvSpPr>
          <p:nvPr/>
        </p:nvSpPr>
        <p:spPr bwMode="auto">
          <a:xfrm>
            <a:off x="990600" y="5486400"/>
            <a:ext cx="895350" cy="579438"/>
          </a:xfrm>
          <a:prstGeom prst="rect">
            <a:avLst/>
          </a:prstGeom>
          <a:noFill/>
          <a:ln w="9525">
            <a:noFill/>
            <a:miter lim="800000"/>
            <a:headEnd/>
            <a:tailEnd/>
          </a:ln>
        </p:spPr>
        <p:txBody>
          <a:bodyPr wrap="none">
            <a:spAutoFit/>
          </a:bodyPr>
          <a:lstStyle/>
          <a:p>
            <a:r>
              <a:rPr lang="en-US" altLang="zh-CN" sz="3200">
                <a:solidFill>
                  <a:srgbClr val="0000FF"/>
                </a:solidFill>
                <a:ea typeface="楷体_GB2312" pitchFamily="49" charset="-122"/>
              </a:rPr>
              <a:t>··· ···</a:t>
            </a:r>
          </a:p>
        </p:txBody>
      </p:sp>
      <p:graphicFrame>
        <p:nvGraphicFramePr>
          <p:cNvPr id="16386" name="Object 5">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53602" name="剪辑" r:id="rId3" imgW="908640" imgH="907560" progId="">
              <p:embed/>
            </p:oleObj>
          </a:graphicData>
        </a:graphic>
      </p:graphicFrame>
    </p:spTree>
  </p:cSld>
  <p:clrMapOvr>
    <a:masterClrMapping/>
  </p:clrMapOvr>
  <p:transition>
    <p:strips dir="rd"/>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152400" y="979488"/>
            <a:ext cx="8899525" cy="1409700"/>
          </a:xfrm>
          <a:prstGeom prst="rect">
            <a:avLst/>
          </a:prstGeom>
          <a:noFill/>
          <a:ln w="9525">
            <a:noFill/>
            <a:miter lim="800000"/>
            <a:headEnd/>
            <a:tailEnd/>
          </a:ln>
        </p:spPr>
        <p:txBody>
          <a:bodyPr wrap="none">
            <a:spAutoFit/>
          </a:bodyPr>
          <a:lstStyle/>
          <a:p>
            <a:pPr>
              <a:lnSpc>
                <a:spcPct val="120000"/>
              </a:lnSpc>
            </a:pPr>
            <a:r>
              <a:rPr lang="en-US" altLang="zh-CN" sz="3600"/>
              <a:t>news = Concat(news, SubString(S, pos, i-pos));</a:t>
            </a:r>
          </a:p>
          <a:p>
            <a:pPr>
              <a:lnSpc>
                <a:spcPct val="120000"/>
              </a:lnSpc>
            </a:pPr>
            <a:r>
              <a:rPr lang="en-US" altLang="zh-CN" sz="3600"/>
              <a:t>i = pos = i + m;</a:t>
            </a:r>
          </a:p>
        </p:txBody>
      </p:sp>
      <p:sp>
        <p:nvSpPr>
          <p:cNvPr id="150531" name="Text Box 3"/>
          <p:cNvSpPr txBox="1">
            <a:spLocks noChangeArrowheads="1"/>
          </p:cNvSpPr>
          <p:nvPr/>
        </p:nvSpPr>
        <p:spPr bwMode="auto">
          <a:xfrm>
            <a:off x="244475" y="3798888"/>
            <a:ext cx="8874125" cy="2068512"/>
          </a:xfrm>
          <a:prstGeom prst="rect">
            <a:avLst/>
          </a:prstGeom>
          <a:noFill/>
          <a:ln w="9525">
            <a:noFill/>
            <a:miter lim="800000"/>
            <a:headEnd/>
            <a:tailEnd/>
          </a:ln>
        </p:spPr>
        <p:txBody>
          <a:bodyPr wrap="none">
            <a:spAutoFit/>
          </a:bodyPr>
          <a:lstStyle/>
          <a:p>
            <a:pPr>
              <a:lnSpc>
                <a:spcPct val="120000"/>
              </a:lnSpc>
            </a:pPr>
            <a:r>
              <a:rPr lang="en-US" altLang="zh-CN" sz="3600"/>
              <a:t>news = Concat(news, </a:t>
            </a:r>
          </a:p>
          <a:p>
            <a:pPr>
              <a:lnSpc>
                <a:spcPct val="120000"/>
              </a:lnSpc>
            </a:pPr>
            <a:r>
              <a:rPr lang="en-US" altLang="zh-CN" sz="3600"/>
              <a:t>                              SubString(S, pos, n-pos+1));</a:t>
            </a:r>
          </a:p>
          <a:p>
            <a:pPr>
              <a:lnSpc>
                <a:spcPct val="120000"/>
              </a:lnSpc>
            </a:pPr>
            <a:r>
              <a:rPr lang="en-US" altLang="zh-CN" sz="3600" b="1"/>
              <a:t>return</a:t>
            </a:r>
            <a:r>
              <a:rPr lang="en-US" altLang="zh-CN" sz="3600"/>
              <a:t> news;</a:t>
            </a:r>
          </a:p>
        </p:txBody>
      </p:sp>
      <p:sp>
        <p:nvSpPr>
          <p:cNvPr id="150532" name="AutoShape 4">
            <a:hlinkClick r:id="" action="ppaction://hlinkshowjump?jump=lastslideviewed" highlightClick="1"/>
          </p:cNvPr>
          <p:cNvSpPr>
            <a:spLocks noChangeArrowheads="1"/>
          </p:cNvSpPr>
          <p:nvPr/>
        </p:nvSpPr>
        <p:spPr bwMode="auto">
          <a:xfrm>
            <a:off x="8077200" y="2514600"/>
            <a:ext cx="533400" cy="533400"/>
          </a:xfrm>
          <a:prstGeom prst="actionButtonReturn">
            <a:avLst/>
          </a:prstGeom>
          <a:solidFill>
            <a:srgbClr val="00FFCC"/>
          </a:solidFill>
          <a:ln w="9525">
            <a:solidFill>
              <a:schemeClr val="tx1"/>
            </a:solidFill>
            <a:miter lim="800000"/>
            <a:headEnd/>
            <a:tailEnd/>
          </a:ln>
        </p:spPr>
        <p:txBody>
          <a:bodyPr wrap="none" anchor="ctr"/>
          <a:lstStyle/>
          <a:p>
            <a:pPr algn="ctr"/>
            <a:endParaRPr lang="zh-CN" altLang="en-US"/>
          </a:p>
        </p:txBody>
      </p:sp>
      <p:sp>
        <p:nvSpPr>
          <p:cNvPr id="150533" name="AutoShape 5">
            <a:hlinkClick r:id="" action="ppaction://hlinkshowjump?jump=lastslideviewed" highlightClick="1"/>
          </p:cNvPr>
          <p:cNvSpPr>
            <a:spLocks noChangeArrowheads="1"/>
          </p:cNvSpPr>
          <p:nvPr/>
        </p:nvSpPr>
        <p:spPr bwMode="auto">
          <a:xfrm>
            <a:off x="8305800" y="6019800"/>
            <a:ext cx="533400" cy="457200"/>
          </a:xfrm>
          <a:prstGeom prst="actionButtonReturn">
            <a:avLst/>
          </a:prstGeom>
          <a:solidFill>
            <a:srgbClr val="00FFCC"/>
          </a:solidFill>
          <a:ln w="9525">
            <a:solidFill>
              <a:schemeClr val="tx1"/>
            </a:solidFill>
            <a:miter lim="800000"/>
            <a:headEnd/>
            <a:tailEnd/>
          </a:ln>
        </p:spPr>
        <p:txBody>
          <a:bodyPr wrap="none" anchor="ctr"/>
          <a:lstStyle/>
          <a:p>
            <a:pPr algn="ctr"/>
            <a:endParaRPr lang="zh-CN" altLang="en-US"/>
          </a:p>
        </p:txBody>
      </p:sp>
      <p:sp>
        <p:nvSpPr>
          <p:cNvPr id="50182" name="Text Box 6"/>
          <p:cNvSpPr txBox="1">
            <a:spLocks noChangeArrowheads="1"/>
          </p:cNvSpPr>
          <p:nvPr/>
        </p:nvSpPr>
        <p:spPr bwMode="auto">
          <a:xfrm>
            <a:off x="641350" y="273050"/>
            <a:ext cx="1263650" cy="641350"/>
          </a:xfrm>
          <a:prstGeom prst="rect">
            <a:avLst/>
          </a:prstGeom>
          <a:noFill/>
          <a:ln w="9525">
            <a:noFill/>
            <a:miter lim="800000"/>
            <a:headEnd/>
            <a:tailEnd/>
          </a:ln>
        </p:spPr>
        <p:txBody>
          <a:bodyPr wrap="none">
            <a:spAutoFit/>
          </a:bodyPr>
          <a:lstStyle/>
          <a:p>
            <a:r>
              <a:rPr lang="en-US" altLang="zh-CN" sz="3600"/>
              <a:t>// else</a:t>
            </a:r>
            <a:endParaRPr lang="en-US" altLang="zh-CN" sz="2400"/>
          </a:p>
        </p:txBody>
      </p:sp>
      <p:sp>
        <p:nvSpPr>
          <p:cNvPr id="50183" name="Text Box 7"/>
          <p:cNvSpPr txBox="1">
            <a:spLocks noChangeArrowheads="1"/>
          </p:cNvSpPr>
          <p:nvPr/>
        </p:nvSpPr>
        <p:spPr bwMode="auto">
          <a:xfrm>
            <a:off x="517525" y="3168650"/>
            <a:ext cx="2381250" cy="641350"/>
          </a:xfrm>
          <a:prstGeom prst="rect">
            <a:avLst/>
          </a:prstGeom>
          <a:noFill/>
          <a:ln w="9525">
            <a:noFill/>
            <a:miter lim="800000"/>
            <a:headEnd/>
            <a:tailEnd/>
          </a:ln>
        </p:spPr>
        <p:txBody>
          <a:bodyPr wrap="none">
            <a:spAutoFit/>
          </a:bodyPr>
          <a:lstStyle/>
          <a:p>
            <a:r>
              <a:rPr lang="en-US" altLang="zh-CN" sz="3600"/>
              <a:t>// </a:t>
            </a:r>
            <a:r>
              <a:rPr lang="zh-CN" altLang="en-US" sz="3600">
                <a:ea typeface="楷体_GB2312" pitchFamily="49" charset="-122"/>
              </a:rPr>
              <a:t>结尾处理</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50532"/>
                                        </p:tgtEl>
                                        <p:attrNameLst>
                                          <p:attrName>style.visibility</p:attrName>
                                        </p:attrNameLst>
                                      </p:cBhvr>
                                      <p:to>
                                        <p:strVal val="visible"/>
                                      </p:to>
                                    </p:set>
                                    <p:anim calcmode="lin" valueType="num">
                                      <p:cBhvr additive="base">
                                        <p:cTn id="12" dur="500" fill="hold"/>
                                        <p:tgtEl>
                                          <p:spTgt spid="150532"/>
                                        </p:tgtEl>
                                        <p:attrNameLst>
                                          <p:attrName>ppt_x</p:attrName>
                                        </p:attrNameLst>
                                      </p:cBhvr>
                                      <p:tavLst>
                                        <p:tav tm="0">
                                          <p:val>
                                            <p:strVal val="1+#ppt_w/2"/>
                                          </p:val>
                                        </p:tav>
                                        <p:tav tm="100000">
                                          <p:val>
                                            <p:strVal val="#ppt_x"/>
                                          </p:val>
                                        </p:tav>
                                      </p:tavLst>
                                    </p:anim>
                                    <p:anim calcmode="lin" valueType="num">
                                      <p:cBhvr additive="base">
                                        <p:cTn id="13" dur="500" fill="hold"/>
                                        <p:tgtEl>
                                          <p:spTgt spid="15053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0531"/>
                                        </p:tgtEl>
                                        <p:attrNameLst>
                                          <p:attrName>style.visibility</p:attrName>
                                        </p:attrNameLst>
                                      </p:cBhvr>
                                      <p:to>
                                        <p:strVal val="visible"/>
                                      </p:to>
                                    </p:set>
                                    <p:anim calcmode="lin" valueType="num">
                                      <p:cBhvr additive="base">
                                        <p:cTn id="18" dur="500" fill="hold"/>
                                        <p:tgtEl>
                                          <p:spTgt spid="150531"/>
                                        </p:tgtEl>
                                        <p:attrNameLst>
                                          <p:attrName>ppt_x</p:attrName>
                                        </p:attrNameLst>
                                      </p:cBhvr>
                                      <p:tavLst>
                                        <p:tav tm="0">
                                          <p:val>
                                            <p:strVal val="#ppt_x"/>
                                          </p:val>
                                        </p:tav>
                                        <p:tav tm="100000">
                                          <p:val>
                                            <p:strVal val="#ppt_x"/>
                                          </p:val>
                                        </p:tav>
                                      </p:tavLst>
                                    </p:anim>
                                    <p:anim calcmode="lin" valueType="num">
                                      <p:cBhvr additive="base">
                                        <p:cTn id="19" dur="500" fill="hold"/>
                                        <p:tgtEl>
                                          <p:spTgt spid="150531"/>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6" fill="hold" grpId="0" nodeType="afterEffect">
                                  <p:stCondLst>
                                    <p:cond delay="0"/>
                                  </p:stCondLst>
                                  <p:childTnLst>
                                    <p:set>
                                      <p:cBhvr>
                                        <p:cTn id="22" dur="1" fill="hold">
                                          <p:stCondLst>
                                            <p:cond delay="0"/>
                                          </p:stCondLst>
                                        </p:cTn>
                                        <p:tgtEl>
                                          <p:spTgt spid="150533"/>
                                        </p:tgtEl>
                                        <p:attrNameLst>
                                          <p:attrName>style.visibility</p:attrName>
                                        </p:attrNameLst>
                                      </p:cBhvr>
                                      <p:to>
                                        <p:strVal val="visible"/>
                                      </p:to>
                                    </p:set>
                                    <p:anim calcmode="lin" valueType="num">
                                      <p:cBhvr additive="base">
                                        <p:cTn id="23" dur="500" fill="hold"/>
                                        <p:tgtEl>
                                          <p:spTgt spid="150533"/>
                                        </p:tgtEl>
                                        <p:attrNameLst>
                                          <p:attrName>ppt_x</p:attrName>
                                        </p:attrNameLst>
                                      </p:cBhvr>
                                      <p:tavLst>
                                        <p:tav tm="0">
                                          <p:val>
                                            <p:strVal val="1+#ppt_w/2"/>
                                          </p:val>
                                        </p:tav>
                                        <p:tav tm="100000">
                                          <p:val>
                                            <p:strVal val="#ppt_x"/>
                                          </p:val>
                                        </p:tav>
                                      </p:tavLst>
                                    </p:anim>
                                    <p:anim calcmode="lin" valueType="num">
                                      <p:cBhvr additive="base">
                                        <p:cTn id="24" dur="500" fill="hold"/>
                                        <p:tgtEl>
                                          <p:spTgt spid="150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autoUpdateAnimBg="0"/>
      <p:bldP spid="150532" grpId="0" animBg="1"/>
      <p:bldP spid="150533" grpId="0" animBg="1"/>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36525" y="1084263"/>
            <a:ext cx="8904288" cy="701675"/>
          </a:xfrm>
          <a:prstGeom prst="rect">
            <a:avLst/>
          </a:prstGeom>
          <a:noFill/>
          <a:ln w="9525">
            <a:noFill/>
            <a:miter lim="800000"/>
            <a:headEnd/>
            <a:tailEnd/>
          </a:ln>
        </p:spPr>
        <p:txBody>
          <a:bodyPr wrap="none">
            <a:spAutoFit/>
          </a:bodyPr>
          <a:lstStyle/>
          <a:p>
            <a:r>
              <a:rPr lang="zh-CN" altLang="en-US" sz="4000">
                <a:latin typeface="楷体_GB2312" pitchFamily="49" charset="-122"/>
                <a:ea typeface="楷体_GB2312" pitchFamily="49" charset="-122"/>
              </a:rPr>
              <a:t>从串</a:t>
            </a:r>
            <a:r>
              <a:rPr lang="zh-CN" altLang="en-US" sz="4000">
                <a:ea typeface="楷体_GB2312" pitchFamily="49" charset="-122"/>
              </a:rPr>
              <a:t> </a:t>
            </a:r>
            <a:r>
              <a:rPr lang="en-US" altLang="zh-CN" sz="4000">
                <a:ea typeface="楷体_GB2312" pitchFamily="49" charset="-122"/>
              </a:rPr>
              <a:t>S </a:t>
            </a:r>
            <a:r>
              <a:rPr lang="zh-CN" altLang="en-US" sz="4000">
                <a:latin typeface="楷体_GB2312" pitchFamily="49" charset="-122"/>
                <a:ea typeface="楷体_GB2312" pitchFamily="49" charset="-122"/>
              </a:rPr>
              <a:t>中删除所有和串</a:t>
            </a:r>
            <a:r>
              <a:rPr lang="zh-CN" altLang="en-US" sz="4000">
                <a:ea typeface="楷体_GB2312" pitchFamily="49" charset="-122"/>
              </a:rPr>
              <a:t> </a:t>
            </a:r>
            <a:r>
              <a:rPr lang="en-US" altLang="zh-CN" sz="4000">
                <a:ea typeface="楷体_GB2312" pitchFamily="49" charset="-122"/>
              </a:rPr>
              <a:t>T </a:t>
            </a:r>
            <a:r>
              <a:rPr lang="zh-CN" altLang="en-US" sz="4000">
                <a:latin typeface="楷体_GB2312" pitchFamily="49" charset="-122"/>
                <a:ea typeface="楷体_GB2312" pitchFamily="49" charset="-122"/>
              </a:rPr>
              <a:t>相同的子串。</a:t>
            </a:r>
            <a:endParaRPr lang="zh-CN" altLang="en-US" sz="2400"/>
          </a:p>
        </p:txBody>
      </p:sp>
      <p:sp>
        <p:nvSpPr>
          <p:cNvPr id="151555" name="Text Box 3"/>
          <p:cNvSpPr txBox="1">
            <a:spLocks noChangeArrowheads="1"/>
          </p:cNvSpPr>
          <p:nvPr/>
        </p:nvSpPr>
        <p:spPr bwMode="auto">
          <a:xfrm>
            <a:off x="136525" y="1733550"/>
            <a:ext cx="9007475" cy="1555750"/>
          </a:xfrm>
          <a:prstGeom prst="rect">
            <a:avLst/>
          </a:prstGeom>
          <a:noFill/>
          <a:ln w="9525">
            <a:noFill/>
            <a:miter lim="800000"/>
            <a:headEnd/>
            <a:tailEnd/>
          </a:ln>
        </p:spPr>
        <p:txBody>
          <a:bodyPr>
            <a:spAutoFit/>
          </a:bodyPr>
          <a:lstStyle/>
          <a:p>
            <a:pPr>
              <a:lnSpc>
                <a:spcPct val="120000"/>
              </a:lnSpc>
            </a:pPr>
            <a:r>
              <a:rPr lang="zh-CN" altLang="en-US" sz="4000">
                <a:ea typeface="楷体_GB2312" pitchFamily="49" charset="-122"/>
              </a:rPr>
              <a:t>此题的基本思想和题 </a:t>
            </a:r>
            <a:r>
              <a:rPr lang="en-US" altLang="zh-CN" sz="4000">
                <a:ea typeface="楷体_GB2312" pitchFamily="49" charset="-122"/>
              </a:rPr>
              <a:t>4.13 </a:t>
            </a:r>
            <a:r>
              <a:rPr lang="zh-CN" altLang="en-US" sz="4000">
                <a:ea typeface="楷体_GB2312" pitchFamily="49" charset="-122"/>
              </a:rPr>
              <a:t>相同，所不同的是要求在在串的定长存储表示中实现。</a:t>
            </a:r>
            <a:endParaRPr lang="zh-CN" altLang="en-US" sz="2400"/>
          </a:p>
        </p:txBody>
      </p:sp>
      <p:sp>
        <p:nvSpPr>
          <p:cNvPr id="151556" name="Rectangle 4"/>
          <p:cNvSpPr>
            <a:spLocks noChangeArrowheads="1"/>
          </p:cNvSpPr>
          <p:nvPr/>
        </p:nvSpPr>
        <p:spPr bwMode="auto">
          <a:xfrm>
            <a:off x="533400" y="3597275"/>
            <a:ext cx="1371600" cy="304800"/>
          </a:xfrm>
          <a:prstGeom prst="rect">
            <a:avLst/>
          </a:prstGeom>
          <a:solidFill>
            <a:schemeClr val="hlink"/>
          </a:solidFill>
          <a:ln w="9525">
            <a:solidFill>
              <a:schemeClr val="tx1"/>
            </a:solidFill>
            <a:miter lim="800000"/>
            <a:headEnd/>
            <a:tailEnd/>
          </a:ln>
        </p:spPr>
        <p:txBody>
          <a:bodyPr wrap="none" anchor="ctr"/>
          <a:lstStyle/>
          <a:p>
            <a:pPr algn="ctr"/>
            <a:endParaRPr lang="zh-CN" altLang="en-US"/>
          </a:p>
        </p:txBody>
      </p:sp>
      <p:sp>
        <p:nvSpPr>
          <p:cNvPr id="151557" name="Rectangle 5"/>
          <p:cNvSpPr>
            <a:spLocks noChangeArrowheads="1"/>
          </p:cNvSpPr>
          <p:nvPr/>
        </p:nvSpPr>
        <p:spPr bwMode="auto">
          <a:xfrm>
            <a:off x="1905000" y="3581400"/>
            <a:ext cx="990600" cy="304800"/>
          </a:xfrm>
          <a:prstGeom prst="rect">
            <a:avLst/>
          </a:prstGeom>
          <a:solidFill>
            <a:srgbClr val="9900CC"/>
          </a:solidFill>
          <a:ln w="9525">
            <a:solidFill>
              <a:schemeClr val="tx1"/>
            </a:solidFill>
            <a:miter lim="800000"/>
            <a:headEnd/>
            <a:tailEnd/>
          </a:ln>
        </p:spPr>
        <p:txBody>
          <a:bodyPr wrap="none" anchor="ctr"/>
          <a:lstStyle/>
          <a:p>
            <a:pPr algn="ctr"/>
            <a:endParaRPr lang="zh-CN" altLang="en-US"/>
          </a:p>
        </p:txBody>
      </p:sp>
      <p:sp>
        <p:nvSpPr>
          <p:cNvPr id="151558" name="Rectangle 6"/>
          <p:cNvSpPr>
            <a:spLocks noChangeArrowheads="1"/>
          </p:cNvSpPr>
          <p:nvPr/>
        </p:nvSpPr>
        <p:spPr bwMode="auto">
          <a:xfrm>
            <a:off x="3581400" y="3581400"/>
            <a:ext cx="990600" cy="304800"/>
          </a:xfrm>
          <a:prstGeom prst="rect">
            <a:avLst/>
          </a:prstGeom>
          <a:solidFill>
            <a:srgbClr val="9900CC"/>
          </a:solidFill>
          <a:ln w="9525">
            <a:solidFill>
              <a:schemeClr val="tx1"/>
            </a:solidFill>
            <a:miter lim="800000"/>
            <a:headEnd/>
            <a:tailEnd/>
          </a:ln>
        </p:spPr>
        <p:txBody>
          <a:bodyPr wrap="none" anchor="ctr"/>
          <a:lstStyle/>
          <a:p>
            <a:pPr algn="ctr"/>
            <a:endParaRPr lang="zh-CN" altLang="en-US"/>
          </a:p>
        </p:txBody>
      </p:sp>
      <p:sp>
        <p:nvSpPr>
          <p:cNvPr id="151559" name="Rectangle 7"/>
          <p:cNvSpPr>
            <a:spLocks noChangeArrowheads="1"/>
          </p:cNvSpPr>
          <p:nvPr/>
        </p:nvSpPr>
        <p:spPr bwMode="auto">
          <a:xfrm>
            <a:off x="5943600" y="3581400"/>
            <a:ext cx="990600" cy="304800"/>
          </a:xfrm>
          <a:prstGeom prst="rect">
            <a:avLst/>
          </a:prstGeom>
          <a:solidFill>
            <a:srgbClr val="9900CC"/>
          </a:solidFill>
          <a:ln w="9525">
            <a:solidFill>
              <a:schemeClr val="tx1"/>
            </a:solidFill>
            <a:miter lim="800000"/>
            <a:headEnd/>
            <a:tailEnd/>
          </a:ln>
        </p:spPr>
        <p:txBody>
          <a:bodyPr wrap="none" anchor="ctr"/>
          <a:lstStyle/>
          <a:p>
            <a:pPr algn="ctr"/>
            <a:endParaRPr lang="zh-CN" altLang="en-US"/>
          </a:p>
        </p:txBody>
      </p:sp>
      <p:sp>
        <p:nvSpPr>
          <p:cNvPr id="151560" name="Rectangle 8"/>
          <p:cNvSpPr>
            <a:spLocks noChangeArrowheads="1"/>
          </p:cNvSpPr>
          <p:nvPr/>
        </p:nvSpPr>
        <p:spPr bwMode="auto">
          <a:xfrm>
            <a:off x="2895600" y="3581400"/>
            <a:ext cx="685800" cy="304800"/>
          </a:xfrm>
          <a:prstGeom prst="rect">
            <a:avLst/>
          </a:prstGeom>
          <a:solidFill>
            <a:srgbClr val="FFCCFF"/>
          </a:solidFill>
          <a:ln w="9525">
            <a:solidFill>
              <a:schemeClr val="tx1"/>
            </a:solidFill>
            <a:miter lim="800000"/>
            <a:headEnd/>
            <a:tailEnd/>
          </a:ln>
        </p:spPr>
        <p:txBody>
          <a:bodyPr wrap="none" anchor="ctr"/>
          <a:lstStyle/>
          <a:p>
            <a:pPr algn="ctr"/>
            <a:endParaRPr lang="zh-CN" altLang="en-US"/>
          </a:p>
        </p:txBody>
      </p:sp>
      <p:sp>
        <p:nvSpPr>
          <p:cNvPr id="151561" name="Rectangle 9"/>
          <p:cNvSpPr>
            <a:spLocks noChangeArrowheads="1"/>
          </p:cNvSpPr>
          <p:nvPr/>
        </p:nvSpPr>
        <p:spPr bwMode="auto">
          <a:xfrm>
            <a:off x="4572000" y="3581400"/>
            <a:ext cx="1371600" cy="304800"/>
          </a:xfrm>
          <a:prstGeom prst="rect">
            <a:avLst/>
          </a:prstGeom>
          <a:solidFill>
            <a:srgbClr val="FFCCCC"/>
          </a:solidFill>
          <a:ln w="9525">
            <a:solidFill>
              <a:schemeClr val="tx1"/>
            </a:solidFill>
            <a:miter lim="800000"/>
            <a:headEnd/>
            <a:tailEnd/>
          </a:ln>
        </p:spPr>
        <p:txBody>
          <a:bodyPr wrap="none" anchor="ctr"/>
          <a:lstStyle/>
          <a:p>
            <a:pPr algn="ctr"/>
            <a:endParaRPr lang="zh-CN" altLang="en-US"/>
          </a:p>
        </p:txBody>
      </p:sp>
      <p:sp>
        <p:nvSpPr>
          <p:cNvPr id="151562" name="Rectangle 10"/>
          <p:cNvSpPr>
            <a:spLocks noChangeArrowheads="1"/>
          </p:cNvSpPr>
          <p:nvPr/>
        </p:nvSpPr>
        <p:spPr bwMode="auto">
          <a:xfrm>
            <a:off x="6934200" y="3581400"/>
            <a:ext cx="1371600" cy="304800"/>
          </a:xfrm>
          <a:prstGeom prst="rect">
            <a:avLst/>
          </a:prstGeom>
          <a:solidFill>
            <a:srgbClr val="FFCC99"/>
          </a:solidFill>
          <a:ln w="9525">
            <a:solidFill>
              <a:schemeClr val="tx1"/>
            </a:solidFill>
            <a:miter lim="800000"/>
            <a:headEnd/>
            <a:tailEnd/>
          </a:ln>
        </p:spPr>
        <p:txBody>
          <a:bodyPr wrap="none" anchor="ctr"/>
          <a:lstStyle/>
          <a:p>
            <a:pPr algn="ctr"/>
            <a:endParaRPr lang="zh-CN" altLang="en-US"/>
          </a:p>
        </p:txBody>
      </p:sp>
      <p:sp>
        <p:nvSpPr>
          <p:cNvPr id="151563" name="Rectangle 11"/>
          <p:cNvSpPr>
            <a:spLocks noChangeArrowheads="1"/>
          </p:cNvSpPr>
          <p:nvPr/>
        </p:nvSpPr>
        <p:spPr bwMode="auto">
          <a:xfrm>
            <a:off x="533400" y="4648200"/>
            <a:ext cx="1371600" cy="304800"/>
          </a:xfrm>
          <a:prstGeom prst="rect">
            <a:avLst/>
          </a:prstGeom>
          <a:solidFill>
            <a:schemeClr val="hlink"/>
          </a:solidFill>
          <a:ln w="9525">
            <a:solidFill>
              <a:schemeClr val="tx1"/>
            </a:solidFill>
            <a:miter lim="800000"/>
            <a:headEnd/>
            <a:tailEnd/>
          </a:ln>
        </p:spPr>
        <p:txBody>
          <a:bodyPr wrap="none" anchor="ctr"/>
          <a:lstStyle/>
          <a:p>
            <a:pPr algn="ctr"/>
            <a:endParaRPr lang="zh-CN" altLang="en-US"/>
          </a:p>
        </p:txBody>
      </p:sp>
      <p:sp>
        <p:nvSpPr>
          <p:cNvPr id="151564" name="Rectangle 12"/>
          <p:cNvSpPr>
            <a:spLocks noChangeArrowheads="1"/>
          </p:cNvSpPr>
          <p:nvPr/>
        </p:nvSpPr>
        <p:spPr bwMode="auto">
          <a:xfrm>
            <a:off x="1905000" y="4648200"/>
            <a:ext cx="685800" cy="304800"/>
          </a:xfrm>
          <a:prstGeom prst="rect">
            <a:avLst/>
          </a:prstGeom>
          <a:solidFill>
            <a:srgbClr val="FFCCFF"/>
          </a:solidFill>
          <a:ln w="9525">
            <a:solidFill>
              <a:schemeClr val="tx1"/>
            </a:solidFill>
            <a:miter lim="800000"/>
            <a:headEnd/>
            <a:tailEnd/>
          </a:ln>
        </p:spPr>
        <p:txBody>
          <a:bodyPr wrap="none" anchor="ctr"/>
          <a:lstStyle/>
          <a:p>
            <a:pPr algn="ctr"/>
            <a:endParaRPr lang="zh-CN" altLang="en-US"/>
          </a:p>
        </p:txBody>
      </p:sp>
      <p:sp>
        <p:nvSpPr>
          <p:cNvPr id="151565" name="Rectangle 13"/>
          <p:cNvSpPr>
            <a:spLocks noChangeArrowheads="1"/>
          </p:cNvSpPr>
          <p:nvPr/>
        </p:nvSpPr>
        <p:spPr bwMode="auto">
          <a:xfrm>
            <a:off x="2590800" y="4648200"/>
            <a:ext cx="1371600" cy="304800"/>
          </a:xfrm>
          <a:prstGeom prst="rect">
            <a:avLst/>
          </a:prstGeom>
          <a:solidFill>
            <a:srgbClr val="FFCCCC"/>
          </a:solidFill>
          <a:ln w="9525">
            <a:solidFill>
              <a:schemeClr val="tx1"/>
            </a:solidFill>
            <a:miter lim="800000"/>
            <a:headEnd/>
            <a:tailEnd/>
          </a:ln>
        </p:spPr>
        <p:txBody>
          <a:bodyPr wrap="none" anchor="ctr"/>
          <a:lstStyle/>
          <a:p>
            <a:pPr algn="ctr"/>
            <a:endParaRPr lang="zh-CN" altLang="en-US"/>
          </a:p>
        </p:txBody>
      </p:sp>
      <p:sp>
        <p:nvSpPr>
          <p:cNvPr id="151566" name="Rectangle 14"/>
          <p:cNvSpPr>
            <a:spLocks noChangeArrowheads="1"/>
          </p:cNvSpPr>
          <p:nvPr/>
        </p:nvSpPr>
        <p:spPr bwMode="auto">
          <a:xfrm>
            <a:off x="3962400" y="4648200"/>
            <a:ext cx="1371600" cy="304800"/>
          </a:xfrm>
          <a:prstGeom prst="rect">
            <a:avLst/>
          </a:prstGeom>
          <a:solidFill>
            <a:srgbClr val="FFCC99"/>
          </a:solidFill>
          <a:ln w="9525">
            <a:solidFill>
              <a:schemeClr val="tx1"/>
            </a:solidFill>
            <a:miter lim="800000"/>
            <a:headEnd/>
            <a:tailEnd/>
          </a:ln>
        </p:spPr>
        <p:txBody>
          <a:bodyPr wrap="none" anchor="ctr"/>
          <a:lstStyle/>
          <a:p>
            <a:pPr algn="ctr"/>
            <a:endParaRPr lang="zh-CN" altLang="en-US"/>
          </a:p>
        </p:txBody>
      </p:sp>
      <p:sp>
        <p:nvSpPr>
          <p:cNvPr id="151567" name="Line 15"/>
          <p:cNvSpPr>
            <a:spLocks noChangeShapeType="1"/>
          </p:cNvSpPr>
          <p:nvPr/>
        </p:nvSpPr>
        <p:spPr bwMode="auto">
          <a:xfrm>
            <a:off x="533400" y="3886200"/>
            <a:ext cx="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68" name="Line 16"/>
          <p:cNvSpPr>
            <a:spLocks noChangeShapeType="1"/>
          </p:cNvSpPr>
          <p:nvPr/>
        </p:nvSpPr>
        <p:spPr bwMode="auto">
          <a:xfrm>
            <a:off x="1905000" y="3886200"/>
            <a:ext cx="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69" name="Line 17"/>
          <p:cNvSpPr>
            <a:spLocks noChangeShapeType="1"/>
          </p:cNvSpPr>
          <p:nvPr/>
        </p:nvSpPr>
        <p:spPr bwMode="auto">
          <a:xfrm flipH="1">
            <a:off x="1905000" y="3886200"/>
            <a:ext cx="9906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70" name="Line 18"/>
          <p:cNvSpPr>
            <a:spLocks noChangeShapeType="1"/>
          </p:cNvSpPr>
          <p:nvPr/>
        </p:nvSpPr>
        <p:spPr bwMode="auto">
          <a:xfrm flipH="1">
            <a:off x="2590800" y="3886200"/>
            <a:ext cx="9906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71" name="Line 19"/>
          <p:cNvSpPr>
            <a:spLocks noChangeShapeType="1"/>
          </p:cNvSpPr>
          <p:nvPr/>
        </p:nvSpPr>
        <p:spPr bwMode="auto">
          <a:xfrm flipH="1">
            <a:off x="2590800" y="3886200"/>
            <a:ext cx="19812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72" name="Line 20"/>
          <p:cNvSpPr>
            <a:spLocks noChangeShapeType="1"/>
          </p:cNvSpPr>
          <p:nvPr/>
        </p:nvSpPr>
        <p:spPr bwMode="auto">
          <a:xfrm flipH="1">
            <a:off x="3962400" y="3886200"/>
            <a:ext cx="19812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73" name="Line 21"/>
          <p:cNvSpPr>
            <a:spLocks noChangeShapeType="1"/>
          </p:cNvSpPr>
          <p:nvPr/>
        </p:nvSpPr>
        <p:spPr bwMode="auto">
          <a:xfrm flipH="1">
            <a:off x="3962400" y="3886200"/>
            <a:ext cx="29718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74" name="Line 22"/>
          <p:cNvSpPr>
            <a:spLocks noChangeShapeType="1"/>
          </p:cNvSpPr>
          <p:nvPr/>
        </p:nvSpPr>
        <p:spPr bwMode="auto">
          <a:xfrm flipH="1">
            <a:off x="5334000" y="3886200"/>
            <a:ext cx="2971800" cy="762000"/>
          </a:xfrm>
          <a:prstGeom prst="line">
            <a:avLst/>
          </a:prstGeom>
          <a:noFill/>
          <a:ln w="9525" cap="rnd">
            <a:solidFill>
              <a:srgbClr val="9900CC"/>
            </a:solidFill>
            <a:prstDash val="sysDot"/>
            <a:round/>
            <a:headEnd/>
            <a:tailEnd/>
          </a:ln>
        </p:spPr>
        <p:txBody>
          <a:bodyPr wrap="none" anchor="ctr"/>
          <a:lstStyle/>
          <a:p>
            <a:endParaRPr lang="zh-CN" altLang="en-US"/>
          </a:p>
        </p:txBody>
      </p:sp>
      <p:sp>
        <p:nvSpPr>
          <p:cNvPr id="151575" name="Text Box 23"/>
          <p:cNvSpPr txBox="1">
            <a:spLocks noChangeArrowheads="1"/>
          </p:cNvSpPr>
          <p:nvPr/>
        </p:nvSpPr>
        <p:spPr bwMode="auto">
          <a:xfrm>
            <a:off x="441325" y="5241925"/>
            <a:ext cx="8702675" cy="1311275"/>
          </a:xfrm>
          <a:prstGeom prst="rect">
            <a:avLst/>
          </a:prstGeom>
          <a:noFill/>
          <a:ln w="9525">
            <a:noFill/>
            <a:miter lim="800000"/>
            <a:headEnd/>
            <a:tailEnd/>
          </a:ln>
        </p:spPr>
        <p:txBody>
          <a:bodyPr>
            <a:spAutoFit/>
          </a:bodyPr>
          <a:lstStyle/>
          <a:p>
            <a:r>
              <a:rPr lang="zh-CN" altLang="en-US" sz="4000" b="1">
                <a:ea typeface="楷体_GB2312" pitchFamily="49" charset="-122"/>
              </a:rPr>
              <a:t>算法的目标</a:t>
            </a:r>
            <a:r>
              <a:rPr lang="zh-CN" altLang="en-US" sz="4000">
                <a:ea typeface="楷体_GB2312" pitchFamily="49" charset="-122"/>
              </a:rPr>
              <a:t>是</a:t>
            </a:r>
            <a:r>
              <a:rPr lang="zh-CN" altLang="en-US" sz="4000">
                <a:solidFill>
                  <a:srgbClr val="0000FF"/>
                </a:solidFill>
                <a:ea typeface="楷体_GB2312" pitchFamily="49" charset="-122"/>
              </a:rPr>
              <a:t>构造如上所画的一个新串</a:t>
            </a:r>
            <a:r>
              <a:rPr lang="zh-CN" altLang="en-US" sz="4000">
                <a:ea typeface="楷体_GB2312" pitchFamily="49" charset="-122"/>
              </a:rPr>
              <a:t>。</a:t>
            </a:r>
            <a:endParaRPr lang="zh-CN" altLang="en-US" sz="2400"/>
          </a:p>
        </p:txBody>
      </p:sp>
      <p:sp>
        <p:nvSpPr>
          <p:cNvPr id="151576" name="Comment 24"/>
          <p:cNvSpPr>
            <a:spLocks noChangeArrowheads="1"/>
          </p:cNvSpPr>
          <p:nvPr/>
        </p:nvSpPr>
        <p:spPr bwMode="auto">
          <a:xfrm>
            <a:off x="228600" y="203200"/>
            <a:ext cx="1752600" cy="727075"/>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4000" b="1">
                <a:solidFill>
                  <a:schemeClr val="bg1"/>
                </a:solidFill>
                <a:latin typeface="Arial" charset="0"/>
              </a:rPr>
              <a:t>题4</a:t>
            </a:r>
            <a:r>
              <a:rPr kumimoji="0" lang="en-US" altLang="zh-CN" sz="4000" b="1">
                <a:solidFill>
                  <a:schemeClr val="bg1"/>
                </a:solidFill>
                <a:latin typeface="Arial" charset="0"/>
              </a:rPr>
              <a:t>.20</a:t>
            </a:r>
            <a:endParaRPr lang="en-US" altLang="zh-CN" sz="1600">
              <a:solidFill>
                <a:schemeClr val="bg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anim calcmode="lin" valueType="num">
                                      <p:cBhvr additive="base">
                                        <p:cTn id="7" dur="500" fill="hold"/>
                                        <p:tgtEl>
                                          <p:spTgt spid="151555"/>
                                        </p:tgtEl>
                                        <p:attrNameLst>
                                          <p:attrName>ppt_x</p:attrName>
                                        </p:attrNameLst>
                                      </p:cBhvr>
                                      <p:tavLst>
                                        <p:tav tm="0">
                                          <p:val>
                                            <p:strVal val="1+#ppt_w/2"/>
                                          </p:val>
                                        </p:tav>
                                        <p:tav tm="100000">
                                          <p:val>
                                            <p:strVal val="#ppt_x"/>
                                          </p:val>
                                        </p:tav>
                                      </p:tavLst>
                                    </p:anim>
                                    <p:anim calcmode="lin" valueType="num">
                                      <p:cBhvr additive="base">
                                        <p:cTn id="8" dur="500" fill="hold"/>
                                        <p:tgtEl>
                                          <p:spTgt spid="1515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1556"/>
                                        </p:tgtEl>
                                        <p:attrNameLst>
                                          <p:attrName>style.visibility</p:attrName>
                                        </p:attrNameLst>
                                      </p:cBhvr>
                                      <p:to>
                                        <p:strVal val="visible"/>
                                      </p:to>
                                    </p:set>
                                    <p:animEffect transition="in" filter="checkerboard(across)">
                                      <p:cBhvr>
                                        <p:cTn id="13" dur="500"/>
                                        <p:tgtEl>
                                          <p:spTgt spid="151556"/>
                                        </p:tgtEl>
                                      </p:cBhvr>
                                    </p:animEffect>
                                  </p:childTnLst>
                                </p:cTn>
                              </p:par>
                            </p:childTnLst>
                          </p:cTn>
                        </p:par>
                        <p:par>
                          <p:cTn id="14" fill="hold">
                            <p:stCondLst>
                              <p:cond delay="500"/>
                            </p:stCondLst>
                            <p:childTnLst>
                              <p:par>
                                <p:cTn id="15" presetID="5" presetClass="entr" presetSubtype="10" fill="hold" grpId="0" nodeType="afterEffect">
                                  <p:stCondLst>
                                    <p:cond delay="0"/>
                                  </p:stCondLst>
                                  <p:childTnLst>
                                    <p:set>
                                      <p:cBhvr>
                                        <p:cTn id="16" dur="1" fill="hold">
                                          <p:stCondLst>
                                            <p:cond delay="0"/>
                                          </p:stCondLst>
                                        </p:cTn>
                                        <p:tgtEl>
                                          <p:spTgt spid="151557"/>
                                        </p:tgtEl>
                                        <p:attrNameLst>
                                          <p:attrName>style.visibility</p:attrName>
                                        </p:attrNameLst>
                                      </p:cBhvr>
                                      <p:to>
                                        <p:strVal val="visible"/>
                                      </p:to>
                                    </p:set>
                                    <p:animEffect transition="in" filter="checkerboard(across)">
                                      <p:cBhvr>
                                        <p:cTn id="17" dur="500"/>
                                        <p:tgtEl>
                                          <p:spTgt spid="151557"/>
                                        </p:tgtEl>
                                      </p:cBhvr>
                                    </p:animEffect>
                                  </p:childTnLst>
                                </p:cTn>
                              </p:par>
                            </p:childTnLst>
                          </p:cTn>
                        </p:par>
                        <p:par>
                          <p:cTn id="18" fill="hold">
                            <p:stCondLst>
                              <p:cond delay="1000"/>
                            </p:stCondLst>
                            <p:childTnLst>
                              <p:par>
                                <p:cTn id="19" presetID="5" presetClass="entr" presetSubtype="10" fill="hold" grpId="0" nodeType="afterEffect">
                                  <p:stCondLst>
                                    <p:cond delay="0"/>
                                  </p:stCondLst>
                                  <p:childTnLst>
                                    <p:set>
                                      <p:cBhvr>
                                        <p:cTn id="20" dur="1" fill="hold">
                                          <p:stCondLst>
                                            <p:cond delay="0"/>
                                          </p:stCondLst>
                                        </p:cTn>
                                        <p:tgtEl>
                                          <p:spTgt spid="151560"/>
                                        </p:tgtEl>
                                        <p:attrNameLst>
                                          <p:attrName>style.visibility</p:attrName>
                                        </p:attrNameLst>
                                      </p:cBhvr>
                                      <p:to>
                                        <p:strVal val="visible"/>
                                      </p:to>
                                    </p:set>
                                    <p:animEffect transition="in" filter="checkerboard(across)">
                                      <p:cBhvr>
                                        <p:cTn id="21" dur="500"/>
                                        <p:tgtEl>
                                          <p:spTgt spid="151560"/>
                                        </p:tgtEl>
                                      </p:cBhvr>
                                    </p:animEffect>
                                  </p:childTnLst>
                                </p:cTn>
                              </p:par>
                            </p:childTnLst>
                          </p:cTn>
                        </p:par>
                        <p:par>
                          <p:cTn id="22" fill="hold">
                            <p:stCondLst>
                              <p:cond delay="1500"/>
                            </p:stCondLst>
                            <p:childTnLst>
                              <p:par>
                                <p:cTn id="23" presetID="5" presetClass="entr" presetSubtype="10" fill="hold" grpId="0" nodeType="afterEffect">
                                  <p:stCondLst>
                                    <p:cond delay="0"/>
                                  </p:stCondLst>
                                  <p:childTnLst>
                                    <p:set>
                                      <p:cBhvr>
                                        <p:cTn id="24" dur="1" fill="hold">
                                          <p:stCondLst>
                                            <p:cond delay="0"/>
                                          </p:stCondLst>
                                        </p:cTn>
                                        <p:tgtEl>
                                          <p:spTgt spid="151558"/>
                                        </p:tgtEl>
                                        <p:attrNameLst>
                                          <p:attrName>style.visibility</p:attrName>
                                        </p:attrNameLst>
                                      </p:cBhvr>
                                      <p:to>
                                        <p:strVal val="visible"/>
                                      </p:to>
                                    </p:set>
                                    <p:animEffect transition="in" filter="checkerboard(across)">
                                      <p:cBhvr>
                                        <p:cTn id="25" dur="500"/>
                                        <p:tgtEl>
                                          <p:spTgt spid="151558"/>
                                        </p:tgtEl>
                                      </p:cBhvr>
                                    </p:animEffect>
                                  </p:childTnLst>
                                </p:cTn>
                              </p:par>
                            </p:childTnLst>
                          </p:cTn>
                        </p:par>
                        <p:par>
                          <p:cTn id="26" fill="hold">
                            <p:stCondLst>
                              <p:cond delay="2000"/>
                            </p:stCondLst>
                            <p:childTnLst>
                              <p:par>
                                <p:cTn id="27" presetID="5" presetClass="entr" presetSubtype="10" fill="hold" grpId="0" nodeType="afterEffect">
                                  <p:stCondLst>
                                    <p:cond delay="0"/>
                                  </p:stCondLst>
                                  <p:childTnLst>
                                    <p:set>
                                      <p:cBhvr>
                                        <p:cTn id="28" dur="1" fill="hold">
                                          <p:stCondLst>
                                            <p:cond delay="0"/>
                                          </p:stCondLst>
                                        </p:cTn>
                                        <p:tgtEl>
                                          <p:spTgt spid="151561"/>
                                        </p:tgtEl>
                                        <p:attrNameLst>
                                          <p:attrName>style.visibility</p:attrName>
                                        </p:attrNameLst>
                                      </p:cBhvr>
                                      <p:to>
                                        <p:strVal val="visible"/>
                                      </p:to>
                                    </p:set>
                                    <p:animEffect transition="in" filter="checkerboard(across)">
                                      <p:cBhvr>
                                        <p:cTn id="29" dur="500"/>
                                        <p:tgtEl>
                                          <p:spTgt spid="151561"/>
                                        </p:tgtEl>
                                      </p:cBhvr>
                                    </p:animEffect>
                                  </p:childTnLst>
                                </p:cTn>
                              </p:par>
                            </p:childTnLst>
                          </p:cTn>
                        </p:par>
                        <p:par>
                          <p:cTn id="30" fill="hold">
                            <p:stCondLst>
                              <p:cond delay="2500"/>
                            </p:stCondLst>
                            <p:childTnLst>
                              <p:par>
                                <p:cTn id="31" presetID="5" presetClass="entr" presetSubtype="10" fill="hold" grpId="0" nodeType="afterEffect">
                                  <p:stCondLst>
                                    <p:cond delay="0"/>
                                  </p:stCondLst>
                                  <p:childTnLst>
                                    <p:set>
                                      <p:cBhvr>
                                        <p:cTn id="32" dur="1" fill="hold">
                                          <p:stCondLst>
                                            <p:cond delay="0"/>
                                          </p:stCondLst>
                                        </p:cTn>
                                        <p:tgtEl>
                                          <p:spTgt spid="151559"/>
                                        </p:tgtEl>
                                        <p:attrNameLst>
                                          <p:attrName>style.visibility</p:attrName>
                                        </p:attrNameLst>
                                      </p:cBhvr>
                                      <p:to>
                                        <p:strVal val="visible"/>
                                      </p:to>
                                    </p:set>
                                    <p:animEffect transition="in" filter="checkerboard(across)">
                                      <p:cBhvr>
                                        <p:cTn id="33" dur="500"/>
                                        <p:tgtEl>
                                          <p:spTgt spid="151559"/>
                                        </p:tgtEl>
                                      </p:cBhvr>
                                    </p:animEffect>
                                  </p:childTnLst>
                                </p:cTn>
                              </p:par>
                            </p:childTnLst>
                          </p:cTn>
                        </p:par>
                        <p:par>
                          <p:cTn id="34" fill="hold">
                            <p:stCondLst>
                              <p:cond delay="3000"/>
                            </p:stCondLst>
                            <p:childTnLst>
                              <p:par>
                                <p:cTn id="35" presetID="5" presetClass="entr" presetSubtype="10" fill="hold" grpId="0" nodeType="afterEffect">
                                  <p:stCondLst>
                                    <p:cond delay="0"/>
                                  </p:stCondLst>
                                  <p:childTnLst>
                                    <p:set>
                                      <p:cBhvr>
                                        <p:cTn id="36" dur="1" fill="hold">
                                          <p:stCondLst>
                                            <p:cond delay="0"/>
                                          </p:stCondLst>
                                        </p:cTn>
                                        <p:tgtEl>
                                          <p:spTgt spid="151562"/>
                                        </p:tgtEl>
                                        <p:attrNameLst>
                                          <p:attrName>style.visibility</p:attrName>
                                        </p:attrNameLst>
                                      </p:cBhvr>
                                      <p:to>
                                        <p:strVal val="visible"/>
                                      </p:to>
                                    </p:set>
                                    <p:animEffect transition="in" filter="checkerboard(across)">
                                      <p:cBhvr>
                                        <p:cTn id="37" dur="500"/>
                                        <p:tgtEl>
                                          <p:spTgt spid="151562"/>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51563"/>
                                        </p:tgtEl>
                                        <p:attrNameLst>
                                          <p:attrName>style.visibility</p:attrName>
                                        </p:attrNameLst>
                                      </p:cBhvr>
                                      <p:to>
                                        <p:strVal val="visible"/>
                                      </p:to>
                                    </p:set>
                                    <p:animEffect transition="in" filter="checkerboard(across)">
                                      <p:cBhvr>
                                        <p:cTn id="42" dur="500"/>
                                        <p:tgtEl>
                                          <p:spTgt spid="151563"/>
                                        </p:tgtEl>
                                      </p:cBhvr>
                                    </p:animEffect>
                                  </p:childTnLst>
                                </p:cTn>
                              </p:par>
                            </p:childTnLst>
                          </p:cTn>
                        </p:par>
                        <p:par>
                          <p:cTn id="43" fill="hold">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151564"/>
                                        </p:tgtEl>
                                        <p:attrNameLst>
                                          <p:attrName>style.visibility</p:attrName>
                                        </p:attrNameLst>
                                      </p:cBhvr>
                                      <p:to>
                                        <p:strVal val="visible"/>
                                      </p:to>
                                    </p:set>
                                    <p:animEffect transition="in" filter="checkerboard(across)">
                                      <p:cBhvr>
                                        <p:cTn id="46" dur="500"/>
                                        <p:tgtEl>
                                          <p:spTgt spid="151564"/>
                                        </p:tgtEl>
                                      </p:cBhvr>
                                    </p:animEffect>
                                  </p:childTnLst>
                                </p:cTn>
                              </p:par>
                            </p:childTnLst>
                          </p:cTn>
                        </p:par>
                        <p:par>
                          <p:cTn id="47" fill="hold">
                            <p:stCondLst>
                              <p:cond delay="1000"/>
                            </p:stCondLst>
                            <p:childTnLst>
                              <p:par>
                                <p:cTn id="48" presetID="5" presetClass="entr" presetSubtype="10" fill="hold" grpId="0" nodeType="afterEffect">
                                  <p:stCondLst>
                                    <p:cond delay="0"/>
                                  </p:stCondLst>
                                  <p:childTnLst>
                                    <p:set>
                                      <p:cBhvr>
                                        <p:cTn id="49" dur="1" fill="hold">
                                          <p:stCondLst>
                                            <p:cond delay="0"/>
                                          </p:stCondLst>
                                        </p:cTn>
                                        <p:tgtEl>
                                          <p:spTgt spid="151565"/>
                                        </p:tgtEl>
                                        <p:attrNameLst>
                                          <p:attrName>style.visibility</p:attrName>
                                        </p:attrNameLst>
                                      </p:cBhvr>
                                      <p:to>
                                        <p:strVal val="visible"/>
                                      </p:to>
                                    </p:set>
                                    <p:animEffect transition="in" filter="checkerboard(across)">
                                      <p:cBhvr>
                                        <p:cTn id="50" dur="500"/>
                                        <p:tgtEl>
                                          <p:spTgt spid="151565"/>
                                        </p:tgtEl>
                                      </p:cBhvr>
                                    </p:animEffect>
                                  </p:childTnLst>
                                </p:cTn>
                              </p:par>
                            </p:childTnLst>
                          </p:cTn>
                        </p:par>
                        <p:par>
                          <p:cTn id="51" fill="hold">
                            <p:stCondLst>
                              <p:cond delay="1500"/>
                            </p:stCondLst>
                            <p:childTnLst>
                              <p:par>
                                <p:cTn id="52" presetID="5" presetClass="entr" presetSubtype="10" fill="hold" grpId="0" nodeType="afterEffect">
                                  <p:stCondLst>
                                    <p:cond delay="0"/>
                                  </p:stCondLst>
                                  <p:childTnLst>
                                    <p:set>
                                      <p:cBhvr>
                                        <p:cTn id="53" dur="1" fill="hold">
                                          <p:stCondLst>
                                            <p:cond delay="0"/>
                                          </p:stCondLst>
                                        </p:cTn>
                                        <p:tgtEl>
                                          <p:spTgt spid="151566"/>
                                        </p:tgtEl>
                                        <p:attrNameLst>
                                          <p:attrName>style.visibility</p:attrName>
                                        </p:attrNameLst>
                                      </p:cBhvr>
                                      <p:to>
                                        <p:strVal val="visible"/>
                                      </p:to>
                                    </p:set>
                                    <p:animEffect transition="in" filter="checkerboard(across)">
                                      <p:cBhvr>
                                        <p:cTn id="54" dur="500"/>
                                        <p:tgtEl>
                                          <p:spTgt spid="151566"/>
                                        </p:tgtEl>
                                      </p:cBhvr>
                                    </p:animEffect>
                                  </p:childTnLst>
                                </p:cTn>
                              </p:par>
                            </p:childTnLst>
                          </p:cTn>
                        </p:par>
                        <p:par>
                          <p:cTn id="55" fill="hold">
                            <p:stCondLst>
                              <p:cond delay="2000"/>
                            </p:stCondLst>
                            <p:childTnLst>
                              <p:par>
                                <p:cTn id="56" presetID="1" presetClass="entr" presetSubtype="0" fill="hold" grpId="0" nodeType="afterEffect">
                                  <p:stCondLst>
                                    <p:cond delay="0"/>
                                  </p:stCondLst>
                                  <p:childTnLst>
                                    <p:set>
                                      <p:cBhvr>
                                        <p:cTn id="57" dur="1" fill="hold">
                                          <p:stCondLst>
                                            <p:cond delay="499"/>
                                          </p:stCondLst>
                                        </p:cTn>
                                        <p:tgtEl>
                                          <p:spTgt spid="151567"/>
                                        </p:tgtEl>
                                        <p:attrNameLst>
                                          <p:attrName>style.visibility</p:attrName>
                                        </p:attrNameLst>
                                      </p:cBhvr>
                                      <p:to>
                                        <p:strVal val="visible"/>
                                      </p:to>
                                    </p:set>
                                  </p:childTnLst>
                                </p:cTn>
                              </p:par>
                            </p:childTnLst>
                          </p:cTn>
                        </p:par>
                        <p:par>
                          <p:cTn id="58" fill="hold">
                            <p:stCondLst>
                              <p:cond delay="2500"/>
                            </p:stCondLst>
                            <p:childTnLst>
                              <p:par>
                                <p:cTn id="59" presetID="1" presetClass="entr" presetSubtype="0" fill="hold" grpId="0" nodeType="afterEffect">
                                  <p:stCondLst>
                                    <p:cond delay="0"/>
                                  </p:stCondLst>
                                  <p:childTnLst>
                                    <p:set>
                                      <p:cBhvr>
                                        <p:cTn id="60" dur="1" fill="hold">
                                          <p:stCondLst>
                                            <p:cond delay="499"/>
                                          </p:stCondLst>
                                        </p:cTn>
                                        <p:tgtEl>
                                          <p:spTgt spid="151568"/>
                                        </p:tgtEl>
                                        <p:attrNameLst>
                                          <p:attrName>style.visibility</p:attrName>
                                        </p:attrNameLst>
                                      </p:cBhvr>
                                      <p:to>
                                        <p:strVal val="visible"/>
                                      </p:to>
                                    </p:set>
                                  </p:childTnLst>
                                </p:cTn>
                              </p:par>
                            </p:childTnLst>
                          </p:cTn>
                        </p:par>
                        <p:par>
                          <p:cTn id="61" fill="hold">
                            <p:stCondLst>
                              <p:cond delay="3000"/>
                            </p:stCondLst>
                            <p:childTnLst>
                              <p:par>
                                <p:cTn id="62" presetID="1" presetClass="entr" presetSubtype="0" fill="hold" grpId="0" nodeType="afterEffect">
                                  <p:stCondLst>
                                    <p:cond delay="0"/>
                                  </p:stCondLst>
                                  <p:childTnLst>
                                    <p:set>
                                      <p:cBhvr>
                                        <p:cTn id="63" dur="1" fill="hold">
                                          <p:stCondLst>
                                            <p:cond delay="499"/>
                                          </p:stCondLst>
                                        </p:cTn>
                                        <p:tgtEl>
                                          <p:spTgt spid="151569"/>
                                        </p:tgtEl>
                                        <p:attrNameLst>
                                          <p:attrName>style.visibility</p:attrName>
                                        </p:attrNameLst>
                                      </p:cBhvr>
                                      <p:to>
                                        <p:strVal val="visible"/>
                                      </p:to>
                                    </p:set>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499"/>
                                          </p:stCondLst>
                                        </p:cTn>
                                        <p:tgtEl>
                                          <p:spTgt spid="151570"/>
                                        </p:tgtEl>
                                        <p:attrNameLst>
                                          <p:attrName>style.visibility</p:attrName>
                                        </p:attrNameLst>
                                      </p:cBhvr>
                                      <p:to>
                                        <p:strVal val="visible"/>
                                      </p:to>
                                    </p:set>
                                  </p:childTnLst>
                                </p:cTn>
                              </p:par>
                            </p:childTnLst>
                          </p:cTn>
                        </p:par>
                        <p:par>
                          <p:cTn id="67" fill="hold">
                            <p:stCondLst>
                              <p:cond delay="4000"/>
                            </p:stCondLst>
                            <p:childTnLst>
                              <p:par>
                                <p:cTn id="68" presetID="1" presetClass="entr" presetSubtype="0" fill="hold" grpId="0" nodeType="afterEffect">
                                  <p:stCondLst>
                                    <p:cond delay="0"/>
                                  </p:stCondLst>
                                  <p:childTnLst>
                                    <p:set>
                                      <p:cBhvr>
                                        <p:cTn id="69" dur="1" fill="hold">
                                          <p:stCondLst>
                                            <p:cond delay="499"/>
                                          </p:stCondLst>
                                        </p:cTn>
                                        <p:tgtEl>
                                          <p:spTgt spid="151571"/>
                                        </p:tgtEl>
                                        <p:attrNameLst>
                                          <p:attrName>style.visibility</p:attrName>
                                        </p:attrNameLst>
                                      </p:cBhvr>
                                      <p:to>
                                        <p:strVal val="visible"/>
                                      </p:to>
                                    </p:set>
                                  </p:childTnLst>
                                </p:cTn>
                              </p:par>
                            </p:childTnLst>
                          </p:cTn>
                        </p:par>
                        <p:par>
                          <p:cTn id="70" fill="hold">
                            <p:stCondLst>
                              <p:cond delay="4500"/>
                            </p:stCondLst>
                            <p:childTnLst>
                              <p:par>
                                <p:cTn id="71" presetID="1" presetClass="entr" presetSubtype="0" fill="hold" grpId="0" nodeType="afterEffect">
                                  <p:stCondLst>
                                    <p:cond delay="0"/>
                                  </p:stCondLst>
                                  <p:childTnLst>
                                    <p:set>
                                      <p:cBhvr>
                                        <p:cTn id="72" dur="1" fill="hold">
                                          <p:stCondLst>
                                            <p:cond delay="499"/>
                                          </p:stCondLst>
                                        </p:cTn>
                                        <p:tgtEl>
                                          <p:spTgt spid="151572"/>
                                        </p:tgtEl>
                                        <p:attrNameLst>
                                          <p:attrName>style.visibility</p:attrName>
                                        </p:attrNameLst>
                                      </p:cBhvr>
                                      <p:to>
                                        <p:strVal val="visible"/>
                                      </p:to>
                                    </p:set>
                                  </p:childTnLst>
                                </p:cTn>
                              </p:par>
                            </p:childTnLst>
                          </p:cTn>
                        </p:par>
                        <p:par>
                          <p:cTn id="73" fill="hold">
                            <p:stCondLst>
                              <p:cond delay="5000"/>
                            </p:stCondLst>
                            <p:childTnLst>
                              <p:par>
                                <p:cTn id="74" presetID="1" presetClass="entr" presetSubtype="0" fill="hold" grpId="0" nodeType="afterEffect">
                                  <p:stCondLst>
                                    <p:cond delay="0"/>
                                  </p:stCondLst>
                                  <p:childTnLst>
                                    <p:set>
                                      <p:cBhvr>
                                        <p:cTn id="75" dur="1" fill="hold">
                                          <p:stCondLst>
                                            <p:cond delay="499"/>
                                          </p:stCondLst>
                                        </p:cTn>
                                        <p:tgtEl>
                                          <p:spTgt spid="151573"/>
                                        </p:tgtEl>
                                        <p:attrNameLst>
                                          <p:attrName>style.visibility</p:attrName>
                                        </p:attrNameLst>
                                      </p:cBhvr>
                                      <p:to>
                                        <p:strVal val="visible"/>
                                      </p:to>
                                    </p:set>
                                  </p:childTnLst>
                                </p:cTn>
                              </p:par>
                            </p:childTnLst>
                          </p:cTn>
                        </p:par>
                        <p:par>
                          <p:cTn id="76" fill="hold">
                            <p:stCondLst>
                              <p:cond delay="5500"/>
                            </p:stCondLst>
                            <p:childTnLst>
                              <p:par>
                                <p:cTn id="77" presetID="1" presetClass="entr" presetSubtype="0" fill="hold" grpId="0" nodeType="afterEffect">
                                  <p:stCondLst>
                                    <p:cond delay="0"/>
                                  </p:stCondLst>
                                  <p:childTnLst>
                                    <p:set>
                                      <p:cBhvr>
                                        <p:cTn id="78" dur="1" fill="hold">
                                          <p:stCondLst>
                                            <p:cond delay="499"/>
                                          </p:stCondLst>
                                        </p:cTn>
                                        <p:tgtEl>
                                          <p:spTgt spid="15157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1575"/>
                                        </p:tgtEl>
                                        <p:attrNameLst>
                                          <p:attrName>style.visibility</p:attrName>
                                        </p:attrNameLst>
                                      </p:cBhvr>
                                      <p:to>
                                        <p:strVal val="visible"/>
                                      </p:to>
                                    </p:set>
                                    <p:animEffect transition="in" filter="box(out)">
                                      <p:cBhvr>
                                        <p:cTn id="83" dur="500"/>
                                        <p:tgtEl>
                                          <p:spTgt spid="151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utoUpdateAnimBg="0"/>
      <p:bldP spid="151556" grpId="0" animBg="1"/>
      <p:bldP spid="151557" grpId="0" animBg="1"/>
      <p:bldP spid="151558" grpId="0" animBg="1"/>
      <p:bldP spid="151559" grpId="0" animBg="1"/>
      <p:bldP spid="151560" grpId="0" animBg="1"/>
      <p:bldP spid="151561" grpId="0" animBg="1"/>
      <p:bldP spid="151562" grpId="0" animBg="1"/>
      <p:bldP spid="151563" grpId="0" animBg="1"/>
      <p:bldP spid="151564" grpId="0" animBg="1"/>
      <p:bldP spid="151565" grpId="0" animBg="1"/>
      <p:bldP spid="151566" grpId="0" animBg="1"/>
      <p:bldP spid="151567" grpId="0" animBg="1"/>
      <p:bldP spid="151568" grpId="0" animBg="1"/>
      <p:bldP spid="151569" grpId="0" animBg="1"/>
      <p:bldP spid="151570" grpId="0" animBg="1"/>
      <p:bldP spid="151571" grpId="0" animBg="1"/>
      <p:bldP spid="151572" grpId="0" animBg="1"/>
      <p:bldP spid="151573" grpId="0" animBg="1"/>
      <p:bldP spid="151574" grpId="0" animBg="1"/>
      <p:bldP spid="15157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5" name="内容占位符 2"/>
          <p:cNvSpPr>
            <a:spLocks noGrp="1"/>
          </p:cNvSpPr>
          <p:nvPr>
            <p:ph sz="quarter" idx="1"/>
          </p:nvPr>
        </p:nvSpPr>
        <p:spPr>
          <a:xfrm>
            <a:off x="457200" y="1219200"/>
            <a:ext cx="8229600" cy="4937125"/>
          </a:xfrm>
        </p:spPr>
        <p:txBody>
          <a:bodyPr/>
          <a:lstStyle/>
          <a:p>
            <a:pPr>
              <a:buFont typeface="Wingdings" pitchFamily="2" charset="2"/>
              <a:buNone/>
            </a:pPr>
            <a:r>
              <a:rPr lang="en-US" altLang="zh-CN"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例</a:t>
            </a:r>
            <a:r>
              <a:rPr lang="en-US" altLang="zh-CN" sz="2400" dirty="0" smtClean="0">
                <a:latin typeface="楷体_GB2312" pitchFamily="49" charset="-122"/>
                <a:ea typeface="楷体_GB2312" pitchFamily="49" charset="-122"/>
              </a:rPr>
              <a:t>3】</a:t>
            </a:r>
            <a:r>
              <a:rPr lang="zh-CN" altLang="en-US" sz="2400" dirty="0" smtClean="0">
                <a:latin typeface="楷体_GB2312" pitchFamily="49" charset="-122"/>
                <a:ea typeface="楷体_GB2312" pitchFamily="49" charset="-122"/>
              </a:rPr>
              <a:t>一个栈的输入序列为</a:t>
            </a:r>
            <a:r>
              <a:rPr lang="en-US" altLang="zh-CN" sz="2400" dirty="0" smtClean="0">
                <a:latin typeface="楷体_GB2312" pitchFamily="49" charset="-122"/>
                <a:ea typeface="楷体_GB2312" pitchFamily="49" charset="-122"/>
              </a:rPr>
              <a:t>123</a:t>
            </a:r>
            <a:r>
              <a:rPr lang="zh-CN" altLang="en-US" sz="2400" dirty="0" smtClean="0">
                <a:latin typeface="楷体_GB2312" pitchFamily="49" charset="-122"/>
                <a:ea typeface="楷体_GB2312" pitchFamily="49" charset="-122"/>
              </a:rPr>
              <a:t>，若在入栈的过程中允许出栈，则可能得到的出栈序列是什么？</a:t>
            </a:r>
            <a:endParaRPr lang="en-US" altLang="zh-CN" sz="2400" dirty="0" smtClean="0">
              <a:latin typeface="楷体_GB2312" pitchFamily="49" charset="-122"/>
              <a:ea typeface="楷体_GB2312" pitchFamily="49" charset="-122"/>
            </a:endParaRPr>
          </a:p>
          <a:p>
            <a:pPr>
              <a:buFont typeface="Wingdings" pitchFamily="2" charset="2"/>
              <a:buNone/>
            </a:pPr>
            <a:endParaRPr lang="en-US" altLang="zh-CN" sz="2400" dirty="0" smtClean="0">
              <a:ea typeface="楷体_GB2312" pitchFamily="49" charset="-122"/>
            </a:endParaRPr>
          </a:p>
          <a:p>
            <a:pPr>
              <a:buFont typeface="Wingdings" pitchFamily="2" charset="2"/>
              <a:buNone/>
            </a:pPr>
            <a:r>
              <a:rPr lang="zh-CN" altLang="en-US" sz="2400" dirty="0" smtClean="0">
                <a:ea typeface="楷体_GB2312" pitchFamily="49" charset="-122"/>
              </a:rPr>
              <a:t>答：</a:t>
            </a:r>
            <a:r>
              <a:rPr kumimoji="1" lang="zh-CN" altLang="en-US" sz="2800" dirty="0" smtClean="0">
                <a:latin typeface="宋体" pitchFamily="2" charset="-122"/>
              </a:rPr>
              <a:t>可以通过穷举所有可能性来求解：</a:t>
            </a:r>
          </a:p>
          <a:p>
            <a:pPr lvl="1">
              <a:spcBef>
                <a:spcPct val="20000"/>
              </a:spcBef>
              <a:buFont typeface="Wingdings" pitchFamily="2" charset="2"/>
              <a:buNone/>
            </a:pPr>
            <a:r>
              <a:rPr kumimoji="1" lang="zh-CN" altLang="en-US" sz="2400" dirty="0" smtClean="0">
                <a:solidFill>
                  <a:schemeClr val="tx1"/>
                </a:solidFill>
                <a:latin typeface="宋体" pitchFamily="2" charset="-122"/>
              </a:rPr>
              <a:t>① </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出， </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出，</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出， 即</a:t>
            </a:r>
            <a:r>
              <a:rPr kumimoji="1" lang="en-US" altLang="zh-CN" sz="2400" dirty="0" smtClean="0">
                <a:solidFill>
                  <a:schemeClr val="tx1"/>
                </a:solidFill>
                <a:latin typeface="宋体" pitchFamily="2" charset="-122"/>
              </a:rPr>
              <a:t>123</a:t>
            </a:r>
            <a:r>
              <a:rPr kumimoji="1" lang="zh-CN" altLang="en-US" sz="2400" dirty="0" smtClean="0">
                <a:solidFill>
                  <a:schemeClr val="tx1"/>
                </a:solidFill>
                <a:latin typeface="宋体" pitchFamily="2" charset="-122"/>
              </a:rPr>
              <a:t>；</a:t>
            </a:r>
          </a:p>
          <a:p>
            <a:pPr lvl="1">
              <a:spcBef>
                <a:spcPct val="20000"/>
              </a:spcBef>
              <a:buFont typeface="Wingdings" pitchFamily="2" charset="2"/>
              <a:buNone/>
            </a:pPr>
            <a:r>
              <a:rPr kumimoji="1" lang="zh-CN" altLang="en-US" sz="2400" dirty="0" smtClean="0">
                <a:solidFill>
                  <a:schemeClr val="tx1"/>
                </a:solidFill>
                <a:latin typeface="宋体" pitchFamily="2" charset="-122"/>
              </a:rPr>
              <a:t>② </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出， </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出，   即</a:t>
            </a:r>
            <a:r>
              <a:rPr kumimoji="1" lang="en-US" altLang="zh-CN" sz="2400" dirty="0" smtClean="0">
                <a:solidFill>
                  <a:schemeClr val="tx1"/>
                </a:solidFill>
                <a:latin typeface="宋体" pitchFamily="2" charset="-122"/>
              </a:rPr>
              <a:t>132</a:t>
            </a:r>
            <a:r>
              <a:rPr kumimoji="1" lang="zh-CN" altLang="en-US" sz="2400" dirty="0" smtClean="0">
                <a:solidFill>
                  <a:schemeClr val="tx1"/>
                </a:solidFill>
                <a:latin typeface="宋体" pitchFamily="2" charset="-122"/>
              </a:rPr>
              <a:t>；</a:t>
            </a:r>
          </a:p>
          <a:p>
            <a:pPr lvl="1">
              <a:spcBef>
                <a:spcPct val="20000"/>
              </a:spcBef>
              <a:buFont typeface="Wingdings" pitchFamily="2" charset="2"/>
              <a:buNone/>
            </a:pPr>
            <a:r>
              <a:rPr kumimoji="1" lang="zh-CN" altLang="en-US" sz="2400" dirty="0" smtClean="0">
                <a:solidFill>
                  <a:schemeClr val="tx1"/>
                </a:solidFill>
                <a:latin typeface="宋体" pitchFamily="2" charset="-122"/>
              </a:rPr>
              <a:t>③ </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出， </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出，    即</a:t>
            </a:r>
            <a:r>
              <a:rPr kumimoji="1" lang="en-US" altLang="zh-CN" sz="2400" dirty="0" smtClean="0">
                <a:solidFill>
                  <a:schemeClr val="tx1"/>
                </a:solidFill>
                <a:latin typeface="宋体" pitchFamily="2" charset="-122"/>
              </a:rPr>
              <a:t>231</a:t>
            </a:r>
            <a:r>
              <a:rPr kumimoji="1" lang="zh-CN" altLang="en-US" sz="2400" dirty="0" smtClean="0">
                <a:solidFill>
                  <a:schemeClr val="tx1"/>
                </a:solidFill>
                <a:latin typeface="宋体" pitchFamily="2" charset="-122"/>
              </a:rPr>
              <a:t>；</a:t>
            </a:r>
          </a:p>
          <a:p>
            <a:pPr lvl="1">
              <a:spcBef>
                <a:spcPct val="20000"/>
              </a:spcBef>
              <a:buFont typeface="Wingdings" pitchFamily="2" charset="2"/>
              <a:buNone/>
            </a:pPr>
            <a:r>
              <a:rPr kumimoji="1" lang="zh-CN" altLang="en-US" sz="2400" dirty="0" smtClean="0">
                <a:solidFill>
                  <a:schemeClr val="tx1"/>
                </a:solidFill>
                <a:latin typeface="宋体" pitchFamily="2" charset="-122"/>
              </a:rPr>
              <a:t>④ </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出，</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出，  即</a:t>
            </a:r>
            <a:r>
              <a:rPr kumimoji="1" lang="en-US" altLang="zh-CN" sz="2400" dirty="0" smtClean="0">
                <a:solidFill>
                  <a:schemeClr val="tx1"/>
                </a:solidFill>
                <a:latin typeface="宋体" pitchFamily="2" charset="-122"/>
              </a:rPr>
              <a:t>213</a:t>
            </a:r>
            <a:r>
              <a:rPr kumimoji="1" lang="zh-CN" altLang="en-US" sz="2400" dirty="0" smtClean="0">
                <a:solidFill>
                  <a:schemeClr val="tx1"/>
                </a:solidFill>
                <a:latin typeface="宋体" pitchFamily="2" charset="-122"/>
              </a:rPr>
              <a:t>；</a:t>
            </a:r>
          </a:p>
          <a:p>
            <a:pPr lvl="1">
              <a:spcBef>
                <a:spcPct val="20000"/>
              </a:spcBef>
              <a:buFont typeface="Wingdings" pitchFamily="2" charset="2"/>
              <a:buNone/>
            </a:pPr>
            <a:r>
              <a:rPr kumimoji="1" lang="zh-CN" altLang="en-US" sz="2400" dirty="0" smtClean="0">
                <a:solidFill>
                  <a:schemeClr val="tx1"/>
                </a:solidFill>
                <a:latin typeface="宋体" pitchFamily="2" charset="-122"/>
              </a:rPr>
              <a:t>⑤ </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入，</a:t>
            </a:r>
            <a:r>
              <a:rPr kumimoji="1" lang="en-US" altLang="zh-CN" sz="2400" dirty="0" smtClean="0">
                <a:solidFill>
                  <a:schemeClr val="tx1"/>
                </a:solidFill>
                <a:latin typeface="宋体" pitchFamily="2" charset="-122"/>
              </a:rPr>
              <a:t>3</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2</a:t>
            </a:r>
            <a:r>
              <a:rPr kumimoji="1" lang="zh-CN" altLang="en-US" sz="2400" dirty="0" smtClean="0">
                <a:solidFill>
                  <a:schemeClr val="tx1"/>
                </a:solidFill>
                <a:latin typeface="宋体" pitchFamily="2" charset="-122"/>
              </a:rPr>
              <a:t>、</a:t>
            </a:r>
            <a:r>
              <a:rPr kumimoji="1" lang="en-US" altLang="zh-CN" sz="2400" dirty="0" smtClean="0">
                <a:solidFill>
                  <a:schemeClr val="tx1"/>
                </a:solidFill>
                <a:latin typeface="宋体" pitchFamily="2" charset="-122"/>
              </a:rPr>
              <a:t>1</a:t>
            </a:r>
            <a:r>
              <a:rPr kumimoji="1" lang="zh-CN" altLang="en-US" sz="2400" dirty="0" smtClean="0">
                <a:solidFill>
                  <a:schemeClr val="tx1"/>
                </a:solidFill>
                <a:latin typeface="宋体" pitchFamily="2" charset="-122"/>
              </a:rPr>
              <a:t>出，    即</a:t>
            </a:r>
            <a:r>
              <a:rPr kumimoji="1" lang="en-US" altLang="zh-CN" sz="2400" dirty="0" smtClean="0">
                <a:solidFill>
                  <a:schemeClr val="tx1"/>
                </a:solidFill>
                <a:latin typeface="宋体" pitchFamily="2" charset="-122"/>
              </a:rPr>
              <a:t>321</a:t>
            </a:r>
            <a:r>
              <a:rPr kumimoji="1" lang="zh-CN" altLang="en-US" sz="2400" dirty="0" smtClean="0">
                <a:solidFill>
                  <a:schemeClr val="tx1"/>
                </a:solidFill>
                <a:latin typeface="宋体" pitchFamily="2" charset="-122"/>
              </a:rPr>
              <a:t>；</a:t>
            </a:r>
          </a:p>
          <a:p>
            <a:pPr>
              <a:spcBef>
                <a:spcPct val="20000"/>
              </a:spcBef>
              <a:buFont typeface="Wingdings" pitchFamily="2" charset="2"/>
              <a:buNone/>
            </a:pPr>
            <a:r>
              <a:rPr kumimoji="1" lang="en-US" altLang="zh-CN" sz="2400" dirty="0" smtClean="0">
                <a:latin typeface="宋体" pitchFamily="2" charset="-122"/>
              </a:rPr>
              <a:t>	</a:t>
            </a:r>
            <a:r>
              <a:rPr kumimoji="1" lang="zh-CN" altLang="en-US" sz="2400" dirty="0" smtClean="0">
                <a:latin typeface="宋体" pitchFamily="2" charset="-122"/>
              </a:rPr>
              <a:t>合计有</a:t>
            </a:r>
            <a:r>
              <a:rPr kumimoji="1" lang="en-US" altLang="zh-CN" sz="2400" dirty="0" smtClean="0">
                <a:latin typeface="宋体" pitchFamily="2" charset="-122"/>
              </a:rPr>
              <a:t>5</a:t>
            </a:r>
            <a:r>
              <a:rPr kumimoji="1" lang="zh-CN" altLang="en-US" sz="2400" dirty="0" smtClean="0">
                <a:latin typeface="宋体" pitchFamily="2" charset="-122"/>
              </a:rPr>
              <a:t>种可能性。</a:t>
            </a:r>
          </a:p>
          <a:p>
            <a:pPr>
              <a:buFont typeface="Wingdings" pitchFamily="2" charset="2"/>
              <a:buNone/>
            </a:pPr>
            <a:endParaRPr lang="zh-CN" altLang="en-US" dirty="0" smtClean="0"/>
          </a:p>
        </p:txBody>
      </p:sp>
      <p:sp>
        <p:nvSpPr>
          <p:cNvPr id="6" name="灯片编号占位符 5"/>
          <p:cNvSpPr>
            <a:spLocks noGrp="1"/>
          </p:cNvSpPr>
          <p:nvPr>
            <p:ph type="sldNum" sz="quarter" idx="12"/>
          </p:nvPr>
        </p:nvSpPr>
        <p:spPr/>
        <p:txBody>
          <a:bodyPr/>
          <a:lstStyle/>
          <a:p>
            <a:pPr>
              <a:defRPr/>
            </a:pPr>
            <a:fld id="{1F8F9521-1F79-4E02-B9E6-EAC1D6B6DA46}" type="slidenum">
              <a:rPr lang="en-GB" smtClean="0"/>
              <a:pPr>
                <a:defRPr/>
              </a:pPr>
              <a:t>34</a:t>
            </a:fld>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7" dur="500"/>
                                        <p:tgtEl>
                                          <p:spTgt spid="440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10" dur="500"/>
                                        <p:tgtEl>
                                          <p:spTgt spid="440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13" dur="500"/>
                                        <p:tgtEl>
                                          <p:spTgt spid="4403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6" dur="500"/>
                                        <p:tgtEl>
                                          <p:spTgt spid="4403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19" dur="500"/>
                                        <p:tgtEl>
                                          <p:spTgt spid="44035">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035">
                                            <p:txEl>
                                              <p:pRg st="7" end="7"/>
                                            </p:txEl>
                                          </p:spTgt>
                                        </p:tgtEl>
                                        <p:attrNameLst>
                                          <p:attrName>style.visibility</p:attrName>
                                        </p:attrNameLst>
                                      </p:cBhvr>
                                      <p:to>
                                        <p:strVal val="visible"/>
                                      </p:to>
                                    </p:set>
                                    <p:animEffect transition="in" filter="blinds(horizontal)">
                                      <p:cBhvr>
                                        <p:cTn id="22" dur="500"/>
                                        <p:tgtEl>
                                          <p:spTgt spid="44035">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5" dur="500"/>
                                        <p:tgtEl>
                                          <p:spTgt spid="44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914400" y="838200"/>
            <a:ext cx="7391400" cy="228600"/>
          </a:xfrm>
          <a:prstGeom prst="rect">
            <a:avLst/>
          </a:prstGeom>
          <a:noFill/>
          <a:ln w="9525">
            <a:solidFill>
              <a:schemeClr val="tx1"/>
            </a:solidFill>
            <a:miter lim="800000"/>
            <a:headEnd/>
            <a:tailEnd/>
          </a:ln>
        </p:spPr>
        <p:txBody>
          <a:bodyPr wrap="none" anchor="ctr"/>
          <a:lstStyle/>
          <a:p>
            <a:pPr algn="ctr"/>
            <a:endParaRPr lang="zh-CN" altLang="en-US"/>
          </a:p>
        </p:txBody>
      </p:sp>
      <p:sp>
        <p:nvSpPr>
          <p:cNvPr id="52227" name="Line 3"/>
          <p:cNvSpPr>
            <a:spLocks noChangeShapeType="1"/>
          </p:cNvSpPr>
          <p:nvPr/>
        </p:nvSpPr>
        <p:spPr bwMode="auto">
          <a:xfrm>
            <a:off x="3810000" y="381000"/>
            <a:ext cx="0" cy="1143000"/>
          </a:xfrm>
          <a:prstGeom prst="line">
            <a:avLst/>
          </a:prstGeom>
          <a:noFill/>
          <a:ln w="9525">
            <a:solidFill>
              <a:schemeClr val="tx1"/>
            </a:solidFill>
            <a:round/>
            <a:headEnd/>
            <a:tailEnd/>
          </a:ln>
        </p:spPr>
        <p:txBody>
          <a:bodyPr wrap="none" anchor="ctr"/>
          <a:lstStyle/>
          <a:p>
            <a:endParaRPr lang="zh-CN" altLang="en-US"/>
          </a:p>
        </p:txBody>
      </p:sp>
      <p:sp>
        <p:nvSpPr>
          <p:cNvPr id="52228" name="Line 4"/>
          <p:cNvSpPr>
            <a:spLocks noChangeShapeType="1"/>
          </p:cNvSpPr>
          <p:nvPr/>
        </p:nvSpPr>
        <p:spPr bwMode="auto">
          <a:xfrm>
            <a:off x="5105400" y="381000"/>
            <a:ext cx="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2229" name="Rectangle 5"/>
          <p:cNvSpPr>
            <a:spLocks noChangeArrowheads="1"/>
          </p:cNvSpPr>
          <p:nvPr/>
        </p:nvSpPr>
        <p:spPr bwMode="auto">
          <a:xfrm>
            <a:off x="4953000" y="838200"/>
            <a:ext cx="1066800" cy="228600"/>
          </a:xfrm>
          <a:prstGeom prst="rect">
            <a:avLst/>
          </a:prstGeom>
          <a:solidFill>
            <a:schemeClr val="hlink">
              <a:alpha val="50195"/>
            </a:schemeClr>
          </a:solidFill>
          <a:ln w="9525">
            <a:solidFill>
              <a:schemeClr val="tx1"/>
            </a:solidFill>
            <a:miter lim="800000"/>
            <a:headEnd/>
            <a:tailEnd/>
          </a:ln>
        </p:spPr>
        <p:txBody>
          <a:bodyPr wrap="none" anchor="ctr"/>
          <a:lstStyle/>
          <a:p>
            <a:pPr algn="ctr"/>
            <a:endParaRPr lang="zh-CN" altLang="en-US"/>
          </a:p>
        </p:txBody>
      </p:sp>
      <p:sp>
        <p:nvSpPr>
          <p:cNvPr id="52230" name="Line 6"/>
          <p:cNvSpPr>
            <a:spLocks noChangeShapeType="1"/>
          </p:cNvSpPr>
          <p:nvPr/>
        </p:nvSpPr>
        <p:spPr bwMode="auto">
          <a:xfrm>
            <a:off x="6096000" y="381000"/>
            <a:ext cx="0" cy="457200"/>
          </a:xfrm>
          <a:prstGeom prst="line">
            <a:avLst/>
          </a:prstGeom>
          <a:noFill/>
          <a:ln w="9525">
            <a:solidFill>
              <a:schemeClr val="tx1"/>
            </a:solidFill>
            <a:round/>
            <a:headEnd/>
            <a:tailEnd type="triangle" w="med" len="med"/>
          </a:ln>
        </p:spPr>
        <p:txBody>
          <a:bodyPr wrap="none" anchor="ctr"/>
          <a:lstStyle/>
          <a:p>
            <a:endParaRPr lang="zh-CN" altLang="en-US"/>
          </a:p>
        </p:txBody>
      </p:sp>
      <p:sp>
        <p:nvSpPr>
          <p:cNvPr id="52231" name="Text Box 7"/>
          <p:cNvSpPr txBox="1">
            <a:spLocks noChangeArrowheads="1"/>
          </p:cNvSpPr>
          <p:nvPr/>
        </p:nvSpPr>
        <p:spPr bwMode="auto">
          <a:xfrm>
            <a:off x="3048000" y="228600"/>
            <a:ext cx="749300" cy="579438"/>
          </a:xfrm>
          <a:prstGeom prst="rect">
            <a:avLst/>
          </a:prstGeom>
          <a:noFill/>
          <a:ln w="9525">
            <a:noFill/>
            <a:miter lim="800000"/>
            <a:headEnd/>
            <a:tailEnd/>
          </a:ln>
        </p:spPr>
        <p:txBody>
          <a:bodyPr wrap="none">
            <a:spAutoFit/>
          </a:bodyPr>
          <a:lstStyle/>
          <a:p>
            <a:r>
              <a:rPr lang="en-US" altLang="zh-CN" sz="3200"/>
              <a:t>pos</a:t>
            </a:r>
            <a:endParaRPr lang="en-US" altLang="zh-CN" sz="2400"/>
          </a:p>
        </p:txBody>
      </p:sp>
      <p:sp>
        <p:nvSpPr>
          <p:cNvPr id="52232" name="Text Box 8"/>
          <p:cNvSpPr txBox="1">
            <a:spLocks noChangeArrowheads="1"/>
          </p:cNvSpPr>
          <p:nvPr/>
        </p:nvSpPr>
        <p:spPr bwMode="auto">
          <a:xfrm>
            <a:off x="4718050" y="206375"/>
            <a:ext cx="387350" cy="579438"/>
          </a:xfrm>
          <a:prstGeom prst="rect">
            <a:avLst/>
          </a:prstGeom>
          <a:noFill/>
          <a:ln w="9525">
            <a:noFill/>
            <a:miter lim="800000"/>
            <a:headEnd/>
            <a:tailEnd/>
          </a:ln>
        </p:spPr>
        <p:txBody>
          <a:bodyPr wrap="none">
            <a:spAutoFit/>
          </a:bodyPr>
          <a:lstStyle/>
          <a:p>
            <a:r>
              <a:rPr lang="en-US" altLang="zh-CN" sz="3200"/>
              <a:t>k</a:t>
            </a:r>
            <a:endParaRPr lang="en-US" altLang="zh-CN" sz="2400"/>
          </a:p>
        </p:txBody>
      </p:sp>
      <p:sp>
        <p:nvSpPr>
          <p:cNvPr id="152585" name="Text Box 9"/>
          <p:cNvSpPr txBox="1">
            <a:spLocks noChangeArrowheads="1"/>
          </p:cNvSpPr>
          <p:nvPr/>
        </p:nvSpPr>
        <p:spPr bwMode="auto">
          <a:xfrm>
            <a:off x="517525" y="2795588"/>
            <a:ext cx="4298950" cy="641350"/>
          </a:xfrm>
          <a:prstGeom prst="rect">
            <a:avLst/>
          </a:prstGeom>
          <a:noFill/>
          <a:ln w="9525">
            <a:noFill/>
            <a:miter lim="800000"/>
            <a:headEnd/>
            <a:tailEnd/>
          </a:ln>
        </p:spPr>
        <p:txBody>
          <a:bodyPr wrap="none">
            <a:spAutoFit/>
          </a:bodyPr>
          <a:lstStyle/>
          <a:p>
            <a:r>
              <a:rPr lang="zh-CN" altLang="en-US" sz="3600">
                <a:ea typeface="楷体_GB2312" pitchFamily="49" charset="-122"/>
              </a:rPr>
              <a:t>算法的基本思想为：</a:t>
            </a:r>
            <a:endParaRPr lang="zh-CN" altLang="en-US" sz="2400"/>
          </a:p>
        </p:txBody>
      </p:sp>
      <p:sp>
        <p:nvSpPr>
          <p:cNvPr id="152586" name="Text Box 10"/>
          <p:cNvSpPr txBox="1">
            <a:spLocks noChangeArrowheads="1"/>
          </p:cNvSpPr>
          <p:nvPr/>
        </p:nvSpPr>
        <p:spPr bwMode="auto">
          <a:xfrm>
            <a:off x="1139825" y="3429000"/>
            <a:ext cx="6937375" cy="641350"/>
          </a:xfrm>
          <a:prstGeom prst="rect">
            <a:avLst/>
          </a:prstGeom>
          <a:noFill/>
          <a:ln w="9525">
            <a:noFill/>
            <a:miter lim="800000"/>
            <a:headEnd/>
            <a:tailEnd/>
          </a:ln>
        </p:spPr>
        <p:txBody>
          <a:bodyPr wrap="none">
            <a:spAutoFit/>
          </a:bodyPr>
          <a:lstStyle/>
          <a:p>
            <a:r>
              <a:rPr lang="en-US" altLang="zh-CN" sz="3600"/>
              <a:t>S[S[0]+1..S[0]+k-pos] = S[pos.. k-1]</a:t>
            </a:r>
            <a:endParaRPr lang="en-US" altLang="zh-CN" sz="2400"/>
          </a:p>
        </p:txBody>
      </p:sp>
      <p:sp>
        <p:nvSpPr>
          <p:cNvPr id="52235" name="Rectangle 11"/>
          <p:cNvSpPr>
            <a:spLocks noChangeArrowheads="1"/>
          </p:cNvSpPr>
          <p:nvPr/>
        </p:nvSpPr>
        <p:spPr bwMode="auto">
          <a:xfrm>
            <a:off x="990600" y="2209800"/>
            <a:ext cx="1752600" cy="228600"/>
          </a:xfrm>
          <a:prstGeom prst="rect">
            <a:avLst/>
          </a:prstGeom>
          <a:solidFill>
            <a:srgbClr val="00FFCC"/>
          </a:solidFill>
          <a:ln w="9525">
            <a:solidFill>
              <a:schemeClr val="tx1"/>
            </a:solidFill>
            <a:miter lim="800000"/>
            <a:headEnd/>
            <a:tailEnd/>
          </a:ln>
        </p:spPr>
        <p:txBody>
          <a:bodyPr wrap="none" anchor="ctr"/>
          <a:lstStyle/>
          <a:p>
            <a:pPr algn="ctr"/>
            <a:endParaRPr lang="zh-CN" altLang="en-US"/>
          </a:p>
        </p:txBody>
      </p:sp>
      <p:sp>
        <p:nvSpPr>
          <p:cNvPr id="52236" name="Rectangle 12"/>
          <p:cNvSpPr>
            <a:spLocks noChangeArrowheads="1"/>
          </p:cNvSpPr>
          <p:nvPr/>
        </p:nvSpPr>
        <p:spPr bwMode="auto">
          <a:xfrm>
            <a:off x="2743200" y="838200"/>
            <a:ext cx="1066800" cy="228600"/>
          </a:xfrm>
          <a:prstGeom prst="rect">
            <a:avLst/>
          </a:prstGeom>
          <a:solidFill>
            <a:schemeClr val="hlink">
              <a:alpha val="50195"/>
            </a:schemeClr>
          </a:solidFill>
          <a:ln w="9525">
            <a:solidFill>
              <a:schemeClr val="tx1"/>
            </a:solidFill>
            <a:miter lim="800000"/>
            <a:headEnd/>
            <a:tailEnd/>
          </a:ln>
        </p:spPr>
        <p:txBody>
          <a:bodyPr wrap="none" anchor="ctr"/>
          <a:lstStyle/>
          <a:p>
            <a:pPr algn="ctr"/>
            <a:endParaRPr lang="zh-CN" altLang="en-US"/>
          </a:p>
        </p:txBody>
      </p:sp>
      <p:sp>
        <p:nvSpPr>
          <p:cNvPr id="52237" name="Line 13"/>
          <p:cNvSpPr>
            <a:spLocks noChangeShapeType="1"/>
          </p:cNvSpPr>
          <p:nvPr/>
        </p:nvSpPr>
        <p:spPr bwMode="auto">
          <a:xfrm>
            <a:off x="2743200" y="1066800"/>
            <a:ext cx="0" cy="1143000"/>
          </a:xfrm>
          <a:prstGeom prst="line">
            <a:avLst/>
          </a:prstGeom>
          <a:noFill/>
          <a:ln w="9525">
            <a:solidFill>
              <a:schemeClr val="tx1"/>
            </a:solidFill>
            <a:prstDash val="dash"/>
            <a:round/>
            <a:headEnd/>
            <a:tailEnd/>
          </a:ln>
        </p:spPr>
        <p:txBody>
          <a:bodyPr wrap="none" anchor="ctr"/>
          <a:lstStyle/>
          <a:p>
            <a:endParaRPr lang="zh-CN" altLang="en-US"/>
          </a:p>
        </p:txBody>
      </p:sp>
      <p:sp>
        <p:nvSpPr>
          <p:cNvPr id="52238" name="Text Box 14"/>
          <p:cNvSpPr txBox="1">
            <a:spLocks noChangeArrowheads="1"/>
          </p:cNvSpPr>
          <p:nvPr/>
        </p:nvSpPr>
        <p:spPr bwMode="auto">
          <a:xfrm>
            <a:off x="288925" y="95250"/>
            <a:ext cx="3152775" cy="579438"/>
          </a:xfrm>
          <a:prstGeom prst="rect">
            <a:avLst/>
          </a:prstGeom>
          <a:noFill/>
          <a:ln w="9525">
            <a:noFill/>
            <a:miter lim="800000"/>
            <a:headEnd/>
            <a:tailEnd/>
          </a:ln>
        </p:spPr>
        <p:txBody>
          <a:bodyPr wrap="none">
            <a:spAutoFit/>
          </a:bodyPr>
          <a:lstStyle/>
          <a:p>
            <a:r>
              <a:rPr lang="zh-CN" altLang="en-US" sz="3200">
                <a:solidFill>
                  <a:srgbClr val="006600"/>
                </a:solidFill>
                <a:latin typeface="楷体_GB2312" pitchFamily="49" charset="-122"/>
                <a:ea typeface="楷体_GB2312" pitchFamily="49" charset="-122"/>
              </a:rPr>
              <a:t>删除之前的 </a:t>
            </a:r>
            <a:r>
              <a:rPr lang="en-US" altLang="zh-CN" sz="3200">
                <a:solidFill>
                  <a:srgbClr val="006600"/>
                </a:solidFill>
                <a:ea typeface="楷体_GB2312" pitchFamily="49" charset="-122"/>
              </a:rPr>
              <a:t>S </a:t>
            </a:r>
            <a:r>
              <a:rPr lang="zh-CN" altLang="en-US" sz="3200">
                <a:solidFill>
                  <a:srgbClr val="006600"/>
                </a:solidFill>
                <a:latin typeface="楷体_GB2312" pitchFamily="49" charset="-122"/>
                <a:ea typeface="楷体_GB2312" pitchFamily="49" charset="-122"/>
              </a:rPr>
              <a:t>串</a:t>
            </a:r>
            <a:endParaRPr lang="zh-CN" altLang="en-US" sz="2400"/>
          </a:p>
        </p:txBody>
      </p:sp>
      <p:sp>
        <p:nvSpPr>
          <p:cNvPr id="52239" name="Text Box 15"/>
          <p:cNvSpPr txBox="1">
            <a:spLocks noChangeArrowheads="1"/>
          </p:cNvSpPr>
          <p:nvPr/>
        </p:nvSpPr>
        <p:spPr bwMode="auto">
          <a:xfrm>
            <a:off x="76200" y="1504950"/>
            <a:ext cx="3152775" cy="579438"/>
          </a:xfrm>
          <a:prstGeom prst="rect">
            <a:avLst/>
          </a:prstGeom>
          <a:noFill/>
          <a:ln w="9525">
            <a:noFill/>
            <a:miter lim="800000"/>
            <a:headEnd/>
            <a:tailEnd/>
          </a:ln>
        </p:spPr>
        <p:txBody>
          <a:bodyPr wrap="none">
            <a:spAutoFit/>
          </a:bodyPr>
          <a:lstStyle/>
          <a:p>
            <a:r>
              <a:rPr lang="zh-CN" altLang="en-US" sz="3200">
                <a:solidFill>
                  <a:srgbClr val="006600"/>
                </a:solidFill>
                <a:latin typeface="楷体_GB2312" pitchFamily="49" charset="-122"/>
                <a:ea typeface="楷体_GB2312" pitchFamily="49" charset="-122"/>
              </a:rPr>
              <a:t>删除之后的 </a:t>
            </a:r>
            <a:r>
              <a:rPr lang="en-US" altLang="zh-CN" sz="3200">
                <a:solidFill>
                  <a:srgbClr val="006600"/>
                </a:solidFill>
                <a:ea typeface="楷体_GB2312" pitchFamily="49" charset="-122"/>
              </a:rPr>
              <a:t>S </a:t>
            </a:r>
            <a:r>
              <a:rPr lang="zh-CN" altLang="en-US" sz="3200">
                <a:solidFill>
                  <a:srgbClr val="006600"/>
                </a:solidFill>
                <a:latin typeface="楷体_GB2312" pitchFamily="49" charset="-122"/>
                <a:ea typeface="楷体_GB2312" pitchFamily="49" charset="-122"/>
              </a:rPr>
              <a:t>串</a:t>
            </a:r>
            <a:endParaRPr lang="zh-CN" altLang="en-US" sz="2400"/>
          </a:p>
        </p:txBody>
      </p:sp>
      <p:sp>
        <p:nvSpPr>
          <p:cNvPr id="152592" name="Text Box 16"/>
          <p:cNvSpPr txBox="1">
            <a:spLocks noChangeArrowheads="1"/>
          </p:cNvSpPr>
          <p:nvPr/>
        </p:nvSpPr>
        <p:spPr bwMode="auto">
          <a:xfrm>
            <a:off x="152400" y="4114800"/>
            <a:ext cx="8991600" cy="2428875"/>
          </a:xfrm>
          <a:prstGeom prst="rect">
            <a:avLst/>
          </a:prstGeom>
          <a:noFill/>
          <a:ln w="9525">
            <a:noFill/>
            <a:miter lim="800000"/>
            <a:headEnd/>
            <a:tailEnd/>
          </a:ln>
        </p:spPr>
        <p:txBody>
          <a:bodyPr>
            <a:spAutoFit/>
          </a:bodyPr>
          <a:lstStyle/>
          <a:p>
            <a:pPr>
              <a:lnSpc>
                <a:spcPct val="120000"/>
              </a:lnSpc>
            </a:pPr>
            <a:r>
              <a:rPr lang="zh-CN" altLang="en-US" sz="3200">
                <a:solidFill>
                  <a:srgbClr val="006600"/>
                </a:solidFill>
                <a:latin typeface="楷体_GB2312" pitchFamily="49" charset="-122"/>
                <a:ea typeface="楷体_GB2312" pitchFamily="49" charset="-122"/>
              </a:rPr>
              <a:t>具体写算法时，上述串的赋值是对单个字符进行的，因为在查询过程中，一旦指针 </a:t>
            </a:r>
            <a:r>
              <a:rPr lang="en-US" altLang="zh-CN" sz="3200">
                <a:solidFill>
                  <a:srgbClr val="006600"/>
                </a:solidFill>
                <a:latin typeface="楷体_GB2312" pitchFamily="49" charset="-122"/>
                <a:ea typeface="楷体_GB2312" pitchFamily="49" charset="-122"/>
              </a:rPr>
              <a:t>i“</a:t>
            </a:r>
            <a:r>
              <a:rPr lang="zh-CN" altLang="en-US" sz="3200">
                <a:solidFill>
                  <a:srgbClr val="006600"/>
                </a:solidFill>
                <a:latin typeface="楷体_GB2312" pitchFamily="49" charset="-122"/>
                <a:ea typeface="楷体_GB2312" pitchFamily="49" charset="-122"/>
              </a:rPr>
              <a:t>回退”，则说明上一次搜索的起始位置的字符肯定不会被删除。详细算法见下页。</a:t>
            </a:r>
            <a:endParaRPr lang="zh-CN" altLang="en-US" sz="2400">
              <a:solidFill>
                <a:srgbClr val="0066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152586"/>
                                        </p:tgtEl>
                                        <p:attrNameLst>
                                          <p:attrName>style.visibility</p:attrName>
                                        </p:attrNameLst>
                                      </p:cBhvr>
                                      <p:to>
                                        <p:strVal val="visible"/>
                                      </p:to>
                                    </p:set>
                                    <p:animEffect transition="in" filter="box(out)">
                                      <p:cBhvr>
                                        <p:cTn id="11" dur="500"/>
                                        <p:tgtEl>
                                          <p:spTgt spid="15258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52592"/>
                                        </p:tgtEl>
                                        <p:attrNameLst>
                                          <p:attrName>style.visibility</p:attrName>
                                        </p:attrNameLst>
                                      </p:cBhvr>
                                      <p:to>
                                        <p:strVal val="visible"/>
                                      </p:to>
                                    </p:set>
                                    <p:anim calcmode="lin" valueType="num">
                                      <p:cBhvr additive="base">
                                        <p:cTn id="16" dur="500" fill="hold"/>
                                        <p:tgtEl>
                                          <p:spTgt spid="152592"/>
                                        </p:tgtEl>
                                        <p:attrNameLst>
                                          <p:attrName>ppt_x</p:attrName>
                                        </p:attrNameLst>
                                      </p:cBhvr>
                                      <p:tavLst>
                                        <p:tav tm="0">
                                          <p:val>
                                            <p:strVal val="0-#ppt_w/2"/>
                                          </p:val>
                                        </p:tav>
                                        <p:tav tm="100000">
                                          <p:val>
                                            <p:strVal val="#ppt_x"/>
                                          </p:val>
                                        </p:tav>
                                      </p:tavLst>
                                    </p:anim>
                                    <p:anim calcmode="lin" valueType="num">
                                      <p:cBhvr additive="base">
                                        <p:cTn id="17" dur="500" fill="hold"/>
                                        <p:tgtEl>
                                          <p:spTgt spid="1525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5" grpId="0" autoUpdateAnimBg="0"/>
      <p:bldP spid="152586" grpId="0" autoUpdateAnimBg="0"/>
      <p:bldP spid="152592" grpId="0" autoUpdateAnimBg="0"/>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2"/>
          <p:cNvSpPr txBox="1">
            <a:spLocks noChangeArrowheads="1"/>
          </p:cNvSpPr>
          <p:nvPr/>
        </p:nvSpPr>
        <p:spPr bwMode="auto">
          <a:xfrm>
            <a:off x="76200" y="152400"/>
            <a:ext cx="9448800" cy="6737350"/>
          </a:xfrm>
          <a:prstGeom prst="rect">
            <a:avLst/>
          </a:prstGeom>
          <a:noFill/>
          <a:ln w="9525">
            <a:noFill/>
            <a:miter lim="800000"/>
            <a:headEnd/>
            <a:tailEnd/>
          </a:ln>
        </p:spPr>
        <p:txBody>
          <a:bodyPr>
            <a:spAutoFit/>
          </a:bodyPr>
          <a:lstStyle/>
          <a:p>
            <a:pPr>
              <a:lnSpc>
                <a:spcPct val="105000"/>
              </a:lnSpc>
            </a:pPr>
            <a:r>
              <a:rPr lang="en-US" altLang="zh-CN" sz="3200" b="1">
                <a:solidFill>
                  <a:srgbClr val="006600"/>
                </a:solidFill>
              </a:rPr>
              <a:t>void</a:t>
            </a:r>
            <a:r>
              <a:rPr lang="en-US" altLang="zh-CN" sz="3200">
                <a:solidFill>
                  <a:srgbClr val="006600"/>
                </a:solidFill>
              </a:rPr>
              <a:t> del_sub(SString S,  SString T) {</a:t>
            </a:r>
          </a:p>
          <a:p>
            <a:pPr>
              <a:lnSpc>
                <a:spcPct val="105000"/>
              </a:lnSpc>
            </a:pPr>
            <a:r>
              <a:rPr lang="en-US" altLang="zh-CN" sz="3200">
                <a:solidFill>
                  <a:srgbClr val="006600"/>
                </a:solidFill>
              </a:rPr>
              <a:t>  k=0;  i=1; // </a:t>
            </a:r>
            <a:r>
              <a:rPr lang="en-US" altLang="zh-CN" sz="2400">
                <a:solidFill>
                  <a:srgbClr val="006600"/>
                </a:solidFill>
              </a:rPr>
              <a:t>k</a:t>
            </a:r>
            <a:r>
              <a:rPr lang="zh-CN" altLang="en-US" sz="2400">
                <a:solidFill>
                  <a:srgbClr val="006600"/>
                </a:solidFill>
                <a:ea typeface="楷体_GB2312" pitchFamily="49" charset="-122"/>
              </a:rPr>
              <a:t>指示新串的当前长度，</a:t>
            </a:r>
            <a:r>
              <a:rPr lang="en-US" altLang="zh-CN" sz="2400">
                <a:solidFill>
                  <a:srgbClr val="006600"/>
                </a:solidFill>
                <a:ea typeface="楷体_GB2312" pitchFamily="49" charset="-122"/>
              </a:rPr>
              <a:t>i</a:t>
            </a:r>
            <a:r>
              <a:rPr lang="zh-CN" altLang="en-US" sz="2400">
                <a:solidFill>
                  <a:srgbClr val="006600"/>
                </a:solidFill>
                <a:ea typeface="楷体_GB2312" pitchFamily="49" charset="-122"/>
              </a:rPr>
              <a:t>指示</a:t>
            </a:r>
            <a:r>
              <a:rPr lang="en-US" altLang="zh-CN" sz="2400">
                <a:solidFill>
                  <a:srgbClr val="006600"/>
                </a:solidFill>
                <a:ea typeface="楷体_GB2312" pitchFamily="49" charset="-122"/>
              </a:rPr>
              <a:t>S</a:t>
            </a:r>
            <a:r>
              <a:rPr lang="zh-CN" altLang="en-US" sz="2400">
                <a:solidFill>
                  <a:srgbClr val="006600"/>
                </a:solidFill>
                <a:ea typeface="楷体_GB2312" pitchFamily="49" charset="-122"/>
              </a:rPr>
              <a:t>串中当前匹配的字符</a:t>
            </a:r>
            <a:endParaRPr lang="zh-CN" altLang="en-US" sz="3200">
              <a:solidFill>
                <a:srgbClr val="006600"/>
              </a:solidFill>
            </a:endParaRPr>
          </a:p>
          <a:p>
            <a:pPr>
              <a:lnSpc>
                <a:spcPct val="105000"/>
              </a:lnSpc>
            </a:pPr>
            <a:r>
              <a:rPr lang="zh-CN" altLang="en-US" sz="3200">
                <a:solidFill>
                  <a:srgbClr val="006600"/>
                </a:solidFill>
              </a:rPr>
              <a:t>  </a:t>
            </a:r>
            <a:r>
              <a:rPr lang="en-US" altLang="zh-CN" sz="3200" b="1">
                <a:solidFill>
                  <a:srgbClr val="006600"/>
                </a:solidFill>
              </a:rPr>
              <a:t>while</a:t>
            </a:r>
            <a:r>
              <a:rPr lang="en-US" altLang="zh-CN" sz="3200">
                <a:solidFill>
                  <a:srgbClr val="006600"/>
                </a:solidFill>
              </a:rPr>
              <a:t>  (i &lt;= S[0]-T[0]+1) {</a:t>
            </a:r>
          </a:p>
          <a:p>
            <a:pPr>
              <a:lnSpc>
                <a:spcPct val="105000"/>
              </a:lnSpc>
            </a:pPr>
            <a:r>
              <a:rPr lang="en-US" altLang="zh-CN" sz="3200">
                <a:solidFill>
                  <a:srgbClr val="006600"/>
                </a:solidFill>
              </a:rPr>
              <a:t>     j=1;</a:t>
            </a:r>
          </a:p>
          <a:p>
            <a:pPr>
              <a:lnSpc>
                <a:spcPct val="105000"/>
              </a:lnSpc>
            </a:pPr>
            <a:r>
              <a:rPr lang="en-US" altLang="zh-CN" sz="3200">
                <a:solidFill>
                  <a:srgbClr val="006600"/>
                </a:solidFill>
              </a:rPr>
              <a:t>    </a:t>
            </a:r>
            <a:r>
              <a:rPr lang="en-US" altLang="zh-CN" sz="3200" b="1">
                <a:solidFill>
                  <a:srgbClr val="006600"/>
                </a:solidFill>
              </a:rPr>
              <a:t>while</a:t>
            </a:r>
            <a:r>
              <a:rPr lang="en-US" altLang="zh-CN" sz="3200">
                <a:solidFill>
                  <a:srgbClr val="006600"/>
                </a:solidFill>
              </a:rPr>
              <a:t> (j&lt;=T[0]  </a:t>
            </a:r>
            <a:r>
              <a:rPr lang="en-US" altLang="zh-CN" sz="3200" b="1">
                <a:solidFill>
                  <a:srgbClr val="006600"/>
                </a:solidFill>
              </a:rPr>
              <a:t>&amp;&amp;</a:t>
            </a:r>
            <a:r>
              <a:rPr lang="en-US" altLang="zh-CN" sz="3200">
                <a:solidFill>
                  <a:srgbClr val="006600"/>
                </a:solidFill>
              </a:rPr>
              <a:t> S[i] = T[j] ) </a:t>
            </a:r>
          </a:p>
          <a:p>
            <a:pPr>
              <a:lnSpc>
                <a:spcPct val="105000"/>
              </a:lnSpc>
            </a:pPr>
            <a:r>
              <a:rPr lang="en-US" altLang="zh-CN" sz="3200">
                <a:solidFill>
                  <a:srgbClr val="006600"/>
                </a:solidFill>
              </a:rPr>
              <a:t>        {  ++i;  ++j; }  // </a:t>
            </a:r>
            <a:r>
              <a:rPr lang="zh-CN" altLang="zh-CN" sz="3200">
                <a:solidFill>
                  <a:srgbClr val="006600"/>
                </a:solidFill>
                <a:ea typeface="楷体_GB2312" pitchFamily="49" charset="-122"/>
              </a:rPr>
              <a:t>继续比较后继字符</a:t>
            </a:r>
            <a:endParaRPr lang="zh-CN" altLang="en-US" sz="3200">
              <a:solidFill>
                <a:srgbClr val="006600"/>
              </a:solidFill>
            </a:endParaRPr>
          </a:p>
          <a:p>
            <a:pPr>
              <a:lnSpc>
                <a:spcPct val="105000"/>
              </a:lnSpc>
            </a:pPr>
            <a:r>
              <a:rPr lang="zh-CN" altLang="en-US" sz="3200">
                <a:solidFill>
                  <a:srgbClr val="006600"/>
                </a:solidFill>
              </a:rPr>
              <a:t>    </a:t>
            </a:r>
            <a:r>
              <a:rPr lang="en-US" altLang="zh-CN" sz="3200" b="1">
                <a:solidFill>
                  <a:srgbClr val="006600"/>
                </a:solidFill>
              </a:rPr>
              <a:t>if  </a:t>
            </a:r>
            <a:r>
              <a:rPr lang="en-US" altLang="zh-CN" sz="3200">
                <a:solidFill>
                  <a:srgbClr val="006600"/>
                </a:solidFill>
              </a:rPr>
              <a:t>( !(j &gt; T[0]))  //</a:t>
            </a:r>
            <a:r>
              <a:rPr lang="zh-CN" altLang="en-US" sz="2400">
                <a:solidFill>
                  <a:srgbClr val="006600"/>
                </a:solidFill>
                <a:ea typeface="楷体_GB2312" pitchFamily="49" charset="-122"/>
              </a:rPr>
              <a:t>重新开始一轮匹配，并保存“前一字符”</a:t>
            </a:r>
            <a:endParaRPr lang="zh-CN" altLang="en-US" sz="3200">
              <a:solidFill>
                <a:srgbClr val="006600"/>
              </a:solidFill>
            </a:endParaRPr>
          </a:p>
          <a:p>
            <a:pPr>
              <a:lnSpc>
                <a:spcPct val="105000"/>
              </a:lnSpc>
            </a:pPr>
            <a:r>
              <a:rPr lang="zh-CN" altLang="en-US" sz="3200">
                <a:solidFill>
                  <a:srgbClr val="006600"/>
                </a:solidFill>
              </a:rPr>
              <a:t>      </a:t>
            </a:r>
            <a:r>
              <a:rPr lang="en-US" altLang="zh-CN" sz="3200">
                <a:solidFill>
                  <a:srgbClr val="006600"/>
                </a:solidFill>
              </a:rPr>
              <a:t>{ i:=i-j+2;   S[++k]:=S[i-1];  }</a:t>
            </a:r>
          </a:p>
          <a:p>
            <a:pPr>
              <a:lnSpc>
                <a:spcPct val="105000"/>
              </a:lnSpc>
            </a:pPr>
            <a:r>
              <a:rPr lang="en-US" altLang="zh-CN" sz="3200">
                <a:solidFill>
                  <a:srgbClr val="006600"/>
                </a:solidFill>
              </a:rPr>
              <a:t>  } // while</a:t>
            </a:r>
          </a:p>
          <a:p>
            <a:pPr>
              <a:lnSpc>
                <a:spcPct val="105000"/>
              </a:lnSpc>
            </a:pPr>
            <a:r>
              <a:rPr lang="en-US" altLang="zh-CN" sz="3200">
                <a:solidFill>
                  <a:srgbClr val="006600"/>
                </a:solidFill>
              </a:rPr>
              <a:t>  </a:t>
            </a:r>
            <a:r>
              <a:rPr lang="en-US" altLang="zh-CN" sz="3200" b="1">
                <a:solidFill>
                  <a:srgbClr val="006600"/>
                </a:solidFill>
              </a:rPr>
              <a:t>while</a:t>
            </a:r>
            <a:r>
              <a:rPr lang="en-US" altLang="zh-CN" sz="3200">
                <a:solidFill>
                  <a:srgbClr val="006600"/>
                </a:solidFill>
              </a:rPr>
              <a:t>  (i &lt;= S[0] )  </a:t>
            </a:r>
          </a:p>
          <a:p>
            <a:pPr>
              <a:lnSpc>
                <a:spcPct val="105000"/>
              </a:lnSpc>
            </a:pPr>
            <a:r>
              <a:rPr lang="en-US" altLang="zh-CN" sz="3200">
                <a:solidFill>
                  <a:srgbClr val="006600"/>
                </a:solidFill>
              </a:rPr>
              <a:t>     { ++k;   S[k..k+S[0]-i+1]:=S[i..S[0]]; } // </a:t>
            </a:r>
            <a:r>
              <a:rPr lang="zh-CN" altLang="en-US" sz="2800">
                <a:solidFill>
                  <a:srgbClr val="006600"/>
                </a:solidFill>
                <a:ea typeface="楷体_GB2312" pitchFamily="49" charset="-122"/>
              </a:rPr>
              <a:t>保存剩余串</a:t>
            </a:r>
            <a:endParaRPr lang="zh-CN" altLang="en-US" sz="3200">
              <a:solidFill>
                <a:srgbClr val="006600"/>
              </a:solidFill>
            </a:endParaRPr>
          </a:p>
          <a:p>
            <a:pPr>
              <a:lnSpc>
                <a:spcPct val="105000"/>
              </a:lnSpc>
            </a:pPr>
            <a:r>
              <a:rPr lang="zh-CN" altLang="en-US" sz="3200">
                <a:solidFill>
                  <a:srgbClr val="006600"/>
                </a:solidFill>
              </a:rPr>
              <a:t>  </a:t>
            </a:r>
            <a:r>
              <a:rPr lang="en-US" altLang="zh-CN" sz="3200">
                <a:solidFill>
                  <a:srgbClr val="006600"/>
                </a:solidFill>
              </a:rPr>
              <a:t>S[0] = k+S[0]-i+1;</a:t>
            </a:r>
          </a:p>
          <a:p>
            <a:pPr>
              <a:lnSpc>
                <a:spcPct val="105000"/>
              </a:lnSpc>
            </a:pPr>
            <a:r>
              <a:rPr lang="en-US" altLang="zh-CN" sz="3200">
                <a:solidFill>
                  <a:srgbClr val="006600"/>
                </a:solidFill>
              </a:rPr>
              <a:t>}</a:t>
            </a:r>
          </a:p>
        </p:txBody>
      </p:sp>
      <p:graphicFrame>
        <p:nvGraphicFramePr>
          <p:cNvPr id="17410" name="Object 3">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54626" name="剪辑" r:id="rId3" imgW="908640" imgH="907560" progId="">
              <p:embed/>
            </p:oleObj>
          </a:graphicData>
        </a:graphic>
      </p:graphicFrame>
    </p:spTree>
  </p:cSld>
  <p:clrMapOvr>
    <a:masterClrMapping/>
  </p:clrMapOvr>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mment 2"/>
          <p:cNvSpPr>
            <a:spLocks noChangeArrowheads="1"/>
          </p:cNvSpPr>
          <p:nvPr/>
        </p:nvSpPr>
        <p:spPr bwMode="auto">
          <a:xfrm>
            <a:off x="152400" y="15240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600" b="1">
                <a:solidFill>
                  <a:schemeClr val="bg1"/>
                </a:solidFill>
                <a:latin typeface="Arial" charset="0"/>
              </a:rPr>
              <a:t>题4</a:t>
            </a:r>
            <a:r>
              <a:rPr kumimoji="0" lang="en-US" altLang="zh-CN" sz="3600" b="1">
                <a:solidFill>
                  <a:schemeClr val="bg1"/>
                </a:solidFill>
                <a:latin typeface="Arial" charset="0"/>
              </a:rPr>
              <a:t>.25</a:t>
            </a:r>
            <a:endParaRPr lang="en-US" altLang="zh-CN" sz="1600">
              <a:solidFill>
                <a:schemeClr val="bg1"/>
              </a:solidFill>
              <a:latin typeface="Arial" charset="0"/>
            </a:endParaRPr>
          </a:p>
        </p:txBody>
      </p:sp>
      <p:sp>
        <p:nvSpPr>
          <p:cNvPr id="154627" name="Text Box 3"/>
          <p:cNvSpPr txBox="1">
            <a:spLocks noChangeArrowheads="1"/>
          </p:cNvSpPr>
          <p:nvPr/>
        </p:nvSpPr>
        <p:spPr bwMode="auto">
          <a:xfrm>
            <a:off x="304800" y="152400"/>
            <a:ext cx="8550275" cy="1409700"/>
          </a:xfrm>
          <a:prstGeom prst="rect">
            <a:avLst/>
          </a:prstGeom>
          <a:noFill/>
          <a:ln w="9525">
            <a:noFill/>
            <a:miter lim="800000"/>
            <a:headEnd/>
            <a:tailEnd/>
          </a:ln>
        </p:spPr>
        <p:txBody>
          <a:bodyPr>
            <a:spAutoFit/>
          </a:bodyPr>
          <a:lstStyle/>
          <a:p>
            <a:pPr>
              <a:lnSpc>
                <a:spcPct val="120000"/>
              </a:lnSpc>
            </a:pPr>
            <a:r>
              <a:rPr lang="en-US" altLang="zh-CN" sz="3600">
                <a:ea typeface="楷体_GB2312" pitchFamily="49" charset="-122"/>
              </a:rPr>
              <a:t>              </a:t>
            </a:r>
            <a:r>
              <a:rPr lang="zh-CN" altLang="en-US" sz="3600">
                <a:solidFill>
                  <a:srgbClr val="01526B"/>
                </a:solidFill>
                <a:ea typeface="楷体_GB2312" pitchFamily="49" charset="-122"/>
              </a:rPr>
              <a:t>解此题的基本思想和题</a:t>
            </a:r>
            <a:r>
              <a:rPr lang="en-US" altLang="zh-CN" sz="3600">
                <a:solidFill>
                  <a:srgbClr val="01526B"/>
                </a:solidFill>
              </a:rPr>
              <a:t>4.12</a:t>
            </a:r>
            <a:r>
              <a:rPr lang="zh-CN" altLang="en-US" sz="3600">
                <a:solidFill>
                  <a:srgbClr val="01526B"/>
                </a:solidFill>
                <a:ea typeface="楷体_GB2312" pitchFamily="49" charset="-122"/>
              </a:rPr>
              <a:t>相同</a:t>
            </a:r>
            <a:r>
              <a:rPr lang="zh-CN" altLang="en-US" sz="3600">
                <a:solidFill>
                  <a:srgbClr val="01526B"/>
                </a:solidFill>
              </a:rPr>
              <a:t>，</a:t>
            </a:r>
            <a:r>
              <a:rPr lang="zh-CN" altLang="en-US" sz="3600">
                <a:solidFill>
                  <a:srgbClr val="01526B"/>
                </a:solidFill>
                <a:ea typeface="楷体_GB2312" pitchFamily="49" charset="-122"/>
              </a:rPr>
              <a:t>但需要在串的堆存储结构中实现。</a:t>
            </a:r>
          </a:p>
        </p:txBody>
      </p:sp>
      <p:sp>
        <p:nvSpPr>
          <p:cNvPr id="154628" name="Text Box 4"/>
          <p:cNvSpPr txBox="1">
            <a:spLocks noChangeArrowheads="1"/>
          </p:cNvSpPr>
          <p:nvPr/>
        </p:nvSpPr>
        <p:spPr bwMode="auto">
          <a:xfrm>
            <a:off x="76200" y="1676400"/>
            <a:ext cx="9159875" cy="4765675"/>
          </a:xfrm>
          <a:prstGeom prst="rect">
            <a:avLst/>
          </a:prstGeom>
          <a:noFill/>
          <a:ln w="9525">
            <a:noFill/>
            <a:miter lim="800000"/>
            <a:headEnd/>
            <a:tailEnd/>
          </a:ln>
        </p:spPr>
        <p:txBody>
          <a:bodyPr>
            <a:spAutoFit/>
          </a:bodyPr>
          <a:lstStyle/>
          <a:p>
            <a:pPr>
              <a:lnSpc>
                <a:spcPct val="120000"/>
              </a:lnSpc>
            </a:pPr>
            <a:r>
              <a:rPr lang="en-US" altLang="zh-CN" sz="3200">
                <a:solidFill>
                  <a:srgbClr val="01526B"/>
                </a:solidFill>
                <a:ea typeface="楷体_GB2312" pitchFamily="49" charset="-122"/>
              </a:rPr>
              <a:t>  </a:t>
            </a:r>
            <a:r>
              <a:rPr lang="zh-CN" altLang="en-US" sz="3200">
                <a:solidFill>
                  <a:srgbClr val="01526B"/>
                </a:solidFill>
                <a:ea typeface="楷体_GB2312" pitchFamily="49" charset="-122"/>
              </a:rPr>
              <a:t>由于堆存储结构是按串的实际长度分配空间，则首先需知道置换之后的串的长度。</a:t>
            </a:r>
          </a:p>
          <a:p>
            <a:pPr>
              <a:lnSpc>
                <a:spcPct val="120000"/>
              </a:lnSpc>
            </a:pPr>
            <a:r>
              <a:rPr lang="zh-CN" altLang="en-US" sz="3200">
                <a:solidFill>
                  <a:srgbClr val="01526B"/>
                </a:solidFill>
                <a:ea typeface="楷体_GB2312" pitchFamily="49" charset="-122"/>
              </a:rPr>
              <a:t>因此解此题的基本步骤为</a:t>
            </a:r>
            <a:r>
              <a:rPr lang="en-US" altLang="zh-CN" sz="3200">
                <a:solidFill>
                  <a:srgbClr val="01526B"/>
                </a:solidFill>
                <a:ea typeface="楷体_GB2312" pitchFamily="49" charset="-122"/>
              </a:rPr>
              <a:t>:</a:t>
            </a:r>
          </a:p>
          <a:p>
            <a:pPr>
              <a:lnSpc>
                <a:spcPct val="120000"/>
              </a:lnSpc>
            </a:pPr>
            <a:r>
              <a:rPr lang="en-US" altLang="zh-CN" sz="3200">
                <a:solidFill>
                  <a:srgbClr val="01526B"/>
                </a:solidFill>
                <a:ea typeface="楷体_GB2312" pitchFamily="49" charset="-122"/>
              </a:rPr>
              <a:t>1) </a:t>
            </a:r>
            <a:r>
              <a:rPr lang="zh-CN" altLang="en-US" sz="3200">
                <a:solidFill>
                  <a:srgbClr val="01526B"/>
                </a:solidFill>
                <a:ea typeface="楷体_GB2312" pitchFamily="49" charset="-122"/>
              </a:rPr>
              <a:t>找出所有和 </a:t>
            </a:r>
            <a:r>
              <a:rPr lang="en-US" altLang="zh-CN" sz="3200">
                <a:solidFill>
                  <a:srgbClr val="01526B"/>
                </a:solidFill>
                <a:ea typeface="楷体_GB2312" pitchFamily="49" charset="-122"/>
              </a:rPr>
              <a:t>T</a:t>
            </a:r>
            <a:r>
              <a:rPr lang="zh-CN" altLang="en-US" sz="3200">
                <a:solidFill>
                  <a:srgbClr val="01526B"/>
                </a:solidFill>
                <a:ea typeface="楷体_GB2312" pitchFamily="49" charset="-122"/>
              </a:rPr>
              <a:t>串相同的子串，并记下它们的起始位置</a:t>
            </a:r>
            <a:r>
              <a:rPr lang="en-US" altLang="zh-CN" sz="3200">
                <a:solidFill>
                  <a:srgbClr val="01526B"/>
                </a:solidFill>
                <a:ea typeface="楷体_GB2312" pitchFamily="49" charset="-122"/>
              </a:rPr>
              <a:t>;</a:t>
            </a:r>
          </a:p>
          <a:p>
            <a:pPr>
              <a:lnSpc>
                <a:spcPct val="120000"/>
              </a:lnSpc>
            </a:pPr>
            <a:r>
              <a:rPr lang="en-US" altLang="zh-CN" sz="3200">
                <a:solidFill>
                  <a:srgbClr val="01526B"/>
                </a:solidFill>
                <a:ea typeface="楷体_GB2312" pitchFamily="49" charset="-122"/>
              </a:rPr>
              <a:t>2) </a:t>
            </a:r>
            <a:r>
              <a:rPr lang="zh-CN" altLang="en-US" sz="3200">
                <a:solidFill>
                  <a:srgbClr val="01526B"/>
                </a:solidFill>
                <a:ea typeface="楷体_GB2312" pitchFamily="49" charset="-122"/>
              </a:rPr>
              <a:t>计算置换之后的 </a:t>
            </a:r>
            <a:r>
              <a:rPr lang="en-US" altLang="zh-CN" sz="3200">
                <a:solidFill>
                  <a:srgbClr val="01526B"/>
                </a:solidFill>
                <a:ea typeface="楷体_GB2312" pitchFamily="49" charset="-122"/>
              </a:rPr>
              <a:t>S </a:t>
            </a:r>
            <a:r>
              <a:rPr lang="zh-CN" altLang="en-US" sz="3200">
                <a:solidFill>
                  <a:srgbClr val="01526B"/>
                </a:solidFill>
                <a:ea typeface="楷体_GB2312" pitchFamily="49" charset="-122"/>
              </a:rPr>
              <a:t>串的长度</a:t>
            </a:r>
            <a:r>
              <a:rPr lang="en-US" altLang="zh-CN" sz="3200">
                <a:solidFill>
                  <a:srgbClr val="01526B"/>
                </a:solidFill>
                <a:ea typeface="楷体_GB2312" pitchFamily="49" charset="-122"/>
              </a:rPr>
              <a:t>;</a:t>
            </a:r>
          </a:p>
          <a:p>
            <a:pPr>
              <a:lnSpc>
                <a:spcPct val="120000"/>
              </a:lnSpc>
            </a:pPr>
            <a:r>
              <a:rPr lang="en-US" altLang="zh-CN" sz="3200">
                <a:solidFill>
                  <a:srgbClr val="01526B"/>
                </a:solidFill>
                <a:ea typeface="楷体_GB2312" pitchFamily="49" charset="-122"/>
              </a:rPr>
              <a:t>3) </a:t>
            </a:r>
            <a:r>
              <a:rPr lang="zh-CN" altLang="en-US" sz="3200">
                <a:solidFill>
                  <a:srgbClr val="01526B"/>
                </a:solidFill>
                <a:ea typeface="楷体_GB2312" pitchFamily="49" charset="-122"/>
              </a:rPr>
              <a:t>为置换后的串分配空间并逐段复制求得新的 </a:t>
            </a:r>
            <a:r>
              <a:rPr lang="en-US" altLang="zh-CN" sz="3200">
                <a:solidFill>
                  <a:srgbClr val="01526B"/>
                </a:solidFill>
                <a:ea typeface="楷体_GB2312" pitchFamily="49" charset="-122"/>
              </a:rPr>
              <a:t>S </a:t>
            </a:r>
            <a:r>
              <a:rPr lang="zh-CN" altLang="en-US" sz="3200">
                <a:solidFill>
                  <a:srgbClr val="01526B"/>
                </a:solidFill>
                <a:ea typeface="楷体_GB2312" pitchFamily="49" charset="-122"/>
              </a:rPr>
              <a:t>串</a:t>
            </a:r>
            <a:r>
              <a:rPr lang="en-US" altLang="zh-CN" sz="3200">
                <a:solidFill>
                  <a:srgbClr val="01526B"/>
                </a:solidFill>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Effect transition="in" filter="strips(downRight)">
                                      <p:cBhvr>
                                        <p:cTn id="7" dur="500"/>
                                        <p:tgtEl>
                                          <p:spTgt spid="15462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4628"/>
                                        </p:tgtEl>
                                        <p:attrNameLst>
                                          <p:attrName>style.visibility</p:attrName>
                                        </p:attrNameLst>
                                      </p:cBhvr>
                                      <p:to>
                                        <p:strVal val="visible"/>
                                      </p:to>
                                    </p:set>
                                    <p:animEffect transition="in" filter="strips(downRight)">
                                      <p:cBhvr>
                                        <p:cTn id="12" dur="500"/>
                                        <p:tgtEl>
                                          <p:spTgt spid="15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P spid="154628" grpId="0" autoUpdateAnimBg="0"/>
    </p:bld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52400" y="76200"/>
            <a:ext cx="9296400" cy="6854825"/>
          </a:xfrm>
          <a:prstGeom prst="rect">
            <a:avLst/>
          </a:prstGeom>
          <a:noFill/>
          <a:ln w="9525">
            <a:noFill/>
            <a:miter lim="800000"/>
            <a:headEnd/>
            <a:tailEnd/>
          </a:ln>
        </p:spPr>
        <p:txBody>
          <a:bodyPr>
            <a:spAutoFit/>
          </a:bodyPr>
          <a:lstStyle/>
          <a:p>
            <a:r>
              <a:rPr lang="en-US" altLang="zh-CN" sz="3200" b="1">
                <a:solidFill>
                  <a:srgbClr val="01526B"/>
                </a:solidFill>
              </a:rPr>
              <a:t>void</a:t>
            </a:r>
            <a:r>
              <a:rPr lang="en-US" altLang="zh-CN" sz="3200">
                <a:solidFill>
                  <a:srgbClr val="01526B"/>
                </a:solidFill>
              </a:rPr>
              <a:t> repl(HString </a:t>
            </a:r>
            <a:r>
              <a:rPr lang="en-US" altLang="zh-CN" sz="3200" b="1">
                <a:solidFill>
                  <a:srgbClr val="01526B"/>
                </a:solidFill>
              </a:rPr>
              <a:t>&amp;</a:t>
            </a:r>
            <a:r>
              <a:rPr lang="en-US" altLang="zh-CN" sz="3200">
                <a:solidFill>
                  <a:srgbClr val="01526B"/>
                </a:solidFill>
              </a:rPr>
              <a:t>S, HString T, HString V) {</a:t>
            </a:r>
          </a:p>
          <a:p>
            <a:r>
              <a:rPr lang="en-US" altLang="zh-CN" sz="3200">
                <a:solidFill>
                  <a:srgbClr val="01526B"/>
                </a:solidFill>
              </a:rPr>
              <a:t>  </a:t>
            </a:r>
            <a:r>
              <a:rPr lang="zh-CN" altLang="zh-CN" sz="3200">
                <a:solidFill>
                  <a:srgbClr val="01526B"/>
                </a:solidFill>
                <a:ea typeface="隶书" pitchFamily="49" charset="-122"/>
              </a:rPr>
              <a:t>初始化线性表</a:t>
            </a:r>
            <a:r>
              <a:rPr lang="zh-CN" altLang="zh-CN" sz="3200">
                <a:solidFill>
                  <a:srgbClr val="01526B"/>
                </a:solidFill>
              </a:rPr>
              <a:t> </a:t>
            </a:r>
            <a:r>
              <a:rPr lang="en-US" altLang="zh-CN" sz="3200">
                <a:solidFill>
                  <a:srgbClr val="01526B"/>
                </a:solidFill>
              </a:rPr>
              <a:t>Y</a:t>
            </a:r>
            <a:r>
              <a:rPr lang="en-US" altLang="zh-CN" sz="3200">
                <a:solidFill>
                  <a:srgbClr val="01526B"/>
                </a:solidFill>
                <a:latin typeface="隶书" pitchFamily="49" charset="-122"/>
                <a:ea typeface="隶书" pitchFamily="49" charset="-122"/>
              </a:rPr>
              <a:t> </a:t>
            </a:r>
            <a:r>
              <a:rPr lang="zh-CN" altLang="zh-CN" sz="3200">
                <a:solidFill>
                  <a:srgbClr val="01526B"/>
                </a:solidFill>
                <a:latin typeface="隶书" pitchFamily="49" charset="-122"/>
                <a:ea typeface="隶书" pitchFamily="49" charset="-122"/>
              </a:rPr>
              <a:t>为空表</a:t>
            </a:r>
            <a:r>
              <a:rPr lang="zh-CN" altLang="zh-CN" sz="3200">
                <a:solidFill>
                  <a:srgbClr val="01526B"/>
                </a:solidFill>
              </a:rPr>
              <a:t>;  // </a:t>
            </a:r>
            <a:r>
              <a:rPr lang="en-US" altLang="zh-CN" sz="2800">
                <a:solidFill>
                  <a:srgbClr val="01526B"/>
                </a:solidFill>
              </a:rPr>
              <a:t>Y</a:t>
            </a:r>
            <a:r>
              <a:rPr lang="zh-CN" altLang="zh-CN" sz="2800">
                <a:solidFill>
                  <a:srgbClr val="01526B"/>
                </a:solidFill>
                <a:ea typeface="楷体_GB2312" pitchFamily="49" charset="-122"/>
              </a:rPr>
              <a:t>记录和</a:t>
            </a:r>
            <a:r>
              <a:rPr lang="en-US" altLang="zh-CN" sz="2800">
                <a:solidFill>
                  <a:srgbClr val="01526B"/>
                </a:solidFill>
              </a:rPr>
              <a:t>T</a:t>
            </a:r>
            <a:r>
              <a:rPr lang="zh-CN" altLang="zh-CN" sz="2800">
                <a:solidFill>
                  <a:srgbClr val="01526B"/>
                </a:solidFill>
                <a:ea typeface="楷体_GB2312" pitchFamily="49" charset="-122"/>
              </a:rPr>
              <a:t>相同的子串</a:t>
            </a:r>
            <a:endParaRPr lang="zh-CN" altLang="zh-CN" sz="3200">
              <a:solidFill>
                <a:srgbClr val="01526B"/>
              </a:solidFill>
            </a:endParaRPr>
          </a:p>
          <a:p>
            <a:r>
              <a:rPr lang="zh-CN" altLang="zh-CN" sz="3200">
                <a:solidFill>
                  <a:srgbClr val="01526B"/>
                </a:solidFill>
              </a:rPr>
              <a:t>  </a:t>
            </a:r>
            <a:r>
              <a:rPr lang="en-US" altLang="zh-CN" sz="3200">
                <a:solidFill>
                  <a:srgbClr val="01526B"/>
                </a:solidFill>
              </a:rPr>
              <a:t>i=0;</a:t>
            </a:r>
          </a:p>
          <a:p>
            <a:r>
              <a:rPr lang="en-US" altLang="zh-CN" sz="3200">
                <a:solidFill>
                  <a:srgbClr val="01526B"/>
                </a:solidFill>
              </a:rPr>
              <a:t>  </a:t>
            </a:r>
            <a:r>
              <a:rPr lang="en-US" altLang="zh-CN" sz="3200" b="1">
                <a:solidFill>
                  <a:srgbClr val="01526B"/>
                </a:solidFill>
              </a:rPr>
              <a:t>while</a:t>
            </a:r>
            <a:r>
              <a:rPr lang="en-US" altLang="zh-CN" sz="3200">
                <a:solidFill>
                  <a:srgbClr val="01526B"/>
                </a:solidFill>
              </a:rPr>
              <a:t> (i &lt;= S.length-T.length)</a:t>
            </a:r>
          </a:p>
          <a:p>
            <a:r>
              <a:rPr lang="en-US" altLang="zh-CN" sz="3200">
                <a:solidFill>
                  <a:srgbClr val="01526B"/>
                </a:solidFill>
              </a:rPr>
              <a:t>     </a:t>
            </a:r>
            <a:r>
              <a:rPr lang="zh-CN" altLang="zh-CN" sz="3200">
                <a:solidFill>
                  <a:srgbClr val="01526B"/>
                </a:solidFill>
                <a:ea typeface="隶书" pitchFamily="49" charset="-122"/>
              </a:rPr>
              <a:t>在</a:t>
            </a:r>
            <a:r>
              <a:rPr lang="zh-CN" altLang="zh-CN" sz="3200">
                <a:solidFill>
                  <a:srgbClr val="01526B"/>
                </a:solidFill>
              </a:rPr>
              <a:t> </a:t>
            </a:r>
            <a:r>
              <a:rPr lang="en-US" altLang="zh-CN" sz="3200">
                <a:solidFill>
                  <a:srgbClr val="01526B"/>
                </a:solidFill>
              </a:rPr>
              <a:t>S </a:t>
            </a:r>
            <a:r>
              <a:rPr lang="zh-CN" altLang="zh-CN" sz="3200">
                <a:solidFill>
                  <a:srgbClr val="01526B"/>
                </a:solidFill>
                <a:latin typeface="隶书" pitchFamily="49" charset="-122"/>
                <a:ea typeface="隶书" pitchFamily="49" charset="-122"/>
              </a:rPr>
              <a:t>中查找和 </a:t>
            </a:r>
            <a:r>
              <a:rPr lang="en-US" altLang="zh-CN" sz="3200">
                <a:solidFill>
                  <a:srgbClr val="01526B"/>
                </a:solidFill>
                <a:latin typeface="隶书" pitchFamily="49" charset="-122"/>
                <a:ea typeface="隶书" pitchFamily="49" charset="-122"/>
              </a:rPr>
              <a:t>T </a:t>
            </a:r>
            <a:r>
              <a:rPr lang="zh-CN" altLang="zh-CN" sz="3200">
                <a:solidFill>
                  <a:srgbClr val="01526B"/>
                </a:solidFill>
                <a:latin typeface="隶书" pitchFamily="49" charset="-122"/>
                <a:ea typeface="隶书" pitchFamily="49" charset="-122"/>
              </a:rPr>
              <a:t>相同的子串，共有</a:t>
            </a:r>
            <a:r>
              <a:rPr lang="zh-CN" altLang="zh-CN" sz="3200">
                <a:solidFill>
                  <a:srgbClr val="01526B"/>
                </a:solidFill>
              </a:rPr>
              <a:t> </a:t>
            </a:r>
            <a:r>
              <a:rPr lang="en-US" altLang="zh-CN" sz="3200">
                <a:solidFill>
                  <a:srgbClr val="01526B"/>
                </a:solidFill>
              </a:rPr>
              <a:t>Y.length</a:t>
            </a:r>
            <a:r>
              <a:rPr lang="zh-CN" altLang="zh-CN" sz="3200">
                <a:solidFill>
                  <a:srgbClr val="01526B"/>
                </a:solidFill>
                <a:ea typeface="隶书" pitchFamily="49" charset="-122"/>
              </a:rPr>
              <a:t>个</a:t>
            </a:r>
            <a:r>
              <a:rPr lang="zh-CN" altLang="zh-CN" sz="3200">
                <a:solidFill>
                  <a:srgbClr val="01526B"/>
                </a:solidFill>
              </a:rPr>
              <a:t>，</a:t>
            </a:r>
            <a:r>
              <a:rPr lang="zh-CN" altLang="zh-CN" sz="3200">
                <a:solidFill>
                  <a:srgbClr val="01526B"/>
                </a:solidFill>
                <a:ea typeface="隶书" pitchFamily="49" charset="-122"/>
              </a:rPr>
              <a:t>每一个子串在</a:t>
            </a:r>
            <a:r>
              <a:rPr lang="zh-CN" altLang="zh-CN" sz="3200">
                <a:solidFill>
                  <a:srgbClr val="01526B"/>
                </a:solidFill>
              </a:rPr>
              <a:t> </a:t>
            </a:r>
            <a:r>
              <a:rPr lang="en-US" altLang="zh-CN" sz="3200">
                <a:solidFill>
                  <a:srgbClr val="01526B"/>
                </a:solidFill>
              </a:rPr>
              <a:t>S </a:t>
            </a:r>
            <a:r>
              <a:rPr lang="zh-CN" altLang="zh-CN" sz="3200">
                <a:solidFill>
                  <a:srgbClr val="01526B"/>
                </a:solidFill>
                <a:ea typeface="隶书" pitchFamily="49" charset="-122"/>
              </a:rPr>
              <a:t>中的初始位置为</a:t>
            </a:r>
            <a:r>
              <a:rPr lang="zh-CN" altLang="zh-CN" sz="3200">
                <a:solidFill>
                  <a:srgbClr val="01526B"/>
                </a:solidFill>
              </a:rPr>
              <a:t> </a:t>
            </a:r>
            <a:r>
              <a:rPr lang="en-US" altLang="zh-CN" sz="3200">
                <a:solidFill>
                  <a:srgbClr val="01526B"/>
                </a:solidFill>
              </a:rPr>
              <a:t>Y.elem[k];</a:t>
            </a:r>
          </a:p>
          <a:p>
            <a:r>
              <a:rPr lang="en-US" altLang="zh-CN" sz="3200">
                <a:solidFill>
                  <a:srgbClr val="01526B"/>
                </a:solidFill>
              </a:rPr>
              <a:t>  </a:t>
            </a:r>
            <a:r>
              <a:rPr lang="en-US" altLang="zh-CN" sz="3200" b="1">
                <a:solidFill>
                  <a:srgbClr val="01526B"/>
                </a:solidFill>
              </a:rPr>
              <a:t>if</a:t>
            </a:r>
            <a:r>
              <a:rPr lang="en-US" altLang="zh-CN" sz="3200">
                <a:solidFill>
                  <a:srgbClr val="01526B"/>
                </a:solidFill>
              </a:rPr>
              <a:t> (Y.length!=0) {</a:t>
            </a:r>
          </a:p>
          <a:p>
            <a:r>
              <a:rPr lang="en-US" altLang="zh-CN" sz="3200">
                <a:solidFill>
                  <a:srgbClr val="01526B"/>
                </a:solidFill>
              </a:rPr>
              <a:t>     n = S.length;</a:t>
            </a:r>
          </a:p>
          <a:p>
            <a:r>
              <a:rPr lang="en-US" altLang="zh-CN" sz="3200">
                <a:solidFill>
                  <a:srgbClr val="01526B"/>
                </a:solidFill>
              </a:rPr>
              <a:t>     S.length =  n + Y.length*(V.length-T.length); </a:t>
            </a:r>
          </a:p>
          <a:p>
            <a:r>
              <a:rPr lang="en-US" altLang="zh-CN" sz="3200">
                <a:solidFill>
                  <a:srgbClr val="01526B"/>
                </a:solidFill>
              </a:rPr>
              <a:t>     ns.ch = </a:t>
            </a:r>
            <a:r>
              <a:rPr lang="en-US" altLang="zh-CN" sz="3200" b="1">
                <a:solidFill>
                  <a:srgbClr val="01526B"/>
                </a:solidFill>
              </a:rPr>
              <a:t>new</a:t>
            </a:r>
            <a:r>
              <a:rPr lang="en-US" altLang="zh-CN" sz="3200">
                <a:solidFill>
                  <a:srgbClr val="01526B"/>
                </a:solidFill>
              </a:rPr>
              <a:t> char[S.length];  </a:t>
            </a:r>
          </a:p>
          <a:p>
            <a:r>
              <a:rPr lang="en-US" altLang="zh-CN" sz="3200">
                <a:solidFill>
                  <a:srgbClr val="01526B"/>
                </a:solidFill>
              </a:rPr>
              <a:t>     </a:t>
            </a:r>
            <a:r>
              <a:rPr lang="zh-CN" altLang="zh-CN" sz="3200">
                <a:solidFill>
                  <a:srgbClr val="01526B"/>
                </a:solidFill>
                <a:ea typeface="隶书" pitchFamily="49" charset="-122"/>
              </a:rPr>
              <a:t>逐段复制子串到</a:t>
            </a:r>
            <a:r>
              <a:rPr lang="zh-CN" altLang="zh-CN" sz="3200">
                <a:solidFill>
                  <a:srgbClr val="01526B"/>
                </a:solidFill>
              </a:rPr>
              <a:t> </a:t>
            </a:r>
            <a:r>
              <a:rPr lang="en-US" altLang="zh-CN" sz="3200">
                <a:solidFill>
                  <a:srgbClr val="01526B"/>
                </a:solidFill>
              </a:rPr>
              <a:t>ns.ch;</a:t>
            </a:r>
          </a:p>
          <a:p>
            <a:r>
              <a:rPr lang="en-US" altLang="zh-CN" sz="3200">
                <a:solidFill>
                  <a:srgbClr val="01526B"/>
                </a:solidFill>
              </a:rPr>
              <a:t>     S.ch = ns.ch;</a:t>
            </a:r>
          </a:p>
          <a:p>
            <a:r>
              <a:rPr lang="en-US" altLang="zh-CN" sz="3200">
                <a:solidFill>
                  <a:srgbClr val="01526B"/>
                </a:solidFill>
              </a:rPr>
              <a:t>  } // if</a:t>
            </a:r>
          </a:p>
          <a:p>
            <a:r>
              <a:rPr lang="en-US" altLang="zh-CN" sz="2800">
                <a:solidFill>
                  <a:srgbClr val="01526B"/>
                </a:solidFill>
              </a:rPr>
              <a:t>} // repl</a:t>
            </a:r>
            <a:endParaRPr lang="en-US" altLang="zh-CN" sz="3200">
              <a:solidFill>
                <a:srgbClr val="01526B"/>
              </a:solidFill>
            </a:endParaRPr>
          </a:p>
        </p:txBody>
      </p:sp>
    </p:spTree>
  </p:cSld>
  <p:clrMapOvr>
    <a:masterClrMapping/>
  </p:clrMapOvr>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98425" y="47625"/>
            <a:ext cx="8732838" cy="6816725"/>
          </a:xfrm>
          <a:prstGeom prst="rect">
            <a:avLst/>
          </a:prstGeom>
          <a:noFill/>
          <a:ln w="9525">
            <a:noFill/>
            <a:miter lim="800000"/>
            <a:headEnd/>
            <a:tailEnd/>
          </a:ln>
        </p:spPr>
        <p:txBody>
          <a:bodyPr wrap="none">
            <a:spAutoFit/>
          </a:bodyPr>
          <a:lstStyle/>
          <a:p>
            <a:pPr>
              <a:lnSpc>
                <a:spcPct val="115000"/>
              </a:lnSpc>
            </a:pPr>
            <a:r>
              <a:rPr lang="en-US" altLang="zh-CN" sz="3200" b="1">
                <a:solidFill>
                  <a:srgbClr val="01526B"/>
                </a:solidFill>
              </a:rPr>
              <a:t>void</a:t>
            </a:r>
            <a:r>
              <a:rPr lang="en-US" altLang="zh-CN" sz="3200">
                <a:solidFill>
                  <a:srgbClr val="01526B"/>
                </a:solidFill>
              </a:rPr>
              <a:t> repl(HString </a:t>
            </a:r>
            <a:r>
              <a:rPr lang="en-US" altLang="zh-CN" sz="3200" b="1">
                <a:solidFill>
                  <a:srgbClr val="01526B"/>
                </a:solidFill>
              </a:rPr>
              <a:t>&amp;</a:t>
            </a:r>
            <a:r>
              <a:rPr lang="en-US" altLang="zh-CN" sz="3200">
                <a:solidFill>
                  <a:srgbClr val="01526B"/>
                </a:solidFill>
              </a:rPr>
              <a:t>S, HString T, HString V) {</a:t>
            </a:r>
          </a:p>
          <a:p>
            <a:pPr>
              <a:lnSpc>
                <a:spcPct val="115000"/>
              </a:lnSpc>
            </a:pPr>
            <a:r>
              <a:rPr lang="en-US" altLang="zh-CN" sz="3200">
                <a:solidFill>
                  <a:srgbClr val="01526B"/>
                </a:solidFill>
              </a:rPr>
              <a:t>   Y.length = 0;  i = 0;</a:t>
            </a:r>
          </a:p>
          <a:p>
            <a:pPr>
              <a:lnSpc>
                <a:spcPct val="115000"/>
              </a:lnSpc>
            </a:pPr>
            <a:r>
              <a:rPr lang="en-US" altLang="zh-CN" sz="3200">
                <a:solidFill>
                  <a:srgbClr val="01526B"/>
                </a:solidFill>
              </a:rPr>
              <a:t>   </a:t>
            </a:r>
            <a:r>
              <a:rPr lang="en-US" altLang="zh-CN" sz="3200" b="1">
                <a:solidFill>
                  <a:srgbClr val="01526B"/>
                </a:solidFill>
              </a:rPr>
              <a:t>while</a:t>
            </a:r>
            <a:r>
              <a:rPr lang="en-US" altLang="zh-CN" sz="3200">
                <a:solidFill>
                  <a:srgbClr val="01526B"/>
                </a:solidFill>
              </a:rPr>
              <a:t> (i &lt;= S.length - T.length ) {</a:t>
            </a:r>
          </a:p>
          <a:p>
            <a:pPr>
              <a:lnSpc>
                <a:spcPct val="115000"/>
              </a:lnSpc>
            </a:pPr>
            <a:r>
              <a:rPr lang="en-US" altLang="zh-CN" sz="3200">
                <a:solidFill>
                  <a:srgbClr val="01526B"/>
                </a:solidFill>
              </a:rPr>
              <a:t>     </a:t>
            </a:r>
            <a:r>
              <a:rPr lang="en-US" altLang="zh-CN" sz="3200">
                <a:solidFill>
                  <a:schemeClr val="accent2"/>
                </a:solidFill>
              </a:rPr>
              <a:t>j = 0;</a:t>
            </a:r>
          </a:p>
          <a:p>
            <a:pPr>
              <a:lnSpc>
                <a:spcPct val="115000"/>
              </a:lnSpc>
            </a:pPr>
            <a:r>
              <a:rPr lang="en-US" altLang="zh-CN" sz="3200">
                <a:solidFill>
                  <a:schemeClr val="accent2"/>
                </a:solidFill>
              </a:rPr>
              <a:t>     </a:t>
            </a:r>
            <a:r>
              <a:rPr lang="en-US" altLang="zh-CN" sz="3200" b="1">
                <a:solidFill>
                  <a:schemeClr val="accent2"/>
                </a:solidFill>
              </a:rPr>
              <a:t>while</a:t>
            </a:r>
            <a:r>
              <a:rPr lang="en-US" altLang="zh-CN" sz="3200">
                <a:solidFill>
                  <a:schemeClr val="accent2"/>
                </a:solidFill>
              </a:rPr>
              <a:t> (j&lt;T.length </a:t>
            </a:r>
            <a:r>
              <a:rPr lang="en-US" altLang="zh-CN" sz="3200" b="1">
                <a:solidFill>
                  <a:schemeClr val="accent2"/>
                </a:solidFill>
              </a:rPr>
              <a:t>&amp;&amp;</a:t>
            </a:r>
            <a:r>
              <a:rPr lang="en-US" altLang="zh-CN" sz="3200">
                <a:solidFill>
                  <a:schemeClr val="accent2"/>
                </a:solidFill>
              </a:rPr>
              <a:t> S.ch[i+j] = T.ch[j])  j++;</a:t>
            </a:r>
          </a:p>
          <a:p>
            <a:pPr>
              <a:lnSpc>
                <a:spcPct val="115000"/>
              </a:lnSpc>
            </a:pPr>
            <a:r>
              <a:rPr lang="en-US" altLang="zh-CN" sz="3200">
                <a:solidFill>
                  <a:schemeClr val="accent2"/>
                </a:solidFill>
              </a:rPr>
              <a:t>     if ( j &lt; T.length )  i++;     // </a:t>
            </a:r>
            <a:r>
              <a:rPr lang="zh-CN" altLang="en-US" sz="2800" b="1">
                <a:solidFill>
                  <a:schemeClr val="accent2"/>
                </a:solidFill>
                <a:latin typeface="楷体_GB2312" pitchFamily="49" charset="-122"/>
                <a:ea typeface="楷体_GB2312" pitchFamily="49" charset="-122"/>
              </a:rPr>
              <a:t>重新开始新一轮的匹配</a:t>
            </a:r>
            <a:endParaRPr lang="zh-CN" altLang="en-US" sz="3200">
              <a:solidFill>
                <a:schemeClr val="accent2"/>
              </a:solidFill>
            </a:endParaRPr>
          </a:p>
          <a:p>
            <a:pPr>
              <a:lnSpc>
                <a:spcPct val="115000"/>
              </a:lnSpc>
            </a:pPr>
            <a:r>
              <a:rPr lang="zh-CN" altLang="en-US" sz="3200">
                <a:solidFill>
                  <a:schemeClr val="accent2"/>
                </a:solidFill>
              </a:rPr>
              <a:t>     </a:t>
            </a:r>
            <a:r>
              <a:rPr lang="en-US" altLang="zh-CN" sz="3200">
                <a:solidFill>
                  <a:schemeClr val="accent2"/>
                </a:solidFill>
              </a:rPr>
              <a:t>else // </a:t>
            </a:r>
            <a:r>
              <a:rPr lang="zh-CN" altLang="en-US" sz="2800" b="1">
                <a:solidFill>
                  <a:schemeClr val="accent2"/>
                </a:solidFill>
                <a:ea typeface="楷体_GB2312" pitchFamily="49" charset="-122"/>
              </a:rPr>
              <a:t>找到和</a:t>
            </a:r>
            <a:r>
              <a:rPr lang="zh-CN" altLang="en-US" sz="2800" b="1">
                <a:solidFill>
                  <a:schemeClr val="accent2"/>
                </a:solidFill>
              </a:rPr>
              <a:t> </a:t>
            </a:r>
            <a:r>
              <a:rPr lang="en-US" altLang="zh-CN" sz="2800" b="1">
                <a:solidFill>
                  <a:schemeClr val="accent2"/>
                </a:solidFill>
              </a:rPr>
              <a:t>T </a:t>
            </a:r>
            <a:r>
              <a:rPr lang="zh-CN" altLang="en-US" sz="2800" b="1">
                <a:solidFill>
                  <a:schemeClr val="accent2"/>
                </a:solidFill>
                <a:ea typeface="楷体_GB2312" pitchFamily="49" charset="-122"/>
              </a:rPr>
              <a:t>相同的子串</a:t>
            </a:r>
            <a:endParaRPr lang="zh-CN" altLang="en-US" sz="3200">
              <a:solidFill>
                <a:schemeClr val="accent2"/>
              </a:solidFill>
            </a:endParaRPr>
          </a:p>
          <a:p>
            <a:pPr>
              <a:lnSpc>
                <a:spcPct val="115000"/>
              </a:lnSpc>
            </a:pPr>
            <a:r>
              <a:rPr lang="zh-CN" altLang="en-US" sz="3200">
                <a:solidFill>
                  <a:schemeClr val="accent2"/>
                </a:solidFill>
              </a:rPr>
              <a:t>         </a:t>
            </a:r>
            <a:r>
              <a:rPr lang="en-US" altLang="zh-CN" sz="3200">
                <a:solidFill>
                  <a:schemeClr val="accent2"/>
                </a:solidFill>
              </a:rPr>
              <a:t>{  Y.elem[Y.length++] = i;  i+=T.length;  }</a:t>
            </a:r>
          </a:p>
          <a:p>
            <a:pPr>
              <a:lnSpc>
                <a:spcPct val="115000"/>
              </a:lnSpc>
            </a:pPr>
            <a:r>
              <a:rPr lang="en-US" altLang="zh-CN" sz="3200">
                <a:solidFill>
                  <a:srgbClr val="01526B"/>
                </a:solidFill>
              </a:rPr>
              <a:t>   }//while</a:t>
            </a:r>
          </a:p>
          <a:p>
            <a:pPr>
              <a:lnSpc>
                <a:spcPct val="115000"/>
              </a:lnSpc>
            </a:pPr>
            <a:r>
              <a:rPr lang="en-US" altLang="zh-CN" sz="3200">
                <a:solidFill>
                  <a:srgbClr val="01526B"/>
                </a:solidFill>
              </a:rPr>
              <a:t>    </a:t>
            </a:r>
            <a:r>
              <a:rPr lang="en-US" altLang="zh-CN" sz="3200" b="1">
                <a:solidFill>
                  <a:srgbClr val="01526B"/>
                </a:solidFill>
              </a:rPr>
              <a:t>if</a:t>
            </a:r>
            <a:r>
              <a:rPr lang="en-US" altLang="zh-CN" sz="3200">
                <a:solidFill>
                  <a:srgbClr val="01526B"/>
                </a:solidFill>
              </a:rPr>
              <a:t> ( Y.length != 0 ) </a:t>
            </a:r>
          </a:p>
          <a:p>
            <a:pPr>
              <a:lnSpc>
                <a:spcPct val="115000"/>
              </a:lnSpc>
            </a:pPr>
            <a:r>
              <a:rPr lang="en-US" altLang="zh-CN" sz="3200">
                <a:solidFill>
                  <a:srgbClr val="01526B"/>
                </a:solidFill>
              </a:rPr>
              <a:t>       {                              }</a:t>
            </a:r>
          </a:p>
          <a:p>
            <a:pPr>
              <a:lnSpc>
                <a:spcPct val="115000"/>
              </a:lnSpc>
            </a:pPr>
            <a:r>
              <a:rPr lang="en-US" altLang="zh-CN" sz="3200">
                <a:solidFill>
                  <a:srgbClr val="01526B"/>
                </a:solidFill>
              </a:rPr>
              <a:t>}</a:t>
            </a:r>
          </a:p>
        </p:txBody>
      </p:sp>
      <p:sp>
        <p:nvSpPr>
          <p:cNvPr id="18436" name="Text Box 3">
            <a:hlinkClick r:id="" action="ppaction://hlinkshowjump?jump=nextslide"/>
          </p:cNvPr>
          <p:cNvSpPr txBox="1">
            <a:spLocks noChangeArrowheads="1"/>
          </p:cNvSpPr>
          <p:nvPr/>
        </p:nvSpPr>
        <p:spPr bwMode="auto">
          <a:xfrm>
            <a:off x="1828800" y="5607050"/>
            <a:ext cx="2286000" cy="641350"/>
          </a:xfrm>
          <a:prstGeom prst="rect">
            <a:avLst/>
          </a:prstGeom>
          <a:noFill/>
          <a:ln w="9525">
            <a:noFill/>
            <a:miter lim="800000"/>
            <a:headEnd/>
            <a:tailEnd/>
          </a:ln>
        </p:spPr>
        <p:txBody>
          <a:bodyPr>
            <a:spAutoFit/>
          </a:bodyPr>
          <a:lstStyle/>
          <a:p>
            <a:r>
              <a:rPr lang="en-US" altLang="zh-CN" sz="3600" b="1">
                <a:solidFill>
                  <a:srgbClr val="01526B"/>
                </a:solidFill>
              </a:rPr>
              <a:t>……</a:t>
            </a:r>
            <a:endParaRPr lang="en-US" altLang="zh-CN" sz="3600"/>
          </a:p>
        </p:txBody>
      </p:sp>
      <p:graphicFrame>
        <p:nvGraphicFramePr>
          <p:cNvPr id="18434" name="Object 4">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55650" name="剪辑" r:id="rId3" imgW="908640" imgH="907560" progId="">
              <p:embed/>
            </p:oleObj>
          </a:graphicData>
        </a:graphic>
      </p:graphicFrame>
    </p:spTree>
  </p:cSld>
  <p:clrMapOvr>
    <a:masterClrMapping/>
  </p:clrMapOvr>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33400" y="171450"/>
            <a:ext cx="7864475" cy="6581775"/>
          </a:xfrm>
          <a:prstGeom prst="rect">
            <a:avLst/>
          </a:prstGeom>
          <a:noFill/>
          <a:ln w="9525">
            <a:noFill/>
            <a:miter lim="800000"/>
            <a:headEnd/>
            <a:tailEnd/>
          </a:ln>
        </p:spPr>
        <p:txBody>
          <a:bodyPr wrap="none">
            <a:spAutoFit/>
          </a:bodyPr>
          <a:lstStyle/>
          <a:p>
            <a:pPr>
              <a:lnSpc>
                <a:spcPct val="95000"/>
              </a:lnSpc>
            </a:pPr>
            <a:r>
              <a:rPr lang="en-US" altLang="zh-CN" sz="3200">
                <a:solidFill>
                  <a:srgbClr val="01526B"/>
                </a:solidFill>
              </a:rPr>
              <a:t>n = S.length;</a:t>
            </a:r>
          </a:p>
          <a:p>
            <a:pPr>
              <a:lnSpc>
                <a:spcPct val="95000"/>
              </a:lnSpc>
            </a:pPr>
            <a:r>
              <a:rPr lang="en-US" altLang="zh-CN" sz="3200">
                <a:solidFill>
                  <a:srgbClr val="01526B"/>
                </a:solidFill>
              </a:rPr>
              <a:t>S.length += Y.length*(T.length-V.length);</a:t>
            </a:r>
          </a:p>
          <a:p>
            <a:pPr>
              <a:lnSpc>
                <a:spcPct val="95000"/>
              </a:lnSpc>
            </a:pPr>
            <a:r>
              <a:rPr lang="en-US" altLang="zh-CN" sz="3200">
                <a:solidFill>
                  <a:srgbClr val="01526B"/>
                </a:solidFill>
              </a:rPr>
              <a:t>ns.ch = new char[S.length+1];</a:t>
            </a:r>
          </a:p>
          <a:p>
            <a:pPr>
              <a:lnSpc>
                <a:spcPct val="95000"/>
              </a:lnSpc>
            </a:pPr>
            <a:r>
              <a:rPr lang="en-US" altLang="zh-CN" sz="3200">
                <a:solidFill>
                  <a:srgbClr val="01526B"/>
                </a:solidFill>
              </a:rPr>
              <a:t>k=1;  i=0;  spos=0;</a:t>
            </a:r>
          </a:p>
          <a:p>
            <a:pPr>
              <a:lnSpc>
                <a:spcPct val="95000"/>
              </a:lnSpc>
            </a:pPr>
            <a:r>
              <a:rPr lang="en-US" altLang="zh-CN" sz="3200">
                <a:solidFill>
                  <a:srgbClr val="01526B"/>
                </a:solidFill>
              </a:rPr>
              <a:t>while(k&lt;Y.length) {</a:t>
            </a:r>
          </a:p>
          <a:p>
            <a:pPr>
              <a:lnSpc>
                <a:spcPct val="95000"/>
              </a:lnSpc>
            </a:pPr>
            <a:r>
              <a:rPr lang="en-US" altLang="zh-CN" sz="3200">
                <a:solidFill>
                  <a:srgbClr val="01526B"/>
                </a:solidFill>
              </a:rPr>
              <a:t>    tpos=Y.elem[k]-1;  len=tpos-spos;</a:t>
            </a:r>
          </a:p>
          <a:p>
            <a:pPr>
              <a:lnSpc>
                <a:spcPct val="95000"/>
              </a:lnSpc>
            </a:pPr>
            <a:r>
              <a:rPr lang="en-US" altLang="zh-CN" sz="3200">
                <a:solidFill>
                  <a:srgbClr val="01526B"/>
                </a:solidFill>
              </a:rPr>
              <a:t>    ns.ch[i..i+len] = S.ch[spos..tpos];</a:t>
            </a:r>
          </a:p>
          <a:p>
            <a:pPr>
              <a:lnSpc>
                <a:spcPct val="95000"/>
              </a:lnSpc>
            </a:pPr>
            <a:r>
              <a:rPr lang="en-US" altLang="zh-CN" sz="3200">
                <a:solidFill>
                  <a:srgbClr val="01526B"/>
                </a:solidFill>
              </a:rPr>
              <a:t>    i+=len+1;</a:t>
            </a:r>
          </a:p>
          <a:p>
            <a:pPr>
              <a:lnSpc>
                <a:spcPct val="95000"/>
              </a:lnSpc>
            </a:pPr>
            <a:r>
              <a:rPr lang="en-US" altLang="zh-CN" sz="3200">
                <a:solidFill>
                  <a:srgbClr val="01526B"/>
                </a:solidFill>
              </a:rPr>
              <a:t>    ns.ch[i..i+V.length-1] = V.ch[0..V.length-1];</a:t>
            </a:r>
          </a:p>
          <a:p>
            <a:pPr>
              <a:lnSpc>
                <a:spcPct val="95000"/>
              </a:lnSpc>
            </a:pPr>
            <a:r>
              <a:rPr lang="en-US" altLang="zh-CN" sz="3200">
                <a:solidFill>
                  <a:srgbClr val="01526B"/>
                </a:solidFill>
              </a:rPr>
              <a:t>    spos = Y.elem[k]+T.length;</a:t>
            </a:r>
          </a:p>
          <a:p>
            <a:pPr>
              <a:lnSpc>
                <a:spcPct val="95000"/>
              </a:lnSpc>
            </a:pPr>
            <a:r>
              <a:rPr lang="en-US" altLang="zh-CN" sz="3200">
                <a:solidFill>
                  <a:srgbClr val="01526B"/>
                </a:solidFill>
              </a:rPr>
              <a:t>    i+=V.length;    k++;</a:t>
            </a:r>
          </a:p>
          <a:p>
            <a:pPr>
              <a:lnSpc>
                <a:spcPct val="95000"/>
              </a:lnSpc>
            </a:pPr>
            <a:r>
              <a:rPr lang="en-US" altLang="zh-CN" sz="3200">
                <a:solidFill>
                  <a:srgbClr val="01526B"/>
                </a:solidFill>
              </a:rPr>
              <a:t>}</a:t>
            </a:r>
          </a:p>
          <a:p>
            <a:pPr>
              <a:lnSpc>
                <a:spcPct val="95000"/>
              </a:lnSpc>
            </a:pPr>
            <a:r>
              <a:rPr lang="en-US" altLang="zh-CN" sz="3200">
                <a:solidFill>
                  <a:srgbClr val="01526B"/>
                </a:solidFill>
              </a:rPr>
              <a:t>ns.ch[i..S.length-1] = S.ch[spos..n-1];</a:t>
            </a:r>
          </a:p>
          <a:p>
            <a:pPr>
              <a:lnSpc>
                <a:spcPct val="95000"/>
              </a:lnSpc>
            </a:pPr>
            <a:r>
              <a:rPr lang="en-US" altLang="zh-CN" sz="3200">
                <a:solidFill>
                  <a:srgbClr val="01526B"/>
                </a:solidFill>
              </a:rPr>
              <a:t>S.ch = ns.ch;</a:t>
            </a:r>
          </a:p>
        </p:txBody>
      </p:sp>
    </p:spTree>
  </p:cSld>
  <p:clrMapOvr>
    <a:masterClrMapping/>
  </p:clrMapOvr>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990600" y="1295400"/>
            <a:ext cx="5181600" cy="457200"/>
          </a:xfrm>
          <a:prstGeom prst="rect">
            <a:avLst/>
          </a:prstGeom>
          <a:solidFill>
            <a:srgbClr val="CCFFCC"/>
          </a:solidFill>
          <a:ln w="9525">
            <a:solidFill>
              <a:schemeClr val="tx1"/>
            </a:solidFill>
            <a:miter lim="800000"/>
            <a:headEnd/>
            <a:tailEnd/>
          </a:ln>
        </p:spPr>
        <p:txBody>
          <a:bodyPr wrap="none" anchor="ctr"/>
          <a:lstStyle/>
          <a:p>
            <a:pPr algn="ctr"/>
            <a:endParaRPr lang="zh-CN" altLang="en-US"/>
          </a:p>
        </p:txBody>
      </p:sp>
      <p:sp>
        <p:nvSpPr>
          <p:cNvPr id="19460" name="Rectangle 3"/>
          <p:cNvSpPr>
            <a:spLocks noChangeArrowheads="1"/>
          </p:cNvSpPr>
          <p:nvPr/>
        </p:nvSpPr>
        <p:spPr bwMode="auto">
          <a:xfrm>
            <a:off x="990600" y="381000"/>
            <a:ext cx="609600" cy="457200"/>
          </a:xfrm>
          <a:prstGeom prst="rect">
            <a:avLst/>
          </a:prstGeom>
          <a:solidFill>
            <a:srgbClr val="CCFFFF"/>
          </a:solidFill>
          <a:ln w="9525">
            <a:solidFill>
              <a:schemeClr val="tx1"/>
            </a:solidFill>
            <a:miter lim="800000"/>
            <a:headEnd/>
            <a:tailEnd/>
          </a:ln>
        </p:spPr>
        <p:txBody>
          <a:bodyPr wrap="none" anchor="ctr"/>
          <a:lstStyle/>
          <a:p>
            <a:pPr algn="ctr"/>
            <a:r>
              <a:rPr lang="en-US" altLang="zh-CN" sz="3600" b="1"/>
              <a:t>T</a:t>
            </a:r>
            <a:endParaRPr lang="en-US" altLang="zh-CN" sz="3600"/>
          </a:p>
        </p:txBody>
      </p:sp>
      <p:sp>
        <p:nvSpPr>
          <p:cNvPr id="19461" name="Rectangle 4"/>
          <p:cNvSpPr>
            <a:spLocks noChangeArrowheads="1"/>
          </p:cNvSpPr>
          <p:nvPr/>
        </p:nvSpPr>
        <p:spPr bwMode="auto">
          <a:xfrm>
            <a:off x="6324600" y="381000"/>
            <a:ext cx="1066800" cy="457200"/>
          </a:xfrm>
          <a:prstGeom prst="rect">
            <a:avLst/>
          </a:prstGeom>
          <a:solidFill>
            <a:schemeClr val="hlink"/>
          </a:solidFill>
          <a:ln w="9525">
            <a:solidFill>
              <a:schemeClr val="tx1"/>
            </a:solidFill>
            <a:miter lim="800000"/>
            <a:headEnd/>
            <a:tailEnd/>
          </a:ln>
        </p:spPr>
        <p:txBody>
          <a:bodyPr wrap="none" anchor="ctr"/>
          <a:lstStyle/>
          <a:p>
            <a:pPr algn="ctr"/>
            <a:r>
              <a:rPr lang="en-US" altLang="zh-CN" sz="3600" b="1"/>
              <a:t>V</a:t>
            </a:r>
            <a:endParaRPr lang="en-US" altLang="zh-CN" sz="3600"/>
          </a:p>
        </p:txBody>
      </p:sp>
      <p:sp>
        <p:nvSpPr>
          <p:cNvPr id="19462" name="Rectangle 5"/>
          <p:cNvSpPr>
            <a:spLocks noChangeArrowheads="1"/>
          </p:cNvSpPr>
          <p:nvPr/>
        </p:nvSpPr>
        <p:spPr bwMode="auto">
          <a:xfrm>
            <a:off x="990600" y="2590800"/>
            <a:ext cx="6553200" cy="457200"/>
          </a:xfrm>
          <a:prstGeom prst="rect">
            <a:avLst/>
          </a:prstGeom>
          <a:noFill/>
          <a:ln w="9525">
            <a:solidFill>
              <a:schemeClr val="tx1"/>
            </a:solidFill>
            <a:miter lim="800000"/>
            <a:headEnd/>
            <a:tailEnd/>
          </a:ln>
        </p:spPr>
        <p:txBody>
          <a:bodyPr wrap="none" anchor="ctr"/>
          <a:lstStyle/>
          <a:p>
            <a:pPr algn="ctr"/>
            <a:endParaRPr lang="zh-CN" altLang="en-US"/>
          </a:p>
        </p:txBody>
      </p:sp>
      <p:sp>
        <p:nvSpPr>
          <p:cNvPr id="158726" name="Rectangle 6"/>
          <p:cNvSpPr>
            <a:spLocks noChangeArrowheads="1"/>
          </p:cNvSpPr>
          <p:nvPr/>
        </p:nvSpPr>
        <p:spPr bwMode="auto">
          <a:xfrm>
            <a:off x="1676400" y="1295400"/>
            <a:ext cx="609600" cy="457200"/>
          </a:xfrm>
          <a:prstGeom prst="rect">
            <a:avLst/>
          </a:prstGeom>
          <a:solidFill>
            <a:srgbClr val="CCFFFF"/>
          </a:solidFill>
          <a:ln w="9525">
            <a:solidFill>
              <a:schemeClr val="tx1"/>
            </a:solidFill>
            <a:miter lim="800000"/>
            <a:headEnd/>
            <a:tailEnd/>
          </a:ln>
        </p:spPr>
        <p:txBody>
          <a:bodyPr wrap="none" anchor="ctr"/>
          <a:lstStyle/>
          <a:p>
            <a:pPr algn="ctr"/>
            <a:endParaRPr lang="zh-CN" altLang="en-US"/>
          </a:p>
        </p:txBody>
      </p:sp>
      <p:sp>
        <p:nvSpPr>
          <p:cNvPr id="158727" name="Rectangle 7"/>
          <p:cNvSpPr>
            <a:spLocks noChangeArrowheads="1"/>
          </p:cNvSpPr>
          <p:nvPr/>
        </p:nvSpPr>
        <p:spPr bwMode="auto">
          <a:xfrm>
            <a:off x="3200400" y="1295400"/>
            <a:ext cx="609600" cy="457200"/>
          </a:xfrm>
          <a:prstGeom prst="rect">
            <a:avLst/>
          </a:prstGeom>
          <a:solidFill>
            <a:srgbClr val="CCFFFF"/>
          </a:solidFill>
          <a:ln w="9525">
            <a:solidFill>
              <a:schemeClr val="tx1"/>
            </a:solidFill>
            <a:miter lim="800000"/>
            <a:headEnd/>
            <a:tailEnd/>
          </a:ln>
        </p:spPr>
        <p:txBody>
          <a:bodyPr wrap="none" anchor="ctr"/>
          <a:lstStyle/>
          <a:p>
            <a:pPr algn="ctr"/>
            <a:endParaRPr lang="zh-CN" altLang="en-US"/>
          </a:p>
        </p:txBody>
      </p:sp>
      <p:sp>
        <p:nvSpPr>
          <p:cNvPr id="158728" name="Rectangle 8"/>
          <p:cNvSpPr>
            <a:spLocks noChangeArrowheads="1"/>
          </p:cNvSpPr>
          <p:nvPr/>
        </p:nvSpPr>
        <p:spPr bwMode="auto">
          <a:xfrm>
            <a:off x="5029200" y="1295400"/>
            <a:ext cx="609600" cy="457200"/>
          </a:xfrm>
          <a:prstGeom prst="rect">
            <a:avLst/>
          </a:prstGeom>
          <a:solidFill>
            <a:srgbClr val="CCFFFF"/>
          </a:solidFill>
          <a:ln w="9525">
            <a:solidFill>
              <a:schemeClr val="tx1"/>
            </a:solidFill>
            <a:miter lim="800000"/>
            <a:headEnd/>
            <a:tailEnd/>
          </a:ln>
        </p:spPr>
        <p:txBody>
          <a:bodyPr wrap="none" anchor="ctr"/>
          <a:lstStyle/>
          <a:p>
            <a:pPr algn="ctr"/>
            <a:endParaRPr lang="zh-CN" altLang="en-US"/>
          </a:p>
        </p:txBody>
      </p:sp>
      <p:sp>
        <p:nvSpPr>
          <p:cNvPr id="158729" name="Rectangle 9"/>
          <p:cNvSpPr>
            <a:spLocks noChangeArrowheads="1"/>
          </p:cNvSpPr>
          <p:nvPr/>
        </p:nvSpPr>
        <p:spPr bwMode="auto">
          <a:xfrm>
            <a:off x="990600" y="2590800"/>
            <a:ext cx="685800" cy="457200"/>
          </a:xfrm>
          <a:prstGeom prst="rect">
            <a:avLst/>
          </a:prstGeom>
          <a:solidFill>
            <a:srgbClr val="CCFFCC"/>
          </a:solidFill>
          <a:ln w="9525">
            <a:solidFill>
              <a:schemeClr val="tx1"/>
            </a:solidFill>
            <a:miter lim="800000"/>
            <a:headEnd/>
            <a:tailEnd/>
          </a:ln>
        </p:spPr>
        <p:txBody>
          <a:bodyPr wrap="none" anchor="ctr"/>
          <a:lstStyle/>
          <a:p>
            <a:pPr algn="ctr"/>
            <a:endParaRPr lang="zh-CN" altLang="en-US"/>
          </a:p>
        </p:txBody>
      </p:sp>
      <p:sp>
        <p:nvSpPr>
          <p:cNvPr id="158730" name="Rectangle 10"/>
          <p:cNvSpPr>
            <a:spLocks noChangeArrowheads="1"/>
          </p:cNvSpPr>
          <p:nvPr/>
        </p:nvSpPr>
        <p:spPr bwMode="auto">
          <a:xfrm>
            <a:off x="1676400" y="2590800"/>
            <a:ext cx="1066800" cy="457200"/>
          </a:xfrm>
          <a:prstGeom prst="rect">
            <a:avLst/>
          </a:prstGeom>
          <a:solidFill>
            <a:schemeClr val="hlink"/>
          </a:solidFill>
          <a:ln w="9525">
            <a:solidFill>
              <a:schemeClr val="tx1"/>
            </a:solidFill>
            <a:miter lim="800000"/>
            <a:headEnd/>
            <a:tailEnd/>
          </a:ln>
        </p:spPr>
        <p:txBody>
          <a:bodyPr wrap="none" anchor="ctr"/>
          <a:lstStyle/>
          <a:p>
            <a:pPr algn="ctr"/>
            <a:endParaRPr lang="zh-CN" altLang="en-US"/>
          </a:p>
        </p:txBody>
      </p:sp>
      <p:sp>
        <p:nvSpPr>
          <p:cNvPr id="158731" name="Line 11"/>
          <p:cNvSpPr>
            <a:spLocks noChangeShapeType="1"/>
          </p:cNvSpPr>
          <p:nvPr/>
        </p:nvSpPr>
        <p:spPr bwMode="auto">
          <a:xfrm>
            <a:off x="2362200" y="838200"/>
            <a:ext cx="0" cy="457200"/>
          </a:xfrm>
          <a:prstGeom prst="line">
            <a:avLst/>
          </a:prstGeom>
          <a:noFill/>
          <a:ln w="19050">
            <a:solidFill>
              <a:schemeClr val="tx1"/>
            </a:solidFill>
            <a:round/>
            <a:headEnd/>
            <a:tailEnd type="triangle" w="sm" len="lg"/>
          </a:ln>
        </p:spPr>
        <p:txBody>
          <a:bodyPr wrap="none" anchor="ctr"/>
          <a:lstStyle/>
          <a:p>
            <a:endParaRPr lang="zh-CN" altLang="en-US"/>
          </a:p>
        </p:txBody>
      </p:sp>
      <p:sp>
        <p:nvSpPr>
          <p:cNvPr id="158732" name="Line 12"/>
          <p:cNvSpPr>
            <a:spLocks noChangeShapeType="1"/>
          </p:cNvSpPr>
          <p:nvPr/>
        </p:nvSpPr>
        <p:spPr bwMode="auto">
          <a:xfrm>
            <a:off x="3124200" y="838200"/>
            <a:ext cx="0" cy="457200"/>
          </a:xfrm>
          <a:prstGeom prst="line">
            <a:avLst/>
          </a:prstGeom>
          <a:noFill/>
          <a:ln w="19050">
            <a:solidFill>
              <a:schemeClr val="tx1"/>
            </a:solidFill>
            <a:round/>
            <a:headEnd/>
            <a:tailEnd type="triangle" w="sm" len="lg"/>
          </a:ln>
        </p:spPr>
        <p:txBody>
          <a:bodyPr wrap="none" anchor="ctr"/>
          <a:lstStyle/>
          <a:p>
            <a:endParaRPr lang="zh-CN" altLang="en-US"/>
          </a:p>
        </p:txBody>
      </p:sp>
      <p:sp>
        <p:nvSpPr>
          <p:cNvPr id="158733" name="Line 13"/>
          <p:cNvSpPr>
            <a:spLocks noChangeShapeType="1"/>
          </p:cNvSpPr>
          <p:nvPr/>
        </p:nvSpPr>
        <p:spPr bwMode="auto">
          <a:xfrm>
            <a:off x="2286000" y="1752600"/>
            <a:ext cx="457200" cy="838200"/>
          </a:xfrm>
          <a:prstGeom prst="line">
            <a:avLst/>
          </a:prstGeom>
          <a:noFill/>
          <a:ln w="9525">
            <a:solidFill>
              <a:schemeClr val="tx1"/>
            </a:solidFill>
            <a:prstDash val="dash"/>
            <a:round/>
            <a:headEnd/>
            <a:tailEnd/>
          </a:ln>
        </p:spPr>
        <p:txBody>
          <a:bodyPr wrap="none" anchor="ctr"/>
          <a:lstStyle/>
          <a:p>
            <a:endParaRPr lang="zh-CN" altLang="en-US"/>
          </a:p>
        </p:txBody>
      </p:sp>
      <p:sp>
        <p:nvSpPr>
          <p:cNvPr id="158734" name="Line 14"/>
          <p:cNvSpPr>
            <a:spLocks noChangeShapeType="1"/>
          </p:cNvSpPr>
          <p:nvPr/>
        </p:nvSpPr>
        <p:spPr bwMode="auto">
          <a:xfrm>
            <a:off x="3200400" y="1752600"/>
            <a:ext cx="457200" cy="838200"/>
          </a:xfrm>
          <a:prstGeom prst="line">
            <a:avLst/>
          </a:prstGeom>
          <a:noFill/>
          <a:ln w="9525">
            <a:solidFill>
              <a:schemeClr val="tx1"/>
            </a:solidFill>
            <a:prstDash val="dash"/>
            <a:round/>
            <a:headEnd/>
            <a:tailEnd/>
          </a:ln>
        </p:spPr>
        <p:txBody>
          <a:bodyPr wrap="none" anchor="ctr"/>
          <a:lstStyle/>
          <a:p>
            <a:endParaRPr lang="zh-CN" altLang="en-US"/>
          </a:p>
        </p:txBody>
      </p:sp>
      <p:sp>
        <p:nvSpPr>
          <p:cNvPr id="158735" name="Line 15"/>
          <p:cNvSpPr>
            <a:spLocks noChangeShapeType="1"/>
          </p:cNvSpPr>
          <p:nvPr/>
        </p:nvSpPr>
        <p:spPr bwMode="auto">
          <a:xfrm flipV="1">
            <a:off x="2798763" y="3048000"/>
            <a:ext cx="0" cy="838200"/>
          </a:xfrm>
          <a:prstGeom prst="line">
            <a:avLst/>
          </a:prstGeom>
          <a:noFill/>
          <a:ln w="19050">
            <a:solidFill>
              <a:schemeClr val="tx1"/>
            </a:solidFill>
            <a:round/>
            <a:headEnd/>
            <a:tailEnd type="triangle" w="sm" len="lg"/>
          </a:ln>
        </p:spPr>
        <p:txBody>
          <a:bodyPr wrap="none" anchor="ctr"/>
          <a:lstStyle/>
          <a:p>
            <a:endParaRPr lang="zh-CN" altLang="en-US"/>
          </a:p>
        </p:txBody>
      </p:sp>
      <p:sp>
        <p:nvSpPr>
          <p:cNvPr id="158736" name="Line 16"/>
          <p:cNvSpPr>
            <a:spLocks noChangeShapeType="1"/>
          </p:cNvSpPr>
          <p:nvPr/>
        </p:nvSpPr>
        <p:spPr bwMode="auto">
          <a:xfrm flipV="1">
            <a:off x="3560763" y="3048000"/>
            <a:ext cx="0" cy="838200"/>
          </a:xfrm>
          <a:prstGeom prst="line">
            <a:avLst/>
          </a:prstGeom>
          <a:noFill/>
          <a:ln w="19050">
            <a:solidFill>
              <a:schemeClr val="tx1"/>
            </a:solidFill>
            <a:round/>
            <a:headEnd/>
            <a:tailEnd type="triangle" w="sm" len="lg"/>
          </a:ln>
        </p:spPr>
        <p:txBody>
          <a:bodyPr wrap="none" anchor="ctr"/>
          <a:lstStyle/>
          <a:p>
            <a:endParaRPr lang="zh-CN" altLang="en-US"/>
          </a:p>
        </p:txBody>
      </p:sp>
      <p:sp>
        <p:nvSpPr>
          <p:cNvPr id="158737" name="Rectangle 17" descr="90%"/>
          <p:cNvSpPr>
            <a:spLocks noChangeArrowheads="1"/>
          </p:cNvSpPr>
          <p:nvPr/>
        </p:nvSpPr>
        <p:spPr bwMode="auto">
          <a:xfrm>
            <a:off x="2743200" y="2590800"/>
            <a:ext cx="914400" cy="457200"/>
          </a:xfrm>
          <a:prstGeom prst="rect">
            <a:avLst/>
          </a:prstGeom>
          <a:pattFill prst="pct90">
            <a:fgClr>
              <a:srgbClr val="CCFFCC"/>
            </a:fgClr>
            <a:bgClr>
              <a:srgbClr val="FFFFFF"/>
            </a:bgClr>
          </a:pattFill>
          <a:ln w="9525">
            <a:solidFill>
              <a:schemeClr val="tx1"/>
            </a:solidFill>
            <a:miter lim="800000"/>
            <a:headEnd/>
            <a:tailEnd/>
          </a:ln>
        </p:spPr>
        <p:txBody>
          <a:bodyPr wrap="none" anchor="ctr"/>
          <a:lstStyle/>
          <a:p>
            <a:pPr algn="ctr"/>
            <a:endParaRPr lang="zh-CN" altLang="en-US"/>
          </a:p>
        </p:txBody>
      </p:sp>
      <p:sp>
        <p:nvSpPr>
          <p:cNvPr id="158738" name="Rectangle 18" descr="60%"/>
          <p:cNvSpPr>
            <a:spLocks noChangeArrowheads="1"/>
          </p:cNvSpPr>
          <p:nvPr/>
        </p:nvSpPr>
        <p:spPr bwMode="auto">
          <a:xfrm>
            <a:off x="3657600" y="2590800"/>
            <a:ext cx="1066800" cy="4572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endParaRPr lang="zh-CN" altLang="en-US"/>
          </a:p>
        </p:txBody>
      </p:sp>
      <p:sp>
        <p:nvSpPr>
          <p:cNvPr id="158739" name="Text Box 19"/>
          <p:cNvSpPr txBox="1">
            <a:spLocks noChangeArrowheads="1"/>
          </p:cNvSpPr>
          <p:nvPr/>
        </p:nvSpPr>
        <p:spPr bwMode="auto">
          <a:xfrm>
            <a:off x="2041525" y="457200"/>
            <a:ext cx="635000" cy="396875"/>
          </a:xfrm>
          <a:prstGeom prst="rect">
            <a:avLst/>
          </a:prstGeom>
          <a:noFill/>
          <a:ln w="9525">
            <a:noFill/>
            <a:miter lim="800000"/>
            <a:headEnd/>
            <a:tailEnd/>
          </a:ln>
        </p:spPr>
        <p:txBody>
          <a:bodyPr wrap="none">
            <a:spAutoFit/>
          </a:bodyPr>
          <a:lstStyle/>
          <a:p>
            <a:r>
              <a:rPr lang="en-US" altLang="zh-CN"/>
              <a:t>spos</a:t>
            </a:r>
          </a:p>
        </p:txBody>
      </p:sp>
      <p:sp>
        <p:nvSpPr>
          <p:cNvPr id="158740" name="Text Box 20"/>
          <p:cNvSpPr txBox="1">
            <a:spLocks noChangeArrowheads="1"/>
          </p:cNvSpPr>
          <p:nvPr/>
        </p:nvSpPr>
        <p:spPr bwMode="auto">
          <a:xfrm>
            <a:off x="2819400" y="457200"/>
            <a:ext cx="606425" cy="396875"/>
          </a:xfrm>
          <a:prstGeom prst="rect">
            <a:avLst/>
          </a:prstGeom>
          <a:noFill/>
          <a:ln w="9525">
            <a:noFill/>
            <a:miter lim="800000"/>
            <a:headEnd/>
            <a:tailEnd/>
          </a:ln>
        </p:spPr>
        <p:txBody>
          <a:bodyPr wrap="none">
            <a:spAutoFit/>
          </a:bodyPr>
          <a:lstStyle/>
          <a:p>
            <a:r>
              <a:rPr lang="en-US" altLang="zh-CN"/>
              <a:t>tpos</a:t>
            </a:r>
          </a:p>
        </p:txBody>
      </p:sp>
      <p:sp>
        <p:nvSpPr>
          <p:cNvPr id="158741" name="Text Box 21"/>
          <p:cNvSpPr txBox="1">
            <a:spLocks noChangeArrowheads="1"/>
          </p:cNvSpPr>
          <p:nvPr/>
        </p:nvSpPr>
        <p:spPr bwMode="auto">
          <a:xfrm>
            <a:off x="2544763" y="3733800"/>
            <a:ext cx="254000" cy="396875"/>
          </a:xfrm>
          <a:prstGeom prst="rect">
            <a:avLst/>
          </a:prstGeom>
          <a:noFill/>
          <a:ln w="9525">
            <a:noFill/>
            <a:miter lim="800000"/>
            <a:headEnd/>
            <a:tailEnd/>
          </a:ln>
        </p:spPr>
        <p:txBody>
          <a:bodyPr wrap="none">
            <a:spAutoFit/>
          </a:bodyPr>
          <a:lstStyle/>
          <a:p>
            <a:r>
              <a:rPr lang="en-US" altLang="zh-CN"/>
              <a:t>i</a:t>
            </a:r>
          </a:p>
        </p:txBody>
      </p:sp>
      <p:sp>
        <p:nvSpPr>
          <p:cNvPr id="158742" name="Text Box 22"/>
          <p:cNvSpPr txBox="1">
            <a:spLocks noChangeArrowheads="1"/>
          </p:cNvSpPr>
          <p:nvPr/>
        </p:nvSpPr>
        <p:spPr bwMode="auto">
          <a:xfrm>
            <a:off x="2951163" y="3717925"/>
            <a:ext cx="706437" cy="396875"/>
          </a:xfrm>
          <a:prstGeom prst="rect">
            <a:avLst/>
          </a:prstGeom>
          <a:noFill/>
          <a:ln w="9525">
            <a:noFill/>
            <a:miter lim="800000"/>
            <a:headEnd/>
            <a:tailEnd/>
          </a:ln>
        </p:spPr>
        <p:txBody>
          <a:bodyPr wrap="none">
            <a:spAutoFit/>
          </a:bodyPr>
          <a:lstStyle/>
          <a:p>
            <a:r>
              <a:rPr lang="en-US" altLang="zh-CN"/>
              <a:t>i+len</a:t>
            </a:r>
          </a:p>
        </p:txBody>
      </p:sp>
      <p:sp>
        <p:nvSpPr>
          <p:cNvPr id="158743" name="Rectangle 23"/>
          <p:cNvSpPr>
            <a:spLocks noChangeArrowheads="1"/>
          </p:cNvSpPr>
          <p:nvPr/>
        </p:nvSpPr>
        <p:spPr bwMode="auto">
          <a:xfrm>
            <a:off x="1219200" y="4114800"/>
            <a:ext cx="6184900" cy="676275"/>
          </a:xfrm>
          <a:prstGeom prst="rect">
            <a:avLst/>
          </a:prstGeom>
          <a:noFill/>
          <a:ln w="9525">
            <a:noFill/>
            <a:miter lim="800000"/>
            <a:headEnd/>
            <a:tailEnd/>
          </a:ln>
        </p:spPr>
        <p:txBody>
          <a:bodyPr wrap="none">
            <a:spAutoFit/>
          </a:bodyPr>
          <a:lstStyle/>
          <a:p>
            <a:pPr>
              <a:lnSpc>
                <a:spcPct val="120000"/>
              </a:lnSpc>
            </a:pPr>
            <a:r>
              <a:rPr lang="en-US" altLang="zh-CN" sz="3200">
                <a:solidFill>
                  <a:srgbClr val="01526B"/>
                </a:solidFill>
              </a:rPr>
              <a:t>tpos=Y.elem[k]-1;      len=tpos-spos;</a:t>
            </a:r>
          </a:p>
        </p:txBody>
      </p:sp>
      <p:sp>
        <p:nvSpPr>
          <p:cNvPr id="158744" name="Rectangle 24"/>
          <p:cNvSpPr>
            <a:spLocks noChangeArrowheads="1"/>
          </p:cNvSpPr>
          <p:nvPr/>
        </p:nvSpPr>
        <p:spPr bwMode="auto">
          <a:xfrm>
            <a:off x="1219200" y="4800600"/>
            <a:ext cx="1795463" cy="676275"/>
          </a:xfrm>
          <a:prstGeom prst="rect">
            <a:avLst/>
          </a:prstGeom>
          <a:noFill/>
          <a:ln w="9525">
            <a:noFill/>
            <a:miter lim="800000"/>
            <a:headEnd/>
            <a:tailEnd/>
          </a:ln>
        </p:spPr>
        <p:txBody>
          <a:bodyPr wrap="none">
            <a:spAutoFit/>
          </a:bodyPr>
          <a:lstStyle/>
          <a:p>
            <a:pPr>
              <a:lnSpc>
                <a:spcPct val="120000"/>
              </a:lnSpc>
            </a:pPr>
            <a:r>
              <a:rPr lang="en-US" altLang="zh-CN" sz="3200">
                <a:solidFill>
                  <a:srgbClr val="01526B"/>
                </a:solidFill>
              </a:rPr>
              <a:t>i+=len+1;</a:t>
            </a:r>
          </a:p>
        </p:txBody>
      </p:sp>
      <p:sp>
        <p:nvSpPr>
          <p:cNvPr id="158745" name="Rectangle 25"/>
          <p:cNvSpPr>
            <a:spLocks noChangeArrowheads="1"/>
          </p:cNvSpPr>
          <p:nvPr/>
        </p:nvSpPr>
        <p:spPr bwMode="auto">
          <a:xfrm>
            <a:off x="1219200" y="5410200"/>
            <a:ext cx="4705350" cy="1260475"/>
          </a:xfrm>
          <a:prstGeom prst="rect">
            <a:avLst/>
          </a:prstGeom>
          <a:noFill/>
          <a:ln w="9525">
            <a:noFill/>
            <a:miter lim="800000"/>
            <a:headEnd/>
            <a:tailEnd/>
          </a:ln>
        </p:spPr>
        <p:txBody>
          <a:bodyPr wrap="none">
            <a:spAutoFit/>
          </a:bodyPr>
          <a:lstStyle/>
          <a:p>
            <a:pPr>
              <a:lnSpc>
                <a:spcPct val="120000"/>
              </a:lnSpc>
            </a:pPr>
            <a:r>
              <a:rPr lang="en-US" altLang="zh-CN" sz="3200">
                <a:solidFill>
                  <a:srgbClr val="01526B"/>
                </a:solidFill>
              </a:rPr>
              <a:t>spos = Y.elem[k]+T.length;</a:t>
            </a:r>
          </a:p>
          <a:p>
            <a:pPr>
              <a:lnSpc>
                <a:spcPct val="120000"/>
              </a:lnSpc>
            </a:pPr>
            <a:r>
              <a:rPr lang="en-US" altLang="zh-CN" sz="3200">
                <a:solidFill>
                  <a:srgbClr val="01526B"/>
                </a:solidFill>
              </a:rPr>
              <a:t>i+=V.length;</a:t>
            </a:r>
          </a:p>
        </p:txBody>
      </p:sp>
      <p:sp useBgFill="1">
        <p:nvSpPr>
          <p:cNvPr id="158746" name="Rectangle 26"/>
          <p:cNvSpPr>
            <a:spLocks noChangeArrowheads="1"/>
          </p:cNvSpPr>
          <p:nvPr/>
        </p:nvSpPr>
        <p:spPr bwMode="auto">
          <a:xfrm>
            <a:off x="2514600" y="3124200"/>
            <a:ext cx="1219200" cy="1066800"/>
          </a:xfrm>
          <a:prstGeom prst="rect">
            <a:avLst/>
          </a:prstGeom>
          <a:ln w="9525">
            <a:noFill/>
            <a:miter lim="800000"/>
            <a:headEnd/>
            <a:tailEnd/>
          </a:ln>
        </p:spPr>
        <p:txBody>
          <a:bodyPr wrap="none" anchor="ctr"/>
          <a:lstStyle/>
          <a:p>
            <a:pPr algn="ctr"/>
            <a:endParaRPr lang="zh-CN" altLang="en-US"/>
          </a:p>
        </p:txBody>
      </p:sp>
      <p:sp>
        <p:nvSpPr>
          <p:cNvPr id="158747" name="Line 27"/>
          <p:cNvSpPr>
            <a:spLocks noChangeShapeType="1"/>
          </p:cNvSpPr>
          <p:nvPr/>
        </p:nvSpPr>
        <p:spPr bwMode="auto">
          <a:xfrm flipV="1">
            <a:off x="3733800" y="3048000"/>
            <a:ext cx="0" cy="990600"/>
          </a:xfrm>
          <a:prstGeom prst="line">
            <a:avLst/>
          </a:prstGeom>
          <a:noFill/>
          <a:ln w="19050">
            <a:solidFill>
              <a:schemeClr val="tx1"/>
            </a:solidFill>
            <a:round/>
            <a:headEnd/>
            <a:tailEnd type="triangle" w="sm" len="lg"/>
          </a:ln>
        </p:spPr>
        <p:txBody>
          <a:bodyPr wrap="none" anchor="ctr"/>
          <a:lstStyle/>
          <a:p>
            <a:endParaRPr lang="zh-CN" altLang="en-US"/>
          </a:p>
        </p:txBody>
      </p:sp>
      <p:sp>
        <p:nvSpPr>
          <p:cNvPr id="158748" name="Text Box 28"/>
          <p:cNvSpPr txBox="1">
            <a:spLocks noChangeArrowheads="1"/>
          </p:cNvSpPr>
          <p:nvPr/>
        </p:nvSpPr>
        <p:spPr bwMode="auto">
          <a:xfrm>
            <a:off x="3770313" y="3733800"/>
            <a:ext cx="268287" cy="457200"/>
          </a:xfrm>
          <a:prstGeom prst="rect">
            <a:avLst/>
          </a:prstGeom>
          <a:noFill/>
          <a:ln w="9525">
            <a:noFill/>
            <a:miter lim="800000"/>
            <a:headEnd/>
            <a:tailEnd/>
          </a:ln>
        </p:spPr>
        <p:txBody>
          <a:bodyPr wrap="none">
            <a:spAutoFit/>
          </a:bodyPr>
          <a:lstStyle/>
          <a:p>
            <a:r>
              <a:rPr lang="en-US" altLang="zh-CN" sz="2400"/>
              <a:t>i</a:t>
            </a:r>
          </a:p>
        </p:txBody>
      </p:sp>
      <p:sp useBgFill="1">
        <p:nvSpPr>
          <p:cNvPr id="158749" name="Rectangle 29"/>
          <p:cNvSpPr>
            <a:spLocks noChangeArrowheads="1"/>
          </p:cNvSpPr>
          <p:nvPr/>
        </p:nvSpPr>
        <p:spPr bwMode="auto">
          <a:xfrm>
            <a:off x="2057400" y="533400"/>
            <a:ext cx="609600" cy="685800"/>
          </a:xfrm>
          <a:prstGeom prst="rect">
            <a:avLst/>
          </a:prstGeom>
          <a:ln w="9525">
            <a:noFill/>
            <a:miter lim="800000"/>
            <a:headEnd/>
            <a:tailEnd/>
          </a:ln>
        </p:spPr>
        <p:txBody>
          <a:bodyPr wrap="none" anchor="ctr"/>
          <a:lstStyle/>
          <a:p>
            <a:pPr algn="ctr"/>
            <a:endParaRPr lang="zh-CN" altLang="en-US"/>
          </a:p>
        </p:txBody>
      </p:sp>
      <p:sp>
        <p:nvSpPr>
          <p:cNvPr id="158750" name="Line 30"/>
          <p:cNvSpPr>
            <a:spLocks noChangeShapeType="1"/>
          </p:cNvSpPr>
          <p:nvPr/>
        </p:nvSpPr>
        <p:spPr bwMode="auto">
          <a:xfrm>
            <a:off x="3876675" y="838200"/>
            <a:ext cx="0" cy="457200"/>
          </a:xfrm>
          <a:prstGeom prst="line">
            <a:avLst/>
          </a:prstGeom>
          <a:noFill/>
          <a:ln w="19050">
            <a:solidFill>
              <a:schemeClr val="tx1"/>
            </a:solidFill>
            <a:round/>
            <a:headEnd/>
            <a:tailEnd type="triangle" w="sm" len="lg"/>
          </a:ln>
        </p:spPr>
        <p:txBody>
          <a:bodyPr wrap="none" anchor="ctr"/>
          <a:lstStyle/>
          <a:p>
            <a:endParaRPr lang="zh-CN" altLang="en-US"/>
          </a:p>
        </p:txBody>
      </p:sp>
      <p:sp>
        <p:nvSpPr>
          <p:cNvPr id="158751" name="Text Box 31"/>
          <p:cNvSpPr txBox="1">
            <a:spLocks noChangeArrowheads="1"/>
          </p:cNvSpPr>
          <p:nvPr/>
        </p:nvSpPr>
        <p:spPr bwMode="auto">
          <a:xfrm>
            <a:off x="3556000" y="457200"/>
            <a:ext cx="635000" cy="396875"/>
          </a:xfrm>
          <a:prstGeom prst="rect">
            <a:avLst/>
          </a:prstGeom>
          <a:noFill/>
          <a:ln w="9525">
            <a:noFill/>
            <a:miter lim="800000"/>
            <a:headEnd/>
            <a:tailEnd/>
          </a:ln>
        </p:spPr>
        <p:txBody>
          <a:bodyPr wrap="none">
            <a:spAutoFit/>
          </a:bodyPr>
          <a:lstStyle/>
          <a:p>
            <a:r>
              <a:rPr lang="en-US" altLang="zh-CN"/>
              <a:t>spos</a:t>
            </a:r>
          </a:p>
        </p:txBody>
      </p:sp>
      <p:sp>
        <p:nvSpPr>
          <p:cNvPr id="158752" name="Line 32"/>
          <p:cNvSpPr>
            <a:spLocks noChangeShapeType="1"/>
          </p:cNvSpPr>
          <p:nvPr/>
        </p:nvSpPr>
        <p:spPr bwMode="auto">
          <a:xfrm flipV="1">
            <a:off x="4800600" y="3048000"/>
            <a:ext cx="0" cy="990600"/>
          </a:xfrm>
          <a:prstGeom prst="line">
            <a:avLst/>
          </a:prstGeom>
          <a:noFill/>
          <a:ln w="19050">
            <a:solidFill>
              <a:schemeClr val="tx1"/>
            </a:solidFill>
            <a:round/>
            <a:headEnd/>
            <a:tailEnd type="triangle" w="sm" len="lg"/>
          </a:ln>
        </p:spPr>
        <p:txBody>
          <a:bodyPr wrap="none" anchor="ctr"/>
          <a:lstStyle/>
          <a:p>
            <a:endParaRPr lang="zh-CN" altLang="en-US"/>
          </a:p>
        </p:txBody>
      </p:sp>
      <p:sp>
        <p:nvSpPr>
          <p:cNvPr id="158753" name="Text Box 33"/>
          <p:cNvSpPr txBox="1">
            <a:spLocks noChangeArrowheads="1"/>
          </p:cNvSpPr>
          <p:nvPr/>
        </p:nvSpPr>
        <p:spPr bwMode="auto">
          <a:xfrm>
            <a:off x="4837113" y="3733800"/>
            <a:ext cx="268287" cy="457200"/>
          </a:xfrm>
          <a:prstGeom prst="rect">
            <a:avLst/>
          </a:prstGeom>
          <a:noFill/>
          <a:ln w="9525">
            <a:noFill/>
            <a:miter lim="800000"/>
            <a:headEnd/>
            <a:tailEnd/>
          </a:ln>
        </p:spPr>
        <p:txBody>
          <a:bodyPr wrap="none">
            <a:spAutoFit/>
          </a:bodyPr>
          <a:lstStyle/>
          <a:p>
            <a:r>
              <a:rPr lang="en-US" altLang="zh-CN" sz="2400"/>
              <a:t>i</a:t>
            </a:r>
          </a:p>
        </p:txBody>
      </p:sp>
      <p:sp useBgFill="1">
        <p:nvSpPr>
          <p:cNvPr id="158754" name="Rectangle 34"/>
          <p:cNvSpPr>
            <a:spLocks noChangeArrowheads="1"/>
          </p:cNvSpPr>
          <p:nvPr/>
        </p:nvSpPr>
        <p:spPr bwMode="auto">
          <a:xfrm>
            <a:off x="3581400" y="3124200"/>
            <a:ext cx="457200" cy="990600"/>
          </a:xfrm>
          <a:prstGeom prst="rect">
            <a:avLst/>
          </a:prstGeom>
          <a:ln w="9525">
            <a:noFill/>
            <a:miter lim="800000"/>
            <a:headEnd/>
            <a:tailEnd/>
          </a:ln>
        </p:spPr>
        <p:txBody>
          <a:bodyPr wrap="none" anchor="ctr"/>
          <a:lstStyle/>
          <a:p>
            <a:pPr algn="ctr"/>
            <a:endParaRPr lang="zh-CN" altLang="en-US"/>
          </a:p>
        </p:txBody>
      </p:sp>
      <p:sp>
        <p:nvSpPr>
          <p:cNvPr id="158755" name="Rectangle 35" descr="60%"/>
          <p:cNvSpPr>
            <a:spLocks noChangeArrowheads="1"/>
          </p:cNvSpPr>
          <p:nvPr/>
        </p:nvSpPr>
        <p:spPr bwMode="auto">
          <a:xfrm>
            <a:off x="5943600" y="2590800"/>
            <a:ext cx="1066800" cy="457200"/>
          </a:xfrm>
          <a:prstGeom prst="rect">
            <a:avLst/>
          </a:prstGeom>
          <a:pattFill prst="pct60">
            <a:fgClr>
              <a:schemeClr val="hlink"/>
            </a:fgClr>
            <a:bgClr>
              <a:srgbClr val="FFFFFF"/>
            </a:bgClr>
          </a:pattFill>
          <a:ln w="9525">
            <a:solidFill>
              <a:schemeClr val="tx1"/>
            </a:solidFill>
            <a:miter lim="800000"/>
            <a:headEnd/>
            <a:tailEnd/>
          </a:ln>
        </p:spPr>
        <p:txBody>
          <a:bodyPr wrap="none" anchor="ctr"/>
          <a:lstStyle/>
          <a:p>
            <a:pPr algn="ctr"/>
            <a:endParaRPr lang="zh-CN" altLang="en-US"/>
          </a:p>
        </p:txBody>
      </p:sp>
      <p:sp>
        <p:nvSpPr>
          <p:cNvPr id="158756" name="Rectangle 36"/>
          <p:cNvSpPr>
            <a:spLocks noChangeArrowheads="1"/>
          </p:cNvSpPr>
          <p:nvPr/>
        </p:nvSpPr>
        <p:spPr bwMode="auto">
          <a:xfrm>
            <a:off x="4724400" y="2590800"/>
            <a:ext cx="1219200" cy="457200"/>
          </a:xfrm>
          <a:prstGeom prst="rect">
            <a:avLst/>
          </a:prstGeom>
          <a:solidFill>
            <a:srgbClr val="CCFFCC"/>
          </a:solidFill>
          <a:ln w="9525">
            <a:solidFill>
              <a:schemeClr val="tx1"/>
            </a:solidFill>
            <a:miter lim="800000"/>
            <a:headEnd/>
            <a:tailEnd/>
          </a:ln>
        </p:spPr>
        <p:txBody>
          <a:bodyPr wrap="none" anchor="ctr"/>
          <a:lstStyle/>
          <a:p>
            <a:pPr algn="ctr"/>
            <a:endParaRPr lang="zh-CN" altLang="en-US"/>
          </a:p>
        </p:txBody>
      </p:sp>
      <p:sp>
        <p:nvSpPr>
          <p:cNvPr id="158757" name="Rectangle 37"/>
          <p:cNvSpPr>
            <a:spLocks noChangeArrowheads="1"/>
          </p:cNvSpPr>
          <p:nvPr/>
        </p:nvSpPr>
        <p:spPr bwMode="auto">
          <a:xfrm>
            <a:off x="7010400" y="2590800"/>
            <a:ext cx="533400" cy="457200"/>
          </a:xfrm>
          <a:prstGeom prst="rect">
            <a:avLst/>
          </a:prstGeom>
          <a:solidFill>
            <a:srgbClr val="CCFFCC"/>
          </a:solidFill>
          <a:ln w="9525">
            <a:solidFill>
              <a:schemeClr val="tx1"/>
            </a:solidFill>
            <a:miter lim="800000"/>
            <a:headEnd/>
            <a:tailEnd/>
          </a:ln>
        </p:spPr>
        <p:txBody>
          <a:bodyPr wrap="none" anchor="ctr"/>
          <a:lstStyle/>
          <a:p>
            <a:pPr algn="ctr"/>
            <a:endParaRPr lang="zh-CN" altLang="en-US"/>
          </a:p>
        </p:txBody>
      </p:sp>
      <p:graphicFrame>
        <p:nvGraphicFramePr>
          <p:cNvPr id="158758" name="Object 38">
            <a:hlinkClick r:id="rId3" action="ppaction://hlinksldjump" highlightClick="1"/>
          </p:cNvPr>
          <p:cNvGraphicFramePr>
            <a:graphicFrameLocks noChangeAspect="1"/>
          </p:cNvGraphicFramePr>
          <p:nvPr/>
        </p:nvGraphicFramePr>
        <p:xfrm>
          <a:off x="8153400" y="5715000"/>
          <a:ext cx="609600" cy="827088"/>
        </p:xfrm>
        <a:graphic>
          <a:graphicData uri="http://schemas.openxmlformats.org/presentationml/2006/ole">
            <p:oleObj spid="_x0000_s156674" name="Clip" r:id="rId4" imgW="3085920" imgH="306360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58726"/>
                                        </p:tgtEl>
                                        <p:attrNameLst>
                                          <p:attrName>style.visibility</p:attrName>
                                        </p:attrNameLst>
                                      </p:cBhvr>
                                      <p:to>
                                        <p:strVal val="visible"/>
                                      </p:to>
                                    </p:set>
                                    <p:anim calcmode="lin" valueType="num">
                                      <p:cBhvr>
                                        <p:cTn id="7" dur="500" fill="hold"/>
                                        <p:tgtEl>
                                          <p:spTgt spid="158726"/>
                                        </p:tgtEl>
                                        <p:attrNameLst>
                                          <p:attrName>ppt_x</p:attrName>
                                        </p:attrNameLst>
                                      </p:cBhvr>
                                      <p:tavLst>
                                        <p:tav tm="0">
                                          <p:val>
                                            <p:strVal val="#ppt_x-#ppt_w/2"/>
                                          </p:val>
                                        </p:tav>
                                        <p:tav tm="100000">
                                          <p:val>
                                            <p:strVal val="#ppt_x"/>
                                          </p:val>
                                        </p:tav>
                                      </p:tavLst>
                                    </p:anim>
                                    <p:anim calcmode="lin" valueType="num">
                                      <p:cBhvr>
                                        <p:cTn id="8" dur="500" fill="hold"/>
                                        <p:tgtEl>
                                          <p:spTgt spid="158726"/>
                                        </p:tgtEl>
                                        <p:attrNameLst>
                                          <p:attrName>ppt_y</p:attrName>
                                        </p:attrNameLst>
                                      </p:cBhvr>
                                      <p:tavLst>
                                        <p:tav tm="0">
                                          <p:val>
                                            <p:strVal val="#ppt_y"/>
                                          </p:val>
                                        </p:tav>
                                        <p:tav tm="100000">
                                          <p:val>
                                            <p:strVal val="#ppt_y"/>
                                          </p:val>
                                        </p:tav>
                                      </p:tavLst>
                                    </p:anim>
                                    <p:anim calcmode="lin" valueType="num">
                                      <p:cBhvr>
                                        <p:cTn id="9" dur="500" fill="hold"/>
                                        <p:tgtEl>
                                          <p:spTgt spid="158726"/>
                                        </p:tgtEl>
                                        <p:attrNameLst>
                                          <p:attrName>ppt_w</p:attrName>
                                        </p:attrNameLst>
                                      </p:cBhvr>
                                      <p:tavLst>
                                        <p:tav tm="0">
                                          <p:val>
                                            <p:fltVal val="0"/>
                                          </p:val>
                                        </p:tav>
                                        <p:tav tm="100000">
                                          <p:val>
                                            <p:strVal val="#ppt_w"/>
                                          </p:val>
                                        </p:tav>
                                      </p:tavLst>
                                    </p:anim>
                                    <p:anim calcmode="lin" valueType="num">
                                      <p:cBhvr>
                                        <p:cTn id="10" dur="500" fill="hold"/>
                                        <p:tgtEl>
                                          <p:spTgt spid="1587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158727"/>
                                        </p:tgtEl>
                                        <p:attrNameLst>
                                          <p:attrName>style.visibility</p:attrName>
                                        </p:attrNameLst>
                                      </p:cBhvr>
                                      <p:to>
                                        <p:strVal val="visible"/>
                                      </p:to>
                                    </p:set>
                                    <p:anim calcmode="lin" valueType="num">
                                      <p:cBhvr>
                                        <p:cTn id="14" dur="500" fill="hold"/>
                                        <p:tgtEl>
                                          <p:spTgt spid="158727"/>
                                        </p:tgtEl>
                                        <p:attrNameLst>
                                          <p:attrName>ppt_x</p:attrName>
                                        </p:attrNameLst>
                                      </p:cBhvr>
                                      <p:tavLst>
                                        <p:tav tm="0">
                                          <p:val>
                                            <p:strVal val="#ppt_x-#ppt_w/2"/>
                                          </p:val>
                                        </p:tav>
                                        <p:tav tm="100000">
                                          <p:val>
                                            <p:strVal val="#ppt_x"/>
                                          </p:val>
                                        </p:tav>
                                      </p:tavLst>
                                    </p:anim>
                                    <p:anim calcmode="lin" valueType="num">
                                      <p:cBhvr>
                                        <p:cTn id="15" dur="500" fill="hold"/>
                                        <p:tgtEl>
                                          <p:spTgt spid="158727"/>
                                        </p:tgtEl>
                                        <p:attrNameLst>
                                          <p:attrName>ppt_y</p:attrName>
                                        </p:attrNameLst>
                                      </p:cBhvr>
                                      <p:tavLst>
                                        <p:tav tm="0">
                                          <p:val>
                                            <p:strVal val="#ppt_y"/>
                                          </p:val>
                                        </p:tav>
                                        <p:tav tm="100000">
                                          <p:val>
                                            <p:strVal val="#ppt_y"/>
                                          </p:val>
                                        </p:tav>
                                      </p:tavLst>
                                    </p:anim>
                                    <p:anim calcmode="lin" valueType="num">
                                      <p:cBhvr>
                                        <p:cTn id="16" dur="500" fill="hold"/>
                                        <p:tgtEl>
                                          <p:spTgt spid="158727"/>
                                        </p:tgtEl>
                                        <p:attrNameLst>
                                          <p:attrName>ppt_w</p:attrName>
                                        </p:attrNameLst>
                                      </p:cBhvr>
                                      <p:tavLst>
                                        <p:tav tm="0">
                                          <p:val>
                                            <p:fltVal val="0"/>
                                          </p:val>
                                        </p:tav>
                                        <p:tav tm="100000">
                                          <p:val>
                                            <p:strVal val="#ppt_w"/>
                                          </p:val>
                                        </p:tav>
                                      </p:tavLst>
                                    </p:anim>
                                    <p:anim calcmode="lin" valueType="num">
                                      <p:cBhvr>
                                        <p:cTn id="17" dur="500" fill="hold"/>
                                        <p:tgtEl>
                                          <p:spTgt spid="158727"/>
                                        </p:tgtEl>
                                        <p:attrNameLst>
                                          <p:attrName>ppt_h</p:attrName>
                                        </p:attrNameLst>
                                      </p:cBhvr>
                                      <p:tavLst>
                                        <p:tav tm="0">
                                          <p:val>
                                            <p:strVal val="#ppt_h"/>
                                          </p:val>
                                        </p:tav>
                                        <p:tav tm="100000">
                                          <p:val>
                                            <p:strVal val="#ppt_h"/>
                                          </p:val>
                                        </p:tav>
                                      </p:tavLst>
                                    </p:anim>
                                  </p:childTnLst>
                                </p:cTn>
                              </p:par>
                            </p:childTnLst>
                          </p:cTn>
                        </p:par>
                        <p:par>
                          <p:cTn id="18" fill="hold">
                            <p:stCondLst>
                              <p:cond delay="1000"/>
                            </p:stCondLst>
                            <p:childTnLst>
                              <p:par>
                                <p:cTn id="19" presetID="17" presetClass="entr" presetSubtype="8" fill="hold" grpId="0" nodeType="afterEffect">
                                  <p:stCondLst>
                                    <p:cond delay="0"/>
                                  </p:stCondLst>
                                  <p:childTnLst>
                                    <p:set>
                                      <p:cBhvr>
                                        <p:cTn id="20" dur="1" fill="hold">
                                          <p:stCondLst>
                                            <p:cond delay="0"/>
                                          </p:stCondLst>
                                        </p:cTn>
                                        <p:tgtEl>
                                          <p:spTgt spid="158728"/>
                                        </p:tgtEl>
                                        <p:attrNameLst>
                                          <p:attrName>style.visibility</p:attrName>
                                        </p:attrNameLst>
                                      </p:cBhvr>
                                      <p:to>
                                        <p:strVal val="visible"/>
                                      </p:to>
                                    </p:set>
                                    <p:anim calcmode="lin" valueType="num">
                                      <p:cBhvr>
                                        <p:cTn id="21" dur="500" fill="hold"/>
                                        <p:tgtEl>
                                          <p:spTgt spid="158728"/>
                                        </p:tgtEl>
                                        <p:attrNameLst>
                                          <p:attrName>ppt_x</p:attrName>
                                        </p:attrNameLst>
                                      </p:cBhvr>
                                      <p:tavLst>
                                        <p:tav tm="0">
                                          <p:val>
                                            <p:strVal val="#ppt_x-#ppt_w/2"/>
                                          </p:val>
                                        </p:tav>
                                        <p:tav tm="100000">
                                          <p:val>
                                            <p:strVal val="#ppt_x"/>
                                          </p:val>
                                        </p:tav>
                                      </p:tavLst>
                                    </p:anim>
                                    <p:anim calcmode="lin" valueType="num">
                                      <p:cBhvr>
                                        <p:cTn id="22" dur="500" fill="hold"/>
                                        <p:tgtEl>
                                          <p:spTgt spid="158728"/>
                                        </p:tgtEl>
                                        <p:attrNameLst>
                                          <p:attrName>ppt_y</p:attrName>
                                        </p:attrNameLst>
                                      </p:cBhvr>
                                      <p:tavLst>
                                        <p:tav tm="0">
                                          <p:val>
                                            <p:strVal val="#ppt_y"/>
                                          </p:val>
                                        </p:tav>
                                        <p:tav tm="100000">
                                          <p:val>
                                            <p:strVal val="#ppt_y"/>
                                          </p:val>
                                        </p:tav>
                                      </p:tavLst>
                                    </p:anim>
                                    <p:anim calcmode="lin" valueType="num">
                                      <p:cBhvr>
                                        <p:cTn id="23" dur="500" fill="hold"/>
                                        <p:tgtEl>
                                          <p:spTgt spid="158728"/>
                                        </p:tgtEl>
                                        <p:attrNameLst>
                                          <p:attrName>ppt_w</p:attrName>
                                        </p:attrNameLst>
                                      </p:cBhvr>
                                      <p:tavLst>
                                        <p:tav tm="0">
                                          <p:val>
                                            <p:fltVal val="0"/>
                                          </p:val>
                                        </p:tav>
                                        <p:tav tm="100000">
                                          <p:val>
                                            <p:strVal val="#ppt_w"/>
                                          </p:val>
                                        </p:tav>
                                      </p:tavLst>
                                    </p:anim>
                                    <p:anim calcmode="lin" valueType="num">
                                      <p:cBhvr>
                                        <p:cTn id="24" dur="500" fill="hold"/>
                                        <p:tgtEl>
                                          <p:spTgt spid="15872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58729"/>
                                        </p:tgtEl>
                                        <p:attrNameLst>
                                          <p:attrName>style.visibility</p:attrName>
                                        </p:attrNameLst>
                                      </p:cBhvr>
                                      <p:to>
                                        <p:strVal val="visible"/>
                                      </p:to>
                                    </p:set>
                                    <p:anim calcmode="lin" valueType="num">
                                      <p:cBhvr>
                                        <p:cTn id="29" dur="500" fill="hold"/>
                                        <p:tgtEl>
                                          <p:spTgt spid="158729"/>
                                        </p:tgtEl>
                                        <p:attrNameLst>
                                          <p:attrName>ppt_x</p:attrName>
                                        </p:attrNameLst>
                                      </p:cBhvr>
                                      <p:tavLst>
                                        <p:tav tm="0">
                                          <p:val>
                                            <p:strVal val="#ppt_x-#ppt_w/2"/>
                                          </p:val>
                                        </p:tav>
                                        <p:tav tm="100000">
                                          <p:val>
                                            <p:strVal val="#ppt_x"/>
                                          </p:val>
                                        </p:tav>
                                      </p:tavLst>
                                    </p:anim>
                                    <p:anim calcmode="lin" valueType="num">
                                      <p:cBhvr>
                                        <p:cTn id="30" dur="500" fill="hold"/>
                                        <p:tgtEl>
                                          <p:spTgt spid="158729"/>
                                        </p:tgtEl>
                                        <p:attrNameLst>
                                          <p:attrName>ppt_y</p:attrName>
                                        </p:attrNameLst>
                                      </p:cBhvr>
                                      <p:tavLst>
                                        <p:tav tm="0">
                                          <p:val>
                                            <p:strVal val="#ppt_y"/>
                                          </p:val>
                                        </p:tav>
                                        <p:tav tm="100000">
                                          <p:val>
                                            <p:strVal val="#ppt_y"/>
                                          </p:val>
                                        </p:tav>
                                      </p:tavLst>
                                    </p:anim>
                                    <p:anim calcmode="lin" valueType="num">
                                      <p:cBhvr>
                                        <p:cTn id="31" dur="500" fill="hold"/>
                                        <p:tgtEl>
                                          <p:spTgt spid="158729"/>
                                        </p:tgtEl>
                                        <p:attrNameLst>
                                          <p:attrName>ppt_w</p:attrName>
                                        </p:attrNameLst>
                                      </p:cBhvr>
                                      <p:tavLst>
                                        <p:tav tm="0">
                                          <p:val>
                                            <p:fltVal val="0"/>
                                          </p:val>
                                        </p:tav>
                                        <p:tav tm="100000">
                                          <p:val>
                                            <p:strVal val="#ppt_w"/>
                                          </p:val>
                                        </p:tav>
                                      </p:tavLst>
                                    </p:anim>
                                    <p:anim calcmode="lin" valueType="num">
                                      <p:cBhvr>
                                        <p:cTn id="32" dur="500" fill="hold"/>
                                        <p:tgtEl>
                                          <p:spTgt spid="158729"/>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158730"/>
                                        </p:tgtEl>
                                        <p:attrNameLst>
                                          <p:attrName>style.visibility</p:attrName>
                                        </p:attrNameLst>
                                      </p:cBhvr>
                                      <p:to>
                                        <p:strVal val="visible"/>
                                      </p:to>
                                    </p:set>
                                    <p:anim calcmode="lin" valueType="num">
                                      <p:cBhvr>
                                        <p:cTn id="37" dur="500" fill="hold"/>
                                        <p:tgtEl>
                                          <p:spTgt spid="158730"/>
                                        </p:tgtEl>
                                        <p:attrNameLst>
                                          <p:attrName>ppt_x</p:attrName>
                                        </p:attrNameLst>
                                      </p:cBhvr>
                                      <p:tavLst>
                                        <p:tav tm="0">
                                          <p:val>
                                            <p:strVal val="#ppt_x-#ppt_w/2"/>
                                          </p:val>
                                        </p:tav>
                                        <p:tav tm="100000">
                                          <p:val>
                                            <p:strVal val="#ppt_x"/>
                                          </p:val>
                                        </p:tav>
                                      </p:tavLst>
                                    </p:anim>
                                    <p:anim calcmode="lin" valueType="num">
                                      <p:cBhvr>
                                        <p:cTn id="38" dur="500" fill="hold"/>
                                        <p:tgtEl>
                                          <p:spTgt spid="158730"/>
                                        </p:tgtEl>
                                        <p:attrNameLst>
                                          <p:attrName>ppt_y</p:attrName>
                                        </p:attrNameLst>
                                      </p:cBhvr>
                                      <p:tavLst>
                                        <p:tav tm="0">
                                          <p:val>
                                            <p:strVal val="#ppt_y"/>
                                          </p:val>
                                        </p:tav>
                                        <p:tav tm="100000">
                                          <p:val>
                                            <p:strVal val="#ppt_y"/>
                                          </p:val>
                                        </p:tav>
                                      </p:tavLst>
                                    </p:anim>
                                    <p:anim calcmode="lin" valueType="num">
                                      <p:cBhvr>
                                        <p:cTn id="39" dur="500" fill="hold"/>
                                        <p:tgtEl>
                                          <p:spTgt spid="158730"/>
                                        </p:tgtEl>
                                        <p:attrNameLst>
                                          <p:attrName>ppt_w</p:attrName>
                                        </p:attrNameLst>
                                      </p:cBhvr>
                                      <p:tavLst>
                                        <p:tav tm="0">
                                          <p:val>
                                            <p:fltVal val="0"/>
                                          </p:val>
                                        </p:tav>
                                        <p:tav tm="100000">
                                          <p:val>
                                            <p:strVal val="#ppt_w"/>
                                          </p:val>
                                        </p:tav>
                                      </p:tavLst>
                                    </p:anim>
                                    <p:anim calcmode="lin" valueType="num">
                                      <p:cBhvr>
                                        <p:cTn id="40" dur="500" fill="hold"/>
                                        <p:tgtEl>
                                          <p:spTgt spid="15873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58733"/>
                                        </p:tgtEl>
                                        <p:attrNameLst>
                                          <p:attrName>style.visibility</p:attrName>
                                        </p:attrNameLst>
                                      </p:cBhvr>
                                      <p:to>
                                        <p:strVal val="visible"/>
                                      </p:to>
                                    </p:set>
                                    <p:animEffect transition="in" filter="wipe(up)">
                                      <p:cBhvr>
                                        <p:cTn id="45" dur="500"/>
                                        <p:tgtEl>
                                          <p:spTgt spid="158733"/>
                                        </p:tgtEl>
                                      </p:cBhvr>
                                    </p:animEffec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158734"/>
                                        </p:tgtEl>
                                        <p:attrNameLst>
                                          <p:attrName>style.visibility</p:attrName>
                                        </p:attrNameLst>
                                      </p:cBhvr>
                                      <p:to>
                                        <p:strVal val="visible"/>
                                      </p:to>
                                    </p:set>
                                    <p:animEffect transition="in" filter="wipe(up)">
                                      <p:cBhvr>
                                        <p:cTn id="49" dur="500"/>
                                        <p:tgtEl>
                                          <p:spTgt spid="158734"/>
                                        </p:tgtEl>
                                      </p:cBhvr>
                                    </p:animEffect>
                                  </p:childTnLst>
                                </p:cTn>
                              </p:par>
                            </p:childTnLst>
                          </p:cTn>
                        </p:par>
                        <p:par>
                          <p:cTn id="50" fill="hold">
                            <p:stCondLst>
                              <p:cond delay="1000"/>
                            </p:stCondLst>
                            <p:childTnLst>
                              <p:par>
                                <p:cTn id="51" presetID="17" presetClass="entr" presetSubtype="8" fill="hold" grpId="0" nodeType="afterEffect">
                                  <p:stCondLst>
                                    <p:cond delay="0"/>
                                  </p:stCondLst>
                                  <p:childTnLst>
                                    <p:set>
                                      <p:cBhvr>
                                        <p:cTn id="52" dur="1" fill="hold">
                                          <p:stCondLst>
                                            <p:cond delay="0"/>
                                          </p:stCondLst>
                                        </p:cTn>
                                        <p:tgtEl>
                                          <p:spTgt spid="158737"/>
                                        </p:tgtEl>
                                        <p:attrNameLst>
                                          <p:attrName>style.visibility</p:attrName>
                                        </p:attrNameLst>
                                      </p:cBhvr>
                                      <p:to>
                                        <p:strVal val="visible"/>
                                      </p:to>
                                    </p:set>
                                    <p:anim calcmode="lin" valueType="num">
                                      <p:cBhvr>
                                        <p:cTn id="53" dur="500" fill="hold"/>
                                        <p:tgtEl>
                                          <p:spTgt spid="158737"/>
                                        </p:tgtEl>
                                        <p:attrNameLst>
                                          <p:attrName>ppt_x</p:attrName>
                                        </p:attrNameLst>
                                      </p:cBhvr>
                                      <p:tavLst>
                                        <p:tav tm="0">
                                          <p:val>
                                            <p:strVal val="#ppt_x-#ppt_w/2"/>
                                          </p:val>
                                        </p:tav>
                                        <p:tav tm="100000">
                                          <p:val>
                                            <p:strVal val="#ppt_x"/>
                                          </p:val>
                                        </p:tav>
                                      </p:tavLst>
                                    </p:anim>
                                    <p:anim calcmode="lin" valueType="num">
                                      <p:cBhvr>
                                        <p:cTn id="54" dur="500" fill="hold"/>
                                        <p:tgtEl>
                                          <p:spTgt spid="158737"/>
                                        </p:tgtEl>
                                        <p:attrNameLst>
                                          <p:attrName>ppt_y</p:attrName>
                                        </p:attrNameLst>
                                      </p:cBhvr>
                                      <p:tavLst>
                                        <p:tav tm="0">
                                          <p:val>
                                            <p:strVal val="#ppt_y"/>
                                          </p:val>
                                        </p:tav>
                                        <p:tav tm="100000">
                                          <p:val>
                                            <p:strVal val="#ppt_y"/>
                                          </p:val>
                                        </p:tav>
                                      </p:tavLst>
                                    </p:anim>
                                    <p:anim calcmode="lin" valueType="num">
                                      <p:cBhvr>
                                        <p:cTn id="55" dur="500" fill="hold"/>
                                        <p:tgtEl>
                                          <p:spTgt spid="158737"/>
                                        </p:tgtEl>
                                        <p:attrNameLst>
                                          <p:attrName>ppt_w</p:attrName>
                                        </p:attrNameLst>
                                      </p:cBhvr>
                                      <p:tavLst>
                                        <p:tav tm="0">
                                          <p:val>
                                            <p:fltVal val="0"/>
                                          </p:val>
                                        </p:tav>
                                        <p:tav tm="100000">
                                          <p:val>
                                            <p:strVal val="#ppt_w"/>
                                          </p:val>
                                        </p:tav>
                                      </p:tavLst>
                                    </p:anim>
                                    <p:anim calcmode="lin" valueType="num">
                                      <p:cBhvr>
                                        <p:cTn id="56" dur="500" fill="hold"/>
                                        <p:tgtEl>
                                          <p:spTgt spid="158737"/>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58739"/>
                                        </p:tgtEl>
                                        <p:attrNameLst>
                                          <p:attrName>style.visibility</p:attrName>
                                        </p:attrNameLst>
                                      </p:cBhvr>
                                      <p:to>
                                        <p:strVal val="visible"/>
                                      </p:to>
                                    </p:set>
                                    <p:animEffect transition="in" filter="wipe(up)">
                                      <p:cBhvr>
                                        <p:cTn id="61" dur="500"/>
                                        <p:tgtEl>
                                          <p:spTgt spid="158739"/>
                                        </p:tgtEl>
                                      </p:cBhvr>
                                    </p:animEffect>
                                  </p:childTnLst>
                                </p:cTn>
                              </p:par>
                            </p:childTnLst>
                          </p:cTn>
                        </p:par>
                        <p:par>
                          <p:cTn id="62" fill="hold">
                            <p:stCondLst>
                              <p:cond delay="500"/>
                            </p:stCondLst>
                            <p:childTnLst>
                              <p:par>
                                <p:cTn id="63" presetID="22" presetClass="entr" presetSubtype="1" fill="hold" grpId="0" nodeType="afterEffect">
                                  <p:stCondLst>
                                    <p:cond delay="0"/>
                                  </p:stCondLst>
                                  <p:childTnLst>
                                    <p:set>
                                      <p:cBhvr>
                                        <p:cTn id="64" dur="1" fill="hold">
                                          <p:stCondLst>
                                            <p:cond delay="0"/>
                                          </p:stCondLst>
                                        </p:cTn>
                                        <p:tgtEl>
                                          <p:spTgt spid="158731"/>
                                        </p:tgtEl>
                                        <p:attrNameLst>
                                          <p:attrName>style.visibility</p:attrName>
                                        </p:attrNameLst>
                                      </p:cBhvr>
                                      <p:to>
                                        <p:strVal val="visible"/>
                                      </p:to>
                                    </p:set>
                                    <p:animEffect transition="in" filter="wipe(up)">
                                      <p:cBhvr>
                                        <p:cTn id="65" dur="500"/>
                                        <p:tgtEl>
                                          <p:spTgt spid="15873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58740"/>
                                        </p:tgtEl>
                                        <p:attrNameLst>
                                          <p:attrName>style.visibility</p:attrName>
                                        </p:attrNameLst>
                                      </p:cBhvr>
                                      <p:to>
                                        <p:strVal val="visible"/>
                                      </p:to>
                                    </p:set>
                                    <p:animEffect transition="in" filter="wipe(up)">
                                      <p:cBhvr>
                                        <p:cTn id="70" dur="500"/>
                                        <p:tgtEl>
                                          <p:spTgt spid="158740"/>
                                        </p:tgtEl>
                                      </p:cBhvr>
                                    </p:animEffect>
                                  </p:childTnLst>
                                </p:cTn>
                              </p:par>
                            </p:childTnLst>
                          </p:cTn>
                        </p:par>
                        <p:par>
                          <p:cTn id="71" fill="hold">
                            <p:stCondLst>
                              <p:cond delay="500"/>
                            </p:stCondLst>
                            <p:childTnLst>
                              <p:par>
                                <p:cTn id="72" presetID="22" presetClass="entr" presetSubtype="1" fill="hold" grpId="0" nodeType="afterEffect">
                                  <p:stCondLst>
                                    <p:cond delay="0"/>
                                  </p:stCondLst>
                                  <p:childTnLst>
                                    <p:set>
                                      <p:cBhvr>
                                        <p:cTn id="73" dur="1" fill="hold">
                                          <p:stCondLst>
                                            <p:cond delay="0"/>
                                          </p:stCondLst>
                                        </p:cTn>
                                        <p:tgtEl>
                                          <p:spTgt spid="158732"/>
                                        </p:tgtEl>
                                        <p:attrNameLst>
                                          <p:attrName>style.visibility</p:attrName>
                                        </p:attrNameLst>
                                      </p:cBhvr>
                                      <p:to>
                                        <p:strVal val="visible"/>
                                      </p:to>
                                    </p:set>
                                    <p:animEffect transition="in" filter="wipe(up)">
                                      <p:cBhvr>
                                        <p:cTn id="74" dur="500"/>
                                        <p:tgtEl>
                                          <p:spTgt spid="1587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58741"/>
                                        </p:tgtEl>
                                        <p:attrNameLst>
                                          <p:attrName>style.visibility</p:attrName>
                                        </p:attrNameLst>
                                      </p:cBhvr>
                                      <p:to>
                                        <p:strVal val="visible"/>
                                      </p:to>
                                    </p:set>
                                    <p:animEffect transition="in" filter="wipe(down)">
                                      <p:cBhvr>
                                        <p:cTn id="79" dur="500"/>
                                        <p:tgtEl>
                                          <p:spTgt spid="158741"/>
                                        </p:tgtEl>
                                      </p:cBhvr>
                                    </p:animEffect>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158735"/>
                                        </p:tgtEl>
                                        <p:attrNameLst>
                                          <p:attrName>style.visibility</p:attrName>
                                        </p:attrNameLst>
                                      </p:cBhvr>
                                      <p:to>
                                        <p:strVal val="visible"/>
                                      </p:to>
                                    </p:set>
                                    <p:animEffect transition="in" filter="wipe(down)">
                                      <p:cBhvr>
                                        <p:cTn id="83" dur="500"/>
                                        <p:tgtEl>
                                          <p:spTgt spid="15873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58742"/>
                                        </p:tgtEl>
                                        <p:attrNameLst>
                                          <p:attrName>style.visibility</p:attrName>
                                        </p:attrNameLst>
                                      </p:cBhvr>
                                      <p:to>
                                        <p:strVal val="visible"/>
                                      </p:to>
                                    </p:set>
                                    <p:animEffect transition="in" filter="wipe(down)">
                                      <p:cBhvr>
                                        <p:cTn id="88" dur="500"/>
                                        <p:tgtEl>
                                          <p:spTgt spid="158742"/>
                                        </p:tgtEl>
                                      </p:cBhvr>
                                    </p:animEffect>
                                  </p:childTnLst>
                                </p:cTn>
                              </p:par>
                            </p:childTnLst>
                          </p:cTn>
                        </p:par>
                        <p:par>
                          <p:cTn id="89" fill="hold">
                            <p:stCondLst>
                              <p:cond delay="500"/>
                            </p:stCondLst>
                            <p:childTnLst>
                              <p:par>
                                <p:cTn id="90" presetID="22" presetClass="entr" presetSubtype="4" fill="hold" grpId="0" nodeType="afterEffect">
                                  <p:stCondLst>
                                    <p:cond delay="0"/>
                                  </p:stCondLst>
                                  <p:childTnLst>
                                    <p:set>
                                      <p:cBhvr>
                                        <p:cTn id="91" dur="1" fill="hold">
                                          <p:stCondLst>
                                            <p:cond delay="0"/>
                                          </p:stCondLst>
                                        </p:cTn>
                                        <p:tgtEl>
                                          <p:spTgt spid="158736"/>
                                        </p:tgtEl>
                                        <p:attrNameLst>
                                          <p:attrName>style.visibility</p:attrName>
                                        </p:attrNameLst>
                                      </p:cBhvr>
                                      <p:to>
                                        <p:strVal val="visible"/>
                                      </p:to>
                                    </p:set>
                                    <p:animEffect transition="in" filter="wipe(down)">
                                      <p:cBhvr>
                                        <p:cTn id="92" dur="500"/>
                                        <p:tgtEl>
                                          <p:spTgt spid="158736"/>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8743"/>
                                        </p:tgtEl>
                                        <p:attrNameLst>
                                          <p:attrName>style.visibility</p:attrName>
                                        </p:attrNameLst>
                                      </p:cBhvr>
                                      <p:to>
                                        <p:strVal val="visible"/>
                                      </p:to>
                                    </p:set>
                                    <p:animEffect transition="in" filter="wipe(left)">
                                      <p:cBhvr>
                                        <p:cTn id="97" dur="500"/>
                                        <p:tgtEl>
                                          <p:spTgt spid="15874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58744"/>
                                        </p:tgtEl>
                                        <p:attrNameLst>
                                          <p:attrName>style.visibility</p:attrName>
                                        </p:attrNameLst>
                                      </p:cBhvr>
                                      <p:to>
                                        <p:strVal val="visible"/>
                                      </p:to>
                                    </p:set>
                                    <p:animEffect transition="in" filter="wipe(left)">
                                      <p:cBhvr>
                                        <p:cTn id="102" dur="500"/>
                                        <p:tgtEl>
                                          <p:spTgt spid="15874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58746"/>
                                        </p:tgtEl>
                                        <p:attrNameLst>
                                          <p:attrName>style.visibility</p:attrName>
                                        </p:attrNameLst>
                                      </p:cBhvr>
                                      <p:to>
                                        <p:strVal val="visible"/>
                                      </p:to>
                                    </p:set>
                                    <p:animEffect transition="in" filter="wipe(left)">
                                      <p:cBhvr>
                                        <p:cTn id="107" dur="500"/>
                                        <p:tgtEl>
                                          <p:spTgt spid="158746"/>
                                        </p:tgtEl>
                                      </p:cBhvr>
                                    </p:animEffect>
                                  </p:childTnLst>
                                </p:cTn>
                              </p:par>
                            </p:childTnLst>
                          </p:cTn>
                        </p:par>
                        <p:par>
                          <p:cTn id="108" fill="hold">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58748"/>
                                        </p:tgtEl>
                                        <p:attrNameLst>
                                          <p:attrName>style.visibility</p:attrName>
                                        </p:attrNameLst>
                                      </p:cBhvr>
                                      <p:to>
                                        <p:strVal val="visible"/>
                                      </p:to>
                                    </p:set>
                                    <p:animEffect transition="in" filter="wipe(left)">
                                      <p:cBhvr>
                                        <p:cTn id="111" dur="500"/>
                                        <p:tgtEl>
                                          <p:spTgt spid="158748"/>
                                        </p:tgtEl>
                                      </p:cBhvr>
                                    </p:animEffect>
                                  </p:childTnLst>
                                </p:cTn>
                              </p:par>
                            </p:childTnLst>
                          </p:cTn>
                        </p:par>
                        <p:par>
                          <p:cTn id="112" fill="hold">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158747"/>
                                        </p:tgtEl>
                                        <p:attrNameLst>
                                          <p:attrName>style.visibility</p:attrName>
                                        </p:attrNameLst>
                                      </p:cBhvr>
                                      <p:to>
                                        <p:strVal val="visible"/>
                                      </p:to>
                                    </p:set>
                                    <p:animEffect transition="in" filter="wipe(left)">
                                      <p:cBhvr>
                                        <p:cTn id="115" dur="500"/>
                                        <p:tgtEl>
                                          <p:spTgt spid="158747"/>
                                        </p:tgtEl>
                                      </p:cBhvr>
                                    </p:animEffect>
                                  </p:childTnLst>
                                </p:cTn>
                              </p:par>
                            </p:childTnLst>
                          </p:cTn>
                        </p:par>
                      </p:childTnLst>
                    </p:cTn>
                  </p:par>
                  <p:par>
                    <p:cTn id="116" fill="hold">
                      <p:stCondLst>
                        <p:cond delay="indefinite"/>
                      </p:stCondLst>
                      <p:childTnLst>
                        <p:par>
                          <p:cTn id="117" fill="hold">
                            <p:stCondLst>
                              <p:cond delay="0"/>
                            </p:stCondLst>
                            <p:childTnLst>
                              <p:par>
                                <p:cTn id="118" presetID="17" presetClass="entr" presetSubtype="8" fill="hold" grpId="0" nodeType="clickEffect">
                                  <p:stCondLst>
                                    <p:cond delay="0"/>
                                  </p:stCondLst>
                                  <p:childTnLst>
                                    <p:set>
                                      <p:cBhvr>
                                        <p:cTn id="119" dur="1" fill="hold">
                                          <p:stCondLst>
                                            <p:cond delay="0"/>
                                          </p:stCondLst>
                                        </p:cTn>
                                        <p:tgtEl>
                                          <p:spTgt spid="158738"/>
                                        </p:tgtEl>
                                        <p:attrNameLst>
                                          <p:attrName>style.visibility</p:attrName>
                                        </p:attrNameLst>
                                      </p:cBhvr>
                                      <p:to>
                                        <p:strVal val="visible"/>
                                      </p:to>
                                    </p:set>
                                    <p:anim calcmode="lin" valueType="num">
                                      <p:cBhvr>
                                        <p:cTn id="120" dur="500" fill="hold"/>
                                        <p:tgtEl>
                                          <p:spTgt spid="158738"/>
                                        </p:tgtEl>
                                        <p:attrNameLst>
                                          <p:attrName>ppt_x</p:attrName>
                                        </p:attrNameLst>
                                      </p:cBhvr>
                                      <p:tavLst>
                                        <p:tav tm="0">
                                          <p:val>
                                            <p:strVal val="#ppt_x-#ppt_w/2"/>
                                          </p:val>
                                        </p:tav>
                                        <p:tav tm="100000">
                                          <p:val>
                                            <p:strVal val="#ppt_x"/>
                                          </p:val>
                                        </p:tav>
                                      </p:tavLst>
                                    </p:anim>
                                    <p:anim calcmode="lin" valueType="num">
                                      <p:cBhvr>
                                        <p:cTn id="121" dur="500" fill="hold"/>
                                        <p:tgtEl>
                                          <p:spTgt spid="158738"/>
                                        </p:tgtEl>
                                        <p:attrNameLst>
                                          <p:attrName>ppt_y</p:attrName>
                                        </p:attrNameLst>
                                      </p:cBhvr>
                                      <p:tavLst>
                                        <p:tav tm="0">
                                          <p:val>
                                            <p:strVal val="#ppt_y"/>
                                          </p:val>
                                        </p:tav>
                                        <p:tav tm="100000">
                                          <p:val>
                                            <p:strVal val="#ppt_y"/>
                                          </p:val>
                                        </p:tav>
                                      </p:tavLst>
                                    </p:anim>
                                    <p:anim calcmode="lin" valueType="num">
                                      <p:cBhvr>
                                        <p:cTn id="122" dur="500" fill="hold"/>
                                        <p:tgtEl>
                                          <p:spTgt spid="158738"/>
                                        </p:tgtEl>
                                        <p:attrNameLst>
                                          <p:attrName>ppt_w</p:attrName>
                                        </p:attrNameLst>
                                      </p:cBhvr>
                                      <p:tavLst>
                                        <p:tav tm="0">
                                          <p:val>
                                            <p:fltVal val="0"/>
                                          </p:val>
                                        </p:tav>
                                        <p:tav tm="100000">
                                          <p:val>
                                            <p:strVal val="#ppt_w"/>
                                          </p:val>
                                        </p:tav>
                                      </p:tavLst>
                                    </p:anim>
                                    <p:anim calcmode="lin" valueType="num">
                                      <p:cBhvr>
                                        <p:cTn id="123" dur="500" fill="hold"/>
                                        <p:tgtEl>
                                          <p:spTgt spid="158738"/>
                                        </p:tgtEl>
                                        <p:attrNameLst>
                                          <p:attrName>ppt_h</p:attrName>
                                        </p:attrNameLst>
                                      </p:cBhvr>
                                      <p:tavLst>
                                        <p:tav tm="0">
                                          <p:val>
                                            <p:strVal val="#ppt_h"/>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58749"/>
                                        </p:tgtEl>
                                        <p:attrNameLst>
                                          <p:attrName>style.visibility</p:attrName>
                                        </p:attrNameLst>
                                      </p:cBhvr>
                                      <p:to>
                                        <p:strVal val="visible"/>
                                      </p:to>
                                    </p:set>
                                    <p:animEffect transition="in" filter="wipe(left)">
                                      <p:cBhvr>
                                        <p:cTn id="128" dur="500"/>
                                        <p:tgtEl>
                                          <p:spTgt spid="158749"/>
                                        </p:tgtEl>
                                      </p:cBhvr>
                                    </p:animEffec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158751"/>
                                        </p:tgtEl>
                                        <p:attrNameLst>
                                          <p:attrName>style.visibility</p:attrName>
                                        </p:attrNameLst>
                                      </p:cBhvr>
                                      <p:to>
                                        <p:strVal val="visible"/>
                                      </p:to>
                                    </p:set>
                                    <p:animEffect transition="in" filter="wipe(left)">
                                      <p:cBhvr>
                                        <p:cTn id="132" dur="500"/>
                                        <p:tgtEl>
                                          <p:spTgt spid="158751"/>
                                        </p:tgtEl>
                                      </p:cBhvr>
                                    </p:animEffec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158750"/>
                                        </p:tgtEl>
                                        <p:attrNameLst>
                                          <p:attrName>style.visibility</p:attrName>
                                        </p:attrNameLst>
                                      </p:cBhvr>
                                      <p:to>
                                        <p:strVal val="visible"/>
                                      </p:to>
                                    </p:set>
                                    <p:animEffect transition="in" filter="wipe(left)">
                                      <p:cBhvr>
                                        <p:cTn id="136" dur="500"/>
                                        <p:tgtEl>
                                          <p:spTgt spid="158750"/>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158745"/>
                                        </p:tgtEl>
                                        <p:attrNameLst>
                                          <p:attrName>style.visibility</p:attrName>
                                        </p:attrNameLst>
                                      </p:cBhvr>
                                      <p:to>
                                        <p:strVal val="visible"/>
                                      </p:to>
                                    </p:set>
                                    <p:animEffect transition="in" filter="wipe(left)">
                                      <p:cBhvr>
                                        <p:cTn id="141" dur="500"/>
                                        <p:tgtEl>
                                          <p:spTgt spid="15874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158754"/>
                                        </p:tgtEl>
                                        <p:attrNameLst>
                                          <p:attrName>style.visibility</p:attrName>
                                        </p:attrNameLst>
                                      </p:cBhvr>
                                      <p:to>
                                        <p:strVal val="visible"/>
                                      </p:to>
                                    </p:set>
                                    <p:animEffect transition="in" filter="wipe(left)">
                                      <p:cBhvr>
                                        <p:cTn id="146" dur="500"/>
                                        <p:tgtEl>
                                          <p:spTgt spid="158754"/>
                                        </p:tgtEl>
                                      </p:cBhvr>
                                    </p:animEffect>
                                  </p:childTnLst>
                                </p:cTn>
                              </p:par>
                            </p:childTnLst>
                          </p:cTn>
                        </p:par>
                        <p:par>
                          <p:cTn id="147" fill="hold">
                            <p:stCondLst>
                              <p:cond delay="500"/>
                            </p:stCondLst>
                            <p:childTnLst>
                              <p:par>
                                <p:cTn id="148" presetID="22" presetClass="entr" presetSubtype="8" fill="hold" grpId="0" nodeType="afterEffect">
                                  <p:stCondLst>
                                    <p:cond delay="0"/>
                                  </p:stCondLst>
                                  <p:childTnLst>
                                    <p:set>
                                      <p:cBhvr>
                                        <p:cTn id="149" dur="1" fill="hold">
                                          <p:stCondLst>
                                            <p:cond delay="0"/>
                                          </p:stCondLst>
                                        </p:cTn>
                                        <p:tgtEl>
                                          <p:spTgt spid="158753"/>
                                        </p:tgtEl>
                                        <p:attrNameLst>
                                          <p:attrName>style.visibility</p:attrName>
                                        </p:attrNameLst>
                                      </p:cBhvr>
                                      <p:to>
                                        <p:strVal val="visible"/>
                                      </p:to>
                                    </p:set>
                                    <p:animEffect transition="in" filter="wipe(left)">
                                      <p:cBhvr>
                                        <p:cTn id="150" dur="500"/>
                                        <p:tgtEl>
                                          <p:spTgt spid="158753"/>
                                        </p:tgtEl>
                                      </p:cBhvr>
                                    </p:animEffect>
                                  </p:childTnLst>
                                </p:cTn>
                              </p:par>
                            </p:childTnLst>
                          </p:cTn>
                        </p:par>
                        <p:par>
                          <p:cTn id="151" fill="hold">
                            <p:stCondLst>
                              <p:cond delay="1000"/>
                            </p:stCondLst>
                            <p:childTnLst>
                              <p:par>
                                <p:cTn id="152" presetID="22" presetClass="entr" presetSubtype="8" fill="hold" grpId="0" nodeType="afterEffect">
                                  <p:stCondLst>
                                    <p:cond delay="0"/>
                                  </p:stCondLst>
                                  <p:childTnLst>
                                    <p:set>
                                      <p:cBhvr>
                                        <p:cTn id="153" dur="1" fill="hold">
                                          <p:stCondLst>
                                            <p:cond delay="0"/>
                                          </p:stCondLst>
                                        </p:cTn>
                                        <p:tgtEl>
                                          <p:spTgt spid="158752"/>
                                        </p:tgtEl>
                                        <p:attrNameLst>
                                          <p:attrName>style.visibility</p:attrName>
                                        </p:attrNameLst>
                                      </p:cBhvr>
                                      <p:to>
                                        <p:strVal val="visible"/>
                                      </p:to>
                                    </p:set>
                                    <p:animEffect transition="in" filter="wipe(left)">
                                      <p:cBhvr>
                                        <p:cTn id="154" dur="500"/>
                                        <p:tgtEl>
                                          <p:spTgt spid="158752"/>
                                        </p:tgtEl>
                                      </p:cBhvr>
                                    </p:animEffect>
                                  </p:childTnLst>
                                </p:cTn>
                              </p:par>
                            </p:childTnLst>
                          </p:cTn>
                        </p:par>
                      </p:childTnLst>
                    </p:cTn>
                  </p:par>
                  <p:par>
                    <p:cTn id="155" fill="hold">
                      <p:stCondLst>
                        <p:cond delay="indefinite"/>
                      </p:stCondLst>
                      <p:childTnLst>
                        <p:par>
                          <p:cTn id="156" fill="hold">
                            <p:stCondLst>
                              <p:cond delay="0"/>
                            </p:stCondLst>
                            <p:childTnLst>
                              <p:par>
                                <p:cTn id="157" presetID="17" presetClass="entr" presetSubtype="8" fill="hold" grpId="0" nodeType="clickEffect">
                                  <p:stCondLst>
                                    <p:cond delay="0"/>
                                  </p:stCondLst>
                                  <p:childTnLst>
                                    <p:set>
                                      <p:cBhvr>
                                        <p:cTn id="158" dur="1" fill="hold">
                                          <p:stCondLst>
                                            <p:cond delay="0"/>
                                          </p:stCondLst>
                                        </p:cTn>
                                        <p:tgtEl>
                                          <p:spTgt spid="158756"/>
                                        </p:tgtEl>
                                        <p:attrNameLst>
                                          <p:attrName>style.visibility</p:attrName>
                                        </p:attrNameLst>
                                      </p:cBhvr>
                                      <p:to>
                                        <p:strVal val="visible"/>
                                      </p:to>
                                    </p:set>
                                    <p:anim calcmode="lin" valueType="num">
                                      <p:cBhvr>
                                        <p:cTn id="159" dur="500" fill="hold"/>
                                        <p:tgtEl>
                                          <p:spTgt spid="158756"/>
                                        </p:tgtEl>
                                        <p:attrNameLst>
                                          <p:attrName>ppt_x</p:attrName>
                                        </p:attrNameLst>
                                      </p:cBhvr>
                                      <p:tavLst>
                                        <p:tav tm="0">
                                          <p:val>
                                            <p:strVal val="#ppt_x-#ppt_w/2"/>
                                          </p:val>
                                        </p:tav>
                                        <p:tav tm="100000">
                                          <p:val>
                                            <p:strVal val="#ppt_x"/>
                                          </p:val>
                                        </p:tav>
                                      </p:tavLst>
                                    </p:anim>
                                    <p:anim calcmode="lin" valueType="num">
                                      <p:cBhvr>
                                        <p:cTn id="160" dur="500" fill="hold"/>
                                        <p:tgtEl>
                                          <p:spTgt spid="158756"/>
                                        </p:tgtEl>
                                        <p:attrNameLst>
                                          <p:attrName>ppt_y</p:attrName>
                                        </p:attrNameLst>
                                      </p:cBhvr>
                                      <p:tavLst>
                                        <p:tav tm="0">
                                          <p:val>
                                            <p:strVal val="#ppt_y"/>
                                          </p:val>
                                        </p:tav>
                                        <p:tav tm="100000">
                                          <p:val>
                                            <p:strVal val="#ppt_y"/>
                                          </p:val>
                                        </p:tav>
                                      </p:tavLst>
                                    </p:anim>
                                    <p:anim calcmode="lin" valueType="num">
                                      <p:cBhvr>
                                        <p:cTn id="161" dur="500" fill="hold"/>
                                        <p:tgtEl>
                                          <p:spTgt spid="158756"/>
                                        </p:tgtEl>
                                        <p:attrNameLst>
                                          <p:attrName>ppt_w</p:attrName>
                                        </p:attrNameLst>
                                      </p:cBhvr>
                                      <p:tavLst>
                                        <p:tav tm="0">
                                          <p:val>
                                            <p:fltVal val="0"/>
                                          </p:val>
                                        </p:tav>
                                        <p:tav tm="100000">
                                          <p:val>
                                            <p:strVal val="#ppt_w"/>
                                          </p:val>
                                        </p:tav>
                                      </p:tavLst>
                                    </p:anim>
                                    <p:anim calcmode="lin" valueType="num">
                                      <p:cBhvr>
                                        <p:cTn id="162" dur="500" fill="hold"/>
                                        <p:tgtEl>
                                          <p:spTgt spid="158756"/>
                                        </p:tgtEl>
                                        <p:attrNameLst>
                                          <p:attrName>ppt_h</p:attrName>
                                        </p:attrNameLst>
                                      </p:cBhvr>
                                      <p:tavLst>
                                        <p:tav tm="0">
                                          <p:val>
                                            <p:strVal val="#ppt_h"/>
                                          </p:val>
                                        </p:tav>
                                        <p:tav tm="100000">
                                          <p:val>
                                            <p:strVal val="#ppt_h"/>
                                          </p:val>
                                        </p:tav>
                                      </p:tavLst>
                                    </p:anim>
                                  </p:childTnLst>
                                </p:cTn>
                              </p:par>
                            </p:childTnLst>
                          </p:cTn>
                        </p:par>
                        <p:par>
                          <p:cTn id="163" fill="hold">
                            <p:stCondLst>
                              <p:cond delay="500"/>
                            </p:stCondLst>
                            <p:childTnLst>
                              <p:par>
                                <p:cTn id="164" presetID="17" presetClass="entr" presetSubtype="8" fill="hold" grpId="0" nodeType="afterEffect">
                                  <p:stCondLst>
                                    <p:cond delay="0"/>
                                  </p:stCondLst>
                                  <p:childTnLst>
                                    <p:set>
                                      <p:cBhvr>
                                        <p:cTn id="165" dur="1" fill="hold">
                                          <p:stCondLst>
                                            <p:cond delay="0"/>
                                          </p:stCondLst>
                                        </p:cTn>
                                        <p:tgtEl>
                                          <p:spTgt spid="158755"/>
                                        </p:tgtEl>
                                        <p:attrNameLst>
                                          <p:attrName>style.visibility</p:attrName>
                                        </p:attrNameLst>
                                      </p:cBhvr>
                                      <p:to>
                                        <p:strVal val="visible"/>
                                      </p:to>
                                    </p:set>
                                    <p:anim calcmode="lin" valueType="num">
                                      <p:cBhvr>
                                        <p:cTn id="166" dur="500" fill="hold"/>
                                        <p:tgtEl>
                                          <p:spTgt spid="158755"/>
                                        </p:tgtEl>
                                        <p:attrNameLst>
                                          <p:attrName>ppt_x</p:attrName>
                                        </p:attrNameLst>
                                      </p:cBhvr>
                                      <p:tavLst>
                                        <p:tav tm="0">
                                          <p:val>
                                            <p:strVal val="#ppt_x-#ppt_w/2"/>
                                          </p:val>
                                        </p:tav>
                                        <p:tav tm="100000">
                                          <p:val>
                                            <p:strVal val="#ppt_x"/>
                                          </p:val>
                                        </p:tav>
                                      </p:tavLst>
                                    </p:anim>
                                    <p:anim calcmode="lin" valueType="num">
                                      <p:cBhvr>
                                        <p:cTn id="167" dur="500" fill="hold"/>
                                        <p:tgtEl>
                                          <p:spTgt spid="158755"/>
                                        </p:tgtEl>
                                        <p:attrNameLst>
                                          <p:attrName>ppt_y</p:attrName>
                                        </p:attrNameLst>
                                      </p:cBhvr>
                                      <p:tavLst>
                                        <p:tav tm="0">
                                          <p:val>
                                            <p:strVal val="#ppt_y"/>
                                          </p:val>
                                        </p:tav>
                                        <p:tav tm="100000">
                                          <p:val>
                                            <p:strVal val="#ppt_y"/>
                                          </p:val>
                                        </p:tav>
                                      </p:tavLst>
                                    </p:anim>
                                    <p:anim calcmode="lin" valueType="num">
                                      <p:cBhvr>
                                        <p:cTn id="168" dur="500" fill="hold"/>
                                        <p:tgtEl>
                                          <p:spTgt spid="158755"/>
                                        </p:tgtEl>
                                        <p:attrNameLst>
                                          <p:attrName>ppt_w</p:attrName>
                                        </p:attrNameLst>
                                      </p:cBhvr>
                                      <p:tavLst>
                                        <p:tav tm="0">
                                          <p:val>
                                            <p:fltVal val="0"/>
                                          </p:val>
                                        </p:tav>
                                        <p:tav tm="100000">
                                          <p:val>
                                            <p:strVal val="#ppt_w"/>
                                          </p:val>
                                        </p:tav>
                                      </p:tavLst>
                                    </p:anim>
                                    <p:anim calcmode="lin" valueType="num">
                                      <p:cBhvr>
                                        <p:cTn id="169" dur="500" fill="hold"/>
                                        <p:tgtEl>
                                          <p:spTgt spid="158755"/>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8" fill="hold" grpId="0" nodeType="clickEffect">
                                  <p:stCondLst>
                                    <p:cond delay="0"/>
                                  </p:stCondLst>
                                  <p:childTnLst>
                                    <p:set>
                                      <p:cBhvr>
                                        <p:cTn id="173" dur="1" fill="hold">
                                          <p:stCondLst>
                                            <p:cond delay="0"/>
                                          </p:stCondLst>
                                        </p:cTn>
                                        <p:tgtEl>
                                          <p:spTgt spid="158757"/>
                                        </p:tgtEl>
                                        <p:attrNameLst>
                                          <p:attrName>style.visibility</p:attrName>
                                        </p:attrNameLst>
                                      </p:cBhvr>
                                      <p:to>
                                        <p:strVal val="visible"/>
                                      </p:to>
                                    </p:set>
                                    <p:anim calcmode="lin" valueType="num">
                                      <p:cBhvr>
                                        <p:cTn id="174" dur="500" fill="hold"/>
                                        <p:tgtEl>
                                          <p:spTgt spid="158757"/>
                                        </p:tgtEl>
                                        <p:attrNameLst>
                                          <p:attrName>ppt_x</p:attrName>
                                        </p:attrNameLst>
                                      </p:cBhvr>
                                      <p:tavLst>
                                        <p:tav tm="0">
                                          <p:val>
                                            <p:strVal val="#ppt_x-#ppt_w/2"/>
                                          </p:val>
                                        </p:tav>
                                        <p:tav tm="100000">
                                          <p:val>
                                            <p:strVal val="#ppt_x"/>
                                          </p:val>
                                        </p:tav>
                                      </p:tavLst>
                                    </p:anim>
                                    <p:anim calcmode="lin" valueType="num">
                                      <p:cBhvr>
                                        <p:cTn id="175" dur="500" fill="hold"/>
                                        <p:tgtEl>
                                          <p:spTgt spid="158757"/>
                                        </p:tgtEl>
                                        <p:attrNameLst>
                                          <p:attrName>ppt_y</p:attrName>
                                        </p:attrNameLst>
                                      </p:cBhvr>
                                      <p:tavLst>
                                        <p:tav tm="0">
                                          <p:val>
                                            <p:strVal val="#ppt_y"/>
                                          </p:val>
                                        </p:tav>
                                        <p:tav tm="100000">
                                          <p:val>
                                            <p:strVal val="#ppt_y"/>
                                          </p:val>
                                        </p:tav>
                                      </p:tavLst>
                                    </p:anim>
                                    <p:anim calcmode="lin" valueType="num">
                                      <p:cBhvr>
                                        <p:cTn id="176" dur="500" fill="hold"/>
                                        <p:tgtEl>
                                          <p:spTgt spid="158757"/>
                                        </p:tgtEl>
                                        <p:attrNameLst>
                                          <p:attrName>ppt_w</p:attrName>
                                        </p:attrNameLst>
                                      </p:cBhvr>
                                      <p:tavLst>
                                        <p:tav tm="0">
                                          <p:val>
                                            <p:fltVal val="0"/>
                                          </p:val>
                                        </p:tav>
                                        <p:tav tm="100000">
                                          <p:val>
                                            <p:strVal val="#ppt_w"/>
                                          </p:val>
                                        </p:tav>
                                      </p:tavLst>
                                    </p:anim>
                                    <p:anim calcmode="lin" valueType="num">
                                      <p:cBhvr>
                                        <p:cTn id="177" dur="500" fill="hold"/>
                                        <p:tgtEl>
                                          <p:spTgt spid="158757"/>
                                        </p:tgtEl>
                                        <p:attrNameLst>
                                          <p:attrName>ppt_h</p:attrName>
                                        </p:attrNameLst>
                                      </p:cBhvr>
                                      <p:tavLst>
                                        <p:tav tm="0">
                                          <p:val>
                                            <p:strVal val="#ppt_h"/>
                                          </p:val>
                                        </p:tav>
                                        <p:tav tm="100000">
                                          <p:val>
                                            <p:strVal val="#ppt_h"/>
                                          </p:val>
                                        </p:tav>
                                      </p:tavLst>
                                    </p:anim>
                                  </p:childTnLst>
                                </p:cTn>
                              </p:par>
                            </p:childTnLst>
                          </p:cTn>
                        </p:par>
                        <p:par>
                          <p:cTn id="178" fill="hold">
                            <p:stCondLst>
                              <p:cond delay="500"/>
                            </p:stCondLst>
                            <p:childTnLst>
                              <p:par>
                                <p:cTn id="179" presetID="2" presetClass="entr" presetSubtype="6" fill="hold" nodeType="afterEffect">
                                  <p:stCondLst>
                                    <p:cond delay="0"/>
                                  </p:stCondLst>
                                  <p:childTnLst>
                                    <p:set>
                                      <p:cBhvr>
                                        <p:cTn id="180" dur="1" fill="hold">
                                          <p:stCondLst>
                                            <p:cond delay="0"/>
                                          </p:stCondLst>
                                        </p:cTn>
                                        <p:tgtEl>
                                          <p:spTgt spid="158758"/>
                                        </p:tgtEl>
                                        <p:attrNameLst>
                                          <p:attrName>style.visibility</p:attrName>
                                        </p:attrNameLst>
                                      </p:cBhvr>
                                      <p:to>
                                        <p:strVal val="visible"/>
                                      </p:to>
                                    </p:set>
                                    <p:anim calcmode="lin" valueType="num">
                                      <p:cBhvr additive="base">
                                        <p:cTn id="181" dur="500" fill="hold"/>
                                        <p:tgtEl>
                                          <p:spTgt spid="158758"/>
                                        </p:tgtEl>
                                        <p:attrNameLst>
                                          <p:attrName>ppt_x</p:attrName>
                                        </p:attrNameLst>
                                      </p:cBhvr>
                                      <p:tavLst>
                                        <p:tav tm="0">
                                          <p:val>
                                            <p:strVal val="1+#ppt_w/2"/>
                                          </p:val>
                                        </p:tav>
                                        <p:tav tm="100000">
                                          <p:val>
                                            <p:strVal val="#ppt_x"/>
                                          </p:val>
                                        </p:tav>
                                      </p:tavLst>
                                    </p:anim>
                                    <p:anim calcmode="lin" valueType="num">
                                      <p:cBhvr additive="base">
                                        <p:cTn id="182" dur="500" fill="hold"/>
                                        <p:tgtEl>
                                          <p:spTgt spid="158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p:bldP spid="158727" grpId="0" animBg="1"/>
      <p:bldP spid="158728" grpId="0" animBg="1"/>
      <p:bldP spid="158729" grpId="0" animBg="1"/>
      <p:bldP spid="158730" grpId="0" animBg="1"/>
      <p:bldP spid="158731" grpId="0" animBg="1"/>
      <p:bldP spid="158732" grpId="0" animBg="1"/>
      <p:bldP spid="158733" grpId="0" animBg="1"/>
      <p:bldP spid="158734" grpId="0" animBg="1"/>
      <p:bldP spid="158735" grpId="0" animBg="1"/>
      <p:bldP spid="158736" grpId="0" animBg="1"/>
      <p:bldP spid="158737" grpId="0" animBg="1"/>
      <p:bldP spid="158738" grpId="0" animBg="1"/>
      <p:bldP spid="158739" grpId="0" autoUpdateAnimBg="0"/>
      <p:bldP spid="158740" grpId="0" autoUpdateAnimBg="0"/>
      <p:bldP spid="158741" grpId="0" autoUpdateAnimBg="0"/>
      <p:bldP spid="158742" grpId="0" autoUpdateAnimBg="0"/>
      <p:bldP spid="158743" grpId="0" autoUpdateAnimBg="0"/>
      <p:bldP spid="158744" grpId="0" autoUpdateAnimBg="0"/>
      <p:bldP spid="158745" grpId="0" autoUpdateAnimBg="0"/>
      <p:bldP spid="158746" grpId="0" animBg="1"/>
      <p:bldP spid="158747" grpId="0" animBg="1"/>
      <p:bldP spid="158748" grpId="0" autoUpdateAnimBg="0"/>
      <p:bldP spid="158749" grpId="0" animBg="1"/>
      <p:bldP spid="158750" grpId="0" animBg="1"/>
      <p:bldP spid="158751" grpId="0" autoUpdateAnimBg="0"/>
      <p:bldP spid="158752" grpId="0" animBg="1"/>
      <p:bldP spid="158753" grpId="0" autoUpdateAnimBg="0"/>
      <p:bldP spid="158754" grpId="0" animBg="1"/>
      <p:bldP spid="158755" grpId="0" animBg="1"/>
      <p:bldP spid="158756" grpId="0" animBg="1"/>
      <p:bldP spid="158757" grpId="0" animBg="1"/>
    </p:bld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592138" y="36513"/>
            <a:ext cx="7866062" cy="6816725"/>
          </a:xfrm>
          <a:prstGeom prst="rect">
            <a:avLst/>
          </a:prstGeom>
          <a:noFill/>
          <a:ln w="9525">
            <a:noFill/>
            <a:miter lim="800000"/>
            <a:headEnd/>
            <a:tailEnd/>
          </a:ln>
        </p:spPr>
        <p:txBody>
          <a:bodyPr wrap="none">
            <a:spAutoFit/>
          </a:bodyPr>
          <a:lstStyle/>
          <a:p>
            <a:pPr>
              <a:lnSpc>
                <a:spcPct val="115000"/>
              </a:lnSpc>
            </a:pPr>
            <a:r>
              <a:rPr lang="en-US" altLang="zh-CN" sz="3200" b="1"/>
              <a:t>void</a:t>
            </a:r>
            <a:r>
              <a:rPr lang="en-US" altLang="zh-CN" sz="3200"/>
              <a:t> get_next(Lstring T) {</a:t>
            </a:r>
          </a:p>
          <a:p>
            <a:pPr>
              <a:lnSpc>
                <a:spcPct val="115000"/>
              </a:lnSpc>
            </a:pPr>
            <a:r>
              <a:rPr lang="en-US" altLang="zh-CN" sz="3200"/>
              <a:t>   p = T.head;  q = NULL;  p-&gt;next = NULL;</a:t>
            </a:r>
          </a:p>
          <a:p>
            <a:pPr>
              <a:lnSpc>
                <a:spcPct val="115000"/>
              </a:lnSpc>
            </a:pPr>
            <a:r>
              <a:rPr lang="en-US" altLang="zh-CN" sz="3200"/>
              <a:t>   </a:t>
            </a:r>
            <a:r>
              <a:rPr lang="en-US" altLang="zh-CN" sz="3200" b="1"/>
              <a:t>while</a:t>
            </a:r>
            <a:r>
              <a:rPr lang="en-US" altLang="zh-CN" sz="3200"/>
              <a:t> (p) {</a:t>
            </a:r>
          </a:p>
          <a:p>
            <a:pPr>
              <a:lnSpc>
                <a:spcPct val="115000"/>
              </a:lnSpc>
            </a:pPr>
            <a:r>
              <a:rPr lang="en-US" altLang="zh-CN" sz="3200"/>
              <a:t>      </a:t>
            </a:r>
            <a:r>
              <a:rPr lang="en-US" altLang="zh-CN" sz="3200" b="1"/>
              <a:t>if</a:t>
            </a:r>
            <a:r>
              <a:rPr lang="en-US" altLang="zh-CN" sz="3200"/>
              <a:t> ( !q || p-&gt;ch == q-&gt;ch ) {</a:t>
            </a:r>
          </a:p>
          <a:p>
            <a:pPr>
              <a:lnSpc>
                <a:spcPct val="115000"/>
              </a:lnSpc>
            </a:pPr>
            <a:r>
              <a:rPr lang="en-US" altLang="zh-CN" sz="3200"/>
              <a:t>         p = p-&gt;succ;</a:t>
            </a:r>
          </a:p>
          <a:p>
            <a:pPr>
              <a:lnSpc>
                <a:spcPct val="115000"/>
              </a:lnSpc>
            </a:pPr>
            <a:r>
              <a:rPr lang="en-US" altLang="zh-CN" sz="3200"/>
              <a:t>         </a:t>
            </a:r>
            <a:r>
              <a:rPr lang="en-US" altLang="zh-CN" sz="3200" b="1"/>
              <a:t>if</a:t>
            </a:r>
            <a:r>
              <a:rPr lang="en-US" altLang="zh-CN" sz="3200"/>
              <a:t> (!q) q = T.head;</a:t>
            </a:r>
          </a:p>
          <a:p>
            <a:pPr>
              <a:lnSpc>
                <a:spcPct val="115000"/>
              </a:lnSpc>
            </a:pPr>
            <a:r>
              <a:rPr lang="en-US" altLang="zh-CN" sz="3200"/>
              <a:t>         </a:t>
            </a:r>
            <a:r>
              <a:rPr lang="en-US" altLang="zh-CN" sz="3200" b="1"/>
              <a:t>else</a:t>
            </a:r>
            <a:r>
              <a:rPr lang="en-US" altLang="zh-CN" sz="3200"/>
              <a:t> q = q-&gt;succ;</a:t>
            </a:r>
          </a:p>
          <a:p>
            <a:pPr>
              <a:lnSpc>
                <a:spcPct val="115000"/>
              </a:lnSpc>
            </a:pPr>
            <a:r>
              <a:rPr lang="en-US" altLang="zh-CN" sz="3200"/>
              <a:t>         </a:t>
            </a:r>
            <a:r>
              <a:rPr lang="en-US" altLang="zh-CN" sz="3200" b="1"/>
              <a:t>if</a:t>
            </a:r>
            <a:r>
              <a:rPr lang="en-US" altLang="zh-CN" sz="3200"/>
              <a:t> ( p-&gt;ch == q-&gt;ch )   p-&gt;next = q-&gt;next;</a:t>
            </a:r>
          </a:p>
          <a:p>
            <a:pPr>
              <a:lnSpc>
                <a:spcPct val="115000"/>
              </a:lnSpc>
            </a:pPr>
            <a:r>
              <a:rPr lang="en-US" altLang="zh-CN" sz="3200"/>
              <a:t>         </a:t>
            </a:r>
            <a:r>
              <a:rPr lang="en-US" altLang="zh-CN" sz="3200" b="1"/>
              <a:t>else</a:t>
            </a:r>
            <a:r>
              <a:rPr lang="en-US" altLang="zh-CN" sz="3200"/>
              <a:t>  p-&gt;next = q;</a:t>
            </a:r>
          </a:p>
          <a:p>
            <a:pPr>
              <a:lnSpc>
                <a:spcPct val="115000"/>
              </a:lnSpc>
            </a:pPr>
            <a:r>
              <a:rPr lang="en-US" altLang="zh-CN" sz="3200"/>
              <a:t>      }</a:t>
            </a:r>
          </a:p>
          <a:p>
            <a:pPr>
              <a:lnSpc>
                <a:spcPct val="115000"/>
              </a:lnSpc>
            </a:pPr>
            <a:r>
              <a:rPr lang="en-US" altLang="zh-CN" sz="3200"/>
              <a:t>      </a:t>
            </a:r>
            <a:r>
              <a:rPr lang="en-US" altLang="zh-CN" sz="3200" b="1"/>
              <a:t>else</a:t>
            </a:r>
            <a:r>
              <a:rPr lang="en-US" altLang="zh-CN" sz="3200"/>
              <a:t>  q = q-&gt;next;</a:t>
            </a:r>
          </a:p>
          <a:p>
            <a:pPr>
              <a:lnSpc>
                <a:spcPct val="115000"/>
              </a:lnSpc>
            </a:pPr>
            <a:r>
              <a:rPr lang="en-US" altLang="zh-CN" sz="3200"/>
              <a:t>}    </a:t>
            </a:r>
          </a:p>
        </p:txBody>
      </p:sp>
      <p:sp>
        <p:nvSpPr>
          <p:cNvPr id="159747" name="Comment 3"/>
          <p:cNvSpPr>
            <a:spLocks noChangeArrowheads="1"/>
          </p:cNvSpPr>
          <p:nvPr/>
        </p:nvSpPr>
        <p:spPr bwMode="auto">
          <a:xfrm>
            <a:off x="7467600" y="9525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600" b="1">
                <a:solidFill>
                  <a:schemeClr val="bg1"/>
                </a:solidFill>
                <a:latin typeface="Arial" charset="0"/>
              </a:rPr>
              <a:t>题4</a:t>
            </a:r>
            <a:r>
              <a:rPr kumimoji="0" lang="en-US" altLang="zh-CN" sz="3600" b="1">
                <a:solidFill>
                  <a:schemeClr val="bg1"/>
                </a:solidFill>
                <a:latin typeface="Arial" charset="0"/>
              </a:rPr>
              <a:t>.28</a:t>
            </a:r>
            <a:endParaRPr lang="en-US" altLang="zh-CN" sz="1600">
              <a:solidFill>
                <a:schemeClr val="bg1"/>
              </a:solidFill>
              <a:latin typeface="Arial" charset="0"/>
            </a:endParaRPr>
          </a:p>
        </p:txBody>
      </p:sp>
      <p:graphicFrame>
        <p:nvGraphicFramePr>
          <p:cNvPr id="159748" name="Object 4">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57698" name="Clip" r:id="rId3" imgW="908640" imgH="90756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strips(downRight)">
                                      <p:cBhvr>
                                        <p:cTn id="7" dur="500"/>
                                        <p:tgtEl>
                                          <p:spTgt spid="159746"/>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159748"/>
                                        </p:tgtEl>
                                        <p:attrNameLst>
                                          <p:attrName>style.visibility</p:attrName>
                                        </p:attrNameLst>
                                      </p:cBhvr>
                                      <p:to>
                                        <p:strVal val="visible"/>
                                      </p:to>
                                    </p:set>
                                    <p:anim calcmode="lin" valueType="num">
                                      <p:cBhvr additive="base">
                                        <p:cTn id="11" dur="500" fill="hold"/>
                                        <p:tgtEl>
                                          <p:spTgt spid="159748"/>
                                        </p:tgtEl>
                                        <p:attrNameLst>
                                          <p:attrName>ppt_x</p:attrName>
                                        </p:attrNameLst>
                                      </p:cBhvr>
                                      <p:tavLst>
                                        <p:tav tm="0">
                                          <p:val>
                                            <p:strVal val="1+#ppt_w/2"/>
                                          </p:val>
                                        </p:tav>
                                        <p:tav tm="100000">
                                          <p:val>
                                            <p:strVal val="#ppt_x"/>
                                          </p:val>
                                        </p:tav>
                                      </p:tavLst>
                                    </p:anim>
                                    <p:anim calcmode="lin" valueType="num">
                                      <p:cBhvr additive="base">
                                        <p:cTn id="12" dur="500" fill="hold"/>
                                        <p:tgtEl>
                                          <p:spTgt spid="159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autoUpdateAnimBg="0"/>
    </p:bld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592138" y="187325"/>
            <a:ext cx="7264400" cy="6518275"/>
          </a:xfrm>
          <a:prstGeom prst="rect">
            <a:avLst/>
          </a:prstGeom>
          <a:noFill/>
          <a:ln w="9525">
            <a:noFill/>
            <a:miter lim="800000"/>
            <a:headEnd/>
            <a:tailEnd/>
          </a:ln>
        </p:spPr>
        <p:txBody>
          <a:bodyPr wrap="none">
            <a:spAutoFit/>
          </a:bodyPr>
          <a:lstStyle/>
          <a:p>
            <a:pPr>
              <a:lnSpc>
                <a:spcPct val="120000"/>
              </a:lnSpc>
            </a:pPr>
            <a:r>
              <a:rPr lang="en-US" altLang="zh-CN" sz="3200"/>
              <a:t>Link</a:t>
            </a:r>
            <a:r>
              <a:rPr lang="en-US" altLang="zh-CN" sz="3200" b="1"/>
              <a:t> </a:t>
            </a:r>
            <a:r>
              <a:rPr lang="en-US" altLang="zh-CN" sz="3200"/>
              <a:t> index_L(Lstring  S, Lstring T) {</a:t>
            </a:r>
          </a:p>
          <a:p>
            <a:pPr>
              <a:lnSpc>
                <a:spcPct val="120000"/>
              </a:lnSpc>
            </a:pPr>
            <a:r>
              <a:rPr lang="en-US" altLang="zh-CN" sz="3200"/>
              <a:t>   p = S.head;  q = T.head;  </a:t>
            </a:r>
          </a:p>
          <a:p>
            <a:pPr>
              <a:lnSpc>
                <a:spcPct val="120000"/>
              </a:lnSpc>
            </a:pPr>
            <a:r>
              <a:rPr lang="en-US" altLang="zh-CN" sz="3200"/>
              <a:t>   </a:t>
            </a:r>
            <a:r>
              <a:rPr lang="en-US" altLang="zh-CN" sz="3200" b="1"/>
              <a:t>while</a:t>
            </a:r>
            <a:r>
              <a:rPr lang="en-US" altLang="zh-CN" sz="3200"/>
              <a:t> ( p </a:t>
            </a:r>
            <a:r>
              <a:rPr lang="en-US" altLang="zh-CN" sz="3200" b="1"/>
              <a:t>&amp;&amp;</a:t>
            </a:r>
            <a:r>
              <a:rPr lang="en-US" altLang="zh-CN" sz="3200"/>
              <a:t> q ) {</a:t>
            </a:r>
          </a:p>
          <a:p>
            <a:pPr>
              <a:lnSpc>
                <a:spcPct val="120000"/>
              </a:lnSpc>
            </a:pPr>
            <a:r>
              <a:rPr lang="en-US" altLang="zh-CN" sz="3200"/>
              <a:t>      </a:t>
            </a:r>
            <a:r>
              <a:rPr lang="en-US" altLang="zh-CN" sz="3200" b="1"/>
              <a:t>if</a:t>
            </a:r>
            <a:r>
              <a:rPr lang="en-US" altLang="zh-CN" sz="3200"/>
              <a:t> ( p-&gt;ch == q-&gt;ch ) {</a:t>
            </a:r>
          </a:p>
          <a:p>
            <a:pPr>
              <a:lnSpc>
                <a:spcPct val="120000"/>
              </a:lnSpc>
            </a:pPr>
            <a:r>
              <a:rPr lang="en-US" altLang="zh-CN" sz="3200"/>
              <a:t>         p = p-&gt;succ;   q = q-&gt;succ;     }</a:t>
            </a:r>
          </a:p>
          <a:p>
            <a:pPr>
              <a:lnSpc>
                <a:spcPct val="120000"/>
              </a:lnSpc>
            </a:pPr>
            <a:r>
              <a:rPr lang="en-US" altLang="zh-CN" sz="3200"/>
              <a:t>      </a:t>
            </a:r>
            <a:r>
              <a:rPr lang="en-US" altLang="zh-CN" sz="3200" b="1"/>
              <a:t>else</a:t>
            </a:r>
            <a:r>
              <a:rPr lang="en-US" altLang="zh-CN" sz="3200"/>
              <a:t>  {   q = q-&gt;next;</a:t>
            </a:r>
          </a:p>
          <a:p>
            <a:pPr>
              <a:lnSpc>
                <a:spcPct val="120000"/>
              </a:lnSpc>
            </a:pPr>
            <a:r>
              <a:rPr lang="en-US" altLang="zh-CN" sz="3200"/>
              <a:t>          </a:t>
            </a:r>
            <a:r>
              <a:rPr lang="en-US" altLang="zh-CN" sz="3200" b="1"/>
              <a:t>if</a:t>
            </a:r>
            <a:r>
              <a:rPr lang="en-US" altLang="zh-CN" sz="3200"/>
              <a:t> (!q)  { q = T.head;    p = p-&gt;succ; }</a:t>
            </a:r>
          </a:p>
          <a:p>
            <a:pPr>
              <a:lnSpc>
                <a:spcPct val="120000"/>
              </a:lnSpc>
            </a:pPr>
            <a:r>
              <a:rPr lang="en-US" altLang="zh-CN" sz="3200"/>
              <a:t>      }//while</a:t>
            </a:r>
          </a:p>
          <a:p>
            <a:pPr>
              <a:lnSpc>
                <a:spcPct val="120000"/>
              </a:lnSpc>
            </a:pPr>
            <a:r>
              <a:rPr lang="en-US" altLang="zh-CN" sz="3200"/>
              <a:t>   </a:t>
            </a:r>
            <a:r>
              <a:rPr lang="en-US" altLang="zh-CN" sz="3200" b="1"/>
              <a:t>if</a:t>
            </a:r>
            <a:r>
              <a:rPr lang="en-US" altLang="zh-CN" sz="3200"/>
              <a:t> (q)   return NULL;</a:t>
            </a:r>
          </a:p>
          <a:p>
            <a:pPr>
              <a:lnSpc>
                <a:spcPct val="120000"/>
              </a:lnSpc>
            </a:pPr>
            <a:r>
              <a:rPr lang="en-US" altLang="zh-CN" sz="3200"/>
              <a:t>   else </a:t>
            </a:r>
          </a:p>
          <a:p>
            <a:pPr>
              <a:lnSpc>
                <a:spcPct val="120000"/>
              </a:lnSpc>
            </a:pPr>
            <a:r>
              <a:rPr lang="en-US" altLang="zh-CN" sz="3200"/>
              <a:t>}    </a:t>
            </a:r>
          </a:p>
        </p:txBody>
      </p:sp>
      <p:sp>
        <p:nvSpPr>
          <p:cNvPr id="160771" name="Text Box 3">
            <a:hlinkClick r:id="" action="ppaction://hlinkshowjump?jump=nextslide"/>
          </p:cNvPr>
          <p:cNvSpPr txBox="1">
            <a:spLocks noChangeArrowheads="1"/>
          </p:cNvSpPr>
          <p:nvPr/>
        </p:nvSpPr>
        <p:spPr bwMode="auto">
          <a:xfrm>
            <a:off x="1889125" y="5530850"/>
            <a:ext cx="4654550" cy="641350"/>
          </a:xfrm>
          <a:prstGeom prst="rect">
            <a:avLst/>
          </a:prstGeom>
          <a:noFill/>
          <a:ln w="9525">
            <a:noFill/>
            <a:miter lim="800000"/>
            <a:headEnd/>
            <a:tailEnd/>
          </a:ln>
        </p:spPr>
        <p:txBody>
          <a:bodyPr wrap="none">
            <a:spAutoFit/>
          </a:bodyPr>
          <a:lstStyle/>
          <a:p>
            <a:r>
              <a:rPr lang="en-US" altLang="zh-CN" sz="3600" b="1"/>
              <a:t>……   // </a:t>
            </a:r>
            <a:r>
              <a:rPr lang="zh-CN" altLang="en-US" sz="3200">
                <a:ea typeface="隶书" pitchFamily="49" charset="-122"/>
              </a:rPr>
              <a:t>回退找起始位置</a:t>
            </a:r>
            <a:endParaRPr lang="zh-CN" altLang="en-US" sz="3600"/>
          </a:p>
        </p:txBody>
      </p:sp>
      <p:graphicFrame>
        <p:nvGraphicFramePr>
          <p:cNvPr id="160772" name="Object 4">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58722" name="Clip" r:id="rId3" imgW="908640" imgH="907560" progId="">
              <p:embed/>
            </p:oleObj>
          </a:graphicData>
        </a:graphic>
      </p:graphicFrame>
      <p:sp>
        <p:nvSpPr>
          <p:cNvPr id="160773" name="Comment 5"/>
          <p:cNvSpPr>
            <a:spLocks noChangeArrowheads="1"/>
          </p:cNvSpPr>
          <p:nvPr/>
        </p:nvSpPr>
        <p:spPr bwMode="auto">
          <a:xfrm>
            <a:off x="7391400" y="9525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600" b="1">
                <a:solidFill>
                  <a:schemeClr val="bg1"/>
                </a:solidFill>
                <a:latin typeface="Arial" charset="0"/>
              </a:rPr>
              <a:t>题4</a:t>
            </a:r>
            <a:r>
              <a:rPr kumimoji="0" lang="en-US" altLang="zh-CN" sz="3600" b="1">
                <a:solidFill>
                  <a:schemeClr val="bg1"/>
                </a:solidFill>
                <a:latin typeface="Arial" charset="0"/>
              </a:rPr>
              <a:t>.29</a:t>
            </a:r>
            <a:endParaRPr lang="en-US" altLang="zh-CN" sz="1600">
              <a:solidFill>
                <a:schemeClr val="bg1"/>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strips(downRight)">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1"/>
                                        </p:tgtEl>
                                        <p:attrNameLst>
                                          <p:attrName>style.visibility</p:attrName>
                                        </p:attrNameLst>
                                      </p:cBhvr>
                                      <p:to>
                                        <p:strVal val="visible"/>
                                      </p:to>
                                    </p:set>
                                    <p:animEffect transition="in" filter="wipe(left)">
                                      <p:cBhvr>
                                        <p:cTn id="12" dur="500"/>
                                        <p:tgtEl>
                                          <p:spTgt spid="160771"/>
                                        </p:tgtEl>
                                      </p:cBhvr>
                                    </p:animEffect>
                                  </p:childTnLst>
                                </p:cTn>
                              </p:par>
                            </p:childTnLst>
                          </p:cTn>
                        </p:par>
                        <p:par>
                          <p:cTn id="13" fill="hold">
                            <p:stCondLst>
                              <p:cond delay="500"/>
                            </p:stCondLst>
                            <p:childTnLst>
                              <p:par>
                                <p:cTn id="14" presetID="2" presetClass="entr" presetSubtype="6" fill="hold" nodeType="afterEffect">
                                  <p:stCondLst>
                                    <p:cond delay="0"/>
                                  </p:stCondLst>
                                  <p:childTnLst>
                                    <p:set>
                                      <p:cBhvr>
                                        <p:cTn id="15" dur="1" fill="hold">
                                          <p:stCondLst>
                                            <p:cond delay="0"/>
                                          </p:stCondLst>
                                        </p:cTn>
                                        <p:tgtEl>
                                          <p:spTgt spid="160772"/>
                                        </p:tgtEl>
                                        <p:attrNameLst>
                                          <p:attrName>style.visibility</p:attrName>
                                        </p:attrNameLst>
                                      </p:cBhvr>
                                      <p:to>
                                        <p:strVal val="visible"/>
                                      </p:to>
                                    </p:set>
                                    <p:anim calcmode="lin" valueType="num">
                                      <p:cBhvr additive="base">
                                        <p:cTn id="16" dur="500" fill="hold"/>
                                        <p:tgtEl>
                                          <p:spTgt spid="160772"/>
                                        </p:tgtEl>
                                        <p:attrNameLst>
                                          <p:attrName>ppt_x</p:attrName>
                                        </p:attrNameLst>
                                      </p:cBhvr>
                                      <p:tavLst>
                                        <p:tav tm="0">
                                          <p:val>
                                            <p:strVal val="1+#ppt_w/2"/>
                                          </p:val>
                                        </p:tav>
                                        <p:tav tm="100000">
                                          <p:val>
                                            <p:strVal val="#ppt_x"/>
                                          </p:val>
                                        </p:tav>
                                      </p:tavLst>
                                    </p:anim>
                                    <p:anim calcmode="lin" valueType="num">
                                      <p:cBhvr additive="base">
                                        <p:cTn id="17" dur="500" fill="hold"/>
                                        <p:tgtEl>
                                          <p:spTgt spid="160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p:cNvSpPr txBox="1">
            <a:spLocks noChangeArrowheads="1"/>
          </p:cNvSpPr>
          <p:nvPr/>
        </p:nvSpPr>
        <p:spPr bwMode="auto">
          <a:xfrm>
            <a:off x="1828800" y="1208088"/>
            <a:ext cx="4778375" cy="4044950"/>
          </a:xfrm>
          <a:prstGeom prst="rect">
            <a:avLst/>
          </a:prstGeom>
          <a:noFill/>
          <a:ln w="9525">
            <a:noFill/>
            <a:miter lim="800000"/>
            <a:headEnd/>
            <a:tailEnd/>
          </a:ln>
        </p:spPr>
        <p:txBody>
          <a:bodyPr wrap="none">
            <a:spAutoFit/>
          </a:bodyPr>
          <a:lstStyle/>
          <a:p>
            <a:pPr>
              <a:lnSpc>
                <a:spcPct val="120000"/>
              </a:lnSpc>
            </a:pPr>
            <a:r>
              <a:rPr lang="en-US" altLang="zh-CN" sz="3600">
                <a:solidFill>
                  <a:srgbClr val="01526B"/>
                </a:solidFill>
              </a:rPr>
              <a:t>p = p-&gt;next;  q = T.head;</a:t>
            </a:r>
          </a:p>
          <a:p>
            <a:pPr>
              <a:lnSpc>
                <a:spcPct val="120000"/>
              </a:lnSpc>
            </a:pPr>
            <a:r>
              <a:rPr lang="en-US" altLang="zh-CN" sz="3600" b="1">
                <a:solidFill>
                  <a:srgbClr val="01526B"/>
                </a:solidFill>
              </a:rPr>
              <a:t>while</a:t>
            </a:r>
            <a:r>
              <a:rPr lang="en-US" altLang="zh-CN" sz="3600">
                <a:solidFill>
                  <a:srgbClr val="01526B"/>
                </a:solidFill>
              </a:rPr>
              <a:t> ( q-&gt;succ ) {</a:t>
            </a:r>
          </a:p>
          <a:p>
            <a:pPr>
              <a:lnSpc>
                <a:spcPct val="120000"/>
              </a:lnSpc>
            </a:pPr>
            <a:r>
              <a:rPr lang="en-US" altLang="zh-CN" sz="3600">
                <a:solidFill>
                  <a:srgbClr val="01526B"/>
                </a:solidFill>
              </a:rPr>
              <a:t>   p = p-&gt;next;</a:t>
            </a:r>
          </a:p>
          <a:p>
            <a:pPr>
              <a:lnSpc>
                <a:spcPct val="120000"/>
              </a:lnSpc>
            </a:pPr>
            <a:r>
              <a:rPr lang="en-US" altLang="zh-CN" sz="3600">
                <a:solidFill>
                  <a:srgbClr val="01526B"/>
                </a:solidFill>
              </a:rPr>
              <a:t>   q = q-&gt;succ;</a:t>
            </a:r>
          </a:p>
          <a:p>
            <a:pPr>
              <a:lnSpc>
                <a:spcPct val="120000"/>
              </a:lnSpc>
            </a:pPr>
            <a:r>
              <a:rPr lang="en-US" altLang="zh-CN" sz="3600">
                <a:solidFill>
                  <a:srgbClr val="01526B"/>
                </a:solidFill>
              </a:rPr>
              <a:t>}</a:t>
            </a:r>
          </a:p>
          <a:p>
            <a:pPr>
              <a:lnSpc>
                <a:spcPct val="120000"/>
              </a:lnSpc>
            </a:pPr>
            <a:r>
              <a:rPr lang="en-US" altLang="zh-CN" sz="3600" b="1">
                <a:solidFill>
                  <a:srgbClr val="01526B"/>
                </a:solidFill>
              </a:rPr>
              <a:t>return</a:t>
            </a:r>
            <a:r>
              <a:rPr lang="en-US" altLang="zh-CN" sz="3600">
                <a:solidFill>
                  <a:srgbClr val="01526B"/>
                </a:solidFill>
              </a:rPr>
              <a:t> p;</a:t>
            </a:r>
          </a:p>
        </p:txBody>
      </p:sp>
      <p:graphicFrame>
        <p:nvGraphicFramePr>
          <p:cNvPr id="22530" name="Object 3">
            <a:hlinkClick r:id="" action="ppaction://hlinkshowjump?jump=previousslide"/>
          </p:cNvPr>
          <p:cNvGraphicFramePr>
            <a:graphicFrameLocks noChangeAspect="1"/>
          </p:cNvGraphicFramePr>
          <p:nvPr/>
        </p:nvGraphicFramePr>
        <p:xfrm>
          <a:off x="8153400" y="5715000"/>
          <a:ext cx="609600" cy="827088"/>
        </p:xfrm>
        <a:graphic>
          <a:graphicData uri="http://schemas.openxmlformats.org/presentationml/2006/ole">
            <p:oleObj spid="_x0000_s159746" name="剪辑" r:id="rId3" imgW="3085920" imgH="3063600" progId="">
              <p:embed/>
            </p:oleObj>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sz="quarter" idx="1"/>
          </p:nvPr>
        </p:nvSpPr>
        <p:spPr>
          <a:xfrm>
            <a:off x="457200" y="1219200"/>
            <a:ext cx="8229600" cy="5138738"/>
          </a:xfrm>
        </p:spPr>
        <p:txBody>
          <a:bodyPr/>
          <a:lstStyle/>
          <a:p>
            <a:pPr>
              <a:buFont typeface="Wingdings" pitchFamily="2" charset="2"/>
              <a:buNone/>
            </a:pPr>
            <a:r>
              <a:rPr lang="en-US" altLang="zh-CN" sz="2400" dirty="0" smtClean="0"/>
              <a:t>【</a:t>
            </a:r>
            <a:r>
              <a:rPr lang="zh-CN" altLang="en-US" sz="2400" dirty="0" smtClean="0"/>
              <a:t>例</a:t>
            </a:r>
            <a:r>
              <a:rPr lang="en-US" altLang="zh-CN" sz="2400" dirty="0" smtClean="0"/>
              <a:t>4】</a:t>
            </a:r>
            <a:r>
              <a:rPr lang="zh-CN" altLang="en-US" sz="2400" dirty="0" smtClean="0"/>
              <a:t>简述顺序存储队列的假溢出的避免方法及队列满和空的条件。</a:t>
            </a:r>
            <a:endParaRPr lang="en-US" altLang="zh-CN" sz="2400" dirty="0" smtClean="0"/>
          </a:p>
          <a:p>
            <a:pPr>
              <a:buFont typeface="Wingdings" pitchFamily="2" charset="2"/>
              <a:buNone/>
            </a:pPr>
            <a:r>
              <a:rPr lang="zh-CN" altLang="en-US" sz="2000" dirty="0" smtClean="0"/>
              <a:t>答：设顺序存储队列用一维数组</a:t>
            </a:r>
            <a:r>
              <a:rPr lang="en-US" altLang="zh-CN" sz="2000" dirty="0" smtClean="0"/>
              <a:t>q[m]</a:t>
            </a:r>
            <a:r>
              <a:rPr lang="zh-CN" altLang="en-US" sz="2000" dirty="0" smtClean="0"/>
              <a:t>表示，其中</a:t>
            </a:r>
            <a:r>
              <a:rPr lang="en-US" altLang="zh-CN" sz="2000" dirty="0" smtClean="0"/>
              <a:t>m</a:t>
            </a:r>
            <a:r>
              <a:rPr lang="zh-CN" altLang="en-US" sz="2000" dirty="0" smtClean="0"/>
              <a:t>为队列中元素个数，队列中元素在向量中的下标从</a:t>
            </a:r>
            <a:r>
              <a:rPr lang="en-US" altLang="zh-CN" sz="2000" dirty="0" smtClean="0"/>
              <a:t>0</a:t>
            </a:r>
            <a:r>
              <a:rPr lang="zh-CN" altLang="en-US" sz="2000" dirty="0" smtClean="0"/>
              <a:t>到</a:t>
            </a:r>
            <a:r>
              <a:rPr lang="en-US" altLang="zh-CN" sz="2000" dirty="0" smtClean="0"/>
              <a:t>m-1</a:t>
            </a:r>
            <a:r>
              <a:rPr lang="zh-CN" altLang="en-US" sz="2000" dirty="0" smtClean="0"/>
              <a:t>。设队头指针为</a:t>
            </a:r>
            <a:r>
              <a:rPr lang="en-US" altLang="zh-CN" sz="2000" dirty="0" smtClean="0"/>
              <a:t>front</a:t>
            </a:r>
            <a:r>
              <a:rPr lang="zh-CN" altLang="en-US" sz="2000" dirty="0" smtClean="0"/>
              <a:t>，队尾指针是</a:t>
            </a:r>
            <a:r>
              <a:rPr lang="en-US" altLang="zh-CN" sz="2000" dirty="0" smtClean="0"/>
              <a:t>rear</a:t>
            </a:r>
            <a:r>
              <a:rPr lang="zh-CN" altLang="en-US" sz="2000" dirty="0" smtClean="0"/>
              <a:t>，约定</a:t>
            </a:r>
            <a:r>
              <a:rPr lang="en-US" altLang="zh-CN" sz="2000" dirty="0" smtClean="0"/>
              <a:t>front</a:t>
            </a:r>
            <a:r>
              <a:rPr lang="zh-CN" altLang="en-US" sz="2000" dirty="0" smtClean="0"/>
              <a:t>指向队头元素的前一位置，</a:t>
            </a:r>
            <a:r>
              <a:rPr lang="en-US" altLang="zh-CN" sz="2000" dirty="0" smtClean="0"/>
              <a:t>rear</a:t>
            </a:r>
            <a:r>
              <a:rPr lang="zh-CN" altLang="en-US" sz="2000" dirty="0" smtClean="0"/>
              <a:t>指向队尾元素。当</a:t>
            </a:r>
            <a:r>
              <a:rPr lang="en-US" altLang="zh-CN" sz="2000" dirty="0" smtClean="0"/>
              <a:t>front</a:t>
            </a:r>
            <a:r>
              <a:rPr lang="zh-CN" altLang="en-US" sz="2000" dirty="0" smtClean="0"/>
              <a:t>等于</a:t>
            </a:r>
            <a:r>
              <a:rPr lang="en-US" altLang="zh-CN" sz="2000" dirty="0" smtClean="0"/>
              <a:t>-1</a:t>
            </a:r>
            <a:r>
              <a:rPr lang="zh-CN" altLang="en-US" sz="2000" dirty="0" smtClean="0"/>
              <a:t>时队空，</a:t>
            </a:r>
            <a:r>
              <a:rPr lang="en-US" altLang="zh-CN" sz="2000" dirty="0" smtClean="0"/>
              <a:t>rear</a:t>
            </a:r>
            <a:r>
              <a:rPr lang="zh-CN" altLang="en-US" sz="2000" dirty="0" smtClean="0"/>
              <a:t>等于</a:t>
            </a:r>
            <a:r>
              <a:rPr lang="en-US" altLang="zh-CN" sz="2000" dirty="0" smtClean="0"/>
              <a:t>m-1</a:t>
            </a:r>
            <a:r>
              <a:rPr lang="zh-CN" altLang="en-US" sz="2000" dirty="0" smtClean="0"/>
              <a:t>时为队满。由于队列的性质（“删除”在队头而“插入”在队尾），所以当队尾指针</a:t>
            </a:r>
            <a:r>
              <a:rPr lang="en-US" altLang="zh-CN" sz="2000" dirty="0" smtClean="0"/>
              <a:t>rear</a:t>
            </a:r>
            <a:r>
              <a:rPr lang="zh-CN" altLang="en-US" sz="2000" dirty="0" smtClean="0"/>
              <a:t>等于</a:t>
            </a:r>
            <a:r>
              <a:rPr lang="en-US" altLang="zh-CN" sz="2000" dirty="0" smtClean="0"/>
              <a:t>m-1</a:t>
            </a:r>
            <a:r>
              <a:rPr lang="zh-CN" altLang="en-US" sz="2000" dirty="0" smtClean="0"/>
              <a:t>时，若</a:t>
            </a:r>
            <a:r>
              <a:rPr lang="en-US" altLang="zh-CN" sz="2000" dirty="0" smtClean="0"/>
              <a:t>front</a:t>
            </a:r>
            <a:r>
              <a:rPr lang="zh-CN" altLang="en-US" sz="2000" dirty="0" smtClean="0"/>
              <a:t>不等于</a:t>
            </a:r>
            <a:r>
              <a:rPr lang="en-US" altLang="zh-CN" sz="2000" dirty="0" smtClean="0"/>
              <a:t>-1</a:t>
            </a:r>
            <a:r>
              <a:rPr lang="zh-CN" altLang="en-US" sz="2000" dirty="0" smtClean="0"/>
              <a:t>，则队列中仍有空闲单元，所以队列并不是真满。这时若再有入队操作，会造成假“溢出”。其解决办法有二，一是将队列元素向前“平移”（占用</a:t>
            </a:r>
            <a:r>
              <a:rPr lang="en-US" altLang="zh-CN" sz="2000" dirty="0" smtClean="0"/>
              <a:t>0</a:t>
            </a:r>
            <a:r>
              <a:rPr lang="zh-CN" altLang="en-US" sz="2000" dirty="0" smtClean="0"/>
              <a:t>至</a:t>
            </a:r>
            <a:r>
              <a:rPr lang="en-US" altLang="zh-CN" sz="2000" dirty="0" smtClean="0"/>
              <a:t>rear-front-1</a:t>
            </a:r>
            <a:r>
              <a:rPr lang="zh-CN" altLang="en-US" sz="2000" dirty="0" smtClean="0"/>
              <a:t>）；二是将队列看成首尾相连，即循环队列（</a:t>
            </a:r>
            <a:r>
              <a:rPr lang="en-US" altLang="zh-CN" sz="2000" dirty="0" smtClean="0"/>
              <a:t>0..m-1</a:t>
            </a:r>
            <a:r>
              <a:rPr lang="zh-CN" altLang="en-US" sz="2000" dirty="0" smtClean="0"/>
              <a:t>）。在循环队列下，仍定义</a:t>
            </a:r>
            <a:r>
              <a:rPr lang="en-US" altLang="zh-CN" sz="2000" dirty="0" smtClean="0"/>
              <a:t>front=rear</a:t>
            </a:r>
            <a:r>
              <a:rPr lang="zh-CN" altLang="en-US" sz="2000" dirty="0" smtClean="0"/>
              <a:t>时为队空，而判断队满则用两种办法，一是用“牺牲一个单元”，即</a:t>
            </a:r>
            <a:r>
              <a:rPr lang="en-US" altLang="zh-CN" sz="2000" dirty="0" smtClean="0"/>
              <a:t>rear+1=front</a:t>
            </a:r>
            <a:r>
              <a:rPr lang="zh-CN" altLang="en-US" sz="2000" dirty="0" smtClean="0"/>
              <a:t>（准确记是（</a:t>
            </a:r>
            <a:r>
              <a:rPr lang="en-US" altLang="zh-CN" sz="2000" dirty="0" smtClean="0"/>
              <a:t>rear+1</a:t>
            </a:r>
            <a:r>
              <a:rPr lang="zh-CN" altLang="en-US" sz="2000" dirty="0" smtClean="0"/>
              <a:t>）</a:t>
            </a:r>
            <a:r>
              <a:rPr lang="en-US" altLang="zh-CN" sz="2000" dirty="0" smtClean="0"/>
              <a:t>%m=front</a:t>
            </a:r>
            <a:r>
              <a:rPr lang="zh-CN" altLang="en-US" sz="2000" dirty="0" smtClean="0"/>
              <a:t>，</a:t>
            </a:r>
            <a:r>
              <a:rPr lang="en-US" altLang="zh-CN" sz="2000" dirty="0" smtClean="0"/>
              <a:t>m</a:t>
            </a:r>
            <a:r>
              <a:rPr lang="zh-CN" altLang="en-US" sz="2000" dirty="0" smtClean="0"/>
              <a:t>是队列容量）时为队满。另一种解法是“设标记”方法，如设标记</a:t>
            </a:r>
            <a:r>
              <a:rPr lang="en-US" altLang="zh-CN" sz="2000" dirty="0" smtClean="0"/>
              <a:t>tag</a:t>
            </a:r>
            <a:r>
              <a:rPr lang="zh-CN" altLang="en-US" sz="2000" dirty="0" smtClean="0"/>
              <a:t>，</a:t>
            </a:r>
            <a:r>
              <a:rPr lang="en-US" altLang="zh-CN" sz="2000" dirty="0" smtClean="0"/>
              <a:t>tag</a:t>
            </a:r>
            <a:r>
              <a:rPr lang="zh-CN" altLang="en-US" sz="2000" dirty="0" smtClean="0"/>
              <a:t>等于</a:t>
            </a:r>
            <a:r>
              <a:rPr lang="en-US" altLang="zh-CN" sz="2000" dirty="0" smtClean="0"/>
              <a:t>0</a:t>
            </a:r>
            <a:r>
              <a:rPr lang="zh-CN" altLang="en-US" sz="2000" dirty="0" smtClean="0"/>
              <a:t>情况下，若删除时导致</a:t>
            </a:r>
            <a:r>
              <a:rPr lang="en-US" altLang="zh-CN" sz="2000" dirty="0" smtClean="0"/>
              <a:t>front=rear</a:t>
            </a:r>
            <a:r>
              <a:rPr lang="zh-CN" altLang="en-US" sz="2000" dirty="0" smtClean="0"/>
              <a:t>为队空；</a:t>
            </a:r>
            <a:r>
              <a:rPr lang="en-US" altLang="zh-CN" sz="2000" dirty="0" smtClean="0"/>
              <a:t>tag=1</a:t>
            </a:r>
            <a:r>
              <a:rPr lang="zh-CN" altLang="en-US" sz="2000" dirty="0" smtClean="0"/>
              <a:t>情况下，若因插入导致</a:t>
            </a:r>
            <a:r>
              <a:rPr lang="en-US" altLang="zh-CN" sz="2000" dirty="0" smtClean="0"/>
              <a:t>front=rear</a:t>
            </a:r>
            <a:r>
              <a:rPr lang="zh-CN" altLang="en-US" sz="2000" dirty="0" smtClean="0"/>
              <a:t>则为队满。</a:t>
            </a:r>
          </a:p>
        </p:txBody>
      </p:sp>
      <p:sp>
        <p:nvSpPr>
          <p:cNvPr id="6" name="灯片编号占位符 5"/>
          <p:cNvSpPr>
            <a:spLocks noGrp="1"/>
          </p:cNvSpPr>
          <p:nvPr>
            <p:ph type="sldNum" sz="quarter" idx="12"/>
          </p:nvPr>
        </p:nvSpPr>
        <p:spPr/>
        <p:txBody>
          <a:bodyPr/>
          <a:lstStyle/>
          <a:p>
            <a:pPr>
              <a:defRPr/>
            </a:pPr>
            <a:fld id="{29DE009E-A1FB-4920-8A0C-4CF12C547ECA}" type="slidenum">
              <a:rPr lang="en-GB" smtClean="0"/>
              <a:pPr>
                <a:defRPr/>
              </a:pPr>
              <a:t>35</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7" dur="500"/>
                                        <p:tgtEl>
                                          <p:spTgt spid="45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04800" y="228600"/>
            <a:ext cx="8839200" cy="1482725"/>
          </a:xfrm>
          <a:prstGeom prst="rect">
            <a:avLst/>
          </a:prstGeom>
          <a:noFill/>
          <a:ln w="9525">
            <a:noFill/>
            <a:miter lim="800000"/>
            <a:headEnd/>
            <a:tailEnd/>
          </a:ln>
        </p:spPr>
        <p:txBody>
          <a:bodyPr>
            <a:spAutoFit/>
          </a:bodyPr>
          <a:lstStyle/>
          <a:p>
            <a:pPr>
              <a:lnSpc>
                <a:spcPct val="120000"/>
              </a:lnSpc>
            </a:pPr>
            <a:r>
              <a:rPr lang="en-US" altLang="zh-CN" sz="4000">
                <a:latin typeface="楷体_GB2312" pitchFamily="49" charset="-122"/>
                <a:ea typeface="楷体_GB2312" pitchFamily="49" charset="-122"/>
              </a:rPr>
              <a:t>      </a:t>
            </a:r>
            <a:r>
              <a:rPr lang="zh-CN" altLang="en-US" sz="3600">
                <a:latin typeface="楷体_GB2312" pitchFamily="49" charset="-122"/>
                <a:ea typeface="楷体_GB2312" pitchFamily="49" charset="-122"/>
              </a:rPr>
              <a:t>求串</a:t>
            </a:r>
            <a:r>
              <a:rPr lang="en-US" altLang="zh-CN" sz="3600">
                <a:latin typeface="楷体_GB2312" pitchFamily="49" charset="-122"/>
                <a:ea typeface="楷体_GB2312" pitchFamily="49" charset="-122"/>
              </a:rPr>
              <a:t>S</a:t>
            </a:r>
            <a:r>
              <a:rPr lang="zh-CN" altLang="en-US" sz="3600">
                <a:latin typeface="楷体_GB2312" pitchFamily="49" charset="-122"/>
                <a:ea typeface="楷体_GB2312" pitchFamily="49" charset="-122"/>
              </a:rPr>
              <a:t>中出现的第一个最长重复子串及其位置。</a:t>
            </a:r>
            <a:endParaRPr lang="zh-CN" altLang="en-US" sz="2400"/>
          </a:p>
        </p:txBody>
      </p:sp>
      <p:sp>
        <p:nvSpPr>
          <p:cNvPr id="162819" name="Text Box 3"/>
          <p:cNvSpPr txBox="1">
            <a:spLocks noChangeArrowheads="1"/>
          </p:cNvSpPr>
          <p:nvPr/>
        </p:nvSpPr>
        <p:spPr bwMode="auto">
          <a:xfrm>
            <a:off x="365125" y="1920875"/>
            <a:ext cx="8550275" cy="2727325"/>
          </a:xfrm>
          <a:prstGeom prst="rect">
            <a:avLst/>
          </a:prstGeom>
          <a:noFill/>
          <a:ln w="9525">
            <a:noFill/>
            <a:miter lim="800000"/>
            <a:headEnd/>
            <a:tailEnd/>
          </a:ln>
        </p:spPr>
        <p:txBody>
          <a:bodyPr>
            <a:spAutoFit/>
          </a:bodyPr>
          <a:lstStyle/>
          <a:p>
            <a:pPr>
              <a:lnSpc>
                <a:spcPct val="120000"/>
              </a:lnSpc>
            </a:pPr>
            <a:r>
              <a:rPr lang="zh-CN" altLang="en-US" sz="3600">
                <a:ea typeface="楷体_GB2312" pitchFamily="49" charset="-122"/>
              </a:rPr>
              <a:t>所谓“重复子串”指的是，</a:t>
            </a:r>
          </a:p>
          <a:p>
            <a:pPr>
              <a:lnSpc>
                <a:spcPct val="120000"/>
              </a:lnSpc>
            </a:pPr>
            <a:r>
              <a:rPr lang="zh-CN" altLang="en-US" sz="3600">
                <a:ea typeface="楷体_GB2312" pitchFamily="49" charset="-122"/>
              </a:rPr>
              <a:t> </a:t>
            </a:r>
            <a:r>
              <a:rPr lang="en-US" altLang="zh-CN" sz="3600">
                <a:ea typeface="楷体_GB2312" pitchFamily="49" charset="-122"/>
              </a:rPr>
              <a:t>SubString(S, i, len) == SubString(S, j, len)</a:t>
            </a:r>
          </a:p>
          <a:p>
            <a:pPr>
              <a:lnSpc>
                <a:spcPct val="120000"/>
              </a:lnSpc>
            </a:pPr>
            <a:r>
              <a:rPr lang="en-US" altLang="zh-CN" sz="3600">
                <a:ea typeface="楷体_GB2312" pitchFamily="49" charset="-122"/>
              </a:rPr>
              <a:t>     1</a:t>
            </a:r>
            <a:r>
              <a:rPr lang="en-US" altLang="zh-CN" sz="3600"/>
              <a:t>≤ i&lt;j ≤StrLength(S)</a:t>
            </a:r>
            <a:r>
              <a:rPr lang="zh-CN" altLang="en-US" sz="3600"/>
              <a:t>，</a:t>
            </a:r>
          </a:p>
          <a:p>
            <a:pPr>
              <a:lnSpc>
                <a:spcPct val="120000"/>
              </a:lnSpc>
            </a:pPr>
            <a:r>
              <a:rPr lang="zh-CN" altLang="en-US" sz="3600"/>
              <a:t>     </a:t>
            </a:r>
            <a:r>
              <a:rPr lang="en-US" altLang="zh-CN" sz="3600"/>
              <a:t>1≤ len ≤StrLength(S)-j+1</a:t>
            </a:r>
          </a:p>
        </p:txBody>
      </p:sp>
      <p:sp>
        <p:nvSpPr>
          <p:cNvPr id="162820" name="Text Box 4"/>
          <p:cNvSpPr txBox="1">
            <a:spLocks noChangeArrowheads="1"/>
          </p:cNvSpPr>
          <p:nvPr/>
        </p:nvSpPr>
        <p:spPr bwMode="auto">
          <a:xfrm>
            <a:off x="365125" y="4860925"/>
            <a:ext cx="8178800" cy="1311275"/>
          </a:xfrm>
          <a:prstGeom prst="rect">
            <a:avLst/>
          </a:prstGeom>
          <a:noFill/>
          <a:ln w="9525">
            <a:noFill/>
            <a:miter lim="800000"/>
            <a:headEnd/>
            <a:tailEnd/>
          </a:ln>
        </p:spPr>
        <p:txBody>
          <a:bodyPr wrap="none">
            <a:spAutoFit/>
          </a:bodyPr>
          <a:lstStyle/>
          <a:p>
            <a:r>
              <a:rPr lang="zh-CN" altLang="en-US" sz="4000" b="1">
                <a:latin typeface="楷体_GB2312" pitchFamily="49" charset="-122"/>
                <a:ea typeface="楷体_GB2312" pitchFamily="49" charset="-122"/>
              </a:rPr>
              <a:t>例如</a:t>
            </a:r>
            <a:r>
              <a:rPr lang="en-US" altLang="zh-CN" sz="4000" b="1">
                <a:latin typeface="楷体_GB2312" pitchFamily="49" charset="-122"/>
                <a:ea typeface="楷体_GB2312" pitchFamily="49" charset="-122"/>
              </a:rPr>
              <a:t>: </a:t>
            </a:r>
            <a:r>
              <a:rPr lang="en-US" altLang="zh-CN" sz="4000">
                <a:ea typeface="楷体_GB2312" pitchFamily="49" charset="-122"/>
              </a:rPr>
              <a:t>S=</a:t>
            </a:r>
            <a:r>
              <a:rPr lang="en-US" altLang="zh-CN" sz="4000">
                <a:ea typeface="楷体_GB2312" pitchFamily="49" charset="-122"/>
                <a:sym typeface="Symbol" pitchFamily="18" charset="2"/>
              </a:rPr>
              <a:t>aaaaaaa</a:t>
            </a:r>
            <a:r>
              <a:rPr lang="zh-CN" altLang="en-US" sz="4000">
                <a:ea typeface="楷体_GB2312" pitchFamily="49" charset="-122"/>
                <a:sym typeface="Symbol" pitchFamily="18" charset="2"/>
              </a:rPr>
              <a:t>的最长重复子串为</a:t>
            </a:r>
          </a:p>
          <a:p>
            <a:r>
              <a:rPr lang="zh-CN" altLang="en-US" sz="4000">
                <a:ea typeface="楷体_GB2312" pitchFamily="49" charset="-122"/>
                <a:sym typeface="Symbol" pitchFamily="18" charset="2"/>
              </a:rPr>
              <a:t>            </a:t>
            </a:r>
            <a:r>
              <a:rPr lang="en-US" altLang="zh-CN" sz="4000">
                <a:ea typeface="楷体_GB2312" pitchFamily="49" charset="-122"/>
                <a:sym typeface="Symbol" pitchFamily="18" charset="2"/>
              </a:rPr>
              <a:t>T=aaaaaa</a:t>
            </a:r>
            <a:endParaRPr lang="en-US" altLang="zh-CN" sz="2400"/>
          </a:p>
        </p:txBody>
      </p:sp>
      <p:sp>
        <p:nvSpPr>
          <p:cNvPr id="162821" name="Comment 5"/>
          <p:cNvSpPr>
            <a:spLocks noChangeArrowheads="1"/>
          </p:cNvSpPr>
          <p:nvPr/>
        </p:nvSpPr>
        <p:spPr bwMode="auto">
          <a:xfrm>
            <a:off x="152400" y="171450"/>
            <a:ext cx="1600200" cy="666750"/>
          </a:xfrm>
          <a:prstGeom prst="rect">
            <a:avLst/>
          </a:prstGeom>
          <a:solidFill>
            <a:srgbClr val="008080"/>
          </a:solidFill>
          <a:ln w="25400">
            <a:solidFill>
              <a:srgbClr val="CCFFCC"/>
            </a:solidFill>
            <a:miter lim="800000"/>
            <a:headEnd/>
            <a:tailEnd/>
          </a:ln>
          <a:effectLst>
            <a:outerShdw dist="107763" dir="2700000" algn="ctr" rotWithShape="0">
              <a:schemeClr val="bg2"/>
            </a:outerShdw>
          </a:effectLst>
        </p:spPr>
        <p:txBody>
          <a:bodyPr>
            <a:spAutoFit/>
          </a:bodyPr>
          <a:lstStyle/>
          <a:p>
            <a:pPr>
              <a:spcBef>
                <a:spcPct val="50000"/>
              </a:spcBef>
              <a:defRPr/>
            </a:pPr>
            <a:r>
              <a:rPr kumimoji="0" lang="zh-CN" altLang="zh-CN" sz="3600" b="1">
                <a:solidFill>
                  <a:schemeClr val="bg1"/>
                </a:solidFill>
                <a:latin typeface="Arial" charset="0"/>
              </a:rPr>
              <a:t>题4</a:t>
            </a:r>
            <a:r>
              <a:rPr kumimoji="0" lang="en-US" altLang="zh-CN" sz="3600" b="1">
                <a:solidFill>
                  <a:schemeClr val="bg1"/>
                </a:solidFill>
                <a:latin typeface="Arial" charset="0"/>
              </a:rPr>
              <a:t>.30</a:t>
            </a:r>
            <a:endParaRPr lang="en-US" altLang="zh-CN" sz="1600">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62819"/>
                                        </p:tgtEl>
                                        <p:attrNameLst>
                                          <p:attrName>style.visibility</p:attrName>
                                        </p:attrNameLst>
                                      </p:cBhvr>
                                      <p:to>
                                        <p:strVal val="visible"/>
                                      </p:to>
                                    </p:set>
                                    <p:animEffect transition="in" filter="strips(downRight)">
                                      <p:cBhvr>
                                        <p:cTn id="7" dur="300"/>
                                        <p:tgtEl>
                                          <p:spTgt spid="16281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62820"/>
                                        </p:tgtEl>
                                        <p:attrNameLst>
                                          <p:attrName>style.visibility</p:attrName>
                                        </p:attrNameLst>
                                      </p:cBhvr>
                                      <p:to>
                                        <p:strVal val="visible"/>
                                      </p:to>
                                    </p:set>
                                    <p:animEffect transition="in" filter="strips(downRight)">
                                      <p:cBhvr>
                                        <p:cTn id="12" dur="3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P spid="162820" grpId="0" autoUpdateAnimBg="0"/>
    </p:bld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533400" y="663575"/>
            <a:ext cx="7121525" cy="4765675"/>
          </a:xfrm>
          <a:prstGeom prst="rect">
            <a:avLst/>
          </a:prstGeom>
          <a:noFill/>
          <a:ln w="9525">
            <a:noFill/>
            <a:miter lim="800000"/>
            <a:headEnd/>
            <a:tailEnd/>
          </a:ln>
        </p:spPr>
        <p:txBody>
          <a:bodyPr wrap="none">
            <a:spAutoFit/>
          </a:bodyPr>
          <a:lstStyle/>
          <a:p>
            <a:pPr>
              <a:lnSpc>
                <a:spcPct val="120000"/>
              </a:lnSpc>
            </a:pPr>
            <a:r>
              <a:rPr lang="zh-CN" altLang="en-US" sz="3200" b="1">
                <a:solidFill>
                  <a:srgbClr val="002F2E"/>
                </a:solidFill>
                <a:latin typeface="隶书" pitchFamily="49" charset="-122"/>
                <a:ea typeface="隶书" pitchFamily="49" charset="-122"/>
              </a:rPr>
              <a:t>一种比较直观的做法是</a:t>
            </a:r>
            <a:r>
              <a:rPr lang="en-US" altLang="zh-CN" sz="3200" b="1">
                <a:solidFill>
                  <a:srgbClr val="002F2E"/>
                </a:solidFill>
                <a:latin typeface="隶书" pitchFamily="49" charset="-122"/>
                <a:ea typeface="隶书" pitchFamily="49" charset="-122"/>
              </a:rPr>
              <a:t>:</a:t>
            </a:r>
            <a:endParaRPr lang="en-US" altLang="zh-CN" sz="3200">
              <a:solidFill>
                <a:srgbClr val="006666"/>
              </a:solidFill>
            </a:endParaRPr>
          </a:p>
          <a:p>
            <a:pPr>
              <a:lnSpc>
                <a:spcPct val="120000"/>
              </a:lnSpc>
            </a:pPr>
            <a:r>
              <a:rPr lang="en-US" altLang="zh-CN" sz="3200">
                <a:solidFill>
                  <a:srgbClr val="006666"/>
                </a:solidFill>
              </a:rPr>
              <a:t>    </a:t>
            </a:r>
            <a:r>
              <a:rPr lang="zh-CN" altLang="en-US" sz="3200">
                <a:solidFill>
                  <a:srgbClr val="006666"/>
                </a:solidFill>
              </a:rPr>
              <a:t>在串 </a:t>
            </a:r>
            <a:r>
              <a:rPr lang="en-US" altLang="zh-CN" sz="3200">
                <a:solidFill>
                  <a:srgbClr val="006666"/>
                </a:solidFill>
              </a:rPr>
              <a:t>S </a:t>
            </a:r>
            <a:r>
              <a:rPr lang="zh-CN" altLang="en-US" sz="3200">
                <a:solidFill>
                  <a:srgbClr val="006666"/>
                </a:solidFill>
              </a:rPr>
              <a:t>中取子串 </a:t>
            </a:r>
            <a:r>
              <a:rPr lang="en-US" altLang="zh-CN" sz="3200">
                <a:solidFill>
                  <a:srgbClr val="006666"/>
                </a:solidFill>
              </a:rPr>
              <a:t>SubString( S, i, len )</a:t>
            </a:r>
          </a:p>
          <a:p>
            <a:pPr>
              <a:lnSpc>
                <a:spcPct val="120000"/>
              </a:lnSpc>
            </a:pPr>
            <a:r>
              <a:rPr lang="zh-CN" altLang="en-US" sz="3200">
                <a:solidFill>
                  <a:srgbClr val="006666"/>
                </a:solidFill>
              </a:rPr>
              <a:t>和子串 </a:t>
            </a:r>
            <a:r>
              <a:rPr lang="en-US" altLang="zh-CN" sz="3200">
                <a:solidFill>
                  <a:srgbClr val="006666"/>
                </a:solidFill>
              </a:rPr>
              <a:t>SubString( S, i+1, StrLength(S)-i )</a:t>
            </a:r>
          </a:p>
          <a:p>
            <a:pPr>
              <a:lnSpc>
                <a:spcPct val="120000"/>
              </a:lnSpc>
            </a:pPr>
            <a:r>
              <a:rPr lang="zh-CN" altLang="en-US" sz="3200">
                <a:solidFill>
                  <a:srgbClr val="006666"/>
                </a:solidFill>
              </a:rPr>
              <a:t>相匹配。</a:t>
            </a:r>
          </a:p>
          <a:p>
            <a:pPr>
              <a:lnSpc>
                <a:spcPct val="120000"/>
              </a:lnSpc>
            </a:pPr>
            <a:r>
              <a:rPr lang="zh-CN" altLang="en-US" sz="3200">
                <a:solidFill>
                  <a:srgbClr val="006666"/>
                </a:solidFill>
              </a:rPr>
              <a:t>    假设 </a:t>
            </a:r>
            <a:r>
              <a:rPr lang="en-US" altLang="zh-CN" sz="3200">
                <a:solidFill>
                  <a:srgbClr val="006666"/>
                </a:solidFill>
              </a:rPr>
              <a:t>S </a:t>
            </a:r>
            <a:r>
              <a:rPr lang="zh-CN" altLang="en-US" sz="3200">
                <a:solidFill>
                  <a:srgbClr val="006666"/>
                </a:solidFill>
              </a:rPr>
              <a:t>串的长度为 </a:t>
            </a:r>
            <a:r>
              <a:rPr lang="en-US" altLang="zh-CN" sz="3200">
                <a:solidFill>
                  <a:srgbClr val="006666"/>
                </a:solidFill>
              </a:rPr>
              <a:t>n,</a:t>
            </a:r>
          </a:p>
          <a:p>
            <a:pPr>
              <a:lnSpc>
                <a:spcPct val="120000"/>
              </a:lnSpc>
            </a:pPr>
            <a:r>
              <a:rPr lang="zh-CN" altLang="en-US" sz="3200">
                <a:solidFill>
                  <a:srgbClr val="006666"/>
                </a:solidFill>
              </a:rPr>
              <a:t>则 </a:t>
            </a:r>
            <a:r>
              <a:rPr lang="en-US" altLang="zh-CN" sz="3200">
                <a:solidFill>
                  <a:srgbClr val="006666"/>
                </a:solidFill>
              </a:rPr>
              <a:t>len </a:t>
            </a:r>
            <a:r>
              <a:rPr lang="zh-CN" altLang="en-US" sz="3200">
                <a:solidFill>
                  <a:srgbClr val="006666"/>
                </a:solidFill>
              </a:rPr>
              <a:t>的变化范围是从 </a:t>
            </a:r>
            <a:r>
              <a:rPr lang="en-US" altLang="zh-CN" sz="3200">
                <a:solidFill>
                  <a:srgbClr val="006666"/>
                </a:solidFill>
              </a:rPr>
              <a:t>n-1 </a:t>
            </a:r>
            <a:r>
              <a:rPr lang="zh-CN" altLang="en-US" sz="3200">
                <a:solidFill>
                  <a:srgbClr val="006666"/>
                </a:solidFill>
              </a:rPr>
              <a:t>到 </a:t>
            </a:r>
            <a:r>
              <a:rPr lang="en-US" altLang="zh-CN" sz="3200">
                <a:solidFill>
                  <a:srgbClr val="006666"/>
                </a:solidFill>
              </a:rPr>
              <a:t>1 ,</a:t>
            </a:r>
          </a:p>
          <a:p>
            <a:pPr>
              <a:lnSpc>
                <a:spcPct val="120000"/>
              </a:lnSpc>
            </a:pPr>
            <a:r>
              <a:rPr lang="en-US" altLang="zh-CN" sz="3200">
                <a:solidFill>
                  <a:srgbClr val="006666"/>
                </a:solidFill>
              </a:rPr>
              <a:t>       i  </a:t>
            </a:r>
            <a:r>
              <a:rPr lang="zh-CN" altLang="en-US" sz="3200">
                <a:solidFill>
                  <a:srgbClr val="006666"/>
                </a:solidFill>
              </a:rPr>
              <a:t>的变化范围是从 </a:t>
            </a:r>
            <a:r>
              <a:rPr lang="en-US" altLang="zh-CN" sz="3200">
                <a:solidFill>
                  <a:srgbClr val="006666"/>
                </a:solidFill>
              </a:rPr>
              <a:t>1 </a:t>
            </a:r>
            <a:r>
              <a:rPr lang="zh-CN" altLang="en-US" sz="3200">
                <a:solidFill>
                  <a:srgbClr val="006666"/>
                </a:solidFill>
              </a:rPr>
              <a:t>到 </a:t>
            </a:r>
            <a:r>
              <a:rPr lang="en-US" altLang="zh-CN" sz="3200">
                <a:solidFill>
                  <a:srgbClr val="006666"/>
                </a:solidFill>
              </a:rPr>
              <a:t>n - len</a:t>
            </a:r>
          </a:p>
          <a:p>
            <a:pPr>
              <a:lnSpc>
                <a:spcPct val="120000"/>
              </a:lnSpc>
            </a:pPr>
            <a:r>
              <a:rPr lang="zh-CN" altLang="en-US" sz="3200">
                <a:solidFill>
                  <a:srgbClr val="006666"/>
                </a:solidFill>
              </a:rPr>
              <a:t>最坏情况下的时间复杂度为 </a:t>
            </a:r>
            <a:r>
              <a:rPr lang="en-US" altLang="zh-CN" sz="3200">
                <a:solidFill>
                  <a:srgbClr val="006666"/>
                </a:solidFill>
              </a:rPr>
              <a:t>O(n</a:t>
            </a:r>
            <a:r>
              <a:rPr lang="en-US" altLang="zh-CN" sz="3200" baseline="30000">
                <a:solidFill>
                  <a:srgbClr val="006666"/>
                </a:solidFill>
              </a:rPr>
              <a:t>3</a:t>
            </a:r>
            <a:r>
              <a:rPr lang="en-US" altLang="zh-CN" sz="3200">
                <a:solidFill>
                  <a:srgbClr val="006666"/>
                </a:solidFill>
              </a:rPr>
              <a:t>)</a:t>
            </a:r>
            <a:r>
              <a:rPr lang="zh-CN" altLang="en-US" sz="3200">
                <a:solidFill>
                  <a:srgbClr val="006666"/>
                </a:solidFill>
              </a:rPr>
              <a:t>。</a:t>
            </a:r>
          </a:p>
        </p:txBody>
      </p:sp>
      <p:sp>
        <p:nvSpPr>
          <p:cNvPr id="57347" name="Text Box 3"/>
          <p:cNvSpPr txBox="1">
            <a:spLocks noChangeArrowheads="1"/>
          </p:cNvSpPr>
          <p:nvPr/>
        </p:nvSpPr>
        <p:spPr bwMode="auto">
          <a:xfrm>
            <a:off x="228600" y="52388"/>
            <a:ext cx="1333500" cy="641350"/>
          </a:xfrm>
          <a:prstGeom prst="rect">
            <a:avLst/>
          </a:prstGeom>
          <a:noFill/>
          <a:ln w="9525">
            <a:noFill/>
            <a:miter lim="800000"/>
            <a:headEnd/>
            <a:tailEnd/>
          </a:ln>
        </p:spPr>
        <p:txBody>
          <a:bodyPr wrap="none">
            <a:spAutoFit/>
          </a:bodyPr>
          <a:lstStyle/>
          <a:p>
            <a:r>
              <a:rPr lang="zh-CN" altLang="en-US" sz="3600" b="1">
                <a:latin typeface="楷体_GB2312" pitchFamily="49" charset="-122"/>
                <a:ea typeface="楷体_GB2312" pitchFamily="49" charset="-122"/>
              </a:rPr>
              <a:t>分析</a:t>
            </a:r>
            <a:r>
              <a:rPr lang="en-US" altLang="zh-CN" sz="3600" b="1">
                <a:latin typeface="楷体_GB2312" pitchFamily="49" charset="-122"/>
                <a:ea typeface="楷体_GB2312" pitchFamily="49" charset="-122"/>
              </a:rPr>
              <a:t>:</a:t>
            </a:r>
            <a:endParaRPr lang="en-US" altLang="zh-CN" sz="2400"/>
          </a:p>
        </p:txBody>
      </p:sp>
      <p:sp>
        <p:nvSpPr>
          <p:cNvPr id="163844" name="Text Box 4"/>
          <p:cNvSpPr txBox="1">
            <a:spLocks noChangeArrowheads="1"/>
          </p:cNvSpPr>
          <p:nvPr/>
        </p:nvSpPr>
        <p:spPr bwMode="auto">
          <a:xfrm>
            <a:off x="1600200" y="76200"/>
            <a:ext cx="4191000" cy="641350"/>
          </a:xfrm>
          <a:prstGeom prst="rect">
            <a:avLst/>
          </a:prstGeom>
          <a:noFill/>
          <a:ln w="9525">
            <a:noFill/>
            <a:miter lim="800000"/>
            <a:headEnd/>
            <a:tailEnd/>
          </a:ln>
        </p:spPr>
        <p:txBody>
          <a:bodyPr>
            <a:spAutoFit/>
          </a:bodyPr>
          <a:lstStyle/>
          <a:p>
            <a:pPr>
              <a:spcBef>
                <a:spcPct val="50000"/>
              </a:spcBef>
            </a:pPr>
            <a:r>
              <a:rPr lang="zh-CN" altLang="en-US" sz="3600">
                <a:ea typeface="楷体_GB2312" pitchFamily="49" charset="-122"/>
              </a:rPr>
              <a:t>此题可有多种解法。</a:t>
            </a:r>
            <a:endParaRPr lang="zh-CN" altLang="en-US" sz="2400"/>
          </a:p>
        </p:txBody>
      </p:sp>
      <p:sp>
        <p:nvSpPr>
          <p:cNvPr id="163845" name="Rectangle 5"/>
          <p:cNvSpPr>
            <a:spLocks noChangeArrowheads="1"/>
          </p:cNvSpPr>
          <p:nvPr/>
        </p:nvSpPr>
        <p:spPr bwMode="auto">
          <a:xfrm>
            <a:off x="533400" y="5486400"/>
            <a:ext cx="7304088" cy="1260475"/>
          </a:xfrm>
          <a:prstGeom prst="rect">
            <a:avLst/>
          </a:prstGeom>
          <a:noFill/>
          <a:ln w="9525">
            <a:noFill/>
            <a:miter lim="800000"/>
            <a:headEnd/>
            <a:tailEnd/>
          </a:ln>
        </p:spPr>
        <p:txBody>
          <a:bodyPr wrap="none">
            <a:spAutoFit/>
          </a:bodyPr>
          <a:lstStyle/>
          <a:p>
            <a:pPr>
              <a:lnSpc>
                <a:spcPct val="120000"/>
              </a:lnSpc>
            </a:pPr>
            <a:r>
              <a:rPr lang="zh-CN" altLang="en-US" sz="3200" b="1">
                <a:solidFill>
                  <a:srgbClr val="006666"/>
                </a:solidFill>
                <a:ea typeface="隶书" pitchFamily="49" charset="-122"/>
              </a:rPr>
              <a:t>另一种作法是</a:t>
            </a:r>
            <a:r>
              <a:rPr lang="zh-CN" altLang="en-US" sz="3200">
                <a:solidFill>
                  <a:srgbClr val="006666"/>
                </a:solidFill>
              </a:rPr>
              <a:t>，利用 </a:t>
            </a:r>
            <a:r>
              <a:rPr lang="en-US" altLang="zh-CN" sz="3200">
                <a:solidFill>
                  <a:srgbClr val="006666"/>
                </a:solidFill>
              </a:rPr>
              <a:t>next </a:t>
            </a:r>
            <a:r>
              <a:rPr lang="zh-CN" altLang="en-US" sz="3200">
                <a:solidFill>
                  <a:srgbClr val="006666"/>
                </a:solidFill>
              </a:rPr>
              <a:t>函数的特性，</a:t>
            </a:r>
          </a:p>
          <a:p>
            <a:pPr>
              <a:lnSpc>
                <a:spcPct val="120000"/>
              </a:lnSpc>
            </a:pPr>
            <a:r>
              <a:rPr lang="zh-CN" altLang="en-US" sz="3200">
                <a:solidFill>
                  <a:srgbClr val="006666"/>
                </a:solidFill>
              </a:rPr>
              <a:t>     可以使算法的时间复杂度减为 </a:t>
            </a:r>
            <a:r>
              <a:rPr lang="en-US" altLang="zh-CN" sz="3200">
                <a:solidFill>
                  <a:srgbClr val="006666"/>
                </a:solidFill>
              </a:rPr>
              <a:t>O(n</a:t>
            </a:r>
            <a:r>
              <a:rPr lang="en-US" altLang="zh-CN" sz="3200" baseline="30000">
                <a:solidFill>
                  <a:srgbClr val="006666"/>
                </a:solidFill>
              </a:rPr>
              <a:t>2</a:t>
            </a:r>
            <a:r>
              <a:rPr lang="en-US" altLang="zh-CN" sz="3200">
                <a:solidFill>
                  <a:srgbClr val="006666"/>
                </a:solidFill>
              </a:rPr>
              <a:t>)</a:t>
            </a:r>
            <a:r>
              <a:rPr lang="zh-CN" altLang="en-US" sz="3200">
                <a:solidFill>
                  <a:srgbClr val="006666"/>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63844"/>
                                        </p:tgtEl>
                                        <p:attrNameLst>
                                          <p:attrName>style.visibility</p:attrName>
                                        </p:attrNameLst>
                                      </p:cBhvr>
                                      <p:to>
                                        <p:strVal val="visible"/>
                                      </p:to>
                                    </p:set>
                                    <p:animEffect transition="in" filter="strips(downRight)">
                                      <p:cBhvr>
                                        <p:cTn id="7" dur="300"/>
                                        <p:tgtEl>
                                          <p:spTgt spid="16384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163842"/>
                                        </p:tgtEl>
                                        <p:attrNameLst>
                                          <p:attrName>style.visibility</p:attrName>
                                        </p:attrNameLst>
                                      </p:cBhvr>
                                      <p:to>
                                        <p:strVal val="visible"/>
                                      </p:to>
                                    </p:set>
                                    <p:animEffect transition="in" filter="strips(downRight)">
                                      <p:cBhvr>
                                        <p:cTn id="12" dur="300"/>
                                        <p:tgtEl>
                                          <p:spTgt spid="16384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iterate type="wd">
                                    <p:tmPct val="100000"/>
                                  </p:iterate>
                                  <p:childTnLst>
                                    <p:set>
                                      <p:cBhvr>
                                        <p:cTn id="16" dur="1" fill="hold">
                                          <p:stCondLst>
                                            <p:cond delay="0"/>
                                          </p:stCondLst>
                                        </p:cTn>
                                        <p:tgtEl>
                                          <p:spTgt spid="163845"/>
                                        </p:tgtEl>
                                        <p:attrNameLst>
                                          <p:attrName>style.visibility</p:attrName>
                                        </p:attrNameLst>
                                      </p:cBhvr>
                                      <p:to>
                                        <p:strVal val="visible"/>
                                      </p:to>
                                    </p:set>
                                    <p:animEffect transition="in" filter="strips(downRight)">
                                      <p:cBhvr>
                                        <p:cTn id="17" dur="300"/>
                                        <p:tgtEl>
                                          <p:spTgt spid="16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4" grpId="0" autoUpdateAnimBg="0"/>
      <p:bldP spid="163845" grpId="0" autoUpdateAnimBg="0"/>
    </p:bld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381000" y="304800"/>
            <a:ext cx="8382000" cy="2378075"/>
          </a:xfrm>
          <a:prstGeom prst="rect">
            <a:avLst/>
          </a:prstGeom>
          <a:noFill/>
          <a:ln w="9525">
            <a:noFill/>
            <a:miter lim="800000"/>
            <a:headEnd/>
            <a:tailEnd/>
          </a:ln>
        </p:spPr>
        <p:txBody>
          <a:bodyPr>
            <a:spAutoFit/>
          </a:bodyPr>
          <a:lstStyle/>
          <a:p>
            <a:pPr>
              <a:lnSpc>
                <a:spcPct val="125000"/>
              </a:lnSpc>
            </a:pPr>
            <a:r>
              <a:rPr lang="en-US" altLang="zh-CN" sz="4000"/>
              <a:t>  </a:t>
            </a:r>
            <a:r>
              <a:rPr lang="zh-CN" altLang="en-US" sz="4000"/>
              <a:t>因为 </a:t>
            </a:r>
            <a:r>
              <a:rPr lang="en-US" altLang="zh-CN" sz="4000">
                <a:solidFill>
                  <a:srgbClr val="0000FF"/>
                </a:solidFill>
              </a:rPr>
              <a:t>next[j]</a:t>
            </a:r>
            <a:r>
              <a:rPr lang="en-US" altLang="zh-CN" sz="4000">
                <a:solidFill>
                  <a:srgbClr val="0000FF"/>
                </a:solidFill>
                <a:sym typeface="Symbol" pitchFamily="18" charset="2"/>
              </a:rPr>
              <a:t>0</a:t>
            </a:r>
            <a:r>
              <a:rPr lang="en-US" altLang="zh-CN" sz="4000">
                <a:sym typeface="Symbol" pitchFamily="18" charset="2"/>
              </a:rPr>
              <a:t> </a:t>
            </a:r>
            <a:r>
              <a:rPr lang="zh-CN" altLang="en-US" sz="4000">
                <a:latin typeface="楷体_GB2312" pitchFamily="49" charset="-122"/>
                <a:ea typeface="楷体_GB2312" pitchFamily="49" charset="-122"/>
                <a:sym typeface="Symbol" pitchFamily="18" charset="2"/>
              </a:rPr>
              <a:t>表明</a:t>
            </a:r>
            <a:r>
              <a:rPr lang="en-US" altLang="zh-CN" sz="4000">
                <a:latin typeface="楷体_GB2312" pitchFamily="49" charset="-122"/>
                <a:ea typeface="楷体_GB2312" pitchFamily="49" charset="-122"/>
                <a:sym typeface="Symbol" pitchFamily="18" charset="2"/>
              </a:rPr>
              <a:t>:</a:t>
            </a:r>
          </a:p>
          <a:p>
            <a:pPr>
              <a:lnSpc>
                <a:spcPct val="125000"/>
              </a:lnSpc>
            </a:pPr>
            <a:r>
              <a:rPr lang="en-US" altLang="zh-CN" sz="4000">
                <a:solidFill>
                  <a:srgbClr val="6600FF"/>
                </a:solidFill>
                <a:latin typeface="楷体_GB2312" pitchFamily="49" charset="-122"/>
                <a:ea typeface="楷体_GB2312" pitchFamily="49" charset="-122"/>
                <a:sym typeface="Symbol" pitchFamily="18" charset="2"/>
              </a:rPr>
              <a:t> </a:t>
            </a:r>
            <a:r>
              <a:rPr lang="zh-CN" altLang="en-US" sz="4000">
                <a:solidFill>
                  <a:srgbClr val="6600FF"/>
                </a:solidFill>
                <a:latin typeface="楷体_GB2312" pitchFamily="49" charset="-122"/>
                <a:ea typeface="楷体_GB2312" pitchFamily="49" charset="-122"/>
                <a:sym typeface="Symbol" pitchFamily="18" charset="2"/>
              </a:rPr>
              <a:t>在第 </a:t>
            </a:r>
            <a:r>
              <a:rPr lang="en-US" altLang="zh-CN" sz="4000">
                <a:solidFill>
                  <a:srgbClr val="6600FF"/>
                </a:solidFill>
                <a:latin typeface="楷体_GB2312" pitchFamily="49" charset="-122"/>
                <a:ea typeface="楷体_GB2312" pitchFamily="49" charset="-122"/>
                <a:sym typeface="Symbol" pitchFamily="18" charset="2"/>
              </a:rPr>
              <a:t>j </a:t>
            </a:r>
            <a:r>
              <a:rPr lang="zh-CN" altLang="en-US" sz="4000">
                <a:solidFill>
                  <a:srgbClr val="6600FF"/>
                </a:solidFill>
                <a:latin typeface="楷体_GB2312" pitchFamily="49" charset="-122"/>
                <a:ea typeface="楷体_GB2312" pitchFamily="49" charset="-122"/>
                <a:sym typeface="Symbol" pitchFamily="18" charset="2"/>
              </a:rPr>
              <a:t>个字符之前存在一个长度为 </a:t>
            </a:r>
            <a:r>
              <a:rPr lang="en-US" altLang="zh-CN" sz="4000">
                <a:solidFill>
                  <a:srgbClr val="6600FF"/>
                </a:solidFill>
                <a:ea typeface="楷体_GB2312" pitchFamily="49" charset="-122"/>
                <a:sym typeface="Symbol" pitchFamily="18" charset="2"/>
              </a:rPr>
              <a:t>next[j]-1 </a:t>
            </a:r>
            <a:r>
              <a:rPr lang="zh-CN" altLang="en-US" sz="4000">
                <a:solidFill>
                  <a:srgbClr val="6600FF"/>
                </a:solidFill>
                <a:latin typeface="楷体_GB2312" pitchFamily="49" charset="-122"/>
                <a:ea typeface="楷体_GB2312" pitchFamily="49" charset="-122"/>
                <a:sym typeface="Symbol" pitchFamily="18" charset="2"/>
              </a:rPr>
              <a:t>的重复子串</a:t>
            </a:r>
            <a:r>
              <a:rPr lang="zh-CN" altLang="en-US" sz="4000">
                <a:latin typeface="楷体_GB2312" pitchFamily="49" charset="-122"/>
                <a:ea typeface="楷体_GB2312" pitchFamily="49" charset="-122"/>
                <a:sym typeface="Symbol" pitchFamily="18" charset="2"/>
              </a:rPr>
              <a:t>。</a:t>
            </a:r>
            <a:endParaRPr lang="zh-CN" altLang="en-US" sz="2400"/>
          </a:p>
        </p:txBody>
      </p:sp>
      <p:sp>
        <p:nvSpPr>
          <p:cNvPr id="164867" name="Text Box 3"/>
          <p:cNvSpPr txBox="1">
            <a:spLocks noChangeArrowheads="1"/>
          </p:cNvSpPr>
          <p:nvPr/>
        </p:nvSpPr>
        <p:spPr bwMode="auto">
          <a:xfrm>
            <a:off x="381000" y="2971800"/>
            <a:ext cx="8763000" cy="3065463"/>
          </a:xfrm>
          <a:prstGeom prst="rect">
            <a:avLst/>
          </a:prstGeom>
          <a:noFill/>
          <a:ln w="9525">
            <a:noFill/>
            <a:miter lim="800000"/>
            <a:headEnd/>
            <a:tailEnd/>
          </a:ln>
        </p:spPr>
        <p:txBody>
          <a:bodyPr>
            <a:spAutoFit/>
          </a:bodyPr>
          <a:lstStyle/>
          <a:p>
            <a:pPr>
              <a:lnSpc>
                <a:spcPct val="125000"/>
              </a:lnSpc>
            </a:pPr>
            <a:r>
              <a:rPr lang="zh-CN" altLang="en-US" sz="4000">
                <a:latin typeface="楷体_GB2312" pitchFamily="49" charset="-122"/>
                <a:ea typeface="楷体_GB2312" pitchFamily="49" charset="-122"/>
              </a:rPr>
              <a:t>由此，</a:t>
            </a:r>
            <a:r>
              <a:rPr lang="zh-CN" altLang="en-US" sz="4000" b="1">
                <a:latin typeface="楷体_GB2312" pitchFamily="49" charset="-122"/>
                <a:ea typeface="楷体_GB2312" pitchFamily="49" charset="-122"/>
              </a:rPr>
              <a:t>算法的基本思想</a:t>
            </a:r>
            <a:r>
              <a:rPr lang="zh-CN" altLang="en-US" sz="4000">
                <a:latin typeface="楷体_GB2312" pitchFamily="49" charset="-122"/>
                <a:ea typeface="楷体_GB2312" pitchFamily="49" charset="-122"/>
              </a:rPr>
              <a:t>为</a:t>
            </a:r>
            <a:r>
              <a:rPr lang="en-US" altLang="zh-CN" sz="4000">
                <a:latin typeface="楷体_GB2312" pitchFamily="49" charset="-122"/>
                <a:ea typeface="楷体_GB2312" pitchFamily="49" charset="-122"/>
              </a:rPr>
              <a:t>:</a:t>
            </a:r>
            <a:r>
              <a:rPr lang="zh-CN" altLang="en-US" sz="4000">
                <a:latin typeface="楷体_GB2312" pitchFamily="49" charset="-122"/>
                <a:ea typeface="楷体_GB2312" pitchFamily="49" charset="-122"/>
              </a:rPr>
              <a:t>求各子串</a:t>
            </a:r>
          </a:p>
          <a:p>
            <a:pPr>
              <a:lnSpc>
                <a:spcPct val="125000"/>
              </a:lnSpc>
            </a:pPr>
            <a:r>
              <a:rPr lang="zh-CN" altLang="en-US" sz="3600">
                <a:ea typeface="楷体_GB2312" pitchFamily="49" charset="-122"/>
              </a:rPr>
              <a:t>     </a:t>
            </a:r>
            <a:r>
              <a:rPr lang="en-US" altLang="zh-CN" sz="3600">
                <a:ea typeface="楷体_GB2312" pitchFamily="49" charset="-122"/>
              </a:rPr>
              <a:t>pat[i]=SubString(S,i,StrLength(S)-i+1) </a:t>
            </a:r>
          </a:p>
          <a:p>
            <a:pPr>
              <a:lnSpc>
                <a:spcPct val="125000"/>
              </a:lnSpc>
            </a:pPr>
            <a:r>
              <a:rPr lang="zh-CN" altLang="en-US" sz="4000">
                <a:ea typeface="楷体_GB2312" pitchFamily="49" charset="-122"/>
              </a:rPr>
              <a:t>的</a:t>
            </a:r>
            <a:r>
              <a:rPr lang="en-US" altLang="zh-CN" sz="4000">
                <a:ea typeface="楷体_GB2312" pitchFamily="49" charset="-122"/>
              </a:rPr>
              <a:t>next </a:t>
            </a:r>
            <a:r>
              <a:rPr lang="zh-CN" altLang="en-US" sz="4000">
                <a:ea typeface="楷体_GB2312" pitchFamily="49" charset="-122"/>
              </a:rPr>
              <a:t>函数值，</a:t>
            </a:r>
            <a:r>
              <a:rPr lang="en-US" altLang="zh-CN" sz="3600">
                <a:ea typeface="楷体_GB2312" pitchFamily="49" charset="-122"/>
              </a:rPr>
              <a:t>i=1, 2, …, StrLength(S)- 1</a:t>
            </a:r>
            <a:r>
              <a:rPr lang="en-US" altLang="zh-CN" sz="4000">
                <a:ea typeface="楷体_GB2312" pitchFamily="49" charset="-122"/>
              </a:rPr>
              <a:t> </a:t>
            </a:r>
            <a:r>
              <a:rPr lang="zh-CN" altLang="en-US" sz="4000">
                <a:ea typeface="楷体_GB2312" pitchFamily="49" charset="-122"/>
              </a:rPr>
              <a:t>并从中求最大值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box(out)">
                                      <p:cBhvr>
                                        <p:cTn id="7" dur="500"/>
                                        <p:tgtEl>
                                          <p:spTgt spid="1648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4867"/>
                                        </p:tgtEl>
                                        <p:attrNameLst>
                                          <p:attrName>style.visibility</p:attrName>
                                        </p:attrNameLst>
                                      </p:cBhvr>
                                      <p:to>
                                        <p:strVal val="visible"/>
                                      </p:to>
                                    </p:set>
                                    <p:animEffect transition="in" filter="box(out)">
                                      <p:cBhvr>
                                        <p:cTn id="12" dur="500"/>
                                        <p:tgtEl>
                                          <p:spTgt spid="164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8600" y="-9525"/>
            <a:ext cx="5849938" cy="701675"/>
          </a:xfrm>
          <a:prstGeom prst="rect">
            <a:avLst/>
          </a:prstGeom>
          <a:noFill/>
          <a:ln w="9525">
            <a:noFill/>
            <a:miter lim="800000"/>
            <a:headEnd/>
            <a:tailEnd/>
          </a:ln>
        </p:spPr>
        <p:txBody>
          <a:bodyPr wrap="none">
            <a:spAutoFit/>
          </a:bodyPr>
          <a:lstStyle/>
          <a:p>
            <a:r>
              <a:rPr lang="zh-CN" altLang="en-US" sz="4000" b="1"/>
              <a:t>例如</a:t>
            </a:r>
            <a:r>
              <a:rPr lang="en-US" altLang="zh-CN" sz="4000" b="1"/>
              <a:t>:   </a:t>
            </a:r>
            <a:r>
              <a:rPr lang="en-US" altLang="zh-CN" sz="4000"/>
              <a:t>S=</a:t>
            </a:r>
            <a:r>
              <a:rPr lang="en-US" altLang="zh-CN" sz="4000">
                <a:sym typeface="Symbol" pitchFamily="18" charset="2"/>
              </a:rPr>
              <a:t>ab</a:t>
            </a:r>
            <a:r>
              <a:rPr lang="en-US" altLang="zh-CN" sz="4000" u="sng">
                <a:solidFill>
                  <a:srgbClr val="FF0000"/>
                </a:solidFill>
                <a:sym typeface="Symbol" pitchFamily="18" charset="2"/>
              </a:rPr>
              <a:t>aaba</a:t>
            </a:r>
            <a:r>
              <a:rPr lang="en-US" altLang="zh-CN" sz="4000" u="sng">
                <a:solidFill>
                  <a:srgbClr val="9900CC"/>
                </a:solidFill>
                <a:sym typeface="Symbol" pitchFamily="18" charset="2"/>
              </a:rPr>
              <a:t>aa</a:t>
            </a:r>
            <a:r>
              <a:rPr lang="en-US" altLang="zh-CN" sz="4000">
                <a:solidFill>
                  <a:srgbClr val="9900CC"/>
                </a:solidFill>
                <a:sym typeface="Symbol" pitchFamily="18" charset="2"/>
              </a:rPr>
              <a:t>baaa</a:t>
            </a:r>
            <a:r>
              <a:rPr lang="en-US" altLang="zh-CN" sz="4000">
                <a:sym typeface="Symbol" pitchFamily="18" charset="2"/>
              </a:rPr>
              <a:t>ab</a:t>
            </a:r>
            <a:endParaRPr lang="en-US" altLang="zh-CN" sz="2400"/>
          </a:p>
        </p:txBody>
      </p:sp>
      <p:sp>
        <p:nvSpPr>
          <p:cNvPr id="165891" name="Text Box 3"/>
          <p:cNvSpPr txBox="1">
            <a:spLocks noChangeArrowheads="1"/>
          </p:cNvSpPr>
          <p:nvPr/>
        </p:nvSpPr>
        <p:spPr bwMode="auto">
          <a:xfrm>
            <a:off x="381000" y="533400"/>
            <a:ext cx="7543800" cy="1524000"/>
          </a:xfrm>
          <a:prstGeom prst="rect">
            <a:avLst/>
          </a:prstGeom>
          <a:noFill/>
          <a:ln w="9525">
            <a:noFill/>
            <a:miter lim="800000"/>
            <a:headEnd/>
            <a:tailEnd/>
          </a:ln>
        </p:spPr>
        <p:txBody>
          <a:bodyPr>
            <a:spAutoFit/>
          </a:bodyPr>
          <a:lstStyle/>
          <a:p>
            <a:pPr>
              <a:spcBef>
                <a:spcPct val="50000"/>
              </a:spcBef>
            </a:pPr>
            <a:r>
              <a:rPr lang="en-US" altLang="zh-CN" sz="4000"/>
              <a:t>Pat[1]=   </a:t>
            </a:r>
            <a:r>
              <a:rPr lang="en-US" altLang="zh-CN" sz="5400" b="1">
                <a:sym typeface="Symbol" pitchFamily="18" charset="2"/>
              </a:rPr>
              <a:t>abaabaaabaaaab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0 1 1 22 3 4 52 3 4 5 2 2</a:t>
            </a:r>
            <a:endParaRPr lang="en-US" altLang="zh-CN" sz="4000"/>
          </a:p>
        </p:txBody>
      </p:sp>
      <p:sp>
        <p:nvSpPr>
          <p:cNvPr id="165892" name="Text Box 4"/>
          <p:cNvSpPr txBox="1">
            <a:spLocks noChangeArrowheads="1"/>
          </p:cNvSpPr>
          <p:nvPr/>
        </p:nvSpPr>
        <p:spPr bwMode="auto">
          <a:xfrm>
            <a:off x="365125" y="2057400"/>
            <a:ext cx="7864475" cy="1524000"/>
          </a:xfrm>
          <a:prstGeom prst="rect">
            <a:avLst/>
          </a:prstGeom>
          <a:noFill/>
          <a:ln w="9525">
            <a:noFill/>
            <a:miter lim="800000"/>
            <a:headEnd/>
            <a:tailEnd/>
          </a:ln>
        </p:spPr>
        <p:txBody>
          <a:bodyPr>
            <a:spAutoFit/>
          </a:bodyPr>
          <a:lstStyle/>
          <a:p>
            <a:r>
              <a:rPr lang="en-US" altLang="zh-CN" sz="4000"/>
              <a:t>Pat[2]=   </a:t>
            </a:r>
            <a:r>
              <a:rPr lang="en-US" altLang="zh-CN" sz="5400" b="1">
                <a:sym typeface="Symbol" pitchFamily="18" charset="2"/>
              </a:rPr>
              <a:t>baabaaabaaaab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0 1 1 12 3 4 12 3 4 1 1</a:t>
            </a:r>
          </a:p>
        </p:txBody>
      </p:sp>
      <p:sp>
        <p:nvSpPr>
          <p:cNvPr id="165893" name="Text Box 5"/>
          <p:cNvSpPr txBox="1">
            <a:spLocks noChangeArrowheads="1"/>
          </p:cNvSpPr>
          <p:nvPr/>
        </p:nvSpPr>
        <p:spPr bwMode="auto">
          <a:xfrm>
            <a:off x="365125" y="3581400"/>
            <a:ext cx="8397875" cy="1524000"/>
          </a:xfrm>
          <a:prstGeom prst="rect">
            <a:avLst/>
          </a:prstGeom>
          <a:noFill/>
          <a:ln w="9525">
            <a:noFill/>
            <a:miter lim="800000"/>
            <a:headEnd/>
            <a:tailEnd/>
          </a:ln>
        </p:spPr>
        <p:txBody>
          <a:bodyPr>
            <a:spAutoFit/>
          </a:bodyPr>
          <a:lstStyle/>
          <a:p>
            <a:r>
              <a:rPr lang="en-US" altLang="zh-CN" sz="4000"/>
              <a:t>Pat[3]=   </a:t>
            </a:r>
            <a:r>
              <a:rPr lang="en-US" altLang="zh-CN" sz="5400" b="1">
                <a:sym typeface="Symbol" pitchFamily="18" charset="2"/>
              </a:rPr>
              <a:t></a:t>
            </a:r>
            <a:r>
              <a:rPr lang="en-US" altLang="zh-CN" sz="5400" b="1">
                <a:solidFill>
                  <a:srgbClr val="FF0000"/>
                </a:solidFill>
                <a:sym typeface="Symbol" pitchFamily="18" charset="2"/>
              </a:rPr>
              <a:t>aabaaa</a:t>
            </a:r>
            <a:r>
              <a:rPr lang="en-US" altLang="zh-CN" sz="5400" b="1">
                <a:sym typeface="Symbol" pitchFamily="18" charset="2"/>
              </a:rPr>
              <a:t>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0 1 2 12 3 3 45 6 </a:t>
            </a:r>
            <a:r>
              <a:rPr lang="en-US" altLang="zh-CN" sz="4000" b="1">
                <a:solidFill>
                  <a:srgbClr val="FF0000"/>
                </a:solidFill>
                <a:sym typeface="Symbol" pitchFamily="18" charset="2"/>
              </a:rPr>
              <a:t>7 </a:t>
            </a:r>
            <a:r>
              <a:rPr lang="en-US" altLang="zh-CN" sz="4000">
                <a:sym typeface="Symbol" pitchFamily="18" charset="2"/>
              </a:rPr>
              <a:t>3</a:t>
            </a:r>
          </a:p>
        </p:txBody>
      </p:sp>
      <p:sp>
        <p:nvSpPr>
          <p:cNvPr id="165894" name="Text Box 6"/>
          <p:cNvSpPr txBox="1">
            <a:spLocks noChangeArrowheads="1"/>
          </p:cNvSpPr>
          <p:nvPr/>
        </p:nvSpPr>
        <p:spPr bwMode="auto">
          <a:xfrm>
            <a:off x="365125" y="5105400"/>
            <a:ext cx="8550275" cy="1524000"/>
          </a:xfrm>
          <a:prstGeom prst="rect">
            <a:avLst/>
          </a:prstGeom>
          <a:noFill/>
          <a:ln w="9525">
            <a:noFill/>
            <a:miter lim="800000"/>
            <a:headEnd/>
            <a:tailEnd/>
          </a:ln>
        </p:spPr>
        <p:txBody>
          <a:bodyPr>
            <a:spAutoFit/>
          </a:bodyPr>
          <a:lstStyle/>
          <a:p>
            <a:r>
              <a:rPr lang="en-US" altLang="zh-CN" sz="4000"/>
              <a:t>Pat[4]=   </a:t>
            </a:r>
            <a:r>
              <a:rPr lang="en-US" altLang="zh-CN" sz="5400" b="1">
                <a:sym typeface="Symbol" pitchFamily="18" charset="2"/>
              </a:rPr>
              <a:t>abaaabaaaab</a:t>
            </a:r>
            <a:r>
              <a:rPr lang="en-US" altLang="zh-CN" sz="6000">
                <a:sym typeface="Symbol" pitchFamily="18" charset="2"/>
              </a:rPr>
              <a:t>          </a:t>
            </a:r>
            <a:r>
              <a:rPr lang="en-US" altLang="zh-CN" sz="4000">
                <a:sym typeface="Symbol" pitchFamily="18" charset="2"/>
              </a:rPr>
              <a:t>next</a:t>
            </a:r>
            <a:r>
              <a:rPr lang="zh-CN" altLang="en-US" sz="4000">
                <a:sym typeface="Symbol" pitchFamily="18" charset="2"/>
              </a:rPr>
              <a:t>值      </a:t>
            </a:r>
            <a:r>
              <a:rPr lang="en-US" altLang="zh-CN" sz="4000">
                <a:sym typeface="Symbol" pitchFamily="18" charset="2"/>
              </a:rPr>
              <a:t>0 1 1 22 2 3 4 56 2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wipe(left)">
                                      <p:cBhvr>
                                        <p:cTn id="7" dur="500"/>
                                        <p:tgtEl>
                                          <p:spTgt spid="165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Effect transition="in" filter="wipe(left)">
                                      <p:cBhvr>
                                        <p:cTn id="12" dur="500"/>
                                        <p:tgtEl>
                                          <p:spTgt spid="1658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5893"/>
                                        </p:tgtEl>
                                        <p:attrNameLst>
                                          <p:attrName>style.visibility</p:attrName>
                                        </p:attrNameLst>
                                      </p:cBhvr>
                                      <p:to>
                                        <p:strVal val="visible"/>
                                      </p:to>
                                    </p:set>
                                    <p:animEffect transition="in" filter="wipe(left)">
                                      <p:cBhvr>
                                        <p:cTn id="17" dur="500"/>
                                        <p:tgtEl>
                                          <p:spTgt spid="1658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5894"/>
                                        </p:tgtEl>
                                        <p:attrNameLst>
                                          <p:attrName>style.visibility</p:attrName>
                                        </p:attrNameLst>
                                      </p:cBhvr>
                                      <p:to>
                                        <p:strVal val="visible"/>
                                      </p:to>
                                    </p:set>
                                    <p:animEffect transition="in" filter="wipe(left)">
                                      <p:cBhvr>
                                        <p:cTn id="22" dur="500"/>
                                        <p:tgtEl>
                                          <p:spTgt spid="165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autoUpdateAnimBg="0"/>
      <p:bldP spid="165892" grpId="0" autoUpdateAnimBg="0"/>
      <p:bldP spid="165893" grpId="0" autoUpdateAnimBg="0"/>
      <p:bldP spid="165894" grpId="0" autoUpdateAnimBg="0"/>
    </p:bld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377825" y="276225"/>
            <a:ext cx="4308475" cy="641350"/>
          </a:xfrm>
          <a:prstGeom prst="rect">
            <a:avLst/>
          </a:prstGeom>
          <a:noFill/>
          <a:ln w="9525">
            <a:noFill/>
            <a:miter lim="800000"/>
            <a:headEnd/>
            <a:tailEnd/>
          </a:ln>
        </p:spPr>
        <p:txBody>
          <a:bodyPr wrap="none">
            <a:spAutoFit/>
          </a:bodyPr>
          <a:lstStyle/>
          <a:p>
            <a:r>
              <a:rPr lang="en-US" altLang="zh-CN" sz="3600"/>
              <a:t>i=1;  maxl=0;  n=S[0];</a:t>
            </a:r>
          </a:p>
        </p:txBody>
      </p:sp>
      <p:sp>
        <p:nvSpPr>
          <p:cNvPr id="166915" name="Text Box 3"/>
          <p:cNvSpPr txBox="1">
            <a:spLocks noChangeArrowheads="1"/>
          </p:cNvSpPr>
          <p:nvPr/>
        </p:nvSpPr>
        <p:spPr bwMode="auto">
          <a:xfrm>
            <a:off x="381000" y="1019175"/>
            <a:ext cx="8763000" cy="1190625"/>
          </a:xfrm>
          <a:prstGeom prst="rect">
            <a:avLst/>
          </a:prstGeom>
          <a:noFill/>
          <a:ln w="9525">
            <a:noFill/>
            <a:miter lim="800000"/>
            <a:headEnd/>
            <a:tailEnd/>
          </a:ln>
        </p:spPr>
        <p:txBody>
          <a:bodyPr>
            <a:spAutoFit/>
          </a:bodyPr>
          <a:lstStyle/>
          <a:p>
            <a:r>
              <a:rPr lang="en-US" altLang="zh-CN" sz="3600" b="1"/>
              <a:t>while</a:t>
            </a:r>
            <a:r>
              <a:rPr lang="en-US" altLang="zh-CN" sz="3600"/>
              <a:t>(n-i+1&gt;maxl) </a:t>
            </a:r>
            <a:r>
              <a:rPr lang="en-US" altLang="zh-CN" sz="3600" b="1"/>
              <a:t>{</a:t>
            </a:r>
            <a:endParaRPr lang="en-US" altLang="zh-CN" sz="3600"/>
          </a:p>
          <a:p>
            <a:r>
              <a:rPr lang="en-US" altLang="zh-CN" sz="3600"/>
              <a:t>  maxk=</a:t>
            </a:r>
            <a:r>
              <a:rPr lang="en-US" altLang="zh-CN" sz="3600" b="1"/>
              <a:t>Max</a:t>
            </a:r>
            <a:r>
              <a:rPr lang="en-US" altLang="zh-CN" sz="3600"/>
              <a:t>{</a:t>
            </a:r>
            <a:r>
              <a:rPr lang="en-US" altLang="zh-CN" sz="3600">
                <a:solidFill>
                  <a:srgbClr val="0000FF"/>
                </a:solidFill>
              </a:rPr>
              <a:t>Next(SubString(S, i ,n-i+1))</a:t>
            </a:r>
            <a:r>
              <a:rPr lang="en-US" altLang="zh-CN" sz="3600"/>
              <a:t>};</a:t>
            </a:r>
          </a:p>
        </p:txBody>
      </p:sp>
      <p:sp>
        <p:nvSpPr>
          <p:cNvPr id="166916" name="Text Box 4"/>
          <p:cNvSpPr txBox="1">
            <a:spLocks noChangeArrowheads="1"/>
          </p:cNvSpPr>
          <p:nvPr/>
        </p:nvSpPr>
        <p:spPr bwMode="auto">
          <a:xfrm>
            <a:off x="381000" y="2362200"/>
            <a:ext cx="8305800" cy="1250950"/>
          </a:xfrm>
          <a:prstGeom prst="rect">
            <a:avLst/>
          </a:prstGeom>
          <a:noFill/>
          <a:ln w="9525">
            <a:noFill/>
            <a:miter lim="800000"/>
            <a:headEnd/>
            <a:tailEnd/>
          </a:ln>
        </p:spPr>
        <p:txBody>
          <a:bodyPr>
            <a:spAutoFit/>
          </a:bodyPr>
          <a:lstStyle/>
          <a:p>
            <a:r>
              <a:rPr lang="en-US" altLang="zh-CN" sz="4000"/>
              <a:t>  </a:t>
            </a:r>
            <a:r>
              <a:rPr lang="en-US" altLang="zh-CN" sz="3600" b="1"/>
              <a:t>if </a:t>
            </a:r>
            <a:r>
              <a:rPr lang="en-US" altLang="zh-CN" sz="3600"/>
              <a:t>(maxk!=next[n] || S[n]!=S[i+maxk-1])</a:t>
            </a:r>
          </a:p>
          <a:p>
            <a:r>
              <a:rPr lang="en-US" altLang="zh-CN" sz="3600"/>
              <a:t>     maxk--;</a:t>
            </a:r>
          </a:p>
        </p:txBody>
      </p:sp>
      <p:sp>
        <p:nvSpPr>
          <p:cNvPr id="166917" name="Text Box 5"/>
          <p:cNvSpPr txBox="1">
            <a:spLocks noChangeArrowheads="1"/>
          </p:cNvSpPr>
          <p:nvPr/>
        </p:nvSpPr>
        <p:spPr bwMode="auto">
          <a:xfrm>
            <a:off x="381000" y="3733800"/>
            <a:ext cx="5480050" cy="1311275"/>
          </a:xfrm>
          <a:prstGeom prst="rect">
            <a:avLst/>
          </a:prstGeom>
          <a:noFill/>
          <a:ln w="9525">
            <a:noFill/>
            <a:miter lim="800000"/>
            <a:headEnd/>
            <a:tailEnd/>
          </a:ln>
        </p:spPr>
        <p:txBody>
          <a:bodyPr wrap="none">
            <a:spAutoFit/>
          </a:bodyPr>
          <a:lstStyle/>
          <a:p>
            <a:r>
              <a:rPr lang="en-US" altLang="zh-CN" sz="4000" b="1"/>
              <a:t>if </a:t>
            </a:r>
            <a:r>
              <a:rPr lang="en-US" altLang="zh-CN" sz="4000"/>
              <a:t>(maxk&gt;maxl)</a:t>
            </a:r>
          </a:p>
          <a:p>
            <a:r>
              <a:rPr lang="en-US" altLang="zh-CN" sz="4000"/>
              <a:t>  { maxl=maxk;  spos=i; }</a:t>
            </a:r>
          </a:p>
        </p:txBody>
      </p:sp>
      <p:sp>
        <p:nvSpPr>
          <p:cNvPr id="166918" name="Text Box 6"/>
          <p:cNvSpPr txBox="1">
            <a:spLocks noChangeArrowheads="1"/>
          </p:cNvSpPr>
          <p:nvPr/>
        </p:nvSpPr>
        <p:spPr bwMode="auto">
          <a:xfrm>
            <a:off x="180975" y="5165725"/>
            <a:ext cx="1266825" cy="1311275"/>
          </a:xfrm>
          <a:prstGeom prst="rect">
            <a:avLst/>
          </a:prstGeom>
          <a:noFill/>
          <a:ln w="9525">
            <a:noFill/>
            <a:miter lim="800000"/>
            <a:headEnd/>
            <a:tailEnd/>
          </a:ln>
        </p:spPr>
        <p:txBody>
          <a:bodyPr wrap="none">
            <a:spAutoFit/>
          </a:bodyPr>
          <a:lstStyle/>
          <a:p>
            <a:r>
              <a:rPr lang="en-US" altLang="zh-CN" sz="2400"/>
              <a:t>   </a:t>
            </a:r>
            <a:r>
              <a:rPr lang="en-US" altLang="zh-CN" sz="4000"/>
              <a:t>i++;</a:t>
            </a:r>
          </a:p>
          <a:p>
            <a:r>
              <a:rPr lang="en-US" altLang="zh-CN" sz="4000" b="1"/>
              <a:t>}</a:t>
            </a:r>
            <a:endParaRPr lang="en-US" altLang="zh-CN" sz="2400"/>
          </a:p>
        </p:txBody>
      </p:sp>
      <p:graphicFrame>
        <p:nvGraphicFramePr>
          <p:cNvPr id="166919" name="Object 7">
            <a:hlinkClick r:id="" action="ppaction://hlinkshowjump?jump=firstslide" highlightClick="1"/>
          </p:cNvPr>
          <p:cNvGraphicFramePr>
            <a:graphicFrameLocks noChangeAspect="1"/>
          </p:cNvGraphicFramePr>
          <p:nvPr/>
        </p:nvGraphicFramePr>
        <p:xfrm>
          <a:off x="8229600" y="6019800"/>
          <a:ext cx="533400" cy="531813"/>
        </p:xfrm>
        <a:graphic>
          <a:graphicData uri="http://schemas.openxmlformats.org/presentationml/2006/ole">
            <p:oleObj spid="_x0000_s160770" name="Clip" r:id="rId3" imgW="908640" imgH="90756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Effect transition="in" filter="wipe(left)">
                                      <p:cBhvr>
                                        <p:cTn id="7" dur="500"/>
                                        <p:tgtEl>
                                          <p:spTgt spid="166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915"/>
                                        </p:tgtEl>
                                        <p:attrNameLst>
                                          <p:attrName>style.visibility</p:attrName>
                                        </p:attrNameLst>
                                      </p:cBhvr>
                                      <p:to>
                                        <p:strVal val="visible"/>
                                      </p:to>
                                    </p:set>
                                    <p:animEffect transition="in" filter="wipe(left)">
                                      <p:cBhvr>
                                        <p:cTn id="12" dur="500"/>
                                        <p:tgtEl>
                                          <p:spTgt spid="166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6916"/>
                                        </p:tgtEl>
                                        <p:attrNameLst>
                                          <p:attrName>style.visibility</p:attrName>
                                        </p:attrNameLst>
                                      </p:cBhvr>
                                      <p:to>
                                        <p:strVal val="visible"/>
                                      </p:to>
                                    </p:set>
                                    <p:animEffect transition="in" filter="wipe(left)">
                                      <p:cBhvr>
                                        <p:cTn id="17" dur="500"/>
                                        <p:tgtEl>
                                          <p:spTgt spid="166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6917"/>
                                        </p:tgtEl>
                                        <p:attrNameLst>
                                          <p:attrName>style.visibility</p:attrName>
                                        </p:attrNameLst>
                                      </p:cBhvr>
                                      <p:to>
                                        <p:strVal val="visible"/>
                                      </p:to>
                                    </p:set>
                                    <p:animEffect transition="in" filter="wipe(left)">
                                      <p:cBhvr>
                                        <p:cTn id="22" dur="500"/>
                                        <p:tgtEl>
                                          <p:spTgt spid="166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6918"/>
                                        </p:tgtEl>
                                        <p:attrNameLst>
                                          <p:attrName>style.visibility</p:attrName>
                                        </p:attrNameLst>
                                      </p:cBhvr>
                                      <p:to>
                                        <p:strVal val="visible"/>
                                      </p:to>
                                    </p:set>
                                    <p:animEffect transition="in" filter="wipe(left)">
                                      <p:cBhvr>
                                        <p:cTn id="27" dur="500"/>
                                        <p:tgtEl>
                                          <p:spTgt spid="166918"/>
                                        </p:tgtEl>
                                      </p:cBhvr>
                                    </p:animEffect>
                                  </p:childTnLst>
                                </p:cTn>
                              </p:par>
                            </p:childTnLst>
                          </p:cTn>
                        </p:par>
                        <p:par>
                          <p:cTn id="28" fill="hold">
                            <p:stCondLst>
                              <p:cond delay="500"/>
                            </p:stCondLst>
                            <p:childTnLst>
                              <p:par>
                                <p:cTn id="29" presetID="2" presetClass="entr" presetSubtype="6" fill="hold" nodeType="afterEffect">
                                  <p:stCondLst>
                                    <p:cond delay="0"/>
                                  </p:stCondLst>
                                  <p:childTnLst>
                                    <p:set>
                                      <p:cBhvr>
                                        <p:cTn id="30" dur="1" fill="hold">
                                          <p:stCondLst>
                                            <p:cond delay="0"/>
                                          </p:stCondLst>
                                        </p:cTn>
                                        <p:tgtEl>
                                          <p:spTgt spid="166919"/>
                                        </p:tgtEl>
                                        <p:attrNameLst>
                                          <p:attrName>style.visibility</p:attrName>
                                        </p:attrNameLst>
                                      </p:cBhvr>
                                      <p:to>
                                        <p:strVal val="visible"/>
                                      </p:to>
                                    </p:set>
                                    <p:anim calcmode="lin" valueType="num">
                                      <p:cBhvr additive="base">
                                        <p:cTn id="31" dur="500" fill="hold"/>
                                        <p:tgtEl>
                                          <p:spTgt spid="166919"/>
                                        </p:tgtEl>
                                        <p:attrNameLst>
                                          <p:attrName>ppt_x</p:attrName>
                                        </p:attrNameLst>
                                      </p:cBhvr>
                                      <p:tavLst>
                                        <p:tav tm="0">
                                          <p:val>
                                            <p:strVal val="1+#ppt_w/2"/>
                                          </p:val>
                                        </p:tav>
                                        <p:tav tm="100000">
                                          <p:val>
                                            <p:strVal val="#ppt_x"/>
                                          </p:val>
                                        </p:tav>
                                      </p:tavLst>
                                    </p:anim>
                                    <p:anim calcmode="lin" valueType="num">
                                      <p:cBhvr additive="base">
                                        <p:cTn id="32" dur="500" fill="hold"/>
                                        <p:tgtEl>
                                          <p:spTgt spid="1669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5" grpId="0" autoUpdateAnimBg="0"/>
      <p:bldP spid="166916" grpId="0" autoUpdateAnimBg="0"/>
      <p:bldP spid="166917" grpId="0" autoUpdateAnimBg="0"/>
      <p:bldP spid="166918" grpId="0" autoUpdateAnimBg="0"/>
    </p:bld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76238" y="203200"/>
            <a:ext cx="8235950" cy="1701800"/>
          </a:xfrm>
          <a:prstGeom prst="rect">
            <a:avLst/>
          </a:prstGeom>
          <a:noFill/>
          <a:ln w="9525">
            <a:noFill/>
            <a:miter lim="800000"/>
            <a:headEnd/>
            <a:tailEnd/>
          </a:ln>
        </p:spPr>
        <p:txBody>
          <a:bodyPr wrap="none">
            <a:spAutoFit/>
          </a:bodyPr>
          <a:lstStyle/>
          <a:p>
            <a:pPr>
              <a:lnSpc>
                <a:spcPct val="110000"/>
              </a:lnSpc>
            </a:pPr>
            <a:r>
              <a:rPr lang="zh-CN" altLang="en-US" sz="3200">
                <a:solidFill>
                  <a:srgbClr val="006666"/>
                </a:solidFill>
              </a:rPr>
              <a:t>算法的基本思想为</a:t>
            </a:r>
            <a:r>
              <a:rPr lang="en-US" altLang="zh-CN" sz="3200">
                <a:solidFill>
                  <a:srgbClr val="006666"/>
                </a:solidFill>
              </a:rPr>
              <a:t>:</a:t>
            </a:r>
          </a:p>
          <a:p>
            <a:pPr>
              <a:lnSpc>
                <a:spcPct val="110000"/>
              </a:lnSpc>
            </a:pPr>
            <a:r>
              <a:rPr lang="en-US" altLang="zh-CN" sz="3200">
                <a:solidFill>
                  <a:srgbClr val="006666"/>
                </a:solidFill>
              </a:rPr>
              <a:t>    </a:t>
            </a:r>
            <a:r>
              <a:rPr lang="zh-CN" altLang="en-US" sz="3200">
                <a:solidFill>
                  <a:srgbClr val="006666"/>
                </a:solidFill>
              </a:rPr>
              <a:t>求 </a:t>
            </a:r>
            <a:r>
              <a:rPr lang="en-US" altLang="zh-CN" sz="3200">
                <a:solidFill>
                  <a:srgbClr val="006666"/>
                </a:solidFill>
              </a:rPr>
              <a:t>pat[i] = SubString( S, i, n-i+1 ) i=1,2,…,n-1</a:t>
            </a:r>
          </a:p>
          <a:p>
            <a:pPr>
              <a:lnSpc>
                <a:spcPct val="110000"/>
              </a:lnSpc>
            </a:pPr>
            <a:r>
              <a:rPr lang="zh-CN" altLang="en-US" sz="3200">
                <a:solidFill>
                  <a:srgbClr val="006666"/>
                </a:solidFill>
              </a:rPr>
              <a:t>的 </a:t>
            </a:r>
            <a:r>
              <a:rPr lang="en-US" altLang="zh-CN" sz="3200">
                <a:solidFill>
                  <a:srgbClr val="006666"/>
                </a:solidFill>
              </a:rPr>
              <a:t>next </a:t>
            </a:r>
            <a:r>
              <a:rPr lang="zh-CN" altLang="en-US" sz="3200">
                <a:solidFill>
                  <a:srgbClr val="006666"/>
                </a:solidFill>
              </a:rPr>
              <a:t>函数值中的最大值。</a:t>
            </a:r>
            <a:endParaRPr lang="zh-CN" altLang="en-US" sz="3600"/>
          </a:p>
        </p:txBody>
      </p:sp>
      <p:sp>
        <p:nvSpPr>
          <p:cNvPr id="167939" name="Text Box 3"/>
          <p:cNvSpPr txBox="1">
            <a:spLocks noChangeArrowheads="1"/>
          </p:cNvSpPr>
          <p:nvPr/>
        </p:nvSpPr>
        <p:spPr bwMode="auto">
          <a:xfrm>
            <a:off x="381000" y="2033588"/>
            <a:ext cx="7412038" cy="4791075"/>
          </a:xfrm>
          <a:prstGeom prst="rect">
            <a:avLst/>
          </a:prstGeom>
          <a:noFill/>
          <a:ln w="9525">
            <a:noFill/>
            <a:miter lim="800000"/>
            <a:headEnd/>
            <a:tailEnd/>
          </a:ln>
        </p:spPr>
        <p:txBody>
          <a:bodyPr wrap="none">
            <a:spAutoFit/>
          </a:bodyPr>
          <a:lstStyle/>
          <a:p>
            <a:pPr>
              <a:lnSpc>
                <a:spcPct val="110000"/>
              </a:lnSpc>
            </a:pPr>
            <a:r>
              <a:rPr lang="en-US" altLang="zh-CN" sz="2800">
                <a:solidFill>
                  <a:srgbClr val="006666"/>
                </a:solidFill>
              </a:rPr>
              <a:t>i = 1;  maxl = 0;  spos = 0;  n = S[0];</a:t>
            </a:r>
          </a:p>
          <a:p>
            <a:pPr>
              <a:lnSpc>
                <a:spcPct val="110000"/>
              </a:lnSpc>
            </a:pPr>
            <a:r>
              <a:rPr lang="en-US" altLang="zh-CN" sz="2800" b="1">
                <a:solidFill>
                  <a:srgbClr val="006666"/>
                </a:solidFill>
              </a:rPr>
              <a:t>while</a:t>
            </a:r>
            <a:r>
              <a:rPr lang="en-US" altLang="zh-CN" sz="2800">
                <a:solidFill>
                  <a:srgbClr val="006666"/>
                </a:solidFill>
              </a:rPr>
              <a:t> ( n-i+1 &gt; maxl ) </a:t>
            </a:r>
            <a:r>
              <a:rPr lang="en-US" altLang="zh-CN" sz="2800" b="1">
                <a:solidFill>
                  <a:srgbClr val="006666"/>
                </a:solidFill>
              </a:rPr>
              <a:t>{</a:t>
            </a:r>
            <a:r>
              <a:rPr lang="en-US" altLang="zh-CN" sz="2800">
                <a:solidFill>
                  <a:srgbClr val="006666"/>
                </a:solidFill>
              </a:rPr>
              <a:t> </a:t>
            </a:r>
          </a:p>
          <a:p>
            <a:pPr>
              <a:lnSpc>
                <a:spcPct val="110000"/>
              </a:lnSpc>
            </a:pPr>
            <a:r>
              <a:rPr lang="en-US" altLang="zh-CN" sz="2800">
                <a:solidFill>
                  <a:srgbClr val="006666"/>
                </a:solidFill>
              </a:rPr>
              <a:t>    </a:t>
            </a:r>
            <a:r>
              <a:rPr lang="zh-CN" altLang="en-US" sz="2800">
                <a:solidFill>
                  <a:srgbClr val="006666"/>
                </a:solidFill>
              </a:rPr>
              <a:t>求 </a:t>
            </a:r>
            <a:r>
              <a:rPr lang="en-US" altLang="zh-CN" sz="2800">
                <a:solidFill>
                  <a:srgbClr val="006666"/>
                </a:solidFill>
              </a:rPr>
              <a:t>pat[i] = SubString( S, i, n-i+1 ) </a:t>
            </a:r>
            <a:r>
              <a:rPr lang="zh-CN" altLang="en-US" sz="2800">
                <a:solidFill>
                  <a:srgbClr val="006666"/>
                </a:solidFill>
              </a:rPr>
              <a:t>的 </a:t>
            </a:r>
            <a:r>
              <a:rPr lang="en-US" altLang="zh-CN" sz="2800">
                <a:solidFill>
                  <a:srgbClr val="006666"/>
                </a:solidFill>
              </a:rPr>
              <a:t>next[j]</a:t>
            </a:r>
            <a:r>
              <a:rPr lang="zh-CN" altLang="en-US" sz="2800">
                <a:solidFill>
                  <a:srgbClr val="006666"/>
                </a:solidFill>
              </a:rPr>
              <a:t>中  </a:t>
            </a:r>
          </a:p>
          <a:p>
            <a:pPr>
              <a:lnSpc>
                <a:spcPct val="110000"/>
              </a:lnSpc>
            </a:pPr>
            <a:r>
              <a:rPr lang="zh-CN" altLang="en-US" sz="2800">
                <a:solidFill>
                  <a:srgbClr val="006666"/>
                </a:solidFill>
              </a:rPr>
              <a:t>    的最大值 </a:t>
            </a:r>
            <a:r>
              <a:rPr lang="en-US" altLang="zh-CN" sz="2800">
                <a:solidFill>
                  <a:srgbClr val="006666"/>
                </a:solidFill>
              </a:rPr>
              <a:t>len[i] = next[j];</a:t>
            </a:r>
          </a:p>
          <a:p>
            <a:pPr>
              <a:lnSpc>
                <a:spcPct val="110000"/>
              </a:lnSpc>
            </a:pPr>
            <a:r>
              <a:rPr lang="en-US" altLang="zh-CN" sz="2800">
                <a:solidFill>
                  <a:srgbClr val="006666"/>
                </a:solidFill>
              </a:rPr>
              <a:t>    </a:t>
            </a:r>
            <a:r>
              <a:rPr lang="en-US" altLang="zh-CN" sz="2800" b="1">
                <a:solidFill>
                  <a:srgbClr val="006666"/>
                </a:solidFill>
              </a:rPr>
              <a:t>if</a:t>
            </a:r>
            <a:r>
              <a:rPr lang="en-US" altLang="zh-CN" sz="2800">
                <a:solidFill>
                  <a:srgbClr val="006666"/>
                </a:solidFill>
              </a:rPr>
              <a:t> ( len[i] &gt; maxl )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maxl = len[i];</a:t>
            </a:r>
          </a:p>
          <a:p>
            <a:pPr>
              <a:lnSpc>
                <a:spcPct val="110000"/>
              </a:lnSpc>
            </a:pPr>
            <a:r>
              <a:rPr lang="en-US" altLang="zh-CN" sz="2800">
                <a:solidFill>
                  <a:srgbClr val="006666"/>
                </a:solidFill>
              </a:rPr>
              <a:t>       </a:t>
            </a:r>
            <a:r>
              <a:rPr lang="zh-CN" altLang="en-US" sz="2800">
                <a:solidFill>
                  <a:srgbClr val="006666"/>
                </a:solidFill>
              </a:rPr>
              <a:t>记下子串</a:t>
            </a:r>
            <a:r>
              <a:rPr lang="en-US" altLang="zh-CN" sz="2800">
                <a:solidFill>
                  <a:srgbClr val="006666"/>
                </a:solidFill>
              </a:rPr>
              <a:t>pat[i] </a:t>
            </a:r>
            <a:r>
              <a:rPr lang="zh-CN" altLang="en-US" sz="2800">
                <a:solidFill>
                  <a:srgbClr val="006666"/>
                </a:solidFill>
              </a:rPr>
              <a:t>的起始位置</a:t>
            </a:r>
            <a:r>
              <a:rPr lang="en-US" altLang="zh-CN" sz="2800">
                <a:solidFill>
                  <a:srgbClr val="006666"/>
                </a:solidFill>
              </a:rPr>
              <a:t>;</a:t>
            </a:r>
          </a:p>
          <a:p>
            <a:pPr>
              <a:lnSpc>
                <a:spcPct val="110000"/>
              </a:lnSpc>
            </a:pPr>
            <a:r>
              <a:rPr lang="en-US" altLang="zh-CN" sz="2800">
                <a:solidFill>
                  <a:srgbClr val="006666"/>
                </a:solidFill>
              </a:rPr>
              <a:t>    </a:t>
            </a:r>
            <a:r>
              <a:rPr lang="en-US" altLang="zh-CN" sz="2800" b="1">
                <a:solidFill>
                  <a:srgbClr val="006666"/>
                </a:solidFill>
              </a:rPr>
              <a:t>}</a:t>
            </a:r>
            <a:endParaRPr lang="en-US" altLang="zh-CN" sz="2800">
              <a:solidFill>
                <a:srgbClr val="006666"/>
              </a:solidFill>
            </a:endParaRPr>
          </a:p>
          <a:p>
            <a:pPr>
              <a:lnSpc>
                <a:spcPct val="110000"/>
              </a:lnSpc>
            </a:pPr>
            <a:r>
              <a:rPr lang="en-US" altLang="zh-CN" sz="2800">
                <a:solidFill>
                  <a:srgbClr val="006666"/>
                </a:solidFill>
              </a:rPr>
              <a:t>     i++;</a:t>
            </a:r>
          </a:p>
          <a:p>
            <a:pPr>
              <a:lnSpc>
                <a:spcPct val="110000"/>
              </a:lnSpc>
            </a:pPr>
            <a:r>
              <a:rPr lang="en-US" altLang="zh-CN" sz="2800" b="1">
                <a:solidFill>
                  <a:srgbClr val="006666"/>
                </a:solidFill>
              </a:rPr>
              <a:t>}</a:t>
            </a:r>
            <a:endParaRPr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strips(downRight)">
                                      <p:cBhvr>
                                        <p:cTn id="7" dur="500"/>
                                        <p:tgtEl>
                                          <p:spTgt spid="167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p:bld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hlinkClick r:id="" action="ppaction://hlinkshowjump?jump=nextslide" highlightClick="1"/>
          </p:cNvPr>
          <p:cNvSpPr txBox="1">
            <a:spLocks noChangeArrowheads="1"/>
          </p:cNvSpPr>
          <p:nvPr/>
        </p:nvSpPr>
        <p:spPr bwMode="auto">
          <a:xfrm>
            <a:off x="1143000" y="873125"/>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6.33</a:t>
            </a:r>
            <a:endParaRPr lang="en-US" altLang="zh-CN" sz="3600"/>
          </a:p>
        </p:txBody>
      </p:sp>
      <p:sp>
        <p:nvSpPr>
          <p:cNvPr id="61443" name="Text Box 3">
            <a:hlinkClick r:id="rId2" action="ppaction://hlinksldjump" highlightClick="1"/>
          </p:cNvPr>
          <p:cNvSpPr txBox="1">
            <a:spLocks noChangeArrowheads="1"/>
          </p:cNvSpPr>
          <p:nvPr/>
        </p:nvSpPr>
        <p:spPr bwMode="auto">
          <a:xfrm>
            <a:off x="1143000" y="2286000"/>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6.45</a:t>
            </a:r>
            <a:endParaRPr lang="en-US" altLang="zh-CN" sz="3600"/>
          </a:p>
        </p:txBody>
      </p:sp>
      <p:sp>
        <p:nvSpPr>
          <p:cNvPr id="61444" name="Text Box 4">
            <a:hlinkClick r:id="" action="ppaction://noaction" highlightClick="1"/>
          </p:cNvPr>
          <p:cNvSpPr txBox="1">
            <a:spLocks noChangeArrowheads="1"/>
          </p:cNvSpPr>
          <p:nvPr/>
        </p:nvSpPr>
        <p:spPr bwMode="auto">
          <a:xfrm>
            <a:off x="3810000" y="873125"/>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6.39</a:t>
            </a:r>
            <a:endParaRPr lang="en-US" altLang="zh-CN" sz="3600"/>
          </a:p>
        </p:txBody>
      </p:sp>
      <p:sp>
        <p:nvSpPr>
          <p:cNvPr id="61445" name="Text Box 5">
            <a:hlinkClick r:id="rId3" action="ppaction://hlinksldjump" highlightClick="1"/>
          </p:cNvPr>
          <p:cNvSpPr txBox="1">
            <a:spLocks noChangeArrowheads="1"/>
          </p:cNvSpPr>
          <p:nvPr/>
        </p:nvSpPr>
        <p:spPr bwMode="auto">
          <a:xfrm>
            <a:off x="3810000" y="3768725"/>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6.51</a:t>
            </a:r>
            <a:endParaRPr lang="en-US" altLang="zh-CN" sz="3600"/>
          </a:p>
        </p:txBody>
      </p:sp>
      <p:sp>
        <p:nvSpPr>
          <p:cNvPr id="61446" name="Text Box 6">
            <a:hlinkClick r:id="" action="ppaction://noaction" highlightClick="1"/>
          </p:cNvPr>
          <p:cNvSpPr txBox="1">
            <a:spLocks noChangeArrowheads="1"/>
          </p:cNvSpPr>
          <p:nvPr/>
        </p:nvSpPr>
        <p:spPr bwMode="auto">
          <a:xfrm>
            <a:off x="3810000" y="2286000"/>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6.47</a:t>
            </a:r>
            <a:endParaRPr lang="en-US" altLang="zh-CN" sz="3600"/>
          </a:p>
        </p:txBody>
      </p:sp>
      <p:sp>
        <p:nvSpPr>
          <p:cNvPr id="61447" name="Text Box 7">
            <a:hlinkClick r:id="rId4" action="ppaction://hlinksldjump" highlightClick="1"/>
          </p:cNvPr>
          <p:cNvSpPr txBox="1">
            <a:spLocks noChangeArrowheads="1"/>
          </p:cNvSpPr>
          <p:nvPr/>
        </p:nvSpPr>
        <p:spPr bwMode="auto">
          <a:xfrm>
            <a:off x="1143000" y="5216525"/>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6.59</a:t>
            </a:r>
            <a:endParaRPr lang="en-US" altLang="zh-CN" sz="3600"/>
          </a:p>
        </p:txBody>
      </p:sp>
      <p:sp>
        <p:nvSpPr>
          <p:cNvPr id="61448" name="Text Box 8">
            <a:hlinkClick r:id="rId5" action="ppaction://hlinksldjump" highlightClick="1"/>
          </p:cNvPr>
          <p:cNvSpPr txBox="1">
            <a:spLocks noChangeArrowheads="1"/>
          </p:cNvSpPr>
          <p:nvPr/>
        </p:nvSpPr>
        <p:spPr bwMode="auto">
          <a:xfrm>
            <a:off x="3810000" y="5181600"/>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6.60</a:t>
            </a:r>
            <a:endParaRPr lang="en-US" altLang="zh-CN" sz="3600"/>
          </a:p>
        </p:txBody>
      </p:sp>
      <p:sp>
        <p:nvSpPr>
          <p:cNvPr id="61449" name="Text Box 9">
            <a:hlinkClick r:id="" action="ppaction://noaction" highlightClick="1"/>
          </p:cNvPr>
          <p:cNvSpPr txBox="1">
            <a:spLocks noChangeArrowheads="1"/>
          </p:cNvSpPr>
          <p:nvPr/>
        </p:nvSpPr>
        <p:spPr bwMode="auto">
          <a:xfrm>
            <a:off x="6440488" y="873125"/>
            <a:ext cx="1566862"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6.43</a:t>
            </a:r>
            <a:endParaRPr lang="en-US" altLang="zh-CN" sz="3600"/>
          </a:p>
        </p:txBody>
      </p:sp>
      <p:sp>
        <p:nvSpPr>
          <p:cNvPr id="61450" name="Text Box 12">
            <a:hlinkClick r:id="" action="ppaction://noaction" highlightClick="1"/>
          </p:cNvPr>
          <p:cNvSpPr txBox="1">
            <a:spLocks noChangeArrowheads="1"/>
          </p:cNvSpPr>
          <p:nvPr/>
        </p:nvSpPr>
        <p:spPr bwMode="auto">
          <a:xfrm>
            <a:off x="6440488" y="3768725"/>
            <a:ext cx="1566862"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6.54</a:t>
            </a:r>
            <a:endParaRPr lang="en-US" altLang="zh-CN" sz="3600"/>
          </a:p>
        </p:txBody>
      </p:sp>
      <p:sp>
        <p:nvSpPr>
          <p:cNvPr id="61451" name="Text Box 13">
            <a:hlinkClick r:id="rId6" action="ppaction://hlinksldjump" highlightClick="1"/>
          </p:cNvPr>
          <p:cNvSpPr txBox="1">
            <a:spLocks noChangeArrowheads="1"/>
          </p:cNvSpPr>
          <p:nvPr/>
        </p:nvSpPr>
        <p:spPr bwMode="auto">
          <a:xfrm>
            <a:off x="6440488" y="5216525"/>
            <a:ext cx="1566862"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6.66</a:t>
            </a:r>
            <a:endParaRPr lang="en-US" altLang="zh-CN" sz="3600"/>
          </a:p>
        </p:txBody>
      </p:sp>
    </p:spTree>
  </p:cSld>
  <p:clrMapOvr>
    <a:masterClrMapping/>
  </p:clrMapOvr>
  <p:transition/>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65125" y="193675"/>
            <a:ext cx="8550275" cy="2289175"/>
          </a:xfrm>
          <a:prstGeom prst="rect">
            <a:avLst/>
          </a:prstGeom>
          <a:noFill/>
          <a:ln w="9525">
            <a:noFill/>
            <a:miter lim="800000"/>
            <a:headEnd/>
            <a:tailEnd/>
          </a:ln>
        </p:spPr>
        <p:txBody>
          <a:bodyPr>
            <a:spAutoFit/>
          </a:bodyPr>
          <a:lstStyle/>
          <a:p>
            <a:r>
              <a:rPr lang="en-US" altLang="zh-CN" sz="3600" b="1">
                <a:ea typeface="楷体_GB2312" pitchFamily="49" charset="-122"/>
              </a:rPr>
              <a:t>6.33</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已知</a:t>
            </a:r>
            <a:r>
              <a:rPr lang="en-US" altLang="zh-CN" sz="3600">
                <a:ea typeface="楷体_GB2312" pitchFamily="49" charset="-122"/>
              </a:rPr>
              <a:t>L[i]</a:t>
            </a:r>
            <a:r>
              <a:rPr lang="zh-CN" altLang="zh-CN" sz="3600">
                <a:ea typeface="楷体_GB2312" pitchFamily="49" charset="-122"/>
              </a:rPr>
              <a:t>和</a:t>
            </a:r>
            <a:r>
              <a:rPr lang="en-US" altLang="zh-CN" sz="3600">
                <a:ea typeface="楷体_GB2312" pitchFamily="49" charset="-122"/>
              </a:rPr>
              <a:t>R[i](i=0,1,…,n-1)</a:t>
            </a:r>
            <a:r>
              <a:rPr lang="zh-CN" altLang="en-US" sz="3600">
                <a:latin typeface="楷体_GB2312" pitchFamily="49" charset="-122"/>
                <a:ea typeface="楷体_GB2312" pitchFamily="49" charset="-122"/>
              </a:rPr>
              <a:t>分别指示二叉树中第</a:t>
            </a:r>
            <a:r>
              <a:rPr lang="en-US" altLang="zh-CN" sz="3600">
                <a:ea typeface="楷体_GB2312" pitchFamily="49" charset="-122"/>
              </a:rPr>
              <a:t>i</a:t>
            </a:r>
            <a:r>
              <a:rPr lang="zh-CN" altLang="en-US" sz="3600">
                <a:latin typeface="楷体_GB2312" pitchFamily="49" charset="-122"/>
                <a:ea typeface="楷体_GB2312" pitchFamily="49" charset="-122"/>
              </a:rPr>
              <a:t>个结点的左孩子和右孩子结点，</a:t>
            </a:r>
            <a:r>
              <a:rPr lang="en-US" altLang="zh-CN" sz="3600">
                <a:ea typeface="楷体_GB2312" pitchFamily="49" charset="-122"/>
              </a:rPr>
              <a:t>0</a:t>
            </a:r>
            <a:r>
              <a:rPr lang="zh-CN" altLang="en-US" sz="3600">
                <a:latin typeface="楷体_GB2312" pitchFamily="49" charset="-122"/>
                <a:ea typeface="楷体_GB2312" pitchFamily="49" charset="-122"/>
              </a:rPr>
              <a:t>表示空。试写判别结点</a:t>
            </a:r>
            <a:r>
              <a:rPr lang="en-US" altLang="zh-CN" sz="3600">
                <a:ea typeface="楷体_GB2312" pitchFamily="49" charset="-122"/>
              </a:rPr>
              <a:t>u</a:t>
            </a:r>
            <a:r>
              <a:rPr lang="zh-CN" altLang="en-US" sz="3600">
                <a:latin typeface="楷体_GB2312" pitchFamily="49" charset="-122"/>
                <a:ea typeface="楷体_GB2312" pitchFamily="49" charset="-122"/>
              </a:rPr>
              <a:t>是否是结点</a:t>
            </a:r>
            <a:r>
              <a:rPr lang="en-US" altLang="zh-CN" sz="3600">
                <a:ea typeface="楷体_GB2312" pitchFamily="49" charset="-122"/>
              </a:rPr>
              <a:t>v</a:t>
            </a:r>
            <a:r>
              <a:rPr lang="zh-CN" altLang="en-US" sz="3600">
                <a:latin typeface="楷体_GB2312" pitchFamily="49" charset="-122"/>
                <a:ea typeface="楷体_GB2312" pitchFamily="49" charset="-122"/>
              </a:rPr>
              <a:t>的子孙的算法。</a:t>
            </a:r>
          </a:p>
        </p:txBody>
      </p:sp>
      <p:sp>
        <p:nvSpPr>
          <p:cNvPr id="235523" name="Text Box 3"/>
          <p:cNvSpPr txBox="1">
            <a:spLocks noChangeArrowheads="1"/>
          </p:cNvSpPr>
          <p:nvPr/>
        </p:nvSpPr>
        <p:spPr bwMode="auto">
          <a:xfrm>
            <a:off x="228600" y="2819400"/>
            <a:ext cx="1555750" cy="641350"/>
          </a:xfrm>
          <a:prstGeom prst="rect">
            <a:avLst/>
          </a:prstGeom>
          <a:noFill/>
          <a:ln w="9525">
            <a:noFill/>
            <a:miter lim="800000"/>
            <a:headEnd/>
            <a:tailEnd/>
          </a:ln>
        </p:spPr>
        <p:txBody>
          <a:bodyPr wrap="none">
            <a:spAutoFit/>
          </a:bodyPr>
          <a:lstStyle/>
          <a:p>
            <a:r>
              <a:rPr lang="zh-CN" altLang="en-US" sz="3600">
                <a:ea typeface="楷体_GB2312" pitchFamily="49" charset="-122"/>
              </a:rPr>
              <a:t>分析：</a:t>
            </a:r>
            <a:endParaRPr lang="zh-CN" altLang="en-US" sz="3600">
              <a:latin typeface="楷体_GB2312" pitchFamily="49" charset="-122"/>
              <a:ea typeface="楷体_GB2312" pitchFamily="49" charset="-122"/>
            </a:endParaRPr>
          </a:p>
        </p:txBody>
      </p:sp>
      <p:sp>
        <p:nvSpPr>
          <p:cNvPr id="235524" name="Text Box 4"/>
          <p:cNvSpPr txBox="1">
            <a:spLocks noChangeArrowheads="1"/>
          </p:cNvSpPr>
          <p:nvPr/>
        </p:nvSpPr>
        <p:spPr bwMode="auto">
          <a:xfrm>
            <a:off x="212725" y="3462338"/>
            <a:ext cx="8820150" cy="2068512"/>
          </a:xfrm>
          <a:prstGeom prst="rect">
            <a:avLst/>
          </a:prstGeom>
          <a:noFill/>
          <a:ln w="9525">
            <a:noFill/>
            <a:miter lim="800000"/>
            <a:headEnd/>
            <a:tailEnd/>
          </a:ln>
        </p:spPr>
        <p:txBody>
          <a:bodyPr wrap="none">
            <a:spAutoFit/>
          </a:bodyPr>
          <a:lstStyle/>
          <a:p>
            <a:pPr>
              <a:lnSpc>
                <a:spcPct val="120000"/>
              </a:lnSpc>
            </a:pPr>
            <a:r>
              <a:rPr lang="en-US" altLang="zh-CN" sz="3600">
                <a:ea typeface="楷体_GB2312" pitchFamily="49" charset="-122"/>
              </a:rPr>
              <a:t>u</a:t>
            </a:r>
            <a:r>
              <a:rPr lang="zh-CN" altLang="en-US" sz="3600">
                <a:latin typeface="楷体_GB2312" pitchFamily="49" charset="-122"/>
                <a:ea typeface="楷体_GB2312" pitchFamily="49" charset="-122"/>
              </a:rPr>
              <a:t>是否是结点</a:t>
            </a:r>
            <a:r>
              <a:rPr lang="en-US" altLang="zh-CN" sz="3600">
                <a:ea typeface="楷体_GB2312" pitchFamily="49" charset="-122"/>
              </a:rPr>
              <a:t>v</a:t>
            </a:r>
            <a:r>
              <a:rPr lang="zh-CN" altLang="en-US" sz="3600">
                <a:latin typeface="楷体_GB2312" pitchFamily="49" charset="-122"/>
                <a:ea typeface="楷体_GB2312" pitchFamily="49" charset="-122"/>
              </a:rPr>
              <a:t>的子孙≡≡</a:t>
            </a:r>
          </a:p>
          <a:p>
            <a:pPr>
              <a:lnSpc>
                <a:spcPct val="120000"/>
              </a:lnSpc>
            </a:pPr>
            <a:r>
              <a:rPr lang="zh-CN" altLang="en-US" sz="3600">
                <a:latin typeface="楷体_GB2312" pitchFamily="49" charset="-122"/>
                <a:ea typeface="楷体_GB2312" pitchFamily="49" charset="-122"/>
              </a:rPr>
              <a:t>       从结点</a:t>
            </a:r>
            <a:r>
              <a:rPr lang="en-US" altLang="zh-CN" sz="3600">
                <a:latin typeface="楷体_GB2312" pitchFamily="49" charset="-122"/>
                <a:ea typeface="楷体_GB2312" pitchFamily="49" charset="-122"/>
              </a:rPr>
              <a:t>v</a:t>
            </a:r>
            <a:r>
              <a:rPr lang="zh-CN" altLang="en-US" sz="3600">
                <a:latin typeface="楷体_GB2312" pitchFamily="49" charset="-122"/>
                <a:ea typeface="楷体_GB2312" pitchFamily="49" charset="-122"/>
              </a:rPr>
              <a:t>出发遍历能否到达结点</a:t>
            </a:r>
            <a:r>
              <a:rPr lang="en-US" altLang="zh-CN" sz="3600">
                <a:latin typeface="楷体_GB2312" pitchFamily="49" charset="-122"/>
                <a:ea typeface="楷体_GB2312" pitchFamily="49" charset="-122"/>
              </a:rPr>
              <a:t>u;</a:t>
            </a:r>
          </a:p>
          <a:p>
            <a:pPr>
              <a:lnSpc>
                <a:spcPct val="120000"/>
              </a:lnSpc>
            </a:pPr>
            <a:r>
              <a:rPr lang="en-US" altLang="zh-CN" sz="3600">
                <a:latin typeface="楷体_GB2312" pitchFamily="49" charset="-122"/>
                <a:ea typeface="楷体_GB2312" pitchFamily="49" charset="-122"/>
              </a:rPr>
              <a:t>   </a:t>
            </a:r>
            <a:r>
              <a:rPr lang="en-US" altLang="zh-CN" sz="3600">
                <a:ea typeface="楷体_GB2312" pitchFamily="49" charset="-122"/>
              </a:rPr>
              <a:t>“</a:t>
            </a:r>
            <a:r>
              <a:rPr lang="zh-CN" altLang="en-US" sz="3600">
                <a:latin typeface="楷体_GB2312" pitchFamily="49" charset="-122"/>
                <a:ea typeface="楷体_GB2312" pitchFamily="49" charset="-122"/>
              </a:rPr>
              <a:t>访问</a:t>
            </a:r>
            <a:r>
              <a:rPr lang="zh-CN" altLang="en-US" sz="3600">
                <a:ea typeface="楷体_GB2312" pitchFamily="49" charset="-122"/>
              </a:rPr>
              <a:t>”</a:t>
            </a:r>
            <a:r>
              <a:rPr lang="zh-CN" altLang="en-US" sz="3600">
                <a:latin typeface="楷体_GB2312" pitchFamily="49" charset="-122"/>
                <a:ea typeface="楷体_GB2312" pitchFamily="49" charset="-122"/>
              </a:rPr>
              <a:t> ≡≡判结点</a:t>
            </a:r>
            <a:r>
              <a:rPr lang="en-US" altLang="zh-CN" sz="3600">
                <a:latin typeface="楷体_GB2312" pitchFamily="49" charset="-122"/>
                <a:ea typeface="楷体_GB2312" pitchFamily="49" charset="-122"/>
              </a:rPr>
              <a:t>u</a:t>
            </a:r>
            <a:r>
              <a:rPr lang="zh-CN" altLang="en-US" sz="3600">
                <a:latin typeface="楷体_GB2312" pitchFamily="49" charset="-122"/>
                <a:ea typeface="楷体_GB2312" pitchFamily="49" charset="-122"/>
              </a:rPr>
              <a:t>是否是结点</a:t>
            </a:r>
            <a:r>
              <a:rPr lang="en-US" altLang="zh-CN" sz="3600">
                <a:latin typeface="楷体_GB2312" pitchFamily="49" charset="-122"/>
                <a:ea typeface="楷体_GB2312" pitchFamily="49" charset="-122"/>
              </a:rPr>
              <a:t>v</a:t>
            </a:r>
            <a:r>
              <a:rPr lang="zh-CN" altLang="en-US" sz="3600">
                <a:latin typeface="楷体_GB2312" pitchFamily="49" charset="-122"/>
                <a:ea typeface="楷体_GB2312" pitchFamily="49" charset="-122"/>
              </a:rPr>
              <a:t>的孩子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235524"/>
                                        </p:tgtEl>
                                        <p:attrNameLst>
                                          <p:attrName>style.visibility</p:attrName>
                                        </p:attrNameLst>
                                      </p:cBhvr>
                                      <p:to>
                                        <p:strVal val="visible"/>
                                      </p:to>
                                    </p:set>
                                    <p:animEffect transition="in" filter="blinds(vertical)">
                                      <p:cBhvr>
                                        <p:cTn id="11" dur="5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autoUpdateAnimBg="0"/>
      <p:bldP spid="235524" grpId="0" autoUpdateAnimBg="0"/>
    </p:bld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76200" y="76200"/>
            <a:ext cx="9083675" cy="6797675"/>
          </a:xfrm>
          <a:prstGeom prst="rect">
            <a:avLst/>
          </a:prstGeom>
          <a:noFill/>
          <a:ln w="9525">
            <a:noFill/>
            <a:miter lim="800000"/>
            <a:headEnd/>
            <a:tailEnd/>
          </a:ln>
        </p:spPr>
        <p:txBody>
          <a:bodyPr>
            <a:spAutoFit/>
          </a:bodyPr>
          <a:lstStyle/>
          <a:p>
            <a:r>
              <a:rPr lang="en-US" altLang="zh-CN" sz="3600" b="1"/>
              <a:t> Status</a:t>
            </a:r>
            <a:r>
              <a:rPr lang="en-US" altLang="zh-CN" sz="3600"/>
              <a:t> descendent</a:t>
            </a:r>
            <a:r>
              <a:rPr lang="en-US" altLang="zh-CN" sz="4000"/>
              <a:t>(</a:t>
            </a:r>
            <a:r>
              <a:rPr lang="en-US" altLang="zh-CN" sz="3600" b="1"/>
              <a:t>int</a:t>
            </a:r>
            <a:r>
              <a:rPr lang="en-US" altLang="zh-CN" sz="3600"/>
              <a:t> L[], </a:t>
            </a:r>
            <a:r>
              <a:rPr lang="en-US" altLang="zh-CN" sz="3600" b="1"/>
              <a:t>int</a:t>
            </a:r>
            <a:r>
              <a:rPr lang="en-US" altLang="zh-CN" sz="3600"/>
              <a:t> R[], </a:t>
            </a:r>
            <a:r>
              <a:rPr lang="en-US" altLang="zh-CN" sz="3600" b="1"/>
              <a:t>int</a:t>
            </a:r>
            <a:r>
              <a:rPr lang="en-US" altLang="zh-CN" sz="3600"/>
              <a:t> u, </a:t>
            </a:r>
            <a:r>
              <a:rPr lang="en-US" altLang="zh-CN" sz="3600" b="1"/>
              <a:t>int</a:t>
            </a:r>
            <a:r>
              <a:rPr lang="en-US" altLang="zh-CN" sz="3600"/>
              <a:t> v</a:t>
            </a:r>
            <a:r>
              <a:rPr lang="en-US" altLang="zh-CN" sz="4000"/>
              <a:t>) </a:t>
            </a:r>
            <a:endParaRPr lang="en-US" altLang="zh-CN" sz="3600"/>
          </a:p>
          <a:p>
            <a:r>
              <a:rPr lang="en-US" altLang="zh-CN" sz="4000" b="1"/>
              <a:t>{</a:t>
            </a:r>
            <a:endParaRPr lang="en-US" altLang="zh-CN" sz="4000"/>
          </a:p>
          <a:p>
            <a:r>
              <a:rPr lang="en-US" altLang="zh-CN" sz="4000"/>
              <a:t>   </a:t>
            </a:r>
            <a:r>
              <a:rPr lang="en-US" altLang="zh-CN" sz="4000" b="1"/>
              <a:t>if</a:t>
            </a:r>
            <a:r>
              <a:rPr lang="en-US" altLang="zh-CN" sz="4000"/>
              <a:t> (u &amp;&amp; v) </a:t>
            </a:r>
            <a:r>
              <a:rPr lang="en-US" altLang="zh-CN" sz="4000" b="1"/>
              <a:t>{</a:t>
            </a:r>
            <a:endParaRPr lang="en-US" altLang="zh-CN" sz="4000"/>
          </a:p>
          <a:p>
            <a:r>
              <a:rPr lang="en-US" altLang="zh-CN" sz="4000"/>
              <a:t>      </a:t>
            </a:r>
            <a:r>
              <a:rPr lang="en-US" altLang="zh-CN" sz="4000" b="1"/>
              <a:t>if</a:t>
            </a:r>
            <a:r>
              <a:rPr lang="en-US" altLang="zh-CN" sz="4000"/>
              <a:t> (L[v]==u || R[v]==u)</a:t>
            </a:r>
          </a:p>
          <a:p>
            <a:r>
              <a:rPr lang="en-US" altLang="zh-CN" sz="4000"/>
              <a:t>          </a:t>
            </a:r>
            <a:r>
              <a:rPr lang="en-US" altLang="zh-CN" sz="4000" b="1"/>
              <a:t>return</a:t>
            </a:r>
            <a:r>
              <a:rPr lang="en-US" altLang="zh-CN" sz="4000"/>
              <a:t> TRUE;</a:t>
            </a:r>
          </a:p>
          <a:p>
            <a:r>
              <a:rPr lang="en-US" altLang="zh-CN" sz="4000"/>
              <a:t>      </a:t>
            </a:r>
            <a:r>
              <a:rPr lang="en-US" altLang="zh-CN" sz="4000" b="1"/>
              <a:t>else if</a:t>
            </a:r>
            <a:r>
              <a:rPr lang="en-US" altLang="zh-CN" sz="4000"/>
              <a:t> (descendent(L, R, u, L[v]))</a:t>
            </a:r>
          </a:p>
          <a:p>
            <a:r>
              <a:rPr lang="en-US" altLang="zh-CN" sz="4000"/>
              <a:t>           </a:t>
            </a:r>
            <a:r>
              <a:rPr lang="en-US" altLang="zh-CN" sz="4000" b="1"/>
              <a:t> return</a:t>
            </a:r>
            <a:r>
              <a:rPr lang="en-US" altLang="zh-CN" sz="4000"/>
              <a:t> TRUE;</a:t>
            </a:r>
          </a:p>
          <a:p>
            <a:r>
              <a:rPr lang="en-US" altLang="zh-CN" sz="4000"/>
              <a:t>      </a:t>
            </a:r>
            <a:r>
              <a:rPr lang="en-US" altLang="zh-CN" sz="4000" b="1"/>
              <a:t>else return</a:t>
            </a:r>
            <a:r>
              <a:rPr lang="en-US" altLang="zh-CN" sz="4000"/>
              <a:t> descendent(L, R, u, R[v]);</a:t>
            </a:r>
          </a:p>
          <a:p>
            <a:r>
              <a:rPr lang="en-US" altLang="zh-CN" sz="4000"/>
              <a:t>   </a:t>
            </a:r>
            <a:r>
              <a:rPr lang="en-US" altLang="zh-CN" sz="4000" b="1"/>
              <a:t>}</a:t>
            </a:r>
            <a:endParaRPr lang="en-US" altLang="zh-CN" sz="4000"/>
          </a:p>
          <a:p>
            <a:r>
              <a:rPr lang="en-US" altLang="zh-CN" sz="4000"/>
              <a:t>   </a:t>
            </a:r>
            <a:r>
              <a:rPr lang="en-US" altLang="zh-CN" sz="4000" b="1"/>
              <a:t>else</a:t>
            </a:r>
            <a:r>
              <a:rPr lang="en-US" altLang="zh-CN" sz="4000"/>
              <a:t> </a:t>
            </a:r>
            <a:r>
              <a:rPr lang="en-US" altLang="zh-CN" sz="4000" b="1"/>
              <a:t>return </a:t>
            </a:r>
            <a:r>
              <a:rPr lang="en-US" altLang="zh-CN" sz="4000"/>
              <a:t>FALSE;</a:t>
            </a:r>
          </a:p>
          <a:p>
            <a:r>
              <a:rPr lang="en-US" altLang="zh-CN" sz="4000" b="1"/>
              <a:t>}</a:t>
            </a:r>
            <a:endParaRPr lang="en-US" altLang="zh-CN" sz="2400"/>
          </a:p>
        </p:txBody>
      </p:sp>
    </p:spTree>
  </p:cSld>
  <p:clrMapOvr>
    <a:masterClrMapping/>
  </p:clrMapOvr>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136525" y="152400"/>
            <a:ext cx="8931275" cy="3387725"/>
          </a:xfrm>
          <a:prstGeom prst="rect">
            <a:avLst/>
          </a:prstGeom>
          <a:noFill/>
          <a:ln w="9525">
            <a:noFill/>
            <a:miter lim="800000"/>
            <a:headEnd/>
            <a:tailEnd/>
          </a:ln>
        </p:spPr>
        <p:txBody>
          <a:bodyPr>
            <a:spAutoFit/>
          </a:bodyPr>
          <a:lstStyle/>
          <a:p>
            <a:r>
              <a:rPr lang="en-US" altLang="zh-CN" sz="3600" b="1"/>
              <a:t>6.39</a:t>
            </a:r>
            <a:r>
              <a:rPr lang="en-US" altLang="zh-CN" sz="3600"/>
              <a:t> </a:t>
            </a:r>
            <a:r>
              <a:rPr lang="zh-CN" altLang="en-US" sz="3600">
                <a:latin typeface="楷体_GB2312" pitchFamily="49" charset="-122"/>
                <a:ea typeface="楷体_GB2312" pitchFamily="49" charset="-122"/>
              </a:rPr>
              <a:t>假设在二叉链表的结点中增设两个域：双亲域</a:t>
            </a:r>
            <a:r>
              <a:rPr lang="en-US" altLang="zh-CN" sz="3600">
                <a:latin typeface="楷体_GB2312" pitchFamily="49" charset="-122"/>
                <a:ea typeface="楷体_GB2312" pitchFamily="49" charset="-122"/>
              </a:rPr>
              <a:t>(</a:t>
            </a:r>
            <a:r>
              <a:rPr lang="en-US" altLang="zh-CN" sz="3600">
                <a:ea typeface="楷体_GB2312" pitchFamily="49" charset="-122"/>
              </a:rPr>
              <a:t>parent</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以指示其双亲结点；标志域</a:t>
            </a:r>
            <a:r>
              <a:rPr lang="en-US" altLang="zh-CN" sz="3600">
                <a:latin typeface="楷体_GB2312" pitchFamily="49" charset="-122"/>
                <a:ea typeface="楷体_GB2312" pitchFamily="49" charset="-122"/>
              </a:rPr>
              <a:t>(</a:t>
            </a:r>
            <a:r>
              <a:rPr lang="en-US" altLang="zh-CN" sz="3600">
                <a:ea typeface="楷体_GB2312" pitchFamily="49" charset="-122"/>
              </a:rPr>
              <a:t>mark:0..2</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以区分在遍历过程中到达该结点时应继续向左或向右或访问该结点。试以此存储结构编写不用栈进行后序遍历的递推形式的算法。</a:t>
            </a:r>
            <a:endParaRPr lang="zh-CN" altLang="en-US" sz="2400"/>
          </a:p>
        </p:txBody>
      </p:sp>
      <p:sp>
        <p:nvSpPr>
          <p:cNvPr id="268291" name="Text Box 3"/>
          <p:cNvSpPr txBox="1">
            <a:spLocks noChangeArrowheads="1"/>
          </p:cNvSpPr>
          <p:nvPr/>
        </p:nvSpPr>
        <p:spPr bwMode="auto">
          <a:xfrm>
            <a:off x="0" y="3886200"/>
            <a:ext cx="9039225" cy="2349500"/>
          </a:xfrm>
          <a:prstGeom prst="rect">
            <a:avLst/>
          </a:prstGeom>
          <a:noFill/>
          <a:ln w="9525">
            <a:noFill/>
            <a:miter lim="800000"/>
            <a:headEnd/>
            <a:tailEnd/>
          </a:ln>
        </p:spPr>
        <p:txBody>
          <a:bodyPr wrap="none">
            <a:spAutoFit/>
          </a:bodyPr>
          <a:lstStyle/>
          <a:p>
            <a:r>
              <a:rPr lang="en-US" altLang="zh-CN" sz="4000"/>
              <a:t>mark</a:t>
            </a:r>
            <a:r>
              <a:rPr lang="zh-CN" altLang="en-US" sz="4000">
                <a:ea typeface="楷体_GB2312" pitchFamily="49" charset="-122"/>
              </a:rPr>
              <a:t>域的作用在于识别当前的状态：</a:t>
            </a:r>
            <a:endParaRPr lang="en-US" altLang="en-US" sz="4000"/>
          </a:p>
          <a:p>
            <a:r>
              <a:rPr lang="en-US" altLang="zh-CN" sz="3600"/>
              <a:t>mark=0 </a:t>
            </a:r>
            <a:r>
              <a:rPr lang="zh-CN" altLang="en-US" sz="3600">
                <a:ea typeface="楷体_GB2312" pitchFamily="49" charset="-122"/>
              </a:rPr>
              <a:t>表示当前状态是对结点作第一次访问</a:t>
            </a:r>
            <a:endParaRPr lang="zh-CN" altLang="en-US" sz="3600"/>
          </a:p>
          <a:p>
            <a:r>
              <a:rPr lang="en-US" altLang="zh-CN" sz="3600"/>
              <a:t>mark=1 </a:t>
            </a:r>
            <a:r>
              <a:rPr lang="zh-CN" altLang="en-US" sz="3600">
                <a:ea typeface="楷体_GB2312" pitchFamily="49" charset="-122"/>
              </a:rPr>
              <a:t>表示当前状态是对结点作第二次访问</a:t>
            </a:r>
            <a:endParaRPr lang="zh-CN" altLang="en-US" sz="3600"/>
          </a:p>
          <a:p>
            <a:r>
              <a:rPr lang="en-US" altLang="zh-CN" sz="3600"/>
              <a:t>mark=2 </a:t>
            </a:r>
            <a:r>
              <a:rPr lang="zh-CN" altLang="en-US" sz="3600">
                <a:ea typeface="楷体_GB2312" pitchFamily="49" charset="-122"/>
              </a:rPr>
              <a:t>表示当前状态是对结点作第三次访问</a:t>
            </a:r>
            <a:endParaRPr lang="zh-CN" altLang="en-US" sz="3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8290"/>
                                        </p:tgtEl>
                                        <p:attrNameLst>
                                          <p:attrName>style.visibility</p:attrName>
                                        </p:attrNameLst>
                                      </p:cBhvr>
                                      <p:to>
                                        <p:strVal val="visible"/>
                                      </p:to>
                                    </p:set>
                                    <p:animEffect transition="in" filter="strips(downRight)">
                                      <p:cBhvr>
                                        <p:cTn id="7" dur="500"/>
                                        <p:tgtEl>
                                          <p:spTgt spid="26829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68291"/>
                                        </p:tgtEl>
                                        <p:attrNameLst>
                                          <p:attrName>style.visibility</p:attrName>
                                        </p:attrNameLst>
                                      </p:cBhvr>
                                      <p:to>
                                        <p:strVal val="visible"/>
                                      </p:to>
                                    </p:set>
                                    <p:animEffect transition="in" filter="strips(upRight)">
                                      <p:cBhvr>
                                        <p:cTn id="12" dur="500"/>
                                        <p:tgtEl>
                                          <p:spTgt spid="268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autoUpdateAnimBg="0"/>
      <p:bldP spid="26829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3" name="Rectangle 3"/>
          <p:cNvSpPr>
            <a:spLocks noGrp="1" noRot="1" noChangeArrowheads="1"/>
          </p:cNvSpPr>
          <p:nvPr>
            <p:ph type="body" idx="1"/>
          </p:nvPr>
        </p:nvSpPr>
        <p:spPr>
          <a:xfrm>
            <a:off x="301625" y="908050"/>
            <a:ext cx="8540750" cy="5191125"/>
          </a:xfrm>
        </p:spPr>
        <p:txBody>
          <a:bodyPr/>
          <a:lstStyle/>
          <a:p>
            <a:pPr>
              <a:lnSpc>
                <a:spcPct val="80000"/>
              </a:lnSpc>
            </a:pPr>
            <a:r>
              <a:rPr lang="en-US" altLang="zh-CN" sz="2400" b="1" dirty="0">
                <a:solidFill>
                  <a:srgbClr val="000000"/>
                </a:solidFill>
              </a:rPr>
              <a:t> </a:t>
            </a:r>
            <a:r>
              <a:rPr lang="zh-CN" altLang="en-US" sz="2400" b="1" dirty="0">
                <a:solidFill>
                  <a:srgbClr val="000000"/>
                </a:solidFill>
              </a:rPr>
              <a:t>栈是一种线性表，它的特点是</a:t>
            </a:r>
            <a:r>
              <a:rPr lang="zh-CN" altLang="en-US" sz="2400" b="1" u="sng" dirty="0">
                <a:solidFill>
                  <a:srgbClr val="000000"/>
                </a:solidFill>
              </a:rPr>
              <a:t>  </a:t>
            </a:r>
            <a:r>
              <a:rPr lang="en-US" altLang="zh-CN" sz="2400" b="1" u="sng" dirty="0">
                <a:solidFill>
                  <a:srgbClr val="000000"/>
                </a:solidFill>
              </a:rPr>
              <a:t>A   </a:t>
            </a:r>
            <a:r>
              <a:rPr lang="zh-CN" altLang="en-US" sz="2400" b="1" dirty="0">
                <a:solidFill>
                  <a:srgbClr val="000000"/>
                </a:solidFill>
              </a:rPr>
              <a:t>。设用一维数组</a:t>
            </a:r>
            <a:r>
              <a:rPr lang="en-US" altLang="zh-CN" sz="2400" b="1" dirty="0">
                <a:solidFill>
                  <a:srgbClr val="000000"/>
                </a:solidFill>
              </a:rPr>
              <a:t>A[1,…,n]</a:t>
            </a:r>
            <a:r>
              <a:rPr lang="zh-CN" altLang="en-US" sz="2400" b="1" dirty="0">
                <a:solidFill>
                  <a:srgbClr val="000000"/>
                </a:solidFill>
              </a:rPr>
              <a:t>来表示一个栈，</a:t>
            </a:r>
            <a:r>
              <a:rPr lang="en-US" altLang="zh-CN" sz="2400" b="1" dirty="0">
                <a:solidFill>
                  <a:srgbClr val="000000"/>
                </a:solidFill>
              </a:rPr>
              <a:t>A[n]</a:t>
            </a:r>
            <a:r>
              <a:rPr lang="zh-CN" altLang="en-US" sz="2400" b="1" dirty="0">
                <a:solidFill>
                  <a:srgbClr val="000000"/>
                </a:solidFill>
              </a:rPr>
              <a:t>为栈底，用整型变量</a:t>
            </a:r>
            <a:r>
              <a:rPr lang="en-US" altLang="zh-CN" sz="2400" b="1" dirty="0">
                <a:solidFill>
                  <a:srgbClr val="000000"/>
                </a:solidFill>
              </a:rPr>
              <a:t>T</a:t>
            </a:r>
            <a:r>
              <a:rPr lang="zh-CN" altLang="en-US" sz="2400" b="1" dirty="0">
                <a:solidFill>
                  <a:srgbClr val="000000"/>
                </a:solidFill>
              </a:rPr>
              <a:t>指示当前栈顶位置，</a:t>
            </a:r>
            <a:r>
              <a:rPr lang="en-US" altLang="zh-CN" sz="2400" b="1" dirty="0">
                <a:solidFill>
                  <a:srgbClr val="000000"/>
                </a:solidFill>
              </a:rPr>
              <a:t>A[T]</a:t>
            </a:r>
            <a:r>
              <a:rPr lang="zh-CN" altLang="en-US" sz="2400" b="1" dirty="0">
                <a:solidFill>
                  <a:srgbClr val="000000"/>
                </a:solidFill>
              </a:rPr>
              <a:t>为栈顶元素。往栈中推入（</a:t>
            </a:r>
            <a:r>
              <a:rPr lang="en-US" altLang="zh-CN" sz="2400" b="1" dirty="0">
                <a:solidFill>
                  <a:srgbClr val="000000"/>
                </a:solidFill>
              </a:rPr>
              <a:t>PUSH</a:t>
            </a:r>
            <a:r>
              <a:rPr lang="zh-CN" altLang="en-US" sz="2400" b="1" dirty="0">
                <a:solidFill>
                  <a:srgbClr val="000000"/>
                </a:solidFill>
              </a:rPr>
              <a:t>）一个新元素时，变量</a:t>
            </a:r>
            <a:r>
              <a:rPr lang="en-US" altLang="zh-CN" sz="2400" b="1" dirty="0">
                <a:solidFill>
                  <a:srgbClr val="000000"/>
                </a:solidFill>
              </a:rPr>
              <a:t>T</a:t>
            </a:r>
            <a:r>
              <a:rPr lang="zh-CN" altLang="en-US" sz="2400" b="1" dirty="0">
                <a:solidFill>
                  <a:srgbClr val="000000"/>
                </a:solidFill>
              </a:rPr>
              <a:t>的值</a:t>
            </a:r>
            <a:r>
              <a:rPr lang="zh-CN" altLang="en-US" sz="2400" b="1" u="sng" dirty="0">
                <a:solidFill>
                  <a:srgbClr val="000000"/>
                </a:solidFill>
              </a:rPr>
              <a:t>  </a:t>
            </a:r>
            <a:r>
              <a:rPr lang="en-US" altLang="zh-CN" sz="2400" b="1" u="sng" dirty="0">
                <a:solidFill>
                  <a:srgbClr val="000000"/>
                </a:solidFill>
              </a:rPr>
              <a:t>B   </a:t>
            </a:r>
            <a:r>
              <a:rPr lang="zh-CN" altLang="en-US" sz="2400" b="1" dirty="0">
                <a:solidFill>
                  <a:srgbClr val="000000"/>
                </a:solidFill>
              </a:rPr>
              <a:t>；从栈中弹出（</a:t>
            </a:r>
            <a:r>
              <a:rPr lang="en-US" altLang="zh-CN" sz="2400" b="1" dirty="0">
                <a:solidFill>
                  <a:srgbClr val="000000"/>
                </a:solidFill>
              </a:rPr>
              <a:t>POP</a:t>
            </a:r>
            <a:r>
              <a:rPr lang="zh-CN" altLang="en-US" sz="2400" b="1" dirty="0">
                <a:solidFill>
                  <a:srgbClr val="000000"/>
                </a:solidFill>
              </a:rPr>
              <a:t>）一个元素时，变量</a:t>
            </a:r>
            <a:r>
              <a:rPr lang="en-US" altLang="zh-CN" sz="2400" b="1" dirty="0">
                <a:solidFill>
                  <a:srgbClr val="000000"/>
                </a:solidFill>
              </a:rPr>
              <a:t>T</a:t>
            </a:r>
            <a:r>
              <a:rPr lang="zh-CN" altLang="en-US" sz="2400" b="1" dirty="0">
                <a:solidFill>
                  <a:srgbClr val="000000"/>
                </a:solidFill>
              </a:rPr>
              <a:t>的值</a:t>
            </a:r>
            <a:r>
              <a:rPr lang="zh-CN" altLang="en-US" sz="2400" b="1" u="sng" dirty="0">
                <a:solidFill>
                  <a:srgbClr val="000000"/>
                </a:solidFill>
              </a:rPr>
              <a:t>  </a:t>
            </a:r>
            <a:r>
              <a:rPr lang="en-US" altLang="zh-CN" sz="2400" b="1" u="sng" dirty="0">
                <a:solidFill>
                  <a:srgbClr val="000000"/>
                </a:solidFill>
              </a:rPr>
              <a:t>C   </a:t>
            </a:r>
            <a:r>
              <a:rPr lang="zh-CN" altLang="en-US" sz="2400" b="1" dirty="0">
                <a:solidFill>
                  <a:srgbClr val="000000"/>
                </a:solidFill>
              </a:rPr>
              <a:t>。设栈空时，有输入序列</a:t>
            </a:r>
            <a:r>
              <a:rPr lang="en-US" altLang="zh-CN" sz="2400" b="1" dirty="0">
                <a:solidFill>
                  <a:srgbClr val="000000"/>
                </a:solidFill>
              </a:rPr>
              <a:t>a</a:t>
            </a:r>
            <a:r>
              <a:rPr lang="zh-CN" altLang="en-US" sz="2400" b="1" dirty="0">
                <a:solidFill>
                  <a:srgbClr val="000000"/>
                </a:solidFill>
              </a:rPr>
              <a:t>，</a:t>
            </a:r>
            <a:r>
              <a:rPr lang="en-US" altLang="zh-CN" sz="2400" b="1" dirty="0">
                <a:solidFill>
                  <a:srgbClr val="000000"/>
                </a:solidFill>
              </a:rPr>
              <a:t>b</a:t>
            </a:r>
            <a:r>
              <a:rPr lang="zh-CN" altLang="en-US" sz="2400" b="1" dirty="0">
                <a:solidFill>
                  <a:srgbClr val="000000"/>
                </a:solidFill>
              </a:rPr>
              <a:t>，</a:t>
            </a:r>
            <a:r>
              <a:rPr lang="en-US" altLang="zh-CN" sz="2400" b="1" dirty="0">
                <a:solidFill>
                  <a:srgbClr val="000000"/>
                </a:solidFill>
              </a:rPr>
              <a:t>c</a:t>
            </a:r>
            <a:r>
              <a:rPr lang="zh-CN" altLang="en-US" sz="2400" b="1" dirty="0">
                <a:solidFill>
                  <a:srgbClr val="000000"/>
                </a:solidFill>
              </a:rPr>
              <a:t>，经过</a:t>
            </a:r>
            <a:r>
              <a:rPr lang="en-US" altLang="zh-CN" sz="2400" b="1" dirty="0">
                <a:solidFill>
                  <a:srgbClr val="000000"/>
                </a:solidFill>
              </a:rPr>
              <a:t>PUSH</a:t>
            </a:r>
            <a:r>
              <a:rPr lang="zh-CN" altLang="en-US" sz="2400" b="1" dirty="0">
                <a:solidFill>
                  <a:srgbClr val="000000"/>
                </a:solidFill>
              </a:rPr>
              <a:t>，</a:t>
            </a:r>
            <a:r>
              <a:rPr lang="en-US" altLang="zh-CN" sz="2400" b="1" dirty="0">
                <a:solidFill>
                  <a:srgbClr val="000000"/>
                </a:solidFill>
              </a:rPr>
              <a:t>POP</a:t>
            </a:r>
            <a:r>
              <a:rPr lang="zh-CN" altLang="en-US" sz="2400" b="1" dirty="0">
                <a:solidFill>
                  <a:srgbClr val="000000"/>
                </a:solidFill>
              </a:rPr>
              <a:t>，</a:t>
            </a:r>
            <a:r>
              <a:rPr lang="en-US" altLang="zh-CN" sz="2400" b="1" dirty="0">
                <a:solidFill>
                  <a:srgbClr val="000000"/>
                </a:solidFill>
              </a:rPr>
              <a:t>PUSH</a:t>
            </a:r>
            <a:r>
              <a:rPr lang="zh-CN" altLang="en-US" sz="2400" b="1" dirty="0">
                <a:solidFill>
                  <a:srgbClr val="000000"/>
                </a:solidFill>
              </a:rPr>
              <a:t>，</a:t>
            </a:r>
            <a:r>
              <a:rPr lang="en-US" altLang="zh-CN" sz="2400" b="1" dirty="0">
                <a:solidFill>
                  <a:srgbClr val="000000"/>
                </a:solidFill>
              </a:rPr>
              <a:t>PUSH</a:t>
            </a:r>
            <a:r>
              <a:rPr lang="zh-CN" altLang="en-US" sz="2400" b="1" dirty="0">
                <a:solidFill>
                  <a:srgbClr val="000000"/>
                </a:solidFill>
              </a:rPr>
              <a:t>，</a:t>
            </a:r>
            <a:r>
              <a:rPr lang="en-US" altLang="zh-CN" sz="2400" b="1" dirty="0">
                <a:solidFill>
                  <a:srgbClr val="000000"/>
                </a:solidFill>
              </a:rPr>
              <a:t>POP</a:t>
            </a:r>
            <a:r>
              <a:rPr lang="zh-CN" altLang="en-US" sz="2400" b="1" dirty="0">
                <a:solidFill>
                  <a:srgbClr val="000000"/>
                </a:solidFill>
              </a:rPr>
              <a:t>操作后，从栈中弹出的元素的序列是</a:t>
            </a:r>
            <a:r>
              <a:rPr lang="zh-CN" altLang="en-US" sz="2400" b="1" u="sng" dirty="0">
                <a:solidFill>
                  <a:srgbClr val="000000"/>
                </a:solidFill>
              </a:rPr>
              <a:t>  </a:t>
            </a:r>
            <a:r>
              <a:rPr lang="en-US" altLang="zh-CN" sz="2400" b="1" u="sng" dirty="0">
                <a:solidFill>
                  <a:srgbClr val="000000"/>
                </a:solidFill>
              </a:rPr>
              <a:t>D   </a:t>
            </a:r>
            <a:r>
              <a:rPr lang="zh-CN" altLang="en-US" sz="2400" b="1" dirty="0">
                <a:solidFill>
                  <a:srgbClr val="000000"/>
                </a:solidFill>
              </a:rPr>
              <a:t>，变量</a:t>
            </a:r>
            <a:r>
              <a:rPr lang="en-US" altLang="zh-CN" sz="2400" b="1" dirty="0">
                <a:solidFill>
                  <a:srgbClr val="000000"/>
                </a:solidFill>
              </a:rPr>
              <a:t>T</a:t>
            </a:r>
            <a:r>
              <a:rPr lang="zh-CN" altLang="en-US" sz="2400" b="1" dirty="0">
                <a:solidFill>
                  <a:srgbClr val="000000"/>
                </a:solidFill>
              </a:rPr>
              <a:t>的值是</a:t>
            </a:r>
            <a:r>
              <a:rPr lang="zh-CN" altLang="en-US" sz="2400" b="1" u="sng" dirty="0">
                <a:solidFill>
                  <a:srgbClr val="000000"/>
                </a:solidFill>
              </a:rPr>
              <a:t>  </a:t>
            </a:r>
            <a:r>
              <a:rPr lang="en-US" altLang="zh-CN" sz="2400" b="1" u="sng" dirty="0">
                <a:solidFill>
                  <a:srgbClr val="000000"/>
                </a:solidFill>
              </a:rPr>
              <a:t>E   </a:t>
            </a:r>
            <a:r>
              <a:rPr lang="zh-CN" altLang="en-US" sz="2400" b="1" dirty="0">
                <a:solidFill>
                  <a:srgbClr val="000000"/>
                </a:solidFill>
              </a:rPr>
              <a:t>。</a:t>
            </a:r>
          </a:p>
          <a:p>
            <a:pPr>
              <a:lnSpc>
                <a:spcPct val="80000"/>
              </a:lnSpc>
            </a:pPr>
            <a:r>
              <a:rPr lang="zh-CN" altLang="en-US" sz="2400" b="1" dirty="0">
                <a:solidFill>
                  <a:srgbClr val="000000"/>
                </a:solidFill>
              </a:rPr>
              <a:t>供选择的答案：</a:t>
            </a:r>
            <a:r>
              <a:rPr lang="en-US" altLang="zh-CN" sz="2400" b="1" dirty="0">
                <a:solidFill>
                  <a:srgbClr val="000000"/>
                </a:solidFill>
              </a:rPr>
              <a:t>A</a:t>
            </a:r>
            <a:r>
              <a:rPr lang="zh-CN" altLang="en-US" sz="2400" b="1" dirty="0">
                <a:solidFill>
                  <a:srgbClr val="000000"/>
                </a:solidFill>
              </a:rPr>
              <a:t>： ① 先进先出    ②后进先出	 ③进优于出	      ④出优于进	⑤ 随机进出</a:t>
            </a:r>
          </a:p>
          <a:p>
            <a:pPr>
              <a:lnSpc>
                <a:spcPct val="80000"/>
              </a:lnSpc>
            </a:pPr>
            <a:r>
              <a:rPr lang="en-US" altLang="zh-CN" sz="2400" b="1" dirty="0">
                <a:solidFill>
                  <a:srgbClr val="000000"/>
                </a:solidFill>
              </a:rPr>
              <a:t>B</a:t>
            </a:r>
            <a:r>
              <a:rPr lang="zh-CN" altLang="en-US" sz="2400" b="1" dirty="0">
                <a:solidFill>
                  <a:srgbClr val="000000"/>
                </a:solidFill>
              </a:rPr>
              <a:t>，</a:t>
            </a:r>
            <a:r>
              <a:rPr lang="en-US" altLang="zh-CN" sz="2400" b="1" dirty="0">
                <a:solidFill>
                  <a:srgbClr val="000000"/>
                </a:solidFill>
              </a:rPr>
              <a:t>C</a:t>
            </a:r>
            <a:r>
              <a:rPr lang="zh-CN" altLang="en-US" sz="2400" b="1" dirty="0">
                <a:solidFill>
                  <a:srgbClr val="000000"/>
                </a:solidFill>
              </a:rPr>
              <a:t>：	① 加</a:t>
            </a:r>
            <a:r>
              <a:rPr lang="en-US" altLang="zh-CN" sz="2400" b="1" dirty="0">
                <a:solidFill>
                  <a:srgbClr val="000000"/>
                </a:solidFill>
              </a:rPr>
              <a:t>1    ②</a:t>
            </a:r>
            <a:r>
              <a:rPr lang="zh-CN" altLang="en-US" sz="2400" b="1" dirty="0">
                <a:solidFill>
                  <a:srgbClr val="000000"/>
                </a:solidFill>
              </a:rPr>
              <a:t>减</a:t>
            </a:r>
            <a:r>
              <a:rPr lang="en-US" altLang="zh-CN" sz="2400" b="1" dirty="0">
                <a:solidFill>
                  <a:srgbClr val="000000"/>
                </a:solidFill>
              </a:rPr>
              <a:t>1       ③</a:t>
            </a:r>
            <a:r>
              <a:rPr lang="zh-CN" altLang="en-US" sz="2400" b="1" dirty="0">
                <a:solidFill>
                  <a:srgbClr val="000000"/>
                </a:solidFill>
              </a:rPr>
              <a:t>不变  	         ④清</a:t>
            </a:r>
            <a:r>
              <a:rPr lang="en-US" altLang="zh-CN" sz="2400" b="1" dirty="0">
                <a:solidFill>
                  <a:srgbClr val="000000"/>
                </a:solidFill>
              </a:rPr>
              <a:t>0  ⑤ </a:t>
            </a:r>
            <a:r>
              <a:rPr lang="zh-CN" altLang="en-US" sz="2400" b="1" dirty="0">
                <a:solidFill>
                  <a:srgbClr val="000000"/>
                </a:solidFill>
              </a:rPr>
              <a:t>加</a:t>
            </a:r>
            <a:r>
              <a:rPr lang="en-US" altLang="zh-CN" sz="2400" b="1" dirty="0">
                <a:solidFill>
                  <a:srgbClr val="000000"/>
                </a:solidFill>
              </a:rPr>
              <a:t>2      ⑥</a:t>
            </a:r>
            <a:r>
              <a:rPr lang="zh-CN" altLang="en-US" sz="2400" b="1" dirty="0">
                <a:solidFill>
                  <a:srgbClr val="000000"/>
                </a:solidFill>
              </a:rPr>
              <a:t>减</a:t>
            </a:r>
            <a:r>
              <a:rPr lang="en-US" altLang="zh-CN" sz="2400" b="1" dirty="0">
                <a:solidFill>
                  <a:srgbClr val="000000"/>
                </a:solidFill>
              </a:rPr>
              <a:t>2</a:t>
            </a:r>
          </a:p>
          <a:p>
            <a:pPr>
              <a:lnSpc>
                <a:spcPct val="80000"/>
              </a:lnSpc>
            </a:pPr>
            <a:r>
              <a:rPr lang="en-US" altLang="zh-CN" sz="2400" b="1" dirty="0">
                <a:solidFill>
                  <a:srgbClr val="000000"/>
                </a:solidFill>
              </a:rPr>
              <a:t>D</a:t>
            </a:r>
            <a:r>
              <a:rPr lang="zh-CN" altLang="en-US" sz="2400" b="1" dirty="0">
                <a:solidFill>
                  <a:srgbClr val="000000"/>
                </a:solidFill>
              </a:rPr>
              <a:t>：① </a:t>
            </a:r>
            <a:r>
              <a:rPr lang="en-US" altLang="zh-CN" sz="2400" b="1" dirty="0" err="1">
                <a:solidFill>
                  <a:srgbClr val="000000"/>
                </a:solidFill>
              </a:rPr>
              <a:t>a,b</a:t>
            </a:r>
            <a:r>
              <a:rPr lang="en-US" altLang="zh-CN" sz="2400" b="1" dirty="0">
                <a:solidFill>
                  <a:srgbClr val="000000"/>
                </a:solidFill>
              </a:rPr>
              <a:t>    ②</a:t>
            </a:r>
            <a:r>
              <a:rPr lang="en-US" altLang="zh-CN" sz="2400" b="1" dirty="0" err="1">
                <a:solidFill>
                  <a:srgbClr val="000000"/>
                </a:solidFill>
              </a:rPr>
              <a:t>b,c</a:t>
            </a:r>
            <a:r>
              <a:rPr lang="en-US" altLang="zh-CN" sz="2400" b="1" dirty="0">
                <a:solidFill>
                  <a:srgbClr val="000000"/>
                </a:solidFill>
              </a:rPr>
              <a:t>	 ③</a:t>
            </a:r>
            <a:r>
              <a:rPr lang="en-US" altLang="zh-CN" sz="2400" b="1" dirty="0" err="1">
                <a:solidFill>
                  <a:srgbClr val="000000"/>
                </a:solidFill>
              </a:rPr>
              <a:t>c,a</a:t>
            </a:r>
            <a:r>
              <a:rPr lang="en-US" altLang="zh-CN" sz="2400" b="1" dirty="0">
                <a:solidFill>
                  <a:srgbClr val="000000"/>
                </a:solidFill>
              </a:rPr>
              <a:t>		④</a:t>
            </a:r>
            <a:r>
              <a:rPr lang="en-US" altLang="zh-CN" sz="2400" b="1" dirty="0" err="1">
                <a:solidFill>
                  <a:srgbClr val="000000"/>
                </a:solidFill>
              </a:rPr>
              <a:t>b,a</a:t>
            </a:r>
            <a:r>
              <a:rPr lang="en-US" altLang="zh-CN" sz="2400" b="1" dirty="0">
                <a:solidFill>
                  <a:srgbClr val="000000"/>
                </a:solidFill>
              </a:rPr>
              <a:t>     ⑤ </a:t>
            </a:r>
            <a:r>
              <a:rPr lang="en-US" altLang="zh-CN" sz="2400" b="1" dirty="0" err="1">
                <a:solidFill>
                  <a:srgbClr val="000000"/>
                </a:solidFill>
              </a:rPr>
              <a:t>c,b</a:t>
            </a:r>
            <a:r>
              <a:rPr lang="en-US" altLang="zh-CN" sz="2400" b="1" dirty="0">
                <a:solidFill>
                  <a:srgbClr val="000000"/>
                </a:solidFill>
              </a:rPr>
              <a:t>     ⑥ </a:t>
            </a:r>
            <a:r>
              <a:rPr lang="en-US" altLang="zh-CN" sz="2400" b="1" dirty="0" err="1">
                <a:solidFill>
                  <a:srgbClr val="000000"/>
                </a:solidFill>
              </a:rPr>
              <a:t>a,c</a:t>
            </a:r>
            <a:endParaRPr lang="en-US" altLang="zh-CN" sz="2400" b="1" dirty="0">
              <a:solidFill>
                <a:srgbClr val="000000"/>
              </a:solidFill>
            </a:endParaRPr>
          </a:p>
          <a:p>
            <a:pPr>
              <a:lnSpc>
                <a:spcPct val="80000"/>
              </a:lnSpc>
            </a:pPr>
            <a:r>
              <a:rPr lang="en-US" altLang="zh-CN" sz="2400" b="1" dirty="0">
                <a:solidFill>
                  <a:srgbClr val="000000"/>
                </a:solidFill>
              </a:rPr>
              <a:t>E</a:t>
            </a:r>
            <a:r>
              <a:rPr lang="zh-CN" altLang="en-US" sz="2400" b="1" dirty="0">
                <a:solidFill>
                  <a:srgbClr val="000000"/>
                </a:solidFill>
              </a:rPr>
              <a:t>：① </a:t>
            </a:r>
            <a:r>
              <a:rPr lang="en-US" altLang="zh-CN" sz="2400" b="1" dirty="0">
                <a:solidFill>
                  <a:srgbClr val="000000"/>
                </a:solidFill>
              </a:rPr>
              <a:t>n+1     ②n+2   ③ n		④ n-1    ⑤ n-2</a:t>
            </a:r>
          </a:p>
          <a:p>
            <a:pPr>
              <a:lnSpc>
                <a:spcPct val="80000"/>
              </a:lnSpc>
            </a:pPr>
            <a:endParaRPr lang="en-US" altLang="zh-CN" sz="2400" b="1" dirty="0">
              <a:solidFill>
                <a:srgbClr val="000000"/>
              </a:solidFill>
            </a:endParaRPr>
          </a:p>
          <a:p>
            <a:pPr>
              <a:lnSpc>
                <a:spcPct val="80000"/>
              </a:lnSpc>
            </a:pPr>
            <a:r>
              <a:rPr lang="en-US" altLang="zh-CN" sz="2400" b="1" dirty="0">
                <a:solidFill>
                  <a:srgbClr val="000000"/>
                </a:solidFill>
              </a:rPr>
              <a:t> ABCDE=</a:t>
            </a:r>
            <a:r>
              <a:rPr lang="en-US" altLang="zh-CN" sz="2400" b="1" u="sng" dirty="0">
                <a:solidFill>
                  <a:srgbClr val="000000"/>
                </a:solidFill>
              </a:rPr>
              <a:t>2,  2,  1,  6,  4</a:t>
            </a:r>
            <a:r>
              <a:rPr lang="en-US" altLang="zh-CN" sz="2400" b="1" dirty="0">
                <a:solidFill>
                  <a:srgbClr val="00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6" end="6"/>
                                            </p:txEl>
                                          </p:spTgt>
                                        </p:tgtEl>
                                        <p:attrNameLst>
                                          <p:attrName>style.visibility</p:attrName>
                                        </p:attrNameLst>
                                      </p:cBhvr>
                                      <p:to>
                                        <p:strVal val="visible"/>
                                      </p:to>
                                    </p:set>
                                    <p:anim calcmode="lin" valueType="num">
                                      <p:cBhvr additive="base">
                                        <p:cTn id="7"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36525" y="0"/>
            <a:ext cx="8855075" cy="6915150"/>
          </a:xfrm>
          <a:prstGeom prst="rect">
            <a:avLst/>
          </a:prstGeom>
          <a:noFill/>
          <a:ln w="9525">
            <a:noFill/>
            <a:miter lim="800000"/>
            <a:headEnd/>
            <a:tailEnd/>
          </a:ln>
        </p:spPr>
        <p:txBody>
          <a:bodyPr>
            <a:spAutoFit/>
          </a:bodyPr>
          <a:lstStyle/>
          <a:p>
            <a:r>
              <a:rPr lang="en-US" altLang="zh-CN" sz="3200" b="1"/>
              <a:t>void</a:t>
            </a:r>
            <a:r>
              <a:rPr lang="en-US" altLang="zh-CN" sz="3200"/>
              <a:t> postorder( BiTree T) {</a:t>
            </a:r>
          </a:p>
          <a:p>
            <a:r>
              <a:rPr lang="en-US" altLang="zh-CN" sz="3200"/>
              <a:t>   p=T;</a:t>
            </a:r>
          </a:p>
          <a:p>
            <a:r>
              <a:rPr lang="en-US" altLang="zh-CN" sz="3200"/>
              <a:t>   </a:t>
            </a:r>
            <a:r>
              <a:rPr lang="en-US" altLang="zh-CN" sz="3200" b="1"/>
              <a:t>while</a:t>
            </a:r>
            <a:r>
              <a:rPr lang="en-US" altLang="zh-CN" sz="3200"/>
              <a:t> (p) {</a:t>
            </a:r>
          </a:p>
          <a:p>
            <a:r>
              <a:rPr lang="en-US" altLang="zh-CN" sz="3200"/>
              <a:t>      </a:t>
            </a:r>
            <a:r>
              <a:rPr lang="en-US" altLang="zh-CN" sz="3200" b="1"/>
              <a:t>switch</a:t>
            </a:r>
            <a:r>
              <a:rPr lang="en-US" altLang="zh-CN" sz="3200"/>
              <a:t> (p-&gt;mark) {</a:t>
            </a:r>
          </a:p>
          <a:p>
            <a:r>
              <a:rPr lang="en-US" altLang="zh-CN" sz="3200"/>
              <a:t>        </a:t>
            </a:r>
            <a:r>
              <a:rPr lang="en-US" altLang="zh-CN" sz="3200" b="1"/>
              <a:t> case</a:t>
            </a:r>
            <a:r>
              <a:rPr lang="en-US" altLang="zh-CN" sz="3200"/>
              <a:t> 0: p-&gt;mark=1;</a:t>
            </a:r>
          </a:p>
          <a:p>
            <a:r>
              <a:rPr lang="en-US" altLang="zh-CN" sz="3200"/>
              <a:t>                  </a:t>
            </a:r>
            <a:r>
              <a:rPr lang="en-US" altLang="zh-CN" sz="3200" b="1"/>
              <a:t>if</a:t>
            </a:r>
            <a:r>
              <a:rPr lang="en-US" altLang="zh-CN" sz="3200"/>
              <a:t> (p-&gt;Lchild) p=p-&gt;Lchild;</a:t>
            </a:r>
          </a:p>
          <a:p>
            <a:r>
              <a:rPr lang="en-US" altLang="zh-CN" sz="3200"/>
              <a:t>                  </a:t>
            </a:r>
            <a:r>
              <a:rPr lang="en-US" altLang="zh-CN" sz="3200" b="1"/>
              <a:t>break</a:t>
            </a:r>
            <a:r>
              <a:rPr lang="en-US" altLang="zh-CN" sz="3200"/>
              <a:t>;</a:t>
            </a:r>
          </a:p>
          <a:p>
            <a:r>
              <a:rPr lang="en-US" altLang="zh-CN" sz="3200"/>
              <a:t>         </a:t>
            </a:r>
            <a:r>
              <a:rPr lang="en-US" altLang="zh-CN" sz="3200" b="1"/>
              <a:t>case</a:t>
            </a:r>
            <a:r>
              <a:rPr lang="en-US" altLang="zh-CN" sz="3200"/>
              <a:t> 1: p-&gt;mark=2;</a:t>
            </a:r>
          </a:p>
          <a:p>
            <a:r>
              <a:rPr lang="en-US" altLang="zh-CN" sz="3200"/>
              <a:t>                  </a:t>
            </a:r>
            <a:r>
              <a:rPr lang="en-US" altLang="zh-CN" sz="3200" b="1"/>
              <a:t>if</a:t>
            </a:r>
            <a:r>
              <a:rPr lang="en-US" altLang="zh-CN" sz="3200"/>
              <a:t> (p-&gt;Rchild) p=p-&gt;Rchild;</a:t>
            </a:r>
          </a:p>
          <a:p>
            <a:r>
              <a:rPr lang="en-US" altLang="zh-CN" sz="3200"/>
              <a:t>                  </a:t>
            </a:r>
            <a:r>
              <a:rPr lang="en-US" altLang="zh-CN" sz="3200" b="1"/>
              <a:t>break</a:t>
            </a:r>
            <a:r>
              <a:rPr lang="en-US" altLang="zh-CN" sz="3200"/>
              <a:t>;</a:t>
            </a:r>
          </a:p>
          <a:p>
            <a:r>
              <a:rPr lang="en-US" altLang="zh-CN" sz="3200"/>
              <a:t>         </a:t>
            </a:r>
            <a:r>
              <a:rPr lang="en-US" altLang="zh-CN" sz="3200" b="1"/>
              <a:t>cas</a:t>
            </a:r>
            <a:r>
              <a:rPr lang="en-US" altLang="zh-CN" sz="3200"/>
              <a:t>e 2: p-&gt;mark=0;</a:t>
            </a:r>
          </a:p>
          <a:p>
            <a:r>
              <a:rPr lang="en-US" altLang="zh-CN" sz="3200"/>
              <a:t>                  visit (p);  p=p-&gt;parent;  </a:t>
            </a:r>
            <a:r>
              <a:rPr lang="en-US" altLang="zh-CN" sz="3200" b="1"/>
              <a:t>break</a:t>
            </a:r>
            <a:r>
              <a:rPr lang="en-US" altLang="zh-CN" sz="3200"/>
              <a:t>;</a:t>
            </a:r>
          </a:p>
          <a:p>
            <a:r>
              <a:rPr lang="en-US" altLang="zh-CN" sz="3200"/>
              <a:t>      </a:t>
            </a:r>
            <a:r>
              <a:rPr lang="en-US" altLang="zh-CN" sz="3200" b="1"/>
              <a:t>}</a:t>
            </a:r>
            <a:r>
              <a:rPr lang="en-US" altLang="zh-CN" sz="3200"/>
              <a:t>//switch</a:t>
            </a:r>
          </a:p>
          <a:p>
            <a:r>
              <a:rPr lang="en-US" altLang="zh-CN" sz="3200" b="1"/>
              <a:t>}</a:t>
            </a:r>
            <a:r>
              <a:rPr lang="en-US" altLang="zh-CN" sz="3200"/>
              <a:t>//postorder</a:t>
            </a:r>
          </a:p>
        </p:txBody>
      </p:sp>
    </p:spTree>
  </p:cSld>
  <p:clrMapOvr>
    <a:masterClrMapping/>
  </p:clrMapOvr>
  <p:transition/>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52400" y="171450"/>
            <a:ext cx="8956675" cy="579438"/>
          </a:xfrm>
          <a:prstGeom prst="rect">
            <a:avLst/>
          </a:prstGeom>
          <a:noFill/>
          <a:ln w="9525">
            <a:noFill/>
            <a:miter lim="800000"/>
            <a:headEnd/>
            <a:tailEnd/>
          </a:ln>
        </p:spPr>
        <p:txBody>
          <a:bodyPr wrap="none">
            <a:spAutoFit/>
          </a:bodyPr>
          <a:lstStyle/>
          <a:p>
            <a:r>
              <a:rPr lang="en-US" altLang="zh-CN" sz="3200" b="1"/>
              <a:t>6.43</a:t>
            </a:r>
            <a:r>
              <a:rPr lang="en-US" altLang="zh-CN" sz="3200"/>
              <a:t>  </a:t>
            </a:r>
            <a:r>
              <a:rPr lang="zh-CN" altLang="en-US" sz="2800" b="1">
                <a:ea typeface="楷体_GB2312" pitchFamily="49" charset="-122"/>
              </a:rPr>
              <a:t>编写递归算法，交换二叉树中所有结点的左右子树</a:t>
            </a:r>
            <a:endParaRPr lang="zh-CN" altLang="en-US" sz="3200"/>
          </a:p>
        </p:txBody>
      </p:sp>
      <p:sp>
        <p:nvSpPr>
          <p:cNvPr id="270339" name="Text Box 3"/>
          <p:cNvSpPr txBox="1">
            <a:spLocks noChangeArrowheads="1"/>
          </p:cNvSpPr>
          <p:nvPr/>
        </p:nvSpPr>
        <p:spPr bwMode="auto">
          <a:xfrm>
            <a:off x="441325" y="754063"/>
            <a:ext cx="7119938" cy="579437"/>
          </a:xfrm>
          <a:prstGeom prst="rect">
            <a:avLst/>
          </a:prstGeom>
          <a:noFill/>
          <a:ln w="9525">
            <a:noFill/>
            <a:miter lim="800000"/>
            <a:headEnd/>
            <a:tailEnd/>
          </a:ln>
        </p:spPr>
        <p:txBody>
          <a:bodyPr wrap="none">
            <a:spAutoFit/>
          </a:bodyPr>
          <a:lstStyle/>
          <a:p>
            <a:r>
              <a:rPr lang="zh-CN" altLang="en-US" sz="3200" b="1"/>
              <a:t>注意：</a:t>
            </a:r>
            <a:r>
              <a:rPr lang="zh-CN" altLang="en-US" sz="3200" b="1">
                <a:ea typeface="隶书" pitchFamily="49" charset="-122"/>
              </a:rPr>
              <a:t>此题不能依中序遍历的次序进行</a:t>
            </a:r>
            <a:endParaRPr lang="zh-CN" altLang="en-US" sz="3200"/>
          </a:p>
        </p:txBody>
      </p:sp>
      <p:sp>
        <p:nvSpPr>
          <p:cNvPr id="270340" name="Text Box 4"/>
          <p:cNvSpPr txBox="1">
            <a:spLocks noChangeArrowheads="1"/>
          </p:cNvSpPr>
          <p:nvPr/>
        </p:nvSpPr>
        <p:spPr bwMode="auto">
          <a:xfrm>
            <a:off x="708025" y="1600200"/>
            <a:ext cx="8207375" cy="4846638"/>
          </a:xfrm>
          <a:prstGeom prst="rect">
            <a:avLst/>
          </a:prstGeom>
          <a:noFill/>
          <a:ln w="9525">
            <a:noFill/>
            <a:miter lim="800000"/>
            <a:headEnd/>
            <a:tailEnd/>
          </a:ln>
        </p:spPr>
        <p:txBody>
          <a:bodyPr>
            <a:spAutoFit/>
          </a:bodyPr>
          <a:lstStyle/>
          <a:p>
            <a:pPr>
              <a:spcBef>
                <a:spcPct val="25000"/>
              </a:spcBef>
            </a:pPr>
            <a:r>
              <a:rPr lang="en-US" altLang="zh-CN" sz="3200" b="1"/>
              <a:t>void</a:t>
            </a:r>
            <a:r>
              <a:rPr lang="en-US" altLang="zh-CN" sz="3200"/>
              <a:t> swap( BiTree BT )</a:t>
            </a:r>
          </a:p>
          <a:p>
            <a:pPr>
              <a:spcBef>
                <a:spcPct val="25000"/>
              </a:spcBef>
            </a:pPr>
            <a:r>
              <a:rPr lang="en-US" altLang="zh-CN" sz="3200" b="1"/>
              <a:t>{</a:t>
            </a:r>
            <a:endParaRPr lang="en-US" altLang="zh-CN" sz="3200"/>
          </a:p>
          <a:p>
            <a:pPr>
              <a:spcBef>
                <a:spcPct val="25000"/>
              </a:spcBef>
            </a:pPr>
            <a:r>
              <a:rPr lang="en-US" altLang="zh-CN" sz="3200"/>
              <a:t>   </a:t>
            </a:r>
            <a:r>
              <a:rPr lang="en-US" altLang="zh-CN" sz="3200" b="1"/>
              <a:t> if</a:t>
            </a:r>
            <a:r>
              <a:rPr lang="en-US" altLang="zh-CN" sz="3200"/>
              <a:t> (BT) </a:t>
            </a:r>
            <a:r>
              <a:rPr lang="en-US" altLang="zh-CN" sz="3200" b="1"/>
              <a:t>{</a:t>
            </a:r>
            <a:endParaRPr lang="en-US" altLang="zh-CN" sz="3200"/>
          </a:p>
          <a:p>
            <a:pPr>
              <a:spcBef>
                <a:spcPct val="25000"/>
              </a:spcBef>
            </a:pPr>
            <a:r>
              <a:rPr lang="en-US" altLang="zh-CN" sz="3200"/>
              <a:t>        BT-&gt;lchild  </a:t>
            </a:r>
            <a:r>
              <a:rPr lang="en-US" altLang="zh-CN" sz="3200">
                <a:sym typeface="Symbol" pitchFamily="18" charset="2"/>
              </a:rPr>
              <a:t></a:t>
            </a:r>
            <a:r>
              <a:rPr lang="en-US" altLang="zh-CN" sz="3200"/>
              <a:t> BT-&gt;rchild;</a:t>
            </a:r>
          </a:p>
          <a:p>
            <a:pPr>
              <a:spcBef>
                <a:spcPct val="25000"/>
              </a:spcBef>
            </a:pPr>
            <a:r>
              <a:rPr lang="en-US" altLang="zh-CN" sz="3200"/>
              <a:t>        swap( BT-&gt;lchild);</a:t>
            </a:r>
          </a:p>
          <a:p>
            <a:pPr>
              <a:spcBef>
                <a:spcPct val="25000"/>
              </a:spcBef>
            </a:pPr>
            <a:r>
              <a:rPr lang="en-US" altLang="zh-CN" sz="3200"/>
              <a:t>        swap( BT-&gt;rchild);</a:t>
            </a:r>
          </a:p>
          <a:p>
            <a:pPr>
              <a:spcBef>
                <a:spcPct val="25000"/>
              </a:spcBef>
            </a:pPr>
            <a:r>
              <a:rPr lang="en-US" altLang="zh-CN" sz="3200"/>
              <a:t>    </a:t>
            </a:r>
            <a:r>
              <a:rPr lang="en-US" altLang="zh-CN" sz="3200" b="1"/>
              <a:t>}</a:t>
            </a:r>
          </a:p>
          <a:p>
            <a:pPr>
              <a:spcBef>
                <a:spcPct val="25000"/>
              </a:spcBef>
            </a:pPr>
            <a:r>
              <a:rPr lang="en-US" altLang="zh-CN" sz="3200" b="1"/>
              <a:t>}</a:t>
            </a:r>
            <a:endParaRPr lang="en-US" altLang="zh-CN"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70339"/>
                                        </p:tgtEl>
                                        <p:attrNameLst>
                                          <p:attrName>style.visibility</p:attrName>
                                        </p:attrNameLst>
                                      </p:cBhvr>
                                      <p:to>
                                        <p:strVal val="visible"/>
                                      </p:to>
                                    </p:set>
                                    <p:animEffect transition="in" filter="strips(downRight)">
                                      <p:cBhvr>
                                        <p:cTn id="7" dur="500"/>
                                        <p:tgtEl>
                                          <p:spTgt spid="2703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0340"/>
                                        </p:tgtEl>
                                        <p:attrNameLst>
                                          <p:attrName>style.visibility</p:attrName>
                                        </p:attrNameLst>
                                      </p:cBhvr>
                                      <p:to>
                                        <p:strVal val="visible"/>
                                      </p:to>
                                    </p:set>
                                    <p:animEffect transition="in" filter="strips(downRight)">
                                      <p:cBhvr>
                                        <p:cTn id="12" dur="500"/>
                                        <p:tgtEl>
                                          <p:spTgt spid="270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autoUpdateAnimBg="0"/>
      <p:bldP spid="270340" grpId="0" autoUpdateAnimBg="0"/>
    </p:bld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36525" y="92075"/>
            <a:ext cx="9007475" cy="1739900"/>
          </a:xfrm>
          <a:prstGeom prst="rect">
            <a:avLst/>
          </a:prstGeom>
          <a:noFill/>
          <a:ln w="9525">
            <a:noFill/>
            <a:miter lim="800000"/>
            <a:headEnd/>
            <a:tailEnd/>
          </a:ln>
        </p:spPr>
        <p:txBody>
          <a:bodyPr>
            <a:spAutoFit/>
          </a:bodyPr>
          <a:lstStyle/>
          <a:p>
            <a:r>
              <a:rPr lang="en-US" altLang="zh-CN" sz="3600" b="1">
                <a:ea typeface="楷体_GB2312" pitchFamily="49" charset="-122"/>
              </a:rPr>
              <a:t>6.45</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编写递归算法：对于二叉树中每一个元素值为</a:t>
            </a:r>
            <a:r>
              <a:rPr lang="en-US" altLang="zh-CN" sz="3600">
                <a:latin typeface="楷体_GB2312" pitchFamily="49" charset="-122"/>
                <a:ea typeface="楷体_GB2312" pitchFamily="49" charset="-122"/>
              </a:rPr>
              <a:t>x</a:t>
            </a:r>
            <a:r>
              <a:rPr lang="zh-CN" altLang="en-US" sz="3600">
                <a:latin typeface="楷体_GB2312" pitchFamily="49" charset="-122"/>
                <a:ea typeface="楷体_GB2312" pitchFamily="49" charset="-122"/>
              </a:rPr>
              <a:t>的结点，删去以它为根的子树，并释放相应的空间。</a:t>
            </a:r>
          </a:p>
        </p:txBody>
      </p:sp>
      <p:sp>
        <p:nvSpPr>
          <p:cNvPr id="237571" name="Text Box 3"/>
          <p:cNvSpPr txBox="1">
            <a:spLocks noChangeArrowheads="1"/>
          </p:cNvSpPr>
          <p:nvPr/>
        </p:nvSpPr>
        <p:spPr bwMode="auto">
          <a:xfrm>
            <a:off x="136525" y="1997075"/>
            <a:ext cx="8855075" cy="641350"/>
          </a:xfrm>
          <a:prstGeom prst="rect">
            <a:avLst/>
          </a:prstGeom>
          <a:noFill/>
          <a:ln w="9525">
            <a:noFill/>
            <a:miter lim="800000"/>
            <a:headEnd/>
            <a:tailEnd/>
          </a:ln>
        </p:spPr>
        <p:txBody>
          <a:bodyPr>
            <a:spAutoFit/>
          </a:bodyPr>
          <a:lstStyle/>
          <a:p>
            <a:r>
              <a:rPr lang="zh-CN" altLang="en-US" sz="3600">
                <a:latin typeface="楷体_GB2312" pitchFamily="49" charset="-122"/>
                <a:ea typeface="楷体_GB2312" pitchFamily="49" charset="-122"/>
              </a:rPr>
              <a:t>分析</a:t>
            </a:r>
            <a:r>
              <a:rPr lang="en-US" altLang="zh-CN" sz="3600">
                <a:latin typeface="楷体_GB2312" pitchFamily="49" charset="-122"/>
                <a:ea typeface="楷体_GB2312" pitchFamily="49" charset="-122"/>
              </a:rPr>
              <a:t>:</a:t>
            </a:r>
          </a:p>
        </p:txBody>
      </p:sp>
      <p:sp>
        <p:nvSpPr>
          <p:cNvPr id="237572" name="Text Box 4"/>
          <p:cNvSpPr txBox="1">
            <a:spLocks noChangeArrowheads="1"/>
          </p:cNvSpPr>
          <p:nvPr/>
        </p:nvSpPr>
        <p:spPr bwMode="auto">
          <a:xfrm>
            <a:off x="288925" y="2863850"/>
            <a:ext cx="9007475" cy="1555750"/>
          </a:xfrm>
          <a:prstGeom prst="rect">
            <a:avLst/>
          </a:prstGeom>
          <a:noFill/>
          <a:ln w="9525">
            <a:noFill/>
            <a:miter lim="800000"/>
            <a:headEnd/>
            <a:tailEnd/>
          </a:ln>
        </p:spPr>
        <p:txBody>
          <a:bodyPr>
            <a:spAutoFit/>
          </a:bodyPr>
          <a:lstStyle/>
          <a:p>
            <a:r>
              <a:rPr lang="en-US" altLang="zh-CN" sz="3600">
                <a:ea typeface="楷体_GB2312" pitchFamily="49" charset="-122"/>
              </a:rPr>
              <a:t>1</a:t>
            </a:r>
            <a:r>
              <a:rPr lang="zh-CN" altLang="en-US" sz="3600">
                <a:latin typeface="楷体_GB2312" pitchFamily="49" charset="-122"/>
                <a:ea typeface="楷体_GB2312" pitchFamily="49" charset="-122"/>
              </a:rPr>
              <a:t>。在先序遍历二叉树的过程中查找每一个元素值为</a:t>
            </a:r>
            <a:r>
              <a:rPr lang="en-US" altLang="zh-CN" sz="3600">
                <a:ea typeface="楷体_GB2312" pitchFamily="49" charset="-122"/>
              </a:rPr>
              <a:t>x</a:t>
            </a:r>
            <a:r>
              <a:rPr lang="zh-CN" altLang="en-US" sz="3600">
                <a:latin typeface="楷体_GB2312" pitchFamily="49" charset="-122"/>
                <a:ea typeface="楷体_GB2312" pitchFamily="49" charset="-122"/>
              </a:rPr>
              <a:t>的结点；</a:t>
            </a:r>
          </a:p>
          <a:p>
            <a:endParaRPr lang="en-US" altLang="zh-CN" sz="2400"/>
          </a:p>
        </p:txBody>
      </p:sp>
      <p:sp>
        <p:nvSpPr>
          <p:cNvPr id="237573" name="Text Box 5"/>
          <p:cNvSpPr txBox="1">
            <a:spLocks noChangeArrowheads="1"/>
          </p:cNvSpPr>
          <p:nvPr/>
        </p:nvSpPr>
        <p:spPr bwMode="auto">
          <a:xfrm>
            <a:off x="288925" y="4127500"/>
            <a:ext cx="8702675" cy="641350"/>
          </a:xfrm>
          <a:prstGeom prst="rect">
            <a:avLst/>
          </a:prstGeom>
          <a:noFill/>
          <a:ln w="9525">
            <a:noFill/>
            <a:miter lim="800000"/>
            <a:headEnd/>
            <a:tailEnd/>
          </a:ln>
        </p:spPr>
        <p:txBody>
          <a:bodyPr>
            <a:spAutoFit/>
          </a:bodyPr>
          <a:lstStyle/>
          <a:p>
            <a:r>
              <a:rPr lang="en-US" altLang="zh-CN" sz="3600">
                <a:ea typeface="楷体_GB2312" pitchFamily="49" charset="-122"/>
              </a:rPr>
              <a:t>2</a:t>
            </a:r>
            <a:r>
              <a:rPr lang="zh-CN" altLang="en-US" sz="3600">
                <a:latin typeface="楷体_GB2312" pitchFamily="49" charset="-122"/>
                <a:ea typeface="楷体_GB2312" pitchFamily="49" charset="-122"/>
              </a:rPr>
              <a:t>。修改其双亲结点的相应指针；</a:t>
            </a:r>
          </a:p>
        </p:txBody>
      </p:sp>
      <p:sp>
        <p:nvSpPr>
          <p:cNvPr id="237574" name="Text Box 6"/>
          <p:cNvSpPr txBox="1">
            <a:spLocks noChangeArrowheads="1"/>
          </p:cNvSpPr>
          <p:nvPr/>
        </p:nvSpPr>
        <p:spPr bwMode="auto">
          <a:xfrm>
            <a:off x="365125" y="4997450"/>
            <a:ext cx="8474075" cy="1190625"/>
          </a:xfrm>
          <a:prstGeom prst="rect">
            <a:avLst/>
          </a:prstGeom>
          <a:noFill/>
          <a:ln w="9525">
            <a:noFill/>
            <a:miter lim="800000"/>
            <a:headEnd/>
            <a:tailEnd/>
          </a:ln>
        </p:spPr>
        <p:txBody>
          <a:bodyPr>
            <a:spAutoFit/>
          </a:bodyPr>
          <a:lstStyle/>
          <a:p>
            <a:r>
              <a:rPr lang="en-US" altLang="zh-CN" sz="3600">
                <a:ea typeface="楷体_GB2312" pitchFamily="49" charset="-122"/>
              </a:rPr>
              <a:t>3</a:t>
            </a:r>
            <a:r>
              <a:rPr lang="zh-CN" altLang="en-US" sz="3600">
                <a:latin typeface="楷体_GB2312" pitchFamily="49" charset="-122"/>
                <a:ea typeface="楷体_GB2312" pitchFamily="49" charset="-122"/>
              </a:rPr>
              <a:t>。释放以它为根的子树上的所有结点，则应该后序遍历以它为根的子树。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37571"/>
                                        </p:tgtEl>
                                        <p:attrNameLst>
                                          <p:attrName>style.visibility</p:attrName>
                                        </p:attrNameLst>
                                      </p:cBhvr>
                                      <p:to>
                                        <p:strVal val="visible"/>
                                      </p:to>
                                    </p:set>
                                    <p:anim calcmode="lin" valueType="num">
                                      <p:cBhvr additive="base">
                                        <p:cTn id="7" dur="500" fill="hold"/>
                                        <p:tgtEl>
                                          <p:spTgt spid="237571"/>
                                        </p:tgtEl>
                                        <p:attrNameLst>
                                          <p:attrName>ppt_x</p:attrName>
                                        </p:attrNameLst>
                                      </p:cBhvr>
                                      <p:tavLst>
                                        <p:tav tm="0">
                                          <p:val>
                                            <p:strVal val="0-#ppt_w/2"/>
                                          </p:val>
                                        </p:tav>
                                        <p:tav tm="100000">
                                          <p:val>
                                            <p:strVal val="#ppt_x"/>
                                          </p:val>
                                        </p:tav>
                                      </p:tavLst>
                                    </p:anim>
                                    <p:anim calcmode="lin" valueType="num">
                                      <p:cBhvr additive="base">
                                        <p:cTn id="8" dur="500" fill="hold"/>
                                        <p:tgtEl>
                                          <p:spTgt spid="23757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7572"/>
                                        </p:tgtEl>
                                        <p:attrNameLst>
                                          <p:attrName>style.visibility</p:attrName>
                                        </p:attrNameLst>
                                      </p:cBhvr>
                                      <p:to>
                                        <p:strVal val="visible"/>
                                      </p:to>
                                    </p:set>
                                    <p:anim calcmode="lin" valueType="num">
                                      <p:cBhvr additive="base">
                                        <p:cTn id="13" dur="500" fill="hold"/>
                                        <p:tgtEl>
                                          <p:spTgt spid="237572"/>
                                        </p:tgtEl>
                                        <p:attrNameLst>
                                          <p:attrName>ppt_x</p:attrName>
                                        </p:attrNameLst>
                                      </p:cBhvr>
                                      <p:tavLst>
                                        <p:tav tm="0">
                                          <p:val>
                                            <p:strVal val="#ppt_x"/>
                                          </p:val>
                                        </p:tav>
                                        <p:tav tm="100000">
                                          <p:val>
                                            <p:strVal val="#ppt_x"/>
                                          </p:val>
                                        </p:tav>
                                      </p:tavLst>
                                    </p:anim>
                                    <p:anim calcmode="lin" valueType="num">
                                      <p:cBhvr additive="base">
                                        <p:cTn id="14" dur="500" fill="hold"/>
                                        <p:tgtEl>
                                          <p:spTgt spid="2375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7573"/>
                                        </p:tgtEl>
                                        <p:attrNameLst>
                                          <p:attrName>style.visibility</p:attrName>
                                        </p:attrNameLst>
                                      </p:cBhvr>
                                      <p:to>
                                        <p:strVal val="visible"/>
                                      </p:to>
                                    </p:set>
                                    <p:anim calcmode="lin" valueType="num">
                                      <p:cBhvr additive="base">
                                        <p:cTn id="19" dur="500" fill="hold"/>
                                        <p:tgtEl>
                                          <p:spTgt spid="237573"/>
                                        </p:tgtEl>
                                        <p:attrNameLst>
                                          <p:attrName>ppt_x</p:attrName>
                                        </p:attrNameLst>
                                      </p:cBhvr>
                                      <p:tavLst>
                                        <p:tav tm="0">
                                          <p:val>
                                            <p:strVal val="#ppt_x"/>
                                          </p:val>
                                        </p:tav>
                                        <p:tav tm="100000">
                                          <p:val>
                                            <p:strVal val="#ppt_x"/>
                                          </p:val>
                                        </p:tav>
                                      </p:tavLst>
                                    </p:anim>
                                    <p:anim calcmode="lin" valueType="num">
                                      <p:cBhvr additive="base">
                                        <p:cTn id="20" dur="500" fill="hold"/>
                                        <p:tgtEl>
                                          <p:spTgt spid="2375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7574"/>
                                        </p:tgtEl>
                                        <p:attrNameLst>
                                          <p:attrName>style.visibility</p:attrName>
                                        </p:attrNameLst>
                                      </p:cBhvr>
                                      <p:to>
                                        <p:strVal val="visible"/>
                                      </p:to>
                                    </p:set>
                                    <p:anim calcmode="lin" valueType="num">
                                      <p:cBhvr additive="base">
                                        <p:cTn id="25" dur="500" fill="hold"/>
                                        <p:tgtEl>
                                          <p:spTgt spid="237574"/>
                                        </p:tgtEl>
                                        <p:attrNameLst>
                                          <p:attrName>ppt_x</p:attrName>
                                        </p:attrNameLst>
                                      </p:cBhvr>
                                      <p:tavLst>
                                        <p:tav tm="0">
                                          <p:val>
                                            <p:strVal val="#ppt_x"/>
                                          </p:val>
                                        </p:tav>
                                        <p:tav tm="100000">
                                          <p:val>
                                            <p:strVal val="#ppt_x"/>
                                          </p:val>
                                        </p:tav>
                                      </p:tavLst>
                                    </p:anim>
                                    <p:anim calcmode="lin" valueType="num">
                                      <p:cBhvr additive="base">
                                        <p:cTn id="26" dur="500" fill="hold"/>
                                        <p:tgtEl>
                                          <p:spTgt spid="237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utoUpdateAnimBg="0"/>
      <p:bldP spid="237572" grpId="0" autoUpdateAnimBg="0"/>
      <p:bldP spid="237573" grpId="0" autoUpdateAnimBg="0"/>
      <p:bldP spid="237574" grpId="0" autoUpdateAnimBg="0"/>
    </p:bld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52400" y="184150"/>
            <a:ext cx="9083675" cy="6683375"/>
          </a:xfrm>
          <a:prstGeom prst="rect">
            <a:avLst/>
          </a:prstGeom>
          <a:noFill/>
          <a:ln w="9525">
            <a:noFill/>
            <a:miter lim="800000"/>
            <a:headEnd/>
            <a:tailEnd/>
          </a:ln>
        </p:spPr>
        <p:txBody>
          <a:bodyPr wrap="none">
            <a:spAutoFit/>
          </a:bodyPr>
          <a:lstStyle/>
          <a:p>
            <a:r>
              <a:rPr lang="en-US" altLang="zh-CN" sz="3600" b="1"/>
              <a:t>void</a:t>
            </a:r>
            <a:r>
              <a:rPr lang="en-US" altLang="zh-CN" sz="3600"/>
              <a:t> Delete-X( BiTree &amp;BT, ElemType x){</a:t>
            </a:r>
          </a:p>
          <a:p>
            <a:r>
              <a:rPr lang="en-US" altLang="zh-CN" sz="3600"/>
              <a:t>  </a:t>
            </a:r>
            <a:r>
              <a:rPr lang="en-US" altLang="zh-CN" sz="3600" b="1"/>
              <a:t> if </a:t>
            </a:r>
            <a:r>
              <a:rPr lang="en-US" altLang="zh-CN" sz="3600"/>
              <a:t>(BT) {</a:t>
            </a:r>
          </a:p>
          <a:p>
            <a:r>
              <a:rPr lang="en-US" altLang="zh-CN" sz="3600"/>
              <a:t>      </a:t>
            </a:r>
            <a:r>
              <a:rPr lang="en-US" altLang="zh-CN" sz="3600" b="1"/>
              <a:t>if </a:t>
            </a:r>
            <a:r>
              <a:rPr lang="en-US" altLang="zh-CN" sz="3600"/>
              <a:t>(BT-&gt;data==x)</a:t>
            </a:r>
          </a:p>
          <a:p>
            <a:r>
              <a:rPr lang="en-US" altLang="zh-CN" sz="3600"/>
              <a:t>         { disp(BT);  </a:t>
            </a:r>
            <a:r>
              <a:rPr lang="en-US" altLang="zh-CN" sz="2800">
                <a:ea typeface="楷体_GB2312" pitchFamily="49" charset="-122"/>
              </a:rPr>
              <a:t>//</a:t>
            </a:r>
            <a:r>
              <a:rPr lang="zh-CN" altLang="zh-CN" sz="2800">
                <a:latin typeface="楷体_GB2312" pitchFamily="49" charset="-122"/>
                <a:ea typeface="楷体_GB2312" pitchFamily="49" charset="-122"/>
              </a:rPr>
              <a:t>后序遍历释放被删子树中所有结点</a:t>
            </a:r>
            <a:endParaRPr lang="zh-CN" altLang="en-US" sz="3600"/>
          </a:p>
          <a:p>
            <a:r>
              <a:rPr lang="zh-CN" altLang="en-US" sz="3600"/>
              <a:t>            </a:t>
            </a:r>
            <a:r>
              <a:rPr lang="en-US" altLang="zh-CN" sz="3600" b="1"/>
              <a:t>BT=NULL</a:t>
            </a:r>
            <a:r>
              <a:rPr lang="en-US" altLang="zh-CN" sz="3600"/>
              <a:t>; // </a:t>
            </a:r>
            <a:r>
              <a:rPr lang="zh-CN" altLang="en-US" sz="3200">
                <a:ea typeface="楷体_GB2312" pitchFamily="49" charset="-122"/>
              </a:rPr>
              <a:t>修改指针，删除子树</a:t>
            </a:r>
          </a:p>
          <a:p>
            <a:r>
              <a:rPr lang="zh-CN" altLang="en-US" sz="3200">
                <a:ea typeface="楷体_GB2312" pitchFamily="49" charset="-122"/>
              </a:rPr>
              <a:t>           </a:t>
            </a:r>
            <a:r>
              <a:rPr lang="en-US" altLang="zh-CN" sz="3600"/>
              <a:t>}</a:t>
            </a:r>
          </a:p>
          <a:p>
            <a:r>
              <a:rPr lang="en-US" altLang="zh-CN" sz="3600"/>
              <a:t>      </a:t>
            </a:r>
            <a:r>
              <a:rPr lang="en-US" altLang="zh-CN" sz="3600" b="1"/>
              <a:t>else</a:t>
            </a:r>
            <a:r>
              <a:rPr lang="en-US" altLang="zh-CN" sz="3600"/>
              <a:t> </a:t>
            </a:r>
          </a:p>
          <a:p>
            <a:r>
              <a:rPr lang="en-US" altLang="zh-CN" sz="3600"/>
              <a:t>         { Delete-X(BT-&gt;Lchild, x);</a:t>
            </a:r>
          </a:p>
          <a:p>
            <a:r>
              <a:rPr lang="en-US" altLang="zh-CN" sz="3600"/>
              <a:t>            Delete-X(BT-&gt;Rchild, x);</a:t>
            </a:r>
          </a:p>
          <a:p>
            <a:r>
              <a:rPr lang="en-US" altLang="zh-CN" sz="3600"/>
              <a:t>          }</a:t>
            </a:r>
          </a:p>
          <a:p>
            <a:r>
              <a:rPr lang="en-US" altLang="zh-CN" sz="3600"/>
              <a:t>   }  // if</a:t>
            </a:r>
          </a:p>
          <a:p>
            <a:r>
              <a:rPr lang="en-US" altLang="zh-CN" sz="3600"/>
              <a:t>}</a:t>
            </a:r>
          </a:p>
        </p:txBody>
      </p:sp>
    </p:spTree>
  </p:cSld>
  <p:clrMapOvr>
    <a:masterClrMapping/>
  </p:clrMapOvr>
  <p:transition/>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Text Box 2"/>
          <p:cNvSpPr txBox="1">
            <a:spLocks noChangeArrowheads="1"/>
          </p:cNvSpPr>
          <p:nvPr/>
        </p:nvSpPr>
        <p:spPr bwMode="auto">
          <a:xfrm>
            <a:off x="76200" y="76200"/>
            <a:ext cx="9067800" cy="1190625"/>
          </a:xfrm>
          <a:prstGeom prst="rect">
            <a:avLst/>
          </a:prstGeom>
          <a:noFill/>
          <a:ln w="9525">
            <a:noFill/>
            <a:miter lim="800000"/>
            <a:headEnd/>
            <a:tailEnd/>
          </a:ln>
        </p:spPr>
        <p:txBody>
          <a:bodyPr>
            <a:spAutoFit/>
          </a:bodyPr>
          <a:lstStyle/>
          <a:p>
            <a:r>
              <a:rPr lang="en-US" altLang="zh-CN" sz="3600" b="1"/>
              <a:t>6.47</a:t>
            </a:r>
            <a:r>
              <a:rPr lang="en-US" altLang="zh-CN" sz="3600"/>
              <a:t> </a:t>
            </a:r>
            <a:r>
              <a:rPr lang="zh-CN" altLang="en-US" sz="3600">
                <a:latin typeface="楷体_GB2312" pitchFamily="49" charset="-122"/>
                <a:ea typeface="楷体_GB2312" pitchFamily="49" charset="-122"/>
              </a:rPr>
              <a:t>编写按层次顺序</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同一层自左至右</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遍历二叉树的算法。</a:t>
            </a:r>
            <a:endParaRPr lang="zh-CN" altLang="en-US" sz="2400"/>
          </a:p>
        </p:txBody>
      </p:sp>
      <p:sp>
        <p:nvSpPr>
          <p:cNvPr id="271363" name="Text Box 3"/>
          <p:cNvSpPr txBox="1">
            <a:spLocks noChangeArrowheads="1"/>
          </p:cNvSpPr>
          <p:nvPr/>
        </p:nvSpPr>
        <p:spPr bwMode="auto">
          <a:xfrm>
            <a:off x="304800" y="1643063"/>
            <a:ext cx="8413750" cy="4703762"/>
          </a:xfrm>
          <a:prstGeom prst="rect">
            <a:avLst/>
          </a:prstGeom>
          <a:noFill/>
          <a:ln w="9525">
            <a:noFill/>
            <a:miter lim="800000"/>
            <a:headEnd/>
            <a:tailEnd/>
          </a:ln>
        </p:spPr>
        <p:txBody>
          <a:bodyPr wrap="none">
            <a:spAutoFit/>
          </a:bodyPr>
          <a:lstStyle/>
          <a:p>
            <a:pPr>
              <a:lnSpc>
                <a:spcPct val="120000"/>
              </a:lnSpc>
            </a:pPr>
            <a:r>
              <a:rPr lang="zh-CN" altLang="en-US" sz="3600">
                <a:latin typeface="隶书" pitchFamily="49" charset="-122"/>
                <a:ea typeface="隶书" pitchFamily="49" charset="-122"/>
              </a:rPr>
              <a:t>分析</a:t>
            </a:r>
            <a:r>
              <a:rPr lang="en-US" altLang="zh-CN" sz="3600">
                <a:latin typeface="隶书" pitchFamily="49" charset="-122"/>
                <a:ea typeface="隶书" pitchFamily="49" charset="-122"/>
              </a:rPr>
              <a:t>:</a:t>
            </a:r>
          </a:p>
          <a:p>
            <a:pPr>
              <a:lnSpc>
                <a:spcPct val="120000"/>
              </a:lnSpc>
            </a:pPr>
            <a:r>
              <a:rPr lang="zh-CN" altLang="en-US" sz="3600">
                <a:latin typeface="隶书" pitchFamily="49" charset="-122"/>
                <a:ea typeface="隶书" pitchFamily="49" charset="-122"/>
              </a:rPr>
              <a:t>按层次遍历的定义</a:t>
            </a:r>
            <a:r>
              <a:rPr lang="en-US" altLang="zh-CN" sz="3600">
                <a:latin typeface="隶书" pitchFamily="49" charset="-122"/>
                <a:ea typeface="隶书" pitchFamily="49" charset="-122"/>
              </a:rPr>
              <a:t>:</a:t>
            </a:r>
          </a:p>
          <a:p>
            <a:pPr>
              <a:lnSpc>
                <a:spcPct val="120000"/>
              </a:lnSpc>
            </a:pPr>
            <a:r>
              <a:rPr lang="en-US" altLang="zh-CN" sz="3600">
                <a:latin typeface="隶书" pitchFamily="49" charset="-122"/>
                <a:ea typeface="隶书" pitchFamily="49" charset="-122"/>
              </a:rPr>
              <a:t>  </a:t>
            </a:r>
            <a:r>
              <a:rPr lang="zh-CN" altLang="en-US" sz="3600">
                <a:latin typeface="隶书" pitchFamily="49" charset="-122"/>
                <a:ea typeface="隶书" pitchFamily="49" charset="-122"/>
              </a:rPr>
              <a:t>若树不空，则首先访问根结点，</a:t>
            </a:r>
          </a:p>
          <a:p>
            <a:pPr>
              <a:lnSpc>
                <a:spcPct val="120000"/>
              </a:lnSpc>
            </a:pPr>
            <a:r>
              <a:rPr lang="zh-CN" altLang="en-US" sz="3600">
                <a:latin typeface="隶书" pitchFamily="49" charset="-122"/>
                <a:ea typeface="隶书" pitchFamily="49" charset="-122"/>
              </a:rPr>
              <a:t>  然后，依照其双亲结点访问的顺序，</a:t>
            </a:r>
          </a:p>
          <a:p>
            <a:pPr>
              <a:lnSpc>
                <a:spcPct val="120000"/>
              </a:lnSpc>
            </a:pPr>
            <a:r>
              <a:rPr lang="zh-CN" altLang="en-US" sz="3600">
                <a:latin typeface="隶书" pitchFamily="49" charset="-122"/>
                <a:ea typeface="隶书" pitchFamily="49" charset="-122"/>
              </a:rPr>
              <a:t>      依次访问它们的左、右孩子结点</a:t>
            </a:r>
            <a:r>
              <a:rPr lang="en-US" altLang="zh-CN" sz="3600">
                <a:latin typeface="隶书" pitchFamily="49" charset="-122"/>
                <a:ea typeface="隶书" pitchFamily="49" charset="-122"/>
              </a:rPr>
              <a:t>;</a:t>
            </a:r>
          </a:p>
          <a:p>
            <a:pPr>
              <a:lnSpc>
                <a:spcPct val="120000"/>
              </a:lnSpc>
            </a:pPr>
            <a:r>
              <a:rPr lang="zh-CN" altLang="en-US" sz="3600">
                <a:latin typeface="隶书" pitchFamily="49" charset="-122"/>
                <a:ea typeface="隶书" pitchFamily="49" charset="-122"/>
              </a:rPr>
              <a:t>因此，</a:t>
            </a:r>
          </a:p>
          <a:p>
            <a:pPr>
              <a:lnSpc>
                <a:spcPct val="120000"/>
              </a:lnSpc>
            </a:pPr>
            <a:r>
              <a:rPr lang="zh-CN" altLang="en-US" sz="3600">
                <a:latin typeface="隶书" pitchFamily="49" charset="-122"/>
                <a:ea typeface="隶书" pitchFamily="49" charset="-122"/>
              </a:rPr>
              <a:t>  需要一个“队列”保存已被访问的结点</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1362"/>
                                        </p:tgtEl>
                                        <p:attrNameLst>
                                          <p:attrName>style.visibility</p:attrName>
                                        </p:attrNameLst>
                                      </p:cBhvr>
                                      <p:to>
                                        <p:strVal val="visible"/>
                                      </p:to>
                                    </p:set>
                                    <p:animEffect transition="in" filter="wipe(left)">
                                      <p:cBhvr>
                                        <p:cTn id="7" dur="500"/>
                                        <p:tgtEl>
                                          <p:spTgt spid="27136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1363"/>
                                        </p:tgtEl>
                                        <p:attrNameLst>
                                          <p:attrName>style.visibility</p:attrName>
                                        </p:attrNameLst>
                                      </p:cBhvr>
                                      <p:to>
                                        <p:strVal val="visible"/>
                                      </p:to>
                                    </p:set>
                                    <p:animEffect transition="in" filter="strips(downRight)">
                                      <p:cBhvr>
                                        <p:cTn id="12"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autoUpdateAnimBg="0"/>
      <p:bldP spid="271363" grpId="0" autoUpdateAnimBg="0"/>
    </p:bld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76200" y="38100"/>
            <a:ext cx="8969375" cy="6816725"/>
          </a:xfrm>
          <a:prstGeom prst="rect">
            <a:avLst/>
          </a:prstGeom>
          <a:noFill/>
          <a:ln w="9525">
            <a:noFill/>
            <a:miter lim="800000"/>
            <a:headEnd/>
            <a:tailEnd/>
          </a:ln>
        </p:spPr>
        <p:txBody>
          <a:bodyPr>
            <a:spAutoFit/>
          </a:bodyPr>
          <a:lstStyle/>
          <a:p>
            <a:pPr>
              <a:lnSpc>
                <a:spcPct val="115000"/>
              </a:lnSpc>
              <a:spcBef>
                <a:spcPct val="50000"/>
              </a:spcBef>
            </a:pPr>
            <a:r>
              <a:rPr lang="en-US" altLang="zh-CN" sz="3200" b="1">
                <a:ea typeface="楷体_GB2312" pitchFamily="49" charset="-122"/>
              </a:rPr>
              <a:t>void </a:t>
            </a:r>
            <a:r>
              <a:rPr lang="en-US" altLang="zh-CN" sz="3200">
                <a:ea typeface="楷体_GB2312" pitchFamily="49" charset="-122"/>
              </a:rPr>
              <a:t>BFSTraverse(BiTree T) {</a:t>
            </a:r>
            <a:endParaRPr lang="en-US" altLang="zh-CN" sz="3200"/>
          </a:p>
          <a:p>
            <a:pPr>
              <a:lnSpc>
                <a:spcPct val="115000"/>
              </a:lnSpc>
            </a:pPr>
            <a:r>
              <a:rPr lang="en-US" altLang="zh-CN" sz="3200">
                <a:ea typeface="楷体_GB2312" pitchFamily="49" charset="-122"/>
              </a:rPr>
              <a:t>    InitQueue(Q);        // </a:t>
            </a:r>
            <a:r>
              <a:rPr lang="zh-CN" altLang="en-US" sz="3200">
                <a:ea typeface="楷体_GB2312" pitchFamily="49" charset="-122"/>
              </a:rPr>
              <a:t>置空的辅助队列</a:t>
            </a:r>
            <a:r>
              <a:rPr lang="en-US" altLang="zh-CN" sz="3200">
                <a:ea typeface="楷体_GB2312" pitchFamily="49" charset="-122"/>
              </a:rPr>
              <a:t>Q</a:t>
            </a:r>
          </a:p>
          <a:p>
            <a:pPr>
              <a:lnSpc>
                <a:spcPct val="115000"/>
              </a:lnSpc>
            </a:pPr>
            <a:r>
              <a:rPr lang="en-US" altLang="zh-CN" sz="3200">
                <a:ea typeface="楷体_GB2312" pitchFamily="49" charset="-122"/>
              </a:rPr>
              <a:t>    </a:t>
            </a:r>
            <a:r>
              <a:rPr lang="en-US" altLang="zh-CN" sz="3200" b="1">
                <a:ea typeface="楷体_GB2312" pitchFamily="49" charset="-122"/>
              </a:rPr>
              <a:t>if</a:t>
            </a:r>
            <a:r>
              <a:rPr lang="en-US" altLang="zh-CN" sz="3200">
                <a:ea typeface="楷体_GB2312" pitchFamily="49" charset="-122"/>
              </a:rPr>
              <a:t> (T)  EnQueue(Q, T);   // </a:t>
            </a:r>
            <a:r>
              <a:rPr lang="zh-CN" altLang="zh-CN" sz="3200">
                <a:ea typeface="楷体_GB2312" pitchFamily="49" charset="-122"/>
              </a:rPr>
              <a:t>根结点入队列</a:t>
            </a:r>
            <a:endParaRPr lang="zh-CN" altLang="en-US" sz="3200">
              <a:ea typeface="楷体_GB2312" pitchFamily="49" charset="-122"/>
            </a:endParaRPr>
          </a:p>
          <a:p>
            <a:pPr>
              <a:lnSpc>
                <a:spcPct val="115000"/>
              </a:lnSpc>
            </a:pPr>
            <a:r>
              <a:rPr lang="zh-CN" altLang="en-US" sz="3200" b="1">
                <a:ea typeface="楷体_GB2312" pitchFamily="49" charset="-122"/>
              </a:rPr>
              <a:t>    </a:t>
            </a:r>
            <a:r>
              <a:rPr lang="en-US" altLang="zh-CN" sz="3200" b="1">
                <a:ea typeface="楷体_GB2312" pitchFamily="49" charset="-122"/>
              </a:rPr>
              <a:t>while</a:t>
            </a:r>
            <a:r>
              <a:rPr lang="en-US" altLang="zh-CN" sz="3200">
                <a:ea typeface="楷体_GB2312" pitchFamily="49" charset="-122"/>
              </a:rPr>
              <a:t> (</a:t>
            </a:r>
            <a:r>
              <a:rPr lang="en-US" altLang="zh-CN" sz="3200" b="1">
                <a:ea typeface="楷体_GB2312" pitchFamily="49" charset="-122"/>
              </a:rPr>
              <a:t>!</a:t>
            </a:r>
            <a:r>
              <a:rPr lang="en-US" altLang="zh-CN" sz="3200">
                <a:ea typeface="楷体_GB2312" pitchFamily="49" charset="-122"/>
              </a:rPr>
              <a:t>QueueEmpty(Q))  </a:t>
            </a:r>
            <a:r>
              <a:rPr lang="en-US" altLang="zh-CN" sz="3200" b="1">
                <a:ea typeface="楷体_GB2312" pitchFamily="49" charset="-122"/>
              </a:rPr>
              <a:t>{</a:t>
            </a:r>
            <a:endParaRPr lang="en-US" altLang="zh-CN" sz="3200">
              <a:ea typeface="楷体_GB2312" pitchFamily="49" charset="-122"/>
            </a:endParaRPr>
          </a:p>
          <a:p>
            <a:pPr>
              <a:lnSpc>
                <a:spcPct val="115000"/>
              </a:lnSpc>
            </a:pPr>
            <a:r>
              <a:rPr lang="en-US" altLang="zh-CN" sz="3200">
                <a:ea typeface="楷体_GB2312" pitchFamily="49" charset="-122"/>
              </a:rPr>
              <a:t>       DeQueue(Q, p); // </a:t>
            </a:r>
            <a:r>
              <a:rPr lang="zh-CN" altLang="en-US" sz="3200">
                <a:ea typeface="楷体_GB2312" pitchFamily="49" charset="-122"/>
              </a:rPr>
              <a:t>队头元素出队并置为</a:t>
            </a:r>
            <a:r>
              <a:rPr lang="en-US" altLang="zh-CN" sz="3200">
                <a:ea typeface="楷体_GB2312" pitchFamily="49" charset="-122"/>
              </a:rPr>
              <a:t>p</a:t>
            </a:r>
          </a:p>
          <a:p>
            <a:pPr>
              <a:lnSpc>
                <a:spcPct val="115000"/>
              </a:lnSpc>
            </a:pPr>
            <a:r>
              <a:rPr lang="en-US" altLang="zh-CN" sz="3200">
                <a:ea typeface="楷体_GB2312" pitchFamily="49" charset="-122"/>
              </a:rPr>
              <a:t>       Visit(p);</a:t>
            </a:r>
          </a:p>
          <a:p>
            <a:pPr>
              <a:lnSpc>
                <a:spcPct val="115000"/>
              </a:lnSpc>
            </a:pPr>
            <a:r>
              <a:rPr lang="en-US" altLang="zh-CN" sz="3200">
                <a:ea typeface="楷体_GB2312" pitchFamily="49" charset="-122"/>
              </a:rPr>
              <a:t>   </a:t>
            </a:r>
            <a:r>
              <a:rPr lang="en-US" altLang="zh-CN" sz="3200" b="1">
                <a:ea typeface="楷体_GB2312" pitchFamily="49" charset="-122"/>
              </a:rPr>
              <a:t>    if</a:t>
            </a:r>
            <a:r>
              <a:rPr lang="en-US" altLang="zh-CN" sz="3200">
                <a:ea typeface="楷体_GB2312" pitchFamily="49" charset="-122"/>
              </a:rPr>
              <a:t> (p-&gt;Lchild)</a:t>
            </a:r>
          </a:p>
          <a:p>
            <a:pPr>
              <a:lnSpc>
                <a:spcPct val="115000"/>
              </a:lnSpc>
            </a:pPr>
            <a:r>
              <a:rPr lang="en-US" altLang="zh-CN" sz="3200">
                <a:ea typeface="楷体_GB2312" pitchFamily="49" charset="-122"/>
              </a:rPr>
              <a:t>           EnQueue(Q, p-&gt;Lchild); // </a:t>
            </a:r>
            <a:r>
              <a:rPr lang="zh-CN" altLang="zh-CN" sz="3200">
                <a:ea typeface="楷体_GB2312" pitchFamily="49" charset="-122"/>
              </a:rPr>
              <a:t>左子树根</a:t>
            </a:r>
            <a:r>
              <a:rPr lang="zh-CN" altLang="en-US" sz="3200">
                <a:ea typeface="楷体_GB2312" pitchFamily="49" charset="-122"/>
              </a:rPr>
              <a:t>入队列</a:t>
            </a:r>
          </a:p>
          <a:p>
            <a:pPr>
              <a:lnSpc>
                <a:spcPct val="115000"/>
              </a:lnSpc>
            </a:pPr>
            <a:r>
              <a:rPr lang="zh-CN" altLang="en-US" sz="3200">
                <a:ea typeface="楷体_GB2312" pitchFamily="49" charset="-122"/>
              </a:rPr>
              <a:t>       </a:t>
            </a:r>
            <a:r>
              <a:rPr lang="en-US" altLang="zh-CN" sz="3200">
                <a:ea typeface="楷体_GB2312" pitchFamily="49" charset="-122"/>
              </a:rPr>
              <a:t>if (p-&gt;Rchild)</a:t>
            </a:r>
          </a:p>
          <a:p>
            <a:pPr>
              <a:lnSpc>
                <a:spcPct val="115000"/>
              </a:lnSpc>
            </a:pPr>
            <a:r>
              <a:rPr lang="en-US" altLang="zh-CN" sz="3200">
                <a:ea typeface="楷体_GB2312" pitchFamily="49" charset="-122"/>
              </a:rPr>
              <a:t>           EnQueue(Q, p-&gt;Rchild); // </a:t>
            </a:r>
            <a:r>
              <a:rPr lang="zh-CN" altLang="zh-CN" sz="3200">
                <a:ea typeface="楷体_GB2312" pitchFamily="49" charset="-122"/>
              </a:rPr>
              <a:t>右子树根</a:t>
            </a:r>
            <a:r>
              <a:rPr lang="zh-CN" altLang="en-US" sz="3200">
                <a:ea typeface="楷体_GB2312" pitchFamily="49" charset="-122"/>
              </a:rPr>
              <a:t>入队列</a:t>
            </a:r>
          </a:p>
          <a:p>
            <a:pPr>
              <a:lnSpc>
                <a:spcPct val="115000"/>
              </a:lnSpc>
            </a:pPr>
            <a:r>
              <a:rPr lang="zh-CN" altLang="en-US" sz="3200"/>
              <a:t>    </a:t>
            </a:r>
            <a:r>
              <a:rPr lang="en-US" altLang="zh-CN" sz="3200"/>
              <a:t>} // while</a:t>
            </a:r>
          </a:p>
          <a:p>
            <a:pPr>
              <a:lnSpc>
                <a:spcPct val="115000"/>
              </a:lnSpc>
            </a:pPr>
            <a:r>
              <a:rPr lang="en-US" altLang="zh-CN" sz="320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72386"/>
                                        </p:tgtEl>
                                        <p:attrNameLst>
                                          <p:attrName>style.visibility</p:attrName>
                                        </p:attrNameLst>
                                      </p:cBhvr>
                                      <p:to>
                                        <p:strVal val="visible"/>
                                      </p:to>
                                    </p:set>
                                    <p:animEffect transition="in" filter="strips(downRight)">
                                      <p:cBhvr>
                                        <p:cTn id="7" dur="500"/>
                                        <p:tgtEl>
                                          <p:spTgt spid="272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6" grpId="0" autoUpdateAnimBg="0"/>
    </p:bld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Text Box 2"/>
          <p:cNvSpPr txBox="1">
            <a:spLocks noChangeArrowheads="1"/>
          </p:cNvSpPr>
          <p:nvPr/>
        </p:nvSpPr>
        <p:spPr bwMode="auto">
          <a:xfrm>
            <a:off x="228600" y="257175"/>
            <a:ext cx="8855075" cy="1190625"/>
          </a:xfrm>
          <a:prstGeom prst="rect">
            <a:avLst/>
          </a:prstGeom>
          <a:noFill/>
          <a:ln w="9525">
            <a:noFill/>
            <a:miter lim="800000"/>
            <a:headEnd/>
            <a:tailEnd/>
          </a:ln>
        </p:spPr>
        <p:txBody>
          <a:bodyPr>
            <a:spAutoFit/>
          </a:bodyPr>
          <a:lstStyle/>
          <a:p>
            <a:r>
              <a:rPr lang="zh-CN" altLang="en-US" sz="3600">
                <a:latin typeface="楷体_GB2312" pitchFamily="49" charset="-122"/>
                <a:ea typeface="楷体_GB2312" pitchFamily="49" charset="-122"/>
              </a:rPr>
              <a:t>若要编写按层次顺序</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同一层自左至右</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遍历树的算法，则应如何？</a:t>
            </a:r>
          </a:p>
        </p:txBody>
      </p:sp>
      <p:sp>
        <p:nvSpPr>
          <p:cNvPr id="273411" name="Text Box 3"/>
          <p:cNvSpPr txBox="1">
            <a:spLocks noChangeArrowheads="1"/>
          </p:cNvSpPr>
          <p:nvPr/>
        </p:nvSpPr>
        <p:spPr bwMode="auto">
          <a:xfrm>
            <a:off x="152400" y="1620838"/>
            <a:ext cx="8991600" cy="5362575"/>
          </a:xfrm>
          <a:prstGeom prst="rect">
            <a:avLst/>
          </a:prstGeom>
          <a:noFill/>
          <a:ln w="9525">
            <a:noFill/>
            <a:miter lim="800000"/>
            <a:headEnd/>
            <a:tailEnd/>
          </a:ln>
        </p:spPr>
        <p:txBody>
          <a:bodyPr>
            <a:spAutoFit/>
          </a:bodyPr>
          <a:lstStyle/>
          <a:p>
            <a:pPr>
              <a:lnSpc>
                <a:spcPct val="120000"/>
              </a:lnSpc>
            </a:pPr>
            <a:r>
              <a:rPr lang="zh-CN" altLang="en-US" sz="3600">
                <a:latin typeface="隶书" pitchFamily="49" charset="-122"/>
                <a:ea typeface="隶书" pitchFamily="49" charset="-122"/>
              </a:rPr>
              <a:t>分析</a:t>
            </a:r>
            <a:r>
              <a:rPr lang="en-US" altLang="zh-CN" sz="3600">
                <a:latin typeface="隶书" pitchFamily="49" charset="-122"/>
                <a:ea typeface="隶书" pitchFamily="49" charset="-122"/>
              </a:rPr>
              <a:t>:</a:t>
            </a:r>
          </a:p>
          <a:p>
            <a:pPr>
              <a:lnSpc>
                <a:spcPct val="120000"/>
              </a:lnSpc>
            </a:pPr>
            <a:r>
              <a:rPr lang="en-US" altLang="zh-CN" sz="3600">
                <a:latin typeface="隶书" pitchFamily="49" charset="-122"/>
                <a:ea typeface="隶书" pitchFamily="49" charset="-122"/>
              </a:rPr>
              <a:t>  </a:t>
            </a:r>
            <a:r>
              <a:rPr lang="zh-CN" altLang="en-US" sz="3600">
                <a:latin typeface="隶书" pitchFamily="49" charset="-122"/>
                <a:ea typeface="隶书" pitchFamily="49" charset="-122"/>
              </a:rPr>
              <a:t>因两者层次遍历的定义相同，则算法雷同，</a:t>
            </a:r>
          </a:p>
          <a:p>
            <a:pPr>
              <a:lnSpc>
                <a:spcPct val="120000"/>
              </a:lnSpc>
            </a:pPr>
            <a:r>
              <a:rPr lang="zh-CN" altLang="en-US" sz="3600">
                <a:latin typeface="隶书" pitchFamily="49" charset="-122"/>
                <a:ea typeface="隶书" pitchFamily="49" charset="-122"/>
              </a:rPr>
              <a:t>差别仅在于</a:t>
            </a:r>
            <a:r>
              <a:rPr lang="en-US" altLang="zh-CN" sz="3600">
                <a:latin typeface="隶书" pitchFamily="49" charset="-122"/>
                <a:ea typeface="隶书" pitchFamily="49" charset="-122"/>
              </a:rPr>
              <a:t>:</a:t>
            </a:r>
          </a:p>
          <a:p>
            <a:pPr>
              <a:lnSpc>
                <a:spcPct val="120000"/>
              </a:lnSpc>
            </a:pPr>
            <a:r>
              <a:rPr lang="en-US" altLang="zh-CN" sz="3600">
                <a:latin typeface="隶书" pitchFamily="49" charset="-122"/>
                <a:ea typeface="隶书" pitchFamily="49" charset="-122"/>
              </a:rPr>
              <a:t>  </a:t>
            </a:r>
            <a:r>
              <a:rPr lang="zh-CN" altLang="en-US" sz="3600">
                <a:latin typeface="隶书" pitchFamily="49" charset="-122"/>
                <a:ea typeface="隶书" pitchFamily="49" charset="-122"/>
              </a:rPr>
              <a:t>二叉树至多只有左、右两棵子树，而树的子树个数不定，因此，当以孩子</a:t>
            </a:r>
            <a:r>
              <a:rPr lang="en-US" altLang="zh-CN" sz="3600">
                <a:latin typeface="隶书" pitchFamily="49" charset="-122"/>
                <a:ea typeface="隶书" pitchFamily="49" charset="-122"/>
              </a:rPr>
              <a:t>-</a:t>
            </a:r>
            <a:r>
              <a:rPr lang="zh-CN" altLang="en-US" sz="3600">
                <a:latin typeface="隶书" pitchFamily="49" charset="-122"/>
                <a:ea typeface="隶书" pitchFamily="49" charset="-122"/>
              </a:rPr>
              <a:t>兄弟链表表示树时，需要顺第一个孩子结点的右指针一直往于找到所有孩子结点。</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3410"/>
                                        </p:tgtEl>
                                        <p:attrNameLst>
                                          <p:attrName>style.visibility</p:attrName>
                                        </p:attrNameLst>
                                      </p:cBhvr>
                                      <p:to>
                                        <p:strVal val="visible"/>
                                      </p:to>
                                    </p:set>
                                    <p:animEffect transition="in" filter="wipe(left)">
                                      <p:cBhvr>
                                        <p:cTn id="7" dur="500"/>
                                        <p:tgtEl>
                                          <p:spTgt spid="2734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73411"/>
                                        </p:tgtEl>
                                        <p:attrNameLst>
                                          <p:attrName>style.visibility</p:attrName>
                                        </p:attrNameLst>
                                      </p:cBhvr>
                                      <p:to>
                                        <p:strVal val="visible"/>
                                      </p:to>
                                    </p:set>
                                    <p:animEffect transition="in" filter="strips(downRight)">
                                      <p:cBhvr>
                                        <p:cTn id="12" dur="500"/>
                                        <p:tgtEl>
                                          <p:spTgt spid="273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autoUpdateAnimBg="0"/>
      <p:bldP spid="273411" grpId="0" autoUpdateAnimBg="0"/>
    </p:bld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171450" y="152400"/>
            <a:ext cx="8743950" cy="6680200"/>
          </a:xfrm>
          <a:prstGeom prst="rect">
            <a:avLst/>
          </a:prstGeom>
          <a:noFill/>
          <a:ln w="9525">
            <a:noFill/>
            <a:miter lim="800000"/>
            <a:headEnd/>
            <a:tailEnd/>
          </a:ln>
        </p:spPr>
        <p:txBody>
          <a:bodyPr wrap="none">
            <a:spAutoFit/>
          </a:bodyPr>
          <a:lstStyle/>
          <a:p>
            <a:pPr>
              <a:lnSpc>
                <a:spcPct val="120000"/>
              </a:lnSpc>
              <a:spcBef>
                <a:spcPct val="50000"/>
              </a:spcBef>
            </a:pPr>
            <a:r>
              <a:rPr lang="en-US" altLang="zh-CN" sz="3600" b="1" dirty="0">
                <a:ea typeface="楷体_GB2312" pitchFamily="49" charset="-122"/>
              </a:rPr>
              <a:t>void </a:t>
            </a:r>
            <a:r>
              <a:rPr lang="en-US" altLang="zh-CN" sz="3600" dirty="0" err="1">
                <a:ea typeface="楷体_GB2312" pitchFamily="49" charset="-122"/>
              </a:rPr>
              <a:t>BFSTraverse</a:t>
            </a:r>
            <a:r>
              <a:rPr lang="en-US" altLang="zh-CN" sz="3600" dirty="0">
                <a:ea typeface="楷体_GB2312" pitchFamily="49" charset="-122"/>
              </a:rPr>
              <a:t>(</a:t>
            </a:r>
            <a:r>
              <a:rPr lang="en-US" altLang="zh-CN" sz="3600" dirty="0" err="1">
                <a:ea typeface="楷体_GB2312" pitchFamily="49" charset="-122"/>
              </a:rPr>
              <a:t>CSTree</a:t>
            </a:r>
            <a:r>
              <a:rPr lang="en-US" altLang="zh-CN" sz="3600" dirty="0">
                <a:ea typeface="楷体_GB2312" pitchFamily="49" charset="-122"/>
              </a:rPr>
              <a:t> T) </a:t>
            </a:r>
            <a:r>
              <a:rPr lang="en-US" altLang="zh-CN" sz="3600" b="1" dirty="0">
                <a:ea typeface="楷体_GB2312" pitchFamily="49" charset="-122"/>
              </a:rPr>
              <a:t>{</a:t>
            </a:r>
            <a:endParaRPr lang="en-US" altLang="zh-CN" sz="2400" dirty="0"/>
          </a:p>
          <a:p>
            <a:pPr>
              <a:lnSpc>
                <a:spcPct val="120000"/>
              </a:lnSpc>
            </a:pPr>
            <a:r>
              <a:rPr lang="en-US" altLang="zh-CN" sz="3600" dirty="0">
                <a:ea typeface="楷体_GB2312" pitchFamily="49" charset="-122"/>
              </a:rPr>
              <a:t>   </a:t>
            </a:r>
            <a:r>
              <a:rPr lang="en-US" altLang="zh-CN" sz="3600" dirty="0" err="1">
                <a:ea typeface="楷体_GB2312" pitchFamily="49" charset="-122"/>
              </a:rPr>
              <a:t>InitQueue</a:t>
            </a:r>
            <a:r>
              <a:rPr lang="en-US" altLang="zh-CN" sz="3600" dirty="0">
                <a:ea typeface="楷体_GB2312" pitchFamily="49" charset="-122"/>
              </a:rPr>
              <a:t>(Q);        // </a:t>
            </a:r>
            <a:r>
              <a:rPr lang="zh-CN" altLang="en-US" sz="3600" dirty="0">
                <a:ea typeface="楷体_GB2312" pitchFamily="49" charset="-122"/>
              </a:rPr>
              <a:t>置空的辅助队列</a:t>
            </a:r>
            <a:r>
              <a:rPr lang="en-US" altLang="zh-CN" sz="3600" dirty="0">
                <a:ea typeface="楷体_GB2312" pitchFamily="49" charset="-122"/>
              </a:rPr>
              <a:t>Q</a:t>
            </a:r>
          </a:p>
          <a:p>
            <a:pPr>
              <a:lnSpc>
                <a:spcPct val="120000"/>
              </a:lnSpc>
            </a:pPr>
            <a:r>
              <a:rPr lang="en-US" altLang="zh-CN" sz="3600" dirty="0">
                <a:ea typeface="楷体_GB2312" pitchFamily="49" charset="-122"/>
              </a:rPr>
              <a:t>  </a:t>
            </a:r>
            <a:r>
              <a:rPr lang="en-US" altLang="zh-CN" sz="3600" b="1" dirty="0">
                <a:ea typeface="楷体_GB2312" pitchFamily="49" charset="-122"/>
              </a:rPr>
              <a:t> if</a:t>
            </a:r>
            <a:r>
              <a:rPr lang="en-US" altLang="zh-CN" sz="3600" dirty="0">
                <a:ea typeface="楷体_GB2312" pitchFamily="49" charset="-122"/>
              </a:rPr>
              <a:t> (T)  </a:t>
            </a:r>
            <a:r>
              <a:rPr lang="en-US" altLang="zh-CN" sz="3600" dirty="0" err="1">
                <a:ea typeface="楷体_GB2312" pitchFamily="49" charset="-122"/>
              </a:rPr>
              <a:t>EnQueue</a:t>
            </a:r>
            <a:r>
              <a:rPr lang="en-US" altLang="zh-CN" sz="3600" dirty="0">
                <a:ea typeface="楷体_GB2312" pitchFamily="49" charset="-122"/>
              </a:rPr>
              <a:t>(Q, T);   // </a:t>
            </a:r>
            <a:r>
              <a:rPr lang="zh-CN" altLang="zh-CN" sz="3600" dirty="0">
                <a:ea typeface="楷体_GB2312" pitchFamily="49" charset="-122"/>
              </a:rPr>
              <a:t>根结点入队列</a:t>
            </a:r>
            <a:endParaRPr lang="zh-CN" altLang="en-US" sz="3600" dirty="0">
              <a:ea typeface="楷体_GB2312" pitchFamily="49" charset="-122"/>
            </a:endParaRPr>
          </a:p>
          <a:p>
            <a:pPr>
              <a:lnSpc>
                <a:spcPct val="120000"/>
              </a:lnSpc>
            </a:pPr>
            <a:r>
              <a:rPr lang="zh-CN" altLang="en-US" sz="3600" b="1" dirty="0">
                <a:ea typeface="楷体_GB2312" pitchFamily="49" charset="-122"/>
              </a:rPr>
              <a:t>   </a:t>
            </a:r>
            <a:r>
              <a:rPr lang="en-US" altLang="zh-CN" sz="3600" b="1" dirty="0">
                <a:ea typeface="楷体_GB2312" pitchFamily="49" charset="-122"/>
              </a:rPr>
              <a:t>while</a:t>
            </a:r>
            <a:r>
              <a:rPr lang="en-US" altLang="zh-CN" sz="3600" dirty="0">
                <a:ea typeface="楷体_GB2312" pitchFamily="49" charset="-122"/>
              </a:rPr>
              <a:t> (</a:t>
            </a:r>
            <a:r>
              <a:rPr lang="en-US" altLang="zh-CN" sz="3600" b="1" dirty="0">
                <a:ea typeface="楷体_GB2312" pitchFamily="49" charset="-122"/>
              </a:rPr>
              <a:t>!</a:t>
            </a:r>
            <a:r>
              <a:rPr lang="en-US" altLang="zh-CN" sz="3600" dirty="0" err="1">
                <a:ea typeface="楷体_GB2312" pitchFamily="49" charset="-122"/>
              </a:rPr>
              <a:t>QueueEmpty</a:t>
            </a:r>
            <a:r>
              <a:rPr lang="en-US" altLang="zh-CN" sz="3600" dirty="0">
                <a:ea typeface="楷体_GB2312" pitchFamily="49" charset="-122"/>
              </a:rPr>
              <a:t>(Q))  </a:t>
            </a:r>
            <a:r>
              <a:rPr lang="en-US" altLang="zh-CN" sz="3600" b="1" dirty="0">
                <a:ea typeface="楷体_GB2312" pitchFamily="49" charset="-122"/>
              </a:rPr>
              <a:t>{</a:t>
            </a:r>
            <a:endParaRPr lang="en-US" altLang="zh-CN" sz="3600" dirty="0">
              <a:ea typeface="楷体_GB2312" pitchFamily="49" charset="-122"/>
            </a:endParaRPr>
          </a:p>
          <a:p>
            <a:pPr>
              <a:lnSpc>
                <a:spcPct val="120000"/>
              </a:lnSpc>
            </a:pPr>
            <a:r>
              <a:rPr lang="en-US" altLang="zh-CN" sz="3600" dirty="0">
                <a:ea typeface="楷体_GB2312" pitchFamily="49" charset="-122"/>
              </a:rPr>
              <a:t>      </a:t>
            </a:r>
            <a:r>
              <a:rPr lang="en-US" altLang="zh-CN" sz="3600" dirty="0" err="1">
                <a:ea typeface="楷体_GB2312" pitchFamily="49" charset="-122"/>
              </a:rPr>
              <a:t>DeQueue</a:t>
            </a:r>
            <a:r>
              <a:rPr lang="en-US" altLang="zh-CN" sz="3600" dirty="0">
                <a:ea typeface="楷体_GB2312" pitchFamily="49" charset="-122"/>
              </a:rPr>
              <a:t>(Q, p); // </a:t>
            </a:r>
            <a:r>
              <a:rPr lang="zh-CN" altLang="en-US" sz="3600" dirty="0">
                <a:ea typeface="楷体_GB2312" pitchFamily="49" charset="-122"/>
              </a:rPr>
              <a:t>队头元素出队并置为</a:t>
            </a:r>
            <a:r>
              <a:rPr lang="en-US" altLang="zh-CN" sz="3600" dirty="0">
                <a:ea typeface="楷体_GB2312" pitchFamily="49" charset="-122"/>
              </a:rPr>
              <a:t>p</a:t>
            </a:r>
          </a:p>
          <a:p>
            <a:pPr>
              <a:lnSpc>
                <a:spcPct val="120000"/>
              </a:lnSpc>
            </a:pPr>
            <a:r>
              <a:rPr lang="en-US" altLang="zh-CN" sz="3600" dirty="0">
                <a:ea typeface="楷体_GB2312" pitchFamily="49" charset="-122"/>
              </a:rPr>
              <a:t>      Visit(p);</a:t>
            </a:r>
          </a:p>
          <a:p>
            <a:pPr>
              <a:lnSpc>
                <a:spcPct val="120000"/>
              </a:lnSpc>
            </a:pPr>
            <a:r>
              <a:rPr lang="en-US" altLang="zh-CN" sz="3600" dirty="0">
                <a:ea typeface="楷体_GB2312" pitchFamily="49" charset="-122"/>
              </a:rPr>
              <a:t>      for (q=p-&gt;</a:t>
            </a:r>
            <a:r>
              <a:rPr lang="en-US" altLang="zh-CN" sz="3600" dirty="0" err="1">
                <a:ea typeface="楷体_GB2312" pitchFamily="49" charset="-122"/>
              </a:rPr>
              <a:t>firstchild</a:t>
            </a:r>
            <a:r>
              <a:rPr lang="en-US" altLang="zh-CN" sz="3600" dirty="0">
                <a:ea typeface="楷体_GB2312" pitchFamily="49" charset="-122"/>
              </a:rPr>
              <a:t>; !q; q=q-&gt;</a:t>
            </a:r>
            <a:r>
              <a:rPr lang="en-US" altLang="zh-CN" sz="3600" dirty="0" err="1">
                <a:ea typeface="楷体_GB2312" pitchFamily="49" charset="-122"/>
              </a:rPr>
              <a:t>nextsibling</a:t>
            </a:r>
            <a:r>
              <a:rPr lang="en-US" altLang="zh-CN" sz="3600" dirty="0">
                <a:ea typeface="楷体_GB2312" pitchFamily="49" charset="-122"/>
              </a:rPr>
              <a:t>;)</a:t>
            </a:r>
          </a:p>
          <a:p>
            <a:pPr>
              <a:lnSpc>
                <a:spcPct val="120000"/>
              </a:lnSpc>
            </a:pPr>
            <a:r>
              <a:rPr lang="en-US" altLang="zh-CN" sz="3600" dirty="0">
                <a:ea typeface="楷体_GB2312" pitchFamily="49" charset="-122"/>
              </a:rPr>
              <a:t>          </a:t>
            </a:r>
            <a:r>
              <a:rPr lang="en-US" altLang="zh-CN" sz="3600" dirty="0" err="1">
                <a:ea typeface="楷体_GB2312" pitchFamily="49" charset="-122"/>
              </a:rPr>
              <a:t>EnQueue</a:t>
            </a:r>
            <a:r>
              <a:rPr lang="en-US" altLang="zh-CN" sz="3600" dirty="0">
                <a:ea typeface="楷体_GB2312" pitchFamily="49" charset="-122"/>
              </a:rPr>
              <a:t>(Q, q); // </a:t>
            </a:r>
            <a:r>
              <a:rPr lang="zh-CN" altLang="zh-CN" sz="3600" dirty="0">
                <a:ea typeface="楷体_GB2312" pitchFamily="49" charset="-122"/>
              </a:rPr>
              <a:t>子树根</a:t>
            </a:r>
            <a:r>
              <a:rPr lang="zh-CN" altLang="en-US" sz="3600" dirty="0">
                <a:ea typeface="楷体_GB2312" pitchFamily="49" charset="-122"/>
              </a:rPr>
              <a:t>入队列</a:t>
            </a:r>
            <a:endParaRPr lang="zh-CN" altLang="en-US" sz="4000" dirty="0">
              <a:ea typeface="楷体_GB2312" pitchFamily="49" charset="-122"/>
            </a:endParaRPr>
          </a:p>
          <a:p>
            <a:pPr>
              <a:lnSpc>
                <a:spcPct val="120000"/>
              </a:lnSpc>
            </a:pPr>
            <a:r>
              <a:rPr lang="zh-CN" altLang="en-US" sz="3600" dirty="0"/>
              <a:t>   </a:t>
            </a:r>
            <a:r>
              <a:rPr lang="en-US" altLang="zh-CN" sz="3600" b="1" dirty="0"/>
              <a:t>}</a:t>
            </a:r>
            <a:r>
              <a:rPr lang="en-US" altLang="zh-CN" sz="3600" dirty="0"/>
              <a:t> // while</a:t>
            </a:r>
          </a:p>
          <a:p>
            <a:pPr>
              <a:lnSpc>
                <a:spcPct val="120000"/>
              </a:lnSpc>
            </a:pPr>
            <a:r>
              <a:rPr lang="en-US" altLang="zh-CN" sz="3600" b="1" dirty="0"/>
              <a:t>}</a:t>
            </a:r>
            <a:endParaRPr lang="en-US" altLang="zh-CN" sz="3600" dirty="0"/>
          </a:p>
        </p:txBody>
      </p:sp>
      <p:graphicFrame>
        <p:nvGraphicFramePr>
          <p:cNvPr id="274435" name="Object 3">
            <a:hlinkClick r:id="" action="ppaction://hlinkshowjump?jump=firstslide" highlightClick="1"/>
          </p:cNvPr>
          <p:cNvGraphicFramePr>
            <a:graphicFrameLocks noChangeAspect="1"/>
          </p:cNvGraphicFramePr>
          <p:nvPr/>
        </p:nvGraphicFramePr>
        <p:xfrm>
          <a:off x="8197850" y="5926138"/>
          <a:ext cx="704850" cy="703262"/>
        </p:xfrm>
        <a:graphic>
          <a:graphicData uri="http://schemas.openxmlformats.org/presentationml/2006/ole">
            <p:oleObj spid="_x0000_s161794" name="剪辑" r:id="rId3" imgW="704880" imgH="703800" progId="">
              <p:embed/>
            </p:oleObj>
          </a:graphicData>
        </a:graphic>
      </p:graphicFrame>
      <p:sp>
        <p:nvSpPr>
          <p:cNvPr id="274436" name="Text Box 4">
            <a:hlinkClick r:id="" action="ppaction://hlinkshowjump?jump=firstslide" highlightClick="1"/>
          </p:cNvPr>
          <p:cNvSpPr txBox="1">
            <a:spLocks noChangeArrowheads="1"/>
          </p:cNvSpPr>
          <p:nvPr/>
        </p:nvSpPr>
        <p:spPr bwMode="auto">
          <a:xfrm>
            <a:off x="8077200" y="6278563"/>
            <a:ext cx="1003300" cy="579437"/>
          </a:xfrm>
          <a:prstGeom prst="rect">
            <a:avLst/>
          </a:prstGeom>
          <a:noFill/>
          <a:ln w="9525">
            <a:noFill/>
            <a:miter lim="800000"/>
            <a:headEnd/>
            <a:tailEnd/>
          </a:ln>
        </p:spPr>
        <p:txBody>
          <a:bodyPr>
            <a:spAutoFit/>
          </a:bodyPr>
          <a:lstStyle/>
          <a:p>
            <a:r>
              <a:rPr lang="zh-CN" altLang="en-US" sz="3200" b="1">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274434"/>
                                        </p:tgtEl>
                                        <p:attrNameLst>
                                          <p:attrName>style.visibility</p:attrName>
                                        </p:attrNameLst>
                                      </p:cBhvr>
                                      <p:to>
                                        <p:strVal val="visible"/>
                                      </p:to>
                                    </p:set>
                                    <p:animEffect transition="in" filter="strips(upLeft)">
                                      <p:cBhvr>
                                        <p:cTn id="7" dur="500"/>
                                        <p:tgtEl>
                                          <p:spTgt spid="274434"/>
                                        </p:tgtEl>
                                      </p:cBhvr>
                                    </p:animEffect>
                                  </p:childTnLst>
                                </p:cTn>
                              </p:par>
                            </p:childTnLst>
                          </p:cTn>
                        </p:par>
                        <p:par>
                          <p:cTn id="8" fill="hold">
                            <p:stCondLst>
                              <p:cond delay="500"/>
                            </p:stCondLst>
                            <p:childTnLst>
                              <p:par>
                                <p:cTn id="9" presetID="2" presetClass="entr" presetSubtype="6" fill="hold" nodeType="afterEffect">
                                  <p:stCondLst>
                                    <p:cond delay="0"/>
                                  </p:stCondLst>
                                  <p:childTnLst>
                                    <p:set>
                                      <p:cBhvr>
                                        <p:cTn id="10" dur="1" fill="hold">
                                          <p:stCondLst>
                                            <p:cond delay="0"/>
                                          </p:stCondLst>
                                        </p:cTn>
                                        <p:tgtEl>
                                          <p:spTgt spid="274435"/>
                                        </p:tgtEl>
                                        <p:attrNameLst>
                                          <p:attrName>style.visibility</p:attrName>
                                        </p:attrNameLst>
                                      </p:cBhvr>
                                      <p:to>
                                        <p:strVal val="visible"/>
                                      </p:to>
                                    </p:set>
                                    <p:anim calcmode="lin" valueType="num">
                                      <p:cBhvr additive="base">
                                        <p:cTn id="11" dur="500" fill="hold"/>
                                        <p:tgtEl>
                                          <p:spTgt spid="274435"/>
                                        </p:tgtEl>
                                        <p:attrNameLst>
                                          <p:attrName>ppt_x</p:attrName>
                                        </p:attrNameLst>
                                      </p:cBhvr>
                                      <p:tavLst>
                                        <p:tav tm="0">
                                          <p:val>
                                            <p:strVal val="1+#ppt_w/2"/>
                                          </p:val>
                                        </p:tav>
                                        <p:tav tm="100000">
                                          <p:val>
                                            <p:strVal val="#ppt_x"/>
                                          </p:val>
                                        </p:tav>
                                      </p:tavLst>
                                    </p:anim>
                                    <p:anim calcmode="lin" valueType="num">
                                      <p:cBhvr additive="base">
                                        <p:cTn id="12" dur="500" fill="hold"/>
                                        <p:tgtEl>
                                          <p:spTgt spid="2744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6" fill="hold" grpId="0" nodeType="afterEffect">
                                  <p:stCondLst>
                                    <p:cond delay="0"/>
                                  </p:stCondLst>
                                  <p:childTnLst>
                                    <p:set>
                                      <p:cBhvr>
                                        <p:cTn id="15" dur="1" fill="hold">
                                          <p:stCondLst>
                                            <p:cond delay="0"/>
                                          </p:stCondLst>
                                        </p:cTn>
                                        <p:tgtEl>
                                          <p:spTgt spid="274436"/>
                                        </p:tgtEl>
                                        <p:attrNameLst>
                                          <p:attrName>style.visibility</p:attrName>
                                        </p:attrNameLst>
                                      </p:cBhvr>
                                      <p:to>
                                        <p:strVal val="visible"/>
                                      </p:to>
                                    </p:set>
                                    <p:anim calcmode="lin" valueType="num">
                                      <p:cBhvr additive="base">
                                        <p:cTn id="16" dur="500" fill="hold"/>
                                        <p:tgtEl>
                                          <p:spTgt spid="274436"/>
                                        </p:tgtEl>
                                        <p:attrNameLst>
                                          <p:attrName>ppt_x</p:attrName>
                                        </p:attrNameLst>
                                      </p:cBhvr>
                                      <p:tavLst>
                                        <p:tav tm="0">
                                          <p:val>
                                            <p:strVal val="1+#ppt_w/2"/>
                                          </p:val>
                                        </p:tav>
                                        <p:tav tm="100000">
                                          <p:val>
                                            <p:strVal val="#ppt_x"/>
                                          </p:val>
                                        </p:tav>
                                      </p:tavLst>
                                    </p:anim>
                                    <p:anim calcmode="lin" valueType="num">
                                      <p:cBhvr additive="base">
                                        <p:cTn id="17" dur="500" fill="hold"/>
                                        <p:tgtEl>
                                          <p:spTgt spid="274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36" grpId="0" autoUpdateAnimBg="0"/>
    </p:bld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36525" y="111125"/>
            <a:ext cx="9007475" cy="2105025"/>
          </a:xfrm>
          <a:prstGeom prst="rect">
            <a:avLst/>
          </a:prstGeom>
          <a:noFill/>
          <a:ln w="9525">
            <a:noFill/>
            <a:miter lim="800000"/>
            <a:headEnd/>
            <a:tailEnd/>
          </a:ln>
        </p:spPr>
        <p:txBody>
          <a:bodyPr>
            <a:spAutoFit/>
          </a:bodyPr>
          <a:lstStyle/>
          <a:p>
            <a:r>
              <a:rPr lang="en-US" altLang="zh-CN" sz="2400"/>
              <a:t> </a:t>
            </a:r>
            <a:r>
              <a:rPr lang="en-US" altLang="zh-CN" sz="3600" b="1">
                <a:ea typeface="楷体_GB2312" pitchFamily="49" charset="-122"/>
              </a:rPr>
              <a:t>6.51</a:t>
            </a:r>
            <a:r>
              <a:rPr lang="en-US" altLang="zh-CN" sz="3600">
                <a:latin typeface="楷体_GB2312" pitchFamily="49" charset="-122"/>
                <a:ea typeface="楷体_GB2312" pitchFamily="49" charset="-122"/>
              </a:rPr>
              <a:t>  </a:t>
            </a:r>
            <a:r>
              <a:rPr lang="zh-CN" altLang="en-US" sz="3600">
                <a:latin typeface="楷体_GB2312" pitchFamily="49" charset="-122"/>
                <a:ea typeface="楷体_GB2312" pitchFamily="49" charset="-122"/>
              </a:rPr>
              <a:t>编写一个算法，输出以二叉树表示的算术表达式，若该表达式中含有括号，则在输出时应添上。</a:t>
            </a:r>
          </a:p>
          <a:p>
            <a:endParaRPr lang="en-US" altLang="zh-CN" sz="2400"/>
          </a:p>
        </p:txBody>
      </p:sp>
      <p:sp>
        <p:nvSpPr>
          <p:cNvPr id="239619" name="Text Box 3"/>
          <p:cNvSpPr txBox="1">
            <a:spLocks noChangeArrowheads="1"/>
          </p:cNvSpPr>
          <p:nvPr/>
        </p:nvSpPr>
        <p:spPr bwMode="auto">
          <a:xfrm>
            <a:off x="517525" y="1828800"/>
            <a:ext cx="6950075" cy="641350"/>
          </a:xfrm>
          <a:prstGeom prst="rect">
            <a:avLst/>
          </a:prstGeom>
          <a:noFill/>
          <a:ln w="9525">
            <a:noFill/>
            <a:miter lim="800000"/>
            <a:headEnd/>
            <a:tailEnd/>
          </a:ln>
        </p:spPr>
        <p:txBody>
          <a:bodyPr>
            <a:spAutoFit/>
          </a:bodyPr>
          <a:lstStyle/>
          <a:p>
            <a:r>
              <a:rPr lang="zh-CN" altLang="en-US" sz="3600">
                <a:latin typeface="楷体_GB2312" pitchFamily="49" charset="-122"/>
                <a:ea typeface="楷体_GB2312" pitchFamily="49" charset="-122"/>
              </a:rPr>
              <a:t>分析：</a:t>
            </a:r>
          </a:p>
        </p:txBody>
      </p:sp>
      <p:sp>
        <p:nvSpPr>
          <p:cNvPr id="239620" name="Text Box 4"/>
          <p:cNvSpPr txBox="1">
            <a:spLocks noChangeArrowheads="1"/>
          </p:cNvSpPr>
          <p:nvPr/>
        </p:nvSpPr>
        <p:spPr bwMode="auto">
          <a:xfrm>
            <a:off x="136525" y="2438400"/>
            <a:ext cx="9007475" cy="1190625"/>
          </a:xfrm>
          <a:prstGeom prst="rect">
            <a:avLst/>
          </a:prstGeom>
          <a:noFill/>
          <a:ln w="9525">
            <a:noFill/>
            <a:miter lim="800000"/>
            <a:headEnd/>
            <a:tailEnd/>
          </a:ln>
        </p:spPr>
        <p:txBody>
          <a:bodyPr>
            <a:spAutoFit/>
          </a:bodyPr>
          <a:lstStyle/>
          <a:p>
            <a:r>
              <a:rPr lang="en-US" altLang="zh-CN" sz="3600">
                <a:ea typeface="楷体_GB2312" pitchFamily="49" charset="-122"/>
              </a:rPr>
              <a:t>1</a:t>
            </a:r>
            <a:r>
              <a:rPr lang="zh-CN" altLang="en-US" sz="3600">
                <a:ea typeface="楷体_GB2312" pitchFamily="49" charset="-122"/>
              </a:rPr>
              <a:t>。</a:t>
            </a:r>
            <a:r>
              <a:rPr lang="zh-CN" altLang="en-US" sz="3600">
                <a:latin typeface="楷体_GB2312" pitchFamily="49" charset="-122"/>
                <a:ea typeface="楷体_GB2312" pitchFamily="49" charset="-122"/>
              </a:rPr>
              <a:t>原表达式即为带括弧的中缀表达式，则解此题应该进行中序遍历；</a:t>
            </a:r>
          </a:p>
        </p:txBody>
      </p:sp>
      <p:sp>
        <p:nvSpPr>
          <p:cNvPr id="239621" name="Text Box 5"/>
          <p:cNvSpPr txBox="1">
            <a:spLocks noChangeArrowheads="1"/>
          </p:cNvSpPr>
          <p:nvPr/>
        </p:nvSpPr>
        <p:spPr bwMode="auto">
          <a:xfrm>
            <a:off x="136525" y="3733800"/>
            <a:ext cx="9007475" cy="3116263"/>
          </a:xfrm>
          <a:prstGeom prst="rect">
            <a:avLst/>
          </a:prstGeom>
          <a:noFill/>
          <a:ln w="9525">
            <a:noFill/>
            <a:miter lim="800000"/>
            <a:headEnd/>
            <a:tailEnd/>
          </a:ln>
        </p:spPr>
        <p:txBody>
          <a:bodyPr>
            <a:spAutoFit/>
          </a:bodyPr>
          <a:lstStyle/>
          <a:p>
            <a:pPr>
              <a:lnSpc>
                <a:spcPct val="110000"/>
              </a:lnSpc>
            </a:pPr>
            <a:r>
              <a:rPr lang="en-US" altLang="zh-CN" sz="3600">
                <a:ea typeface="楷体_GB2312" pitchFamily="49" charset="-122"/>
              </a:rPr>
              <a:t>2</a:t>
            </a:r>
            <a:r>
              <a:rPr lang="zh-CN" altLang="en-US" sz="3600">
                <a:ea typeface="楷体_GB2312" pitchFamily="49" charset="-122"/>
              </a:rPr>
              <a:t>。</a:t>
            </a:r>
            <a:r>
              <a:rPr lang="zh-CN" altLang="en-US" sz="3600">
                <a:latin typeface="楷体_GB2312" pitchFamily="49" charset="-122"/>
                <a:ea typeface="楷体_GB2312" pitchFamily="49" charset="-122"/>
              </a:rPr>
              <a:t>表达式求值应该进行后序遍历，则表明左、右子树的运算应该先于根结点的运算进行；因此，若左、右子树根的运算符的优先数低于根结点运算符的优先数，则应对左子树或右子树的表达式加上括弧。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wipe(left)">
                                      <p:cBhvr>
                                        <p:cTn id="7" dur="500"/>
                                        <p:tgtEl>
                                          <p:spTgt spid="2396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39620"/>
                                        </p:tgtEl>
                                        <p:attrNameLst>
                                          <p:attrName>style.visibility</p:attrName>
                                        </p:attrNameLst>
                                      </p:cBhvr>
                                      <p:to>
                                        <p:strVal val="visible"/>
                                      </p:to>
                                    </p:set>
                                    <p:animEffect transition="in" filter="checkerboard(across)">
                                      <p:cBhvr>
                                        <p:cTn id="12" dur="500"/>
                                        <p:tgtEl>
                                          <p:spTgt spid="2396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39621"/>
                                        </p:tgtEl>
                                        <p:attrNameLst>
                                          <p:attrName>style.visibility</p:attrName>
                                        </p:attrNameLst>
                                      </p:cBhvr>
                                      <p:to>
                                        <p:strVal val="visible"/>
                                      </p:to>
                                    </p:set>
                                    <p:animEffect transition="in" filter="checkerboard(down)">
                                      <p:cBhvr>
                                        <p:cTn id="17" dur="500"/>
                                        <p:tgtEl>
                                          <p:spTgt spid="239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utoUpdateAnimBg="0"/>
      <p:bldP spid="239620" grpId="0" autoUpdateAnimBg="0"/>
      <p:bldP spid="239621" grpId="0" autoUpdateAnimBg="0"/>
    </p:bld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76200" y="0"/>
            <a:ext cx="9002713" cy="6467475"/>
          </a:xfrm>
          <a:prstGeom prst="rect">
            <a:avLst/>
          </a:prstGeom>
          <a:noFill/>
          <a:ln w="9525">
            <a:noFill/>
            <a:miter lim="800000"/>
            <a:headEnd/>
            <a:tailEnd/>
          </a:ln>
        </p:spPr>
        <p:txBody>
          <a:bodyPr>
            <a:spAutoFit/>
          </a:bodyPr>
          <a:lstStyle/>
          <a:p>
            <a:pPr>
              <a:lnSpc>
                <a:spcPct val="105000"/>
              </a:lnSpc>
            </a:pPr>
            <a:r>
              <a:rPr lang="en-US" altLang="zh-CN" sz="3200" b="1"/>
              <a:t>void</a:t>
            </a:r>
            <a:r>
              <a:rPr lang="en-US" altLang="zh-CN" sz="3200"/>
              <a:t> Expression(BiTree T) {</a:t>
            </a:r>
          </a:p>
          <a:p>
            <a:pPr>
              <a:lnSpc>
                <a:spcPct val="105000"/>
              </a:lnSpc>
            </a:pPr>
            <a:r>
              <a:rPr lang="en-US" altLang="zh-CN" sz="3200"/>
              <a:t>   </a:t>
            </a:r>
            <a:r>
              <a:rPr lang="en-US" altLang="zh-CN" sz="3200" b="1"/>
              <a:t>if</a:t>
            </a:r>
            <a:r>
              <a:rPr lang="en-US" altLang="zh-CN" sz="3200"/>
              <a:t> (T) {</a:t>
            </a:r>
          </a:p>
          <a:p>
            <a:pPr>
              <a:lnSpc>
                <a:spcPct val="105000"/>
              </a:lnSpc>
            </a:pPr>
            <a:r>
              <a:rPr lang="en-US" altLang="zh-CN" sz="3200"/>
              <a:t>       </a:t>
            </a:r>
            <a:r>
              <a:rPr lang="en-US" altLang="zh-CN" sz="3200" b="1"/>
              <a:t>if</a:t>
            </a:r>
            <a:r>
              <a:rPr lang="en-US" altLang="zh-CN" sz="3200"/>
              <a:t> (!Isoprator(T-&gt;data) ) </a:t>
            </a:r>
            <a:r>
              <a:rPr lang="en-US" altLang="zh-CN" sz="3200" b="1"/>
              <a:t>printf</a:t>
            </a:r>
            <a:r>
              <a:rPr lang="en-US" altLang="zh-CN" sz="3200"/>
              <a:t>(T-&gt;data);</a:t>
            </a:r>
            <a:r>
              <a:rPr lang="en-US" altLang="zh-CN" sz="3600"/>
              <a:t> // </a:t>
            </a:r>
            <a:r>
              <a:rPr lang="zh-CN" altLang="en-US" sz="2400" b="1">
                <a:ea typeface="楷体_GB2312" pitchFamily="49" charset="-122"/>
              </a:rPr>
              <a:t>操作数</a:t>
            </a:r>
            <a:endParaRPr lang="zh-CN" altLang="en-US" sz="2400"/>
          </a:p>
          <a:p>
            <a:pPr>
              <a:lnSpc>
                <a:spcPct val="105000"/>
              </a:lnSpc>
            </a:pPr>
            <a:r>
              <a:rPr lang="zh-CN" altLang="en-US" sz="3200"/>
              <a:t>       </a:t>
            </a:r>
            <a:r>
              <a:rPr lang="en-US" altLang="zh-CN" sz="3200" b="1"/>
              <a:t>else</a:t>
            </a:r>
            <a:r>
              <a:rPr lang="en-US" altLang="zh-CN" sz="3200"/>
              <a:t>  {</a:t>
            </a:r>
          </a:p>
          <a:p>
            <a:pPr>
              <a:lnSpc>
                <a:spcPct val="105000"/>
              </a:lnSpc>
            </a:pPr>
            <a:r>
              <a:rPr lang="en-US" altLang="zh-CN" sz="3200"/>
              <a:t>          </a:t>
            </a:r>
            <a:r>
              <a:rPr lang="en-US" altLang="zh-CN" sz="3200" b="1"/>
              <a:t>if</a:t>
            </a:r>
            <a:r>
              <a:rPr lang="en-US" altLang="zh-CN" sz="3200"/>
              <a:t> ( precede(T-&gt;data, T-&gt;Lchild-&gt;data)  )</a:t>
            </a:r>
          </a:p>
          <a:p>
            <a:pPr>
              <a:lnSpc>
                <a:spcPct val="105000"/>
              </a:lnSpc>
            </a:pPr>
            <a:r>
              <a:rPr lang="en-US" altLang="zh-CN" sz="3200"/>
              <a:t>         </a:t>
            </a:r>
            <a:r>
              <a:rPr lang="en-US" altLang="zh-CN" sz="2800"/>
              <a:t>// </a:t>
            </a:r>
            <a:r>
              <a:rPr lang="zh-CN" altLang="zh-CN" sz="2800" b="1">
                <a:ea typeface="楷体_GB2312" pitchFamily="49" charset="-122"/>
              </a:rPr>
              <a:t>根结点运算符的优先数 &gt; 左子树根结点的优先数</a:t>
            </a:r>
            <a:endParaRPr lang="zh-CN" altLang="en-US" sz="2800"/>
          </a:p>
          <a:p>
            <a:pPr>
              <a:lnSpc>
                <a:spcPct val="105000"/>
              </a:lnSpc>
            </a:pPr>
            <a:r>
              <a:rPr lang="zh-CN" altLang="en-US" sz="3200"/>
              <a:t>          </a:t>
            </a:r>
            <a:r>
              <a:rPr lang="en-US" altLang="zh-CN" sz="3200"/>
              <a:t>{ </a:t>
            </a:r>
            <a:r>
              <a:rPr lang="en-US" altLang="zh-CN" sz="3200" b="1"/>
              <a:t>printf</a:t>
            </a:r>
            <a:r>
              <a:rPr lang="en-US" altLang="zh-CN" sz="3200"/>
              <a:t>(“(”);</a:t>
            </a:r>
          </a:p>
          <a:p>
            <a:pPr>
              <a:lnSpc>
                <a:spcPct val="105000"/>
              </a:lnSpc>
            </a:pPr>
            <a:r>
              <a:rPr lang="en-US" altLang="zh-CN" sz="3200"/>
              <a:t>             Expression(T-&gt;Lchild);</a:t>
            </a:r>
          </a:p>
          <a:p>
            <a:pPr>
              <a:lnSpc>
                <a:spcPct val="105000"/>
              </a:lnSpc>
            </a:pPr>
            <a:r>
              <a:rPr lang="en-US" altLang="zh-CN" sz="3200"/>
              <a:t>             </a:t>
            </a:r>
            <a:r>
              <a:rPr lang="en-US" altLang="zh-CN" sz="3200" b="1"/>
              <a:t>printf</a:t>
            </a:r>
            <a:r>
              <a:rPr lang="en-US" altLang="zh-CN" sz="3200"/>
              <a:t>(“)”);</a:t>
            </a:r>
          </a:p>
          <a:p>
            <a:pPr>
              <a:lnSpc>
                <a:spcPct val="105000"/>
              </a:lnSpc>
            </a:pPr>
            <a:r>
              <a:rPr lang="en-US" altLang="zh-CN" sz="3200"/>
              <a:t>          }</a:t>
            </a:r>
          </a:p>
          <a:p>
            <a:pPr>
              <a:lnSpc>
                <a:spcPct val="105000"/>
              </a:lnSpc>
            </a:pPr>
            <a:r>
              <a:rPr lang="en-US" altLang="zh-CN" sz="3200"/>
              <a:t>          </a:t>
            </a:r>
            <a:r>
              <a:rPr lang="en-US" altLang="zh-CN" sz="3200" b="1"/>
              <a:t>else</a:t>
            </a:r>
            <a:r>
              <a:rPr lang="en-US" altLang="zh-CN" sz="3200"/>
              <a:t> Expression(T-&gt;Lchild);       // </a:t>
            </a:r>
            <a:r>
              <a:rPr lang="zh-CN" altLang="en-US" sz="3200" b="1">
                <a:ea typeface="楷体_GB2312" pitchFamily="49" charset="-122"/>
              </a:rPr>
              <a:t>遍历左子树</a:t>
            </a:r>
            <a:endParaRPr lang="zh-CN" altLang="en-US" sz="3200"/>
          </a:p>
          <a:p>
            <a:pPr>
              <a:lnSpc>
                <a:spcPct val="125000"/>
              </a:lnSpc>
            </a:pPr>
            <a:r>
              <a:rPr lang="zh-CN" altLang="en-US" sz="3200"/>
              <a:t>          </a:t>
            </a:r>
            <a:r>
              <a:rPr lang="en-US" altLang="zh-CN" sz="3600" b="1"/>
              <a:t>printf</a:t>
            </a:r>
            <a:r>
              <a:rPr lang="en-US" altLang="zh-CN" sz="3600"/>
              <a:t>(T-&gt;data);      // </a:t>
            </a:r>
            <a:r>
              <a:rPr lang="zh-CN" altLang="en-US" sz="3600">
                <a:ea typeface="楷体_GB2312" pitchFamily="49" charset="-122"/>
              </a:rPr>
              <a:t>访问根结点</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7" name="Rectangle 3"/>
          <p:cNvSpPr>
            <a:spLocks noGrp="1" noRot="1" noChangeArrowheads="1"/>
          </p:cNvSpPr>
          <p:nvPr>
            <p:ph type="body" idx="1"/>
          </p:nvPr>
        </p:nvSpPr>
        <p:spPr>
          <a:xfrm>
            <a:off x="301625" y="692150"/>
            <a:ext cx="8540750" cy="5407025"/>
          </a:xfrm>
        </p:spPr>
        <p:txBody>
          <a:bodyPr/>
          <a:lstStyle/>
          <a:p>
            <a:pPr>
              <a:lnSpc>
                <a:spcPct val="80000"/>
              </a:lnSpc>
            </a:pPr>
            <a:r>
              <a:rPr lang="zh-CN" altLang="en-US" sz="2000" b="1" dirty="0">
                <a:solidFill>
                  <a:srgbClr val="000000"/>
                </a:solidFill>
              </a:rPr>
              <a:t>在做进栈运算时，应先判别栈是否</a:t>
            </a:r>
            <a:r>
              <a:rPr lang="zh-CN" altLang="en-US" sz="2000" b="1" u="sng" dirty="0">
                <a:solidFill>
                  <a:srgbClr val="000000"/>
                </a:solidFill>
              </a:rPr>
              <a:t>  </a:t>
            </a:r>
            <a:r>
              <a:rPr lang="en-US" altLang="zh-CN" sz="2000" b="1" u="sng" dirty="0">
                <a:solidFill>
                  <a:srgbClr val="000000"/>
                </a:solidFill>
              </a:rPr>
              <a:t>A   </a:t>
            </a:r>
            <a:r>
              <a:rPr lang="zh-CN" altLang="en-US" sz="2000" b="1" dirty="0">
                <a:solidFill>
                  <a:srgbClr val="000000"/>
                </a:solidFill>
              </a:rPr>
              <a:t>；在做退栈运算时，应先判别栈是否</a:t>
            </a:r>
            <a:r>
              <a:rPr lang="zh-CN" altLang="en-US" sz="2000" b="1" u="sng" dirty="0">
                <a:solidFill>
                  <a:srgbClr val="000000"/>
                </a:solidFill>
              </a:rPr>
              <a:t>  </a:t>
            </a:r>
            <a:r>
              <a:rPr lang="en-US" altLang="zh-CN" sz="2000" b="1" u="sng" dirty="0">
                <a:solidFill>
                  <a:srgbClr val="000000"/>
                </a:solidFill>
              </a:rPr>
              <a:t>B   </a:t>
            </a:r>
            <a:r>
              <a:rPr lang="zh-CN" altLang="en-US" sz="2000" b="1" dirty="0">
                <a:solidFill>
                  <a:srgbClr val="000000"/>
                </a:solidFill>
              </a:rPr>
              <a:t>。当栈中元素为</a:t>
            </a:r>
            <a:r>
              <a:rPr lang="en-US" altLang="zh-CN" sz="2000" b="1" dirty="0">
                <a:solidFill>
                  <a:srgbClr val="000000"/>
                </a:solidFill>
              </a:rPr>
              <a:t>n</a:t>
            </a:r>
            <a:r>
              <a:rPr lang="zh-CN" altLang="en-US" sz="2000" b="1" dirty="0">
                <a:solidFill>
                  <a:srgbClr val="000000"/>
                </a:solidFill>
              </a:rPr>
              <a:t>个，做进栈运算时发生上溢，则说明该栈的最大容量为</a:t>
            </a:r>
            <a:r>
              <a:rPr lang="zh-CN" altLang="en-US" sz="2000" b="1" u="sng" dirty="0">
                <a:solidFill>
                  <a:srgbClr val="000000"/>
                </a:solidFill>
              </a:rPr>
              <a:t>  </a:t>
            </a:r>
            <a:r>
              <a:rPr lang="en-US" altLang="zh-CN" sz="2000" b="1" u="sng" dirty="0">
                <a:solidFill>
                  <a:srgbClr val="000000"/>
                </a:solidFill>
              </a:rPr>
              <a:t>C   </a:t>
            </a:r>
            <a:r>
              <a:rPr lang="zh-CN" altLang="en-US" sz="2000" b="1" dirty="0">
                <a:solidFill>
                  <a:srgbClr val="000000"/>
                </a:solidFill>
              </a:rPr>
              <a:t>。</a:t>
            </a:r>
          </a:p>
          <a:p>
            <a:pPr>
              <a:lnSpc>
                <a:spcPct val="80000"/>
              </a:lnSpc>
            </a:pPr>
            <a:r>
              <a:rPr lang="zh-CN" altLang="en-US" sz="2000" b="1" dirty="0">
                <a:solidFill>
                  <a:srgbClr val="000000"/>
                </a:solidFill>
              </a:rPr>
              <a:t>为了增加内存空间的利用率和减少溢出的可能性，由两个栈共享一片连续的内存空间时，应将两栈的</a:t>
            </a:r>
            <a:r>
              <a:rPr lang="zh-CN" altLang="en-US" sz="2000" b="1" u="sng" dirty="0">
                <a:solidFill>
                  <a:srgbClr val="000000"/>
                </a:solidFill>
              </a:rPr>
              <a:t>  </a:t>
            </a:r>
            <a:r>
              <a:rPr lang="en-US" altLang="zh-CN" sz="2000" b="1" u="sng" dirty="0">
                <a:solidFill>
                  <a:srgbClr val="000000"/>
                </a:solidFill>
              </a:rPr>
              <a:t>D   </a:t>
            </a:r>
            <a:r>
              <a:rPr lang="zh-CN" altLang="en-US" sz="2000" b="1" dirty="0">
                <a:solidFill>
                  <a:srgbClr val="000000"/>
                </a:solidFill>
              </a:rPr>
              <a:t>分别设在这片内存空间的两端，这样，只有当</a:t>
            </a:r>
            <a:r>
              <a:rPr lang="zh-CN" altLang="en-US" sz="2000" b="1" u="sng" dirty="0">
                <a:solidFill>
                  <a:srgbClr val="000000"/>
                </a:solidFill>
              </a:rPr>
              <a:t>  </a:t>
            </a:r>
            <a:r>
              <a:rPr lang="en-US" altLang="zh-CN" sz="2000" b="1" u="sng" dirty="0">
                <a:solidFill>
                  <a:srgbClr val="000000"/>
                </a:solidFill>
              </a:rPr>
              <a:t>E  </a:t>
            </a:r>
            <a:r>
              <a:rPr lang="zh-CN" altLang="en-US" sz="2000" b="1" dirty="0">
                <a:solidFill>
                  <a:srgbClr val="000000"/>
                </a:solidFill>
              </a:rPr>
              <a:t>时，才产生上溢。</a:t>
            </a:r>
          </a:p>
          <a:p>
            <a:pPr>
              <a:lnSpc>
                <a:spcPct val="80000"/>
              </a:lnSpc>
            </a:pPr>
            <a:r>
              <a:rPr lang="zh-CN" altLang="en-US" sz="2000" b="1" dirty="0">
                <a:solidFill>
                  <a:srgbClr val="000000"/>
                </a:solidFill>
              </a:rPr>
              <a:t>供选择的答案：</a:t>
            </a:r>
            <a:r>
              <a:rPr lang="en-US" altLang="zh-CN" sz="2000" b="1" dirty="0">
                <a:solidFill>
                  <a:srgbClr val="000000"/>
                </a:solidFill>
              </a:rPr>
              <a:t>A</a:t>
            </a:r>
            <a:r>
              <a:rPr lang="zh-CN" altLang="en-US" sz="2000" b="1" dirty="0">
                <a:solidFill>
                  <a:srgbClr val="000000"/>
                </a:solidFill>
              </a:rPr>
              <a:t>，</a:t>
            </a:r>
            <a:r>
              <a:rPr lang="en-US" altLang="zh-CN" sz="2000" b="1" dirty="0">
                <a:solidFill>
                  <a:srgbClr val="000000"/>
                </a:solidFill>
              </a:rPr>
              <a:t>B</a:t>
            </a:r>
            <a:r>
              <a:rPr lang="zh-CN" altLang="en-US" sz="2000" b="1" dirty="0">
                <a:solidFill>
                  <a:srgbClr val="000000"/>
                </a:solidFill>
              </a:rPr>
              <a:t>：①空       ②  满       ③ 上溢     ④ 下溢</a:t>
            </a:r>
          </a:p>
          <a:p>
            <a:pPr>
              <a:lnSpc>
                <a:spcPct val="80000"/>
              </a:lnSpc>
            </a:pPr>
            <a:r>
              <a:rPr lang="en-US" altLang="zh-CN" sz="2000" b="1" dirty="0">
                <a:solidFill>
                  <a:srgbClr val="000000"/>
                </a:solidFill>
              </a:rPr>
              <a:t>C</a:t>
            </a:r>
            <a:r>
              <a:rPr lang="zh-CN" altLang="en-US" sz="2000" b="1" dirty="0">
                <a:solidFill>
                  <a:srgbClr val="000000"/>
                </a:solidFill>
              </a:rPr>
              <a:t>：	   ①</a:t>
            </a:r>
            <a:r>
              <a:rPr lang="en-US" altLang="zh-CN" sz="2000" b="1" dirty="0">
                <a:solidFill>
                  <a:srgbClr val="000000"/>
                </a:solidFill>
              </a:rPr>
              <a:t>n-1      ② n         ③ n+1      ④ n/2</a:t>
            </a:r>
          </a:p>
          <a:p>
            <a:pPr>
              <a:lnSpc>
                <a:spcPct val="80000"/>
              </a:lnSpc>
            </a:pPr>
            <a:r>
              <a:rPr lang="en-US" altLang="zh-CN" sz="2000" b="1" dirty="0">
                <a:solidFill>
                  <a:srgbClr val="000000"/>
                </a:solidFill>
              </a:rPr>
              <a:t>D</a:t>
            </a:r>
            <a:r>
              <a:rPr lang="zh-CN" altLang="en-US" sz="2000" b="1" dirty="0">
                <a:solidFill>
                  <a:srgbClr val="000000"/>
                </a:solidFill>
              </a:rPr>
              <a:t>：   ① 长度    ②深度       ③ 栈顶     ④ 栈底</a:t>
            </a:r>
          </a:p>
          <a:p>
            <a:pPr>
              <a:lnSpc>
                <a:spcPct val="80000"/>
              </a:lnSpc>
            </a:pPr>
            <a:r>
              <a:rPr lang="en-US" altLang="zh-CN" sz="2000" b="1" dirty="0">
                <a:solidFill>
                  <a:srgbClr val="000000"/>
                </a:solidFill>
              </a:rPr>
              <a:t>E</a:t>
            </a:r>
            <a:r>
              <a:rPr lang="zh-CN" altLang="en-US" sz="2000" b="1" dirty="0">
                <a:solidFill>
                  <a:srgbClr val="000000"/>
                </a:solidFill>
              </a:rPr>
              <a:t>：①两个栈的栈顶同时到达栈空间的中心点     ②其中一个栈的栈顶到达栈空间的中心点           </a:t>
            </a:r>
          </a:p>
          <a:p>
            <a:pPr>
              <a:lnSpc>
                <a:spcPct val="80000"/>
              </a:lnSpc>
            </a:pPr>
            <a:r>
              <a:rPr lang="zh-CN" altLang="en-US" sz="2000" b="1" dirty="0">
                <a:solidFill>
                  <a:srgbClr val="000000"/>
                </a:solidFill>
              </a:rPr>
              <a:t>   ③两个栈的栈顶在达栈空间的某一位置相遇   ④两个栈均不空，且一个栈的栈顶到达另一个栈的栈底</a:t>
            </a:r>
          </a:p>
          <a:p>
            <a:pPr>
              <a:lnSpc>
                <a:spcPct val="80000"/>
              </a:lnSpc>
            </a:pPr>
            <a:endParaRPr lang="zh-CN" altLang="en-US" sz="2000" b="1" dirty="0">
              <a:solidFill>
                <a:srgbClr val="000000"/>
              </a:solidFill>
            </a:endParaRPr>
          </a:p>
          <a:p>
            <a:pPr>
              <a:lnSpc>
                <a:spcPct val="80000"/>
              </a:lnSpc>
            </a:pPr>
            <a:endParaRPr lang="zh-CN" altLang="en-US" sz="2000" b="1" dirty="0">
              <a:solidFill>
                <a:srgbClr val="000000"/>
              </a:solidFill>
            </a:endParaRPr>
          </a:p>
          <a:p>
            <a:pPr>
              <a:lnSpc>
                <a:spcPct val="80000"/>
              </a:lnSpc>
            </a:pPr>
            <a:r>
              <a:rPr lang="en-US" altLang="zh-CN" sz="2000" b="1" dirty="0">
                <a:solidFill>
                  <a:srgbClr val="000000"/>
                </a:solidFill>
              </a:rPr>
              <a:t>ABCDE</a:t>
            </a:r>
            <a:r>
              <a:rPr lang="zh-CN" altLang="en-US" sz="2000" b="1" dirty="0">
                <a:solidFill>
                  <a:srgbClr val="000000"/>
                </a:solidFill>
              </a:rPr>
              <a:t>＝</a:t>
            </a:r>
            <a:r>
              <a:rPr lang="en-US" altLang="zh-CN" sz="2000" b="1" u="sng" dirty="0">
                <a:solidFill>
                  <a:srgbClr val="000000"/>
                </a:solidFill>
              </a:rPr>
              <a:t>2,  1,  2,  4,  3</a:t>
            </a:r>
            <a:r>
              <a:rPr lang="en-US" altLang="zh-CN" sz="2000" b="1" dirty="0">
                <a:solidFill>
                  <a:srgbClr val="000000"/>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9" end="9"/>
                                            </p:txEl>
                                          </p:spTgt>
                                        </p:tgtEl>
                                        <p:attrNameLst>
                                          <p:attrName>style.visibility</p:attrName>
                                        </p:attrNameLst>
                                      </p:cBhvr>
                                      <p:to>
                                        <p:strVal val="visible"/>
                                      </p:to>
                                    </p:set>
                                    <p:anim calcmode="lin" valueType="num">
                                      <p:cBhvr additive="base">
                                        <p:cTn id="7" dur="500" fill="hold"/>
                                        <p:tgtEl>
                                          <p:spTgt spid="62467">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76200" y="76200"/>
            <a:ext cx="8890000" cy="6157913"/>
          </a:xfrm>
          <a:prstGeom prst="rect">
            <a:avLst/>
          </a:prstGeom>
          <a:noFill/>
          <a:ln w="9525">
            <a:noFill/>
            <a:miter lim="800000"/>
            <a:headEnd/>
            <a:tailEnd/>
          </a:ln>
        </p:spPr>
        <p:txBody>
          <a:bodyPr wrap="none">
            <a:spAutoFit/>
          </a:bodyPr>
          <a:lstStyle/>
          <a:p>
            <a:pPr>
              <a:lnSpc>
                <a:spcPct val="120000"/>
              </a:lnSpc>
            </a:pPr>
            <a:r>
              <a:rPr lang="en-US" altLang="zh-CN" sz="3600" b="1"/>
              <a:t>        </a:t>
            </a:r>
            <a:r>
              <a:rPr lang="en-US" altLang="zh-CN" sz="3200" b="1"/>
              <a:t>if</a:t>
            </a:r>
            <a:r>
              <a:rPr lang="en-US" altLang="zh-CN" sz="3200"/>
              <a:t> (</a:t>
            </a:r>
            <a:r>
              <a:rPr lang="en-US" altLang="zh-CN" sz="3200" b="1"/>
              <a:t>!</a:t>
            </a:r>
            <a:r>
              <a:rPr lang="en-US" altLang="zh-CN" sz="3200"/>
              <a:t>precede(T -&gt; Rchild -&gt; data, T-&gt; data) )</a:t>
            </a:r>
            <a:endParaRPr lang="en-US" altLang="zh-CN" sz="3600"/>
          </a:p>
          <a:p>
            <a:pPr>
              <a:lnSpc>
                <a:spcPct val="120000"/>
              </a:lnSpc>
            </a:pPr>
            <a:r>
              <a:rPr lang="en-US" altLang="zh-CN" sz="3600"/>
              <a:t>       </a:t>
            </a:r>
            <a:r>
              <a:rPr lang="en-US" altLang="zh-CN" sz="2800"/>
              <a:t>// </a:t>
            </a:r>
            <a:r>
              <a:rPr lang="zh-CN" altLang="zh-CN" sz="2800" b="1">
                <a:ea typeface="楷体_GB2312" pitchFamily="49" charset="-122"/>
              </a:rPr>
              <a:t>根结点运算符的优先数</a:t>
            </a:r>
            <a:r>
              <a:rPr lang="zh-CN" altLang="zh-CN" sz="2800" b="1"/>
              <a:t>≥</a:t>
            </a:r>
            <a:r>
              <a:rPr lang="zh-CN" altLang="en-US" sz="2800" b="1">
                <a:ea typeface="楷体_GB2312" pitchFamily="49" charset="-122"/>
              </a:rPr>
              <a:t>右</a:t>
            </a:r>
            <a:r>
              <a:rPr lang="zh-CN" altLang="zh-CN" sz="2800" b="1">
                <a:ea typeface="楷体_GB2312" pitchFamily="49" charset="-122"/>
              </a:rPr>
              <a:t>子树根结点的优先数</a:t>
            </a:r>
            <a:endParaRPr lang="zh-CN" altLang="en-US" sz="3600"/>
          </a:p>
          <a:p>
            <a:pPr>
              <a:lnSpc>
                <a:spcPct val="120000"/>
              </a:lnSpc>
            </a:pPr>
            <a:r>
              <a:rPr lang="zh-CN" altLang="en-US" sz="3600"/>
              <a:t>        </a:t>
            </a:r>
            <a:r>
              <a:rPr lang="en-US" altLang="zh-CN" sz="3200"/>
              <a:t>{ </a:t>
            </a:r>
            <a:r>
              <a:rPr lang="en-US" altLang="zh-CN" sz="3200" b="1"/>
              <a:t>printf</a:t>
            </a:r>
            <a:r>
              <a:rPr lang="en-US" altLang="zh-CN" sz="3200"/>
              <a:t>(“(”);</a:t>
            </a:r>
          </a:p>
          <a:p>
            <a:pPr>
              <a:lnSpc>
                <a:spcPct val="120000"/>
              </a:lnSpc>
            </a:pPr>
            <a:r>
              <a:rPr lang="en-US" altLang="zh-CN" sz="3200"/>
              <a:t>            Expression(T-&gt;Rchild);</a:t>
            </a:r>
          </a:p>
          <a:p>
            <a:pPr>
              <a:lnSpc>
                <a:spcPct val="120000"/>
              </a:lnSpc>
            </a:pPr>
            <a:r>
              <a:rPr lang="en-US" altLang="zh-CN" sz="3200"/>
              <a:t>            </a:t>
            </a:r>
            <a:r>
              <a:rPr lang="en-US" altLang="zh-CN" sz="3200" b="1"/>
              <a:t>printf</a:t>
            </a:r>
            <a:r>
              <a:rPr lang="en-US" altLang="zh-CN" sz="3200"/>
              <a:t>(“)”);</a:t>
            </a:r>
          </a:p>
          <a:p>
            <a:pPr>
              <a:lnSpc>
                <a:spcPct val="120000"/>
              </a:lnSpc>
            </a:pPr>
            <a:r>
              <a:rPr lang="en-US" altLang="zh-CN" sz="3200"/>
              <a:t>         }</a:t>
            </a:r>
          </a:p>
          <a:p>
            <a:pPr>
              <a:lnSpc>
                <a:spcPct val="120000"/>
              </a:lnSpc>
            </a:pPr>
            <a:r>
              <a:rPr lang="en-US" altLang="zh-CN" sz="3200" b="1"/>
              <a:t>         else</a:t>
            </a:r>
            <a:r>
              <a:rPr lang="en-US" altLang="zh-CN" sz="3200"/>
              <a:t> Expression(T-&gt;Rchild);        // </a:t>
            </a:r>
            <a:r>
              <a:rPr lang="zh-CN" altLang="en-US" sz="3200" b="1">
                <a:ea typeface="楷体_GB2312" pitchFamily="49" charset="-122"/>
              </a:rPr>
              <a:t>遍历右子树</a:t>
            </a:r>
          </a:p>
          <a:p>
            <a:pPr>
              <a:lnSpc>
                <a:spcPct val="120000"/>
              </a:lnSpc>
            </a:pPr>
            <a:r>
              <a:rPr lang="zh-CN" altLang="en-US" sz="3200" b="1">
                <a:ea typeface="楷体_GB2312" pitchFamily="49" charset="-122"/>
              </a:rPr>
              <a:t>     </a:t>
            </a:r>
            <a:r>
              <a:rPr lang="en-US" altLang="zh-CN" sz="3200" b="1">
                <a:ea typeface="楷体_GB2312" pitchFamily="49" charset="-122"/>
              </a:rPr>
              <a:t>}//else</a:t>
            </a:r>
            <a:endParaRPr lang="en-US" altLang="zh-CN" sz="3200"/>
          </a:p>
          <a:p>
            <a:pPr>
              <a:lnSpc>
                <a:spcPct val="120000"/>
              </a:lnSpc>
            </a:pPr>
            <a:r>
              <a:rPr lang="en-US" altLang="zh-CN" sz="3200"/>
              <a:t>  }//if(T)</a:t>
            </a:r>
          </a:p>
          <a:p>
            <a:pPr>
              <a:lnSpc>
                <a:spcPct val="120000"/>
              </a:lnSpc>
            </a:pPr>
            <a:r>
              <a:rPr lang="en-US" altLang="zh-CN" sz="3200"/>
              <a:t>}// Expression </a:t>
            </a:r>
          </a:p>
        </p:txBody>
      </p:sp>
      <p:sp>
        <p:nvSpPr>
          <p:cNvPr id="241667" name="Text Box 3"/>
          <p:cNvSpPr txBox="1">
            <a:spLocks noChangeArrowheads="1"/>
          </p:cNvSpPr>
          <p:nvPr/>
        </p:nvSpPr>
        <p:spPr bwMode="auto">
          <a:xfrm>
            <a:off x="381000" y="6216650"/>
            <a:ext cx="7499350" cy="641350"/>
          </a:xfrm>
          <a:prstGeom prst="rect">
            <a:avLst/>
          </a:prstGeom>
          <a:noFill/>
          <a:ln w="9525">
            <a:noFill/>
            <a:miter lim="800000"/>
            <a:headEnd/>
            <a:tailEnd/>
          </a:ln>
        </p:spPr>
        <p:txBody>
          <a:bodyPr wrap="none">
            <a:spAutoFit/>
          </a:bodyPr>
          <a:lstStyle/>
          <a:p>
            <a:r>
              <a:rPr lang="zh-CN" altLang="en-US" sz="3600" b="1">
                <a:ea typeface="楷体_GB2312" pitchFamily="49" charset="-122"/>
              </a:rPr>
              <a:t>注：设操作数的优先数的级别最高</a:t>
            </a:r>
            <a:r>
              <a:rPr lang="zh-CN" altLang="en-US" sz="360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1666"/>
                                        </p:tgtEl>
                                        <p:attrNameLst>
                                          <p:attrName>style.visibility</p:attrName>
                                        </p:attrNameLst>
                                      </p:cBhvr>
                                      <p:to>
                                        <p:strVal val="visible"/>
                                      </p:to>
                                    </p:set>
                                    <p:animEffect transition="in" filter="wipe(left)">
                                      <p:cBhvr>
                                        <p:cTn id="7" dur="500"/>
                                        <p:tgtEl>
                                          <p:spTgt spid="24166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1667"/>
                                        </p:tgtEl>
                                        <p:attrNameLst>
                                          <p:attrName>style.visibility</p:attrName>
                                        </p:attrNameLst>
                                      </p:cBhvr>
                                      <p:to>
                                        <p:strVal val="visible"/>
                                      </p:to>
                                    </p:set>
                                    <p:animEffect transition="in" filter="wipe(left)">
                                      <p:cBhvr>
                                        <p:cTn id="11" dur="500"/>
                                        <p:tgtEl>
                                          <p:spTgt spid="241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autoUpdateAnimBg="0"/>
      <p:bldP spid="241667" grpId="0" autoUpdateAnimBg="0"/>
    </p:bld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152400" y="171450"/>
            <a:ext cx="8991600" cy="1189038"/>
          </a:xfrm>
          <a:prstGeom prst="rect">
            <a:avLst/>
          </a:prstGeom>
          <a:noFill/>
          <a:ln w="9525">
            <a:noFill/>
            <a:miter lim="800000"/>
            <a:headEnd/>
            <a:tailEnd/>
          </a:ln>
        </p:spPr>
        <p:txBody>
          <a:bodyPr>
            <a:spAutoFit/>
          </a:bodyPr>
          <a:lstStyle/>
          <a:p>
            <a:pPr>
              <a:lnSpc>
                <a:spcPct val="120000"/>
              </a:lnSpc>
            </a:pPr>
            <a:r>
              <a:rPr lang="en-US" altLang="zh-CN" sz="3200" b="1"/>
              <a:t>6.54</a:t>
            </a:r>
            <a:r>
              <a:rPr lang="en-US" altLang="zh-CN" sz="3200"/>
              <a:t>  </a:t>
            </a:r>
            <a:r>
              <a:rPr lang="zh-CN" altLang="en-US" sz="2800" b="1">
                <a:ea typeface="楷体_GB2312" pitchFamily="49" charset="-122"/>
              </a:rPr>
              <a:t>编写算法，由已知的完全二叉树的顺序存储表示  </a:t>
            </a:r>
            <a:r>
              <a:rPr lang="en-US" altLang="zh-CN" sz="2800" b="1">
                <a:ea typeface="楷体_GB2312" pitchFamily="49" charset="-122"/>
              </a:rPr>
              <a:t>sa </a:t>
            </a:r>
            <a:r>
              <a:rPr lang="zh-CN" altLang="en-US" sz="2800" b="1">
                <a:ea typeface="楷体_GB2312" pitchFamily="49" charset="-122"/>
              </a:rPr>
              <a:t>建二叉链表。</a:t>
            </a:r>
            <a:endParaRPr lang="zh-CN" altLang="en-US" sz="3200"/>
          </a:p>
        </p:txBody>
      </p:sp>
      <p:sp>
        <p:nvSpPr>
          <p:cNvPr id="285699" name="Text Box 3"/>
          <p:cNvSpPr txBox="1">
            <a:spLocks noChangeArrowheads="1"/>
          </p:cNvSpPr>
          <p:nvPr/>
        </p:nvSpPr>
        <p:spPr bwMode="auto">
          <a:xfrm>
            <a:off x="136525" y="1889125"/>
            <a:ext cx="9007475" cy="3597275"/>
          </a:xfrm>
          <a:prstGeom prst="rect">
            <a:avLst/>
          </a:prstGeom>
          <a:noFill/>
          <a:ln w="9525">
            <a:noFill/>
            <a:miter lim="800000"/>
            <a:headEnd/>
            <a:tailEnd/>
          </a:ln>
        </p:spPr>
        <p:txBody>
          <a:bodyPr>
            <a:spAutoFit/>
          </a:bodyPr>
          <a:lstStyle/>
          <a:p>
            <a:pPr>
              <a:lnSpc>
                <a:spcPct val="120000"/>
              </a:lnSpc>
            </a:pPr>
            <a:r>
              <a:rPr lang="zh-CN" altLang="en-US" sz="3200" b="1">
                <a:ea typeface="隶书" pitchFamily="49" charset="-122"/>
              </a:rPr>
              <a:t>分析</a:t>
            </a:r>
            <a:r>
              <a:rPr lang="en-US" altLang="zh-CN" sz="3200" b="1">
                <a:ea typeface="隶书" pitchFamily="49" charset="-122"/>
              </a:rPr>
              <a:t>:</a:t>
            </a:r>
          </a:p>
          <a:p>
            <a:pPr>
              <a:lnSpc>
                <a:spcPct val="120000"/>
              </a:lnSpc>
            </a:pPr>
            <a:r>
              <a:rPr lang="zh-CN" altLang="en-US" sz="3200" b="1">
                <a:ea typeface="隶书" pitchFamily="49" charset="-122"/>
              </a:rPr>
              <a:t>根据完全二叉树的特性</a:t>
            </a:r>
            <a:r>
              <a:rPr lang="zh-CN" altLang="en-US" sz="3200"/>
              <a:t>，</a:t>
            </a:r>
          </a:p>
          <a:p>
            <a:pPr>
              <a:lnSpc>
                <a:spcPct val="120000"/>
              </a:lnSpc>
            </a:pPr>
            <a:r>
              <a:rPr lang="zh-CN" altLang="en-US" sz="3200"/>
              <a:t>    </a:t>
            </a:r>
            <a:r>
              <a:rPr lang="en-US" altLang="zh-CN" sz="3200"/>
              <a:t>sa.elm[1]</a:t>
            </a:r>
            <a:r>
              <a:rPr lang="zh-CN" altLang="en-US" sz="3200">
                <a:ea typeface="楷体_GB2312" pitchFamily="49" charset="-122"/>
              </a:rPr>
              <a:t>是二叉树的根结点</a:t>
            </a:r>
            <a:r>
              <a:rPr lang="en-US" altLang="zh-CN" sz="3200"/>
              <a:t>;</a:t>
            </a:r>
          </a:p>
          <a:p>
            <a:pPr>
              <a:lnSpc>
                <a:spcPct val="120000"/>
              </a:lnSpc>
            </a:pPr>
            <a:r>
              <a:rPr lang="en-US" altLang="zh-CN" sz="3200"/>
              <a:t>    sa.elem[2i]</a:t>
            </a:r>
            <a:r>
              <a:rPr lang="zh-CN" altLang="en-US" sz="3200">
                <a:ea typeface="楷体_GB2312" pitchFamily="49" charset="-122"/>
              </a:rPr>
              <a:t>是</a:t>
            </a:r>
            <a:r>
              <a:rPr lang="en-US" altLang="zh-CN" sz="3200"/>
              <a:t>sa.elem[i]</a:t>
            </a:r>
            <a:r>
              <a:rPr lang="zh-CN" altLang="en-US" sz="3200">
                <a:ea typeface="楷体_GB2312" pitchFamily="49" charset="-122"/>
              </a:rPr>
              <a:t>的左孩子</a:t>
            </a:r>
            <a:r>
              <a:rPr lang="en-US" altLang="zh-CN" sz="3200"/>
              <a:t>(2i ≤ sa.last)</a:t>
            </a:r>
          </a:p>
          <a:p>
            <a:pPr>
              <a:lnSpc>
                <a:spcPct val="120000"/>
              </a:lnSpc>
            </a:pPr>
            <a:r>
              <a:rPr lang="en-US" altLang="zh-CN" sz="3200"/>
              <a:t>    sa.elem[2i+1]</a:t>
            </a:r>
            <a:r>
              <a:rPr lang="zh-CN" altLang="en-US" sz="3200">
                <a:ea typeface="楷体_GB2312" pitchFamily="49" charset="-122"/>
              </a:rPr>
              <a:t>是</a:t>
            </a:r>
            <a:r>
              <a:rPr lang="en-US" altLang="zh-CN" sz="3200"/>
              <a:t>sa.elem[i]</a:t>
            </a:r>
            <a:r>
              <a:rPr lang="zh-CN" altLang="en-US" sz="3200">
                <a:ea typeface="楷体_GB2312" pitchFamily="49" charset="-122"/>
              </a:rPr>
              <a:t>的右孩子</a:t>
            </a:r>
            <a:r>
              <a:rPr lang="en-US" altLang="zh-CN" sz="3200"/>
              <a:t>(2i+1≤sa.last)</a:t>
            </a:r>
          </a:p>
          <a:p>
            <a:pPr>
              <a:lnSpc>
                <a:spcPct val="120000"/>
              </a:lnSpc>
            </a:pPr>
            <a:r>
              <a:rPr lang="zh-CN" altLang="en-US" sz="3200">
                <a:ea typeface="隶书" pitchFamily="49" charset="-122"/>
              </a:rPr>
              <a:t>则此题可以</a:t>
            </a:r>
            <a:r>
              <a:rPr lang="zh-CN" altLang="en-US" sz="3200" b="1">
                <a:ea typeface="隶书" pitchFamily="49" charset="-122"/>
              </a:rPr>
              <a:t>递归求解</a:t>
            </a:r>
            <a:r>
              <a:rPr lang="zh-CN" altLang="en-US" sz="3200">
                <a:ea typeface="隶书"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285699"/>
                                        </p:tgtEl>
                                        <p:attrNameLst>
                                          <p:attrName>style.visibility</p:attrName>
                                        </p:attrNameLst>
                                      </p:cBhvr>
                                      <p:to>
                                        <p:strVal val="visible"/>
                                      </p:to>
                                    </p:set>
                                    <p:animEffect transition="in" filter="strips(downRight)">
                                      <p:cBhvr>
                                        <p:cTn id="7" dur="300"/>
                                        <p:tgtEl>
                                          <p:spTgt spid="285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457200" y="2362200"/>
            <a:ext cx="8570913" cy="4473575"/>
          </a:xfrm>
          <a:prstGeom prst="rect">
            <a:avLst/>
          </a:prstGeom>
          <a:noFill/>
          <a:ln w="9525">
            <a:noFill/>
            <a:miter lim="800000"/>
            <a:headEnd/>
            <a:tailEnd/>
          </a:ln>
        </p:spPr>
        <p:txBody>
          <a:bodyPr wrap="none">
            <a:spAutoFit/>
          </a:bodyPr>
          <a:lstStyle/>
          <a:p>
            <a:pPr>
              <a:lnSpc>
                <a:spcPct val="120000"/>
              </a:lnSpc>
            </a:pPr>
            <a:r>
              <a:rPr lang="en-US" altLang="zh-CN" sz="2400">
                <a:latin typeface="Courier New" pitchFamily="49" charset="0"/>
              </a:rPr>
              <a:t>BiTree Build(SqList sa, </a:t>
            </a:r>
            <a:r>
              <a:rPr lang="en-US" altLang="zh-CN" sz="2400" b="1">
                <a:latin typeface="Courier New" pitchFamily="49" charset="0"/>
              </a:rPr>
              <a:t>int</a:t>
            </a:r>
            <a:r>
              <a:rPr lang="en-US" altLang="zh-CN" sz="2400">
                <a:latin typeface="Courier New" pitchFamily="49" charset="0"/>
              </a:rPr>
              <a:t> i)</a:t>
            </a:r>
            <a:r>
              <a:rPr lang="en-US" altLang="zh-CN" sz="2400" b="1">
                <a:latin typeface="Courier New" pitchFamily="49" charset="0"/>
              </a:rPr>
              <a:t>{</a:t>
            </a:r>
            <a:endParaRPr lang="en-US" altLang="zh-CN" sz="2400">
              <a:latin typeface="Courier New" pitchFamily="49" charset="0"/>
            </a:endParaRPr>
          </a:p>
          <a:p>
            <a:pPr>
              <a:lnSpc>
                <a:spcPct val="120000"/>
              </a:lnSpc>
            </a:pPr>
            <a:r>
              <a:rPr lang="en-US" altLang="zh-CN" sz="2400">
                <a:latin typeface="Courier New" pitchFamily="49" charset="0"/>
              </a:rPr>
              <a:t>  </a:t>
            </a:r>
            <a:r>
              <a:rPr lang="en-US" altLang="zh-CN" sz="2400" b="1">
                <a:latin typeface="Courier New" pitchFamily="49" charset="0"/>
              </a:rPr>
              <a:t>if</a:t>
            </a:r>
            <a:r>
              <a:rPr lang="en-US" altLang="zh-CN" sz="2400">
                <a:latin typeface="Courier New" pitchFamily="49" charset="0"/>
              </a:rPr>
              <a:t> (i&gt;sa.last) </a:t>
            </a:r>
            <a:r>
              <a:rPr lang="en-US" altLang="zh-CN" sz="2400" b="1">
                <a:latin typeface="Courier New" pitchFamily="49" charset="0"/>
              </a:rPr>
              <a:t>return NULL</a:t>
            </a:r>
            <a:r>
              <a:rPr lang="en-US" altLang="zh-CN" sz="2400">
                <a:latin typeface="Courier New" pitchFamily="49" charset="0"/>
              </a:rPr>
              <a:t>;</a:t>
            </a:r>
          </a:p>
          <a:p>
            <a:pPr>
              <a:lnSpc>
                <a:spcPct val="120000"/>
              </a:lnSpc>
            </a:pPr>
            <a:r>
              <a:rPr lang="en-US" altLang="zh-CN" sz="2400">
                <a:latin typeface="Courier New" pitchFamily="49" charset="0"/>
              </a:rPr>
              <a:t>  </a:t>
            </a:r>
            <a:r>
              <a:rPr lang="en-US" altLang="zh-CN" sz="2400" b="1">
                <a:latin typeface="Courier New" pitchFamily="49" charset="0"/>
              </a:rPr>
              <a:t>else {</a:t>
            </a:r>
            <a:r>
              <a:rPr lang="en-US" altLang="zh-CN" sz="2400">
                <a:latin typeface="Courier New" pitchFamily="49" charset="0"/>
              </a:rPr>
              <a:t> </a:t>
            </a:r>
          </a:p>
          <a:p>
            <a:pPr>
              <a:lnSpc>
                <a:spcPct val="120000"/>
              </a:lnSpc>
            </a:pPr>
            <a:r>
              <a:rPr lang="en-US" altLang="zh-CN" sz="2400">
                <a:latin typeface="Courier New" pitchFamily="49" charset="0"/>
              </a:rPr>
              <a:t>     b = </a:t>
            </a:r>
            <a:r>
              <a:rPr lang="en-US" altLang="zh-CN" sz="2400" b="1">
                <a:latin typeface="Courier New" pitchFamily="49" charset="0"/>
              </a:rPr>
              <a:t>new</a:t>
            </a:r>
            <a:r>
              <a:rPr lang="en-US" altLang="zh-CN" sz="2400">
                <a:latin typeface="Courier New" pitchFamily="49" charset="0"/>
              </a:rPr>
              <a:t> BiTNode;    // </a:t>
            </a:r>
            <a:r>
              <a:rPr lang="zh-CN" altLang="en-US" sz="2400">
                <a:latin typeface="Courier New" pitchFamily="49" charset="0"/>
              </a:rPr>
              <a:t>建根结点</a:t>
            </a:r>
          </a:p>
          <a:p>
            <a:pPr>
              <a:lnSpc>
                <a:spcPct val="120000"/>
              </a:lnSpc>
            </a:pPr>
            <a:r>
              <a:rPr lang="zh-CN" altLang="en-US" sz="2400">
                <a:latin typeface="Courier New" pitchFamily="49" charset="0"/>
              </a:rPr>
              <a:t>     </a:t>
            </a:r>
            <a:r>
              <a:rPr lang="en-US" altLang="zh-CN" sz="2400">
                <a:latin typeface="Courier New" pitchFamily="49" charset="0"/>
              </a:rPr>
              <a:t>b-&gt;data = sa.elem[i];</a:t>
            </a:r>
          </a:p>
          <a:p>
            <a:pPr>
              <a:lnSpc>
                <a:spcPct val="120000"/>
              </a:lnSpc>
            </a:pPr>
            <a:r>
              <a:rPr lang="en-US" altLang="zh-CN" sz="2400">
                <a:latin typeface="Courier New" pitchFamily="49" charset="0"/>
              </a:rPr>
              <a:t>     b-&gt;lchild = build(sa,2*i);  </a:t>
            </a:r>
            <a:r>
              <a:rPr lang="en-US" altLang="zh-CN" sz="2400"/>
              <a:t>//</a:t>
            </a:r>
            <a:r>
              <a:rPr lang="en-US" altLang="zh-CN" sz="2400">
                <a:latin typeface="Courier New" pitchFamily="49" charset="0"/>
              </a:rPr>
              <a:t> </a:t>
            </a:r>
            <a:r>
              <a:rPr lang="zh-CN" altLang="en-US" sz="2400">
                <a:latin typeface="Courier New" pitchFamily="49" charset="0"/>
              </a:rPr>
              <a:t>递归建左子树</a:t>
            </a:r>
          </a:p>
          <a:p>
            <a:pPr>
              <a:lnSpc>
                <a:spcPct val="120000"/>
              </a:lnSpc>
            </a:pPr>
            <a:r>
              <a:rPr lang="zh-CN" altLang="en-US" sz="2400">
                <a:latin typeface="Courier New" pitchFamily="49" charset="0"/>
              </a:rPr>
              <a:t>     </a:t>
            </a:r>
            <a:r>
              <a:rPr lang="en-US" altLang="zh-CN" sz="2400">
                <a:latin typeface="Courier New" pitchFamily="49" charset="0"/>
              </a:rPr>
              <a:t>b-&gt;rchild = build(sa,2*i+1); </a:t>
            </a:r>
            <a:r>
              <a:rPr lang="en-US" altLang="zh-CN" sz="2400"/>
              <a:t>//</a:t>
            </a:r>
            <a:r>
              <a:rPr lang="en-US" altLang="zh-CN" sz="2400">
                <a:latin typeface="Courier New" pitchFamily="49" charset="0"/>
              </a:rPr>
              <a:t> </a:t>
            </a:r>
            <a:r>
              <a:rPr lang="zh-CN" altLang="en-US" sz="2400">
                <a:latin typeface="Courier New" pitchFamily="49" charset="0"/>
              </a:rPr>
              <a:t>递归建右子树</a:t>
            </a:r>
          </a:p>
          <a:p>
            <a:pPr>
              <a:lnSpc>
                <a:spcPct val="120000"/>
              </a:lnSpc>
            </a:pPr>
            <a:r>
              <a:rPr lang="zh-CN" altLang="en-US" sz="2400">
                <a:latin typeface="Courier New" pitchFamily="49" charset="0"/>
              </a:rPr>
              <a:t>     </a:t>
            </a:r>
            <a:r>
              <a:rPr lang="en-US" altLang="zh-CN" sz="2400" b="1">
                <a:latin typeface="Courier New" pitchFamily="49" charset="0"/>
              </a:rPr>
              <a:t>return</a:t>
            </a:r>
            <a:r>
              <a:rPr lang="en-US" altLang="zh-CN" sz="2400">
                <a:latin typeface="Courier New" pitchFamily="49" charset="0"/>
              </a:rPr>
              <a:t> b;</a:t>
            </a:r>
          </a:p>
          <a:p>
            <a:pPr>
              <a:lnSpc>
                <a:spcPct val="120000"/>
              </a:lnSpc>
            </a:pPr>
            <a:r>
              <a:rPr lang="en-US" altLang="zh-CN" sz="2400">
                <a:latin typeface="Courier New" pitchFamily="49" charset="0"/>
              </a:rPr>
              <a:t>  </a:t>
            </a:r>
            <a:r>
              <a:rPr lang="en-US" altLang="zh-CN" sz="2400" b="1">
                <a:latin typeface="Courier New" pitchFamily="49" charset="0"/>
              </a:rPr>
              <a:t>}</a:t>
            </a:r>
          </a:p>
          <a:p>
            <a:pPr>
              <a:lnSpc>
                <a:spcPct val="120000"/>
              </a:lnSpc>
            </a:pPr>
            <a:r>
              <a:rPr lang="en-US" altLang="zh-CN" sz="2400" b="1">
                <a:latin typeface="Courier New" pitchFamily="49" charset="0"/>
              </a:rPr>
              <a:t>}</a:t>
            </a:r>
            <a:r>
              <a:rPr lang="en-US" altLang="zh-CN" sz="2400">
                <a:latin typeface="Courier New" pitchFamily="49" charset="0"/>
              </a:rPr>
              <a:t>//build</a:t>
            </a:r>
          </a:p>
        </p:txBody>
      </p:sp>
      <p:sp>
        <p:nvSpPr>
          <p:cNvPr id="76803" name="Rectangle 3"/>
          <p:cNvSpPr>
            <a:spLocks noChangeArrowheads="1"/>
          </p:cNvSpPr>
          <p:nvPr/>
        </p:nvSpPr>
        <p:spPr bwMode="auto">
          <a:xfrm>
            <a:off x="533400" y="152400"/>
            <a:ext cx="6400800" cy="2282825"/>
          </a:xfrm>
          <a:prstGeom prst="rect">
            <a:avLst/>
          </a:prstGeom>
          <a:noFill/>
          <a:ln w="9525">
            <a:noFill/>
            <a:miter lim="800000"/>
            <a:headEnd/>
            <a:tailEnd/>
          </a:ln>
        </p:spPr>
        <p:txBody>
          <a:bodyPr wrap="none">
            <a:spAutoFit/>
          </a:bodyPr>
          <a:lstStyle/>
          <a:p>
            <a:pPr>
              <a:lnSpc>
                <a:spcPct val="120000"/>
              </a:lnSpc>
            </a:pPr>
            <a:r>
              <a:rPr lang="en-US" altLang="zh-CN" sz="2400">
                <a:latin typeface="Courier New" pitchFamily="49" charset="0"/>
              </a:rPr>
              <a:t>BiTree Build_Bitree(SqList sa)</a:t>
            </a:r>
          </a:p>
          <a:p>
            <a:pPr>
              <a:lnSpc>
                <a:spcPct val="120000"/>
              </a:lnSpc>
            </a:pPr>
            <a:r>
              <a:rPr lang="en-US" altLang="zh-CN" sz="2400" b="1">
                <a:latin typeface="Courier New" pitchFamily="49" charset="0"/>
              </a:rPr>
              <a:t>{</a:t>
            </a:r>
            <a:r>
              <a:rPr lang="en-US" altLang="zh-CN" sz="2400">
                <a:latin typeface="Courier New" pitchFamily="49" charset="0"/>
              </a:rPr>
              <a:t>// </a:t>
            </a:r>
            <a:r>
              <a:rPr lang="zh-CN" altLang="en-US" sz="2400">
                <a:latin typeface="Courier New" pitchFamily="49" charset="0"/>
              </a:rPr>
              <a:t>由完全二叉树的顺序存储结构建二叉链表</a:t>
            </a:r>
          </a:p>
          <a:p>
            <a:pPr>
              <a:lnSpc>
                <a:spcPct val="120000"/>
              </a:lnSpc>
            </a:pPr>
            <a:r>
              <a:rPr lang="zh-CN" altLang="en-US" sz="2400">
                <a:latin typeface="Courier New" pitchFamily="49" charset="0"/>
              </a:rPr>
              <a:t>  </a:t>
            </a:r>
            <a:r>
              <a:rPr lang="en-US" altLang="zh-CN" sz="2400">
                <a:latin typeface="Courier New" pitchFamily="49" charset="0"/>
              </a:rPr>
              <a:t>bt = Build(sa,1);</a:t>
            </a:r>
          </a:p>
          <a:p>
            <a:pPr>
              <a:lnSpc>
                <a:spcPct val="120000"/>
              </a:lnSpc>
            </a:pPr>
            <a:r>
              <a:rPr lang="en-US" altLang="zh-CN" sz="2400">
                <a:latin typeface="Courier New" pitchFamily="49" charset="0"/>
              </a:rPr>
              <a:t>  return bt;</a:t>
            </a:r>
          </a:p>
          <a:p>
            <a:pPr>
              <a:lnSpc>
                <a:spcPct val="120000"/>
              </a:lnSpc>
            </a:pPr>
            <a:r>
              <a:rPr lang="en-US" altLang="zh-CN" sz="2400" b="1">
                <a:latin typeface="Courier New" pitchFamily="49" charset="0"/>
              </a:rPr>
              <a:t>}</a:t>
            </a:r>
            <a:endParaRPr lang="en-US" altLang="zh-CN" sz="3200"/>
          </a:p>
        </p:txBody>
      </p:sp>
    </p:spTree>
  </p:cSld>
  <p:clrMapOvr>
    <a:masterClrMapping/>
  </p:clrMapOvr>
  <p:transition/>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76200" y="120650"/>
            <a:ext cx="9067800" cy="2736850"/>
          </a:xfrm>
          <a:prstGeom prst="rect">
            <a:avLst/>
          </a:prstGeom>
          <a:noFill/>
          <a:ln w="9525">
            <a:solidFill>
              <a:schemeClr val="tx1"/>
            </a:solidFill>
            <a:miter lim="800000"/>
            <a:headEnd/>
            <a:tailEnd/>
          </a:ln>
        </p:spPr>
        <p:txBody>
          <a:bodyPr>
            <a:spAutoFit/>
          </a:bodyPr>
          <a:lstStyle/>
          <a:p>
            <a:pPr>
              <a:lnSpc>
                <a:spcPct val="120000"/>
              </a:lnSpc>
            </a:pPr>
            <a:r>
              <a:rPr lang="en-US" altLang="zh-CN" sz="3600" b="1"/>
              <a:t>6.59</a:t>
            </a:r>
            <a:r>
              <a:rPr lang="en-US" altLang="zh-CN" sz="3600"/>
              <a:t>  </a:t>
            </a:r>
            <a:r>
              <a:rPr lang="zh-CN" altLang="en-US" sz="3600">
                <a:latin typeface="楷体_GB2312" pitchFamily="49" charset="-122"/>
                <a:ea typeface="楷体_GB2312" pitchFamily="49" charset="-122"/>
              </a:rPr>
              <a:t>编写算法完成下列操作：无重复地输出以孩子兄弟链表存储的树</a:t>
            </a:r>
            <a:r>
              <a:rPr lang="en-US" altLang="zh-CN" sz="3600">
                <a:latin typeface="楷体_GB2312" pitchFamily="49" charset="-122"/>
                <a:ea typeface="楷体_GB2312" pitchFamily="49" charset="-122"/>
              </a:rPr>
              <a:t>T</a:t>
            </a:r>
            <a:r>
              <a:rPr lang="zh-CN" altLang="en-US" sz="3600">
                <a:latin typeface="楷体_GB2312" pitchFamily="49" charset="-122"/>
                <a:ea typeface="楷体_GB2312" pitchFamily="49" charset="-122"/>
              </a:rPr>
              <a:t>中所有的边。输出的形式为</a:t>
            </a:r>
            <a:r>
              <a:rPr lang="en-US" altLang="zh-CN" sz="3600">
                <a:latin typeface="楷体_GB2312" pitchFamily="49" charset="-122"/>
                <a:ea typeface="楷体_GB2312" pitchFamily="49" charset="-122"/>
              </a:rPr>
              <a:t>(k</a:t>
            </a:r>
            <a:r>
              <a:rPr lang="en-US" altLang="zh-CN" sz="3600" baseline="-25000">
                <a:latin typeface="楷体_GB2312" pitchFamily="49" charset="-122"/>
                <a:ea typeface="楷体_GB2312" pitchFamily="49" charset="-122"/>
              </a:rPr>
              <a:t>1</a:t>
            </a:r>
            <a:r>
              <a:rPr lang="en-US" altLang="zh-CN" sz="3600">
                <a:latin typeface="楷体_GB2312" pitchFamily="49" charset="-122"/>
                <a:ea typeface="楷体_GB2312" pitchFamily="49" charset="-122"/>
              </a:rPr>
              <a:t>,k</a:t>
            </a:r>
            <a:r>
              <a:rPr lang="en-US" altLang="zh-CN" sz="3600" baseline="-25000">
                <a:latin typeface="楷体_GB2312" pitchFamily="49" charset="-122"/>
                <a:ea typeface="楷体_GB2312" pitchFamily="49" charset="-122"/>
              </a:rPr>
              <a:t>2</a:t>
            </a:r>
            <a:r>
              <a:rPr lang="en-US" altLang="zh-CN" sz="3600">
                <a:latin typeface="楷体_GB2312" pitchFamily="49" charset="-122"/>
                <a:ea typeface="楷体_GB2312" pitchFamily="49" charset="-122"/>
              </a:rPr>
              <a:t>),</a:t>
            </a:r>
            <a:r>
              <a:rPr lang="en-US" altLang="zh-CN" sz="3600">
                <a:ea typeface="楷体_GB2312" pitchFamily="49" charset="-122"/>
              </a:rPr>
              <a:t>…</a:t>
            </a:r>
            <a:r>
              <a:rPr lang="en-US" altLang="zh-CN" sz="3600">
                <a:latin typeface="楷体_GB2312" pitchFamily="49" charset="-122"/>
                <a:ea typeface="楷体_GB2312" pitchFamily="49" charset="-122"/>
              </a:rPr>
              <a:t>,(k</a:t>
            </a:r>
            <a:r>
              <a:rPr lang="en-US" altLang="zh-CN" sz="3600" baseline="-25000">
                <a:latin typeface="楷体_GB2312" pitchFamily="49" charset="-122"/>
                <a:ea typeface="楷体_GB2312" pitchFamily="49" charset="-122"/>
              </a:rPr>
              <a:t>i</a:t>
            </a:r>
            <a:r>
              <a:rPr lang="en-US" altLang="zh-CN" sz="3600">
                <a:latin typeface="楷体_GB2312" pitchFamily="49" charset="-122"/>
                <a:ea typeface="楷体_GB2312" pitchFamily="49" charset="-122"/>
              </a:rPr>
              <a:t>,k</a:t>
            </a:r>
            <a:r>
              <a:rPr lang="en-US" altLang="zh-CN" sz="3600" baseline="-25000">
                <a:latin typeface="楷体_GB2312" pitchFamily="49" charset="-122"/>
                <a:ea typeface="楷体_GB2312" pitchFamily="49" charset="-122"/>
              </a:rPr>
              <a:t>j</a:t>
            </a:r>
            <a:r>
              <a:rPr lang="en-US" altLang="zh-CN" sz="3600">
                <a:latin typeface="楷体_GB2312" pitchFamily="49" charset="-122"/>
                <a:ea typeface="楷体_GB2312" pitchFamily="49" charset="-122"/>
              </a:rPr>
              <a:t>),</a:t>
            </a:r>
            <a:r>
              <a:rPr lang="en-US" altLang="zh-CN" sz="3600">
                <a:ea typeface="楷体_GB2312" pitchFamily="49" charset="-122"/>
              </a:rPr>
              <a:t>…</a:t>
            </a:r>
            <a:r>
              <a:rPr lang="zh-CN" altLang="en-US" sz="3600">
                <a:latin typeface="楷体_GB2312" pitchFamily="49" charset="-122"/>
                <a:ea typeface="楷体_GB2312" pitchFamily="49" charset="-122"/>
              </a:rPr>
              <a:t>，其中，</a:t>
            </a:r>
            <a:r>
              <a:rPr lang="en-US" altLang="zh-CN" sz="3600">
                <a:latin typeface="楷体_GB2312" pitchFamily="49" charset="-122"/>
                <a:ea typeface="楷体_GB2312" pitchFamily="49" charset="-122"/>
              </a:rPr>
              <a:t>k</a:t>
            </a:r>
            <a:r>
              <a:rPr lang="en-US" altLang="zh-CN" sz="3600" baseline="-25000">
                <a:latin typeface="楷体_GB2312" pitchFamily="49" charset="-122"/>
                <a:ea typeface="楷体_GB2312" pitchFamily="49" charset="-122"/>
              </a:rPr>
              <a:t>i</a:t>
            </a:r>
            <a:r>
              <a:rPr lang="zh-CN" altLang="en-US" sz="3600">
                <a:latin typeface="楷体_GB2312" pitchFamily="49" charset="-122"/>
                <a:ea typeface="楷体_GB2312" pitchFamily="49" charset="-122"/>
              </a:rPr>
              <a:t>和</a:t>
            </a:r>
            <a:r>
              <a:rPr lang="en-US" altLang="zh-CN" sz="3600">
                <a:latin typeface="楷体_GB2312" pitchFamily="49" charset="-122"/>
                <a:ea typeface="楷体_GB2312" pitchFamily="49" charset="-122"/>
              </a:rPr>
              <a:t>k</a:t>
            </a:r>
            <a:r>
              <a:rPr lang="en-US" altLang="zh-CN" sz="3600" baseline="-25000">
                <a:latin typeface="楷体_GB2312" pitchFamily="49" charset="-122"/>
                <a:ea typeface="楷体_GB2312" pitchFamily="49" charset="-122"/>
              </a:rPr>
              <a:t>j</a:t>
            </a:r>
            <a:r>
              <a:rPr lang="zh-CN" altLang="en-US" sz="3600">
                <a:latin typeface="楷体_GB2312" pitchFamily="49" charset="-122"/>
                <a:ea typeface="楷体_GB2312" pitchFamily="49" charset="-122"/>
              </a:rPr>
              <a:t>为树结点中的结点标识。</a:t>
            </a:r>
            <a:endParaRPr lang="zh-CN" altLang="en-US" sz="2400"/>
          </a:p>
        </p:txBody>
      </p:sp>
      <p:sp>
        <p:nvSpPr>
          <p:cNvPr id="242691" name="Text Box 3"/>
          <p:cNvSpPr txBox="1">
            <a:spLocks noChangeArrowheads="1"/>
          </p:cNvSpPr>
          <p:nvPr/>
        </p:nvSpPr>
        <p:spPr bwMode="auto">
          <a:xfrm>
            <a:off x="212725" y="3016250"/>
            <a:ext cx="8931275" cy="650875"/>
          </a:xfrm>
          <a:prstGeom prst="rect">
            <a:avLst/>
          </a:prstGeom>
          <a:noFill/>
          <a:ln w="9525">
            <a:solidFill>
              <a:schemeClr val="tx1"/>
            </a:solidFill>
            <a:miter lim="800000"/>
            <a:headEnd/>
            <a:tailEnd/>
          </a:ln>
        </p:spPr>
        <p:txBody>
          <a:bodyPr>
            <a:spAutoFit/>
          </a:bodyPr>
          <a:lstStyle/>
          <a:p>
            <a:r>
              <a:rPr lang="zh-CN" altLang="en-US" sz="3600">
                <a:ea typeface="楷体_GB2312" pitchFamily="49" charset="-122"/>
              </a:rPr>
              <a:t>在孩子兄弟链表中</a:t>
            </a:r>
            <a:r>
              <a:rPr lang="en-US" altLang="zh-CN" sz="3600">
                <a:ea typeface="楷体_GB2312" pitchFamily="49" charset="-122"/>
              </a:rPr>
              <a:t>,</a:t>
            </a:r>
            <a:r>
              <a:rPr lang="zh-CN" altLang="en-US" sz="3600">
                <a:ea typeface="楷体_GB2312" pitchFamily="49" charset="-122"/>
              </a:rPr>
              <a:t>哪一些结点是根的孩子</a:t>
            </a:r>
            <a:r>
              <a:rPr lang="en-US" altLang="zh-CN" sz="3600">
                <a:ea typeface="楷体_GB2312" pitchFamily="49" charset="-122"/>
              </a:rPr>
              <a:t>?</a:t>
            </a:r>
            <a:endParaRPr lang="en-US" altLang="zh-CN" sz="2400"/>
          </a:p>
        </p:txBody>
      </p:sp>
      <p:sp>
        <p:nvSpPr>
          <p:cNvPr id="242692" name="Oval 4"/>
          <p:cNvSpPr>
            <a:spLocks noChangeArrowheads="1"/>
          </p:cNvSpPr>
          <p:nvPr/>
        </p:nvSpPr>
        <p:spPr bwMode="auto">
          <a:xfrm>
            <a:off x="4267200" y="3886200"/>
            <a:ext cx="533400" cy="533400"/>
          </a:xfrm>
          <a:prstGeom prst="ellipse">
            <a:avLst/>
          </a:prstGeom>
          <a:solidFill>
            <a:schemeClr val="accent1"/>
          </a:solidFill>
          <a:ln w="9525">
            <a:solidFill>
              <a:schemeClr val="tx1"/>
            </a:solidFill>
            <a:round/>
            <a:headEnd/>
            <a:tailEnd/>
          </a:ln>
        </p:spPr>
        <p:txBody>
          <a:bodyPr wrap="none" anchor="ctr"/>
          <a:lstStyle/>
          <a:p>
            <a:pPr algn="ctr"/>
            <a:endParaRPr lang="zh-CN" altLang="en-US"/>
          </a:p>
        </p:txBody>
      </p:sp>
      <p:sp>
        <p:nvSpPr>
          <p:cNvPr id="242693" name="Oval 5"/>
          <p:cNvSpPr>
            <a:spLocks noChangeArrowheads="1"/>
          </p:cNvSpPr>
          <p:nvPr/>
        </p:nvSpPr>
        <p:spPr bwMode="auto">
          <a:xfrm>
            <a:off x="3276600" y="4724400"/>
            <a:ext cx="533400" cy="533400"/>
          </a:xfrm>
          <a:prstGeom prst="ellipse">
            <a:avLst/>
          </a:prstGeom>
          <a:solidFill>
            <a:srgbClr val="FFFF99"/>
          </a:solidFill>
          <a:ln w="9525">
            <a:solidFill>
              <a:schemeClr val="tx1"/>
            </a:solidFill>
            <a:round/>
            <a:headEnd/>
            <a:tailEnd/>
          </a:ln>
        </p:spPr>
        <p:txBody>
          <a:bodyPr wrap="none" anchor="ctr"/>
          <a:lstStyle/>
          <a:p>
            <a:pPr algn="ctr"/>
            <a:endParaRPr lang="zh-CN" altLang="en-US"/>
          </a:p>
        </p:txBody>
      </p:sp>
      <p:sp>
        <p:nvSpPr>
          <p:cNvPr id="242694" name="Oval 6"/>
          <p:cNvSpPr>
            <a:spLocks noChangeArrowheads="1"/>
          </p:cNvSpPr>
          <p:nvPr/>
        </p:nvSpPr>
        <p:spPr bwMode="auto">
          <a:xfrm>
            <a:off x="4419600" y="5181600"/>
            <a:ext cx="533400" cy="533400"/>
          </a:xfrm>
          <a:prstGeom prst="ellipse">
            <a:avLst/>
          </a:prstGeom>
          <a:solidFill>
            <a:srgbClr val="FFFF99"/>
          </a:solidFill>
          <a:ln w="9525">
            <a:solidFill>
              <a:schemeClr val="tx1"/>
            </a:solidFill>
            <a:round/>
            <a:headEnd/>
            <a:tailEnd/>
          </a:ln>
        </p:spPr>
        <p:txBody>
          <a:bodyPr wrap="none" anchor="ctr"/>
          <a:lstStyle/>
          <a:p>
            <a:pPr algn="ctr"/>
            <a:endParaRPr lang="zh-CN" altLang="en-US"/>
          </a:p>
        </p:txBody>
      </p:sp>
      <p:sp>
        <p:nvSpPr>
          <p:cNvPr id="242695" name="Oval 7"/>
          <p:cNvSpPr>
            <a:spLocks noChangeArrowheads="1"/>
          </p:cNvSpPr>
          <p:nvPr/>
        </p:nvSpPr>
        <p:spPr bwMode="auto">
          <a:xfrm>
            <a:off x="5410200" y="5638800"/>
            <a:ext cx="533400" cy="533400"/>
          </a:xfrm>
          <a:prstGeom prst="ellipse">
            <a:avLst/>
          </a:prstGeom>
          <a:solidFill>
            <a:srgbClr val="FFFF99"/>
          </a:solidFill>
          <a:ln w="9525">
            <a:solidFill>
              <a:schemeClr val="tx1"/>
            </a:solidFill>
            <a:round/>
            <a:headEnd/>
            <a:tailEnd/>
          </a:ln>
        </p:spPr>
        <p:txBody>
          <a:bodyPr wrap="none" anchor="ctr"/>
          <a:lstStyle/>
          <a:p>
            <a:pPr algn="ctr"/>
            <a:endParaRPr lang="zh-CN" altLang="en-US"/>
          </a:p>
        </p:txBody>
      </p:sp>
      <p:sp>
        <p:nvSpPr>
          <p:cNvPr id="242696" name="Oval 8"/>
          <p:cNvSpPr>
            <a:spLocks noChangeArrowheads="1"/>
          </p:cNvSpPr>
          <p:nvPr/>
        </p:nvSpPr>
        <p:spPr bwMode="auto">
          <a:xfrm>
            <a:off x="2438400" y="5562600"/>
            <a:ext cx="533400" cy="533400"/>
          </a:xfrm>
          <a:prstGeom prst="ellipse">
            <a:avLst/>
          </a:prstGeom>
          <a:solidFill>
            <a:schemeClr val="accent2"/>
          </a:solidFill>
          <a:ln w="9525">
            <a:solidFill>
              <a:schemeClr val="tx1"/>
            </a:solidFill>
            <a:round/>
            <a:headEnd/>
            <a:tailEnd/>
          </a:ln>
        </p:spPr>
        <p:txBody>
          <a:bodyPr wrap="none" anchor="ctr"/>
          <a:lstStyle/>
          <a:p>
            <a:pPr algn="ctr"/>
            <a:endParaRPr lang="zh-CN" altLang="en-US"/>
          </a:p>
        </p:txBody>
      </p:sp>
      <p:sp>
        <p:nvSpPr>
          <p:cNvPr id="242697" name="Oval 9"/>
          <p:cNvSpPr>
            <a:spLocks noChangeArrowheads="1"/>
          </p:cNvSpPr>
          <p:nvPr/>
        </p:nvSpPr>
        <p:spPr bwMode="auto">
          <a:xfrm>
            <a:off x="3733800" y="6096000"/>
            <a:ext cx="533400" cy="533400"/>
          </a:xfrm>
          <a:prstGeom prst="ellipse">
            <a:avLst/>
          </a:prstGeom>
          <a:solidFill>
            <a:schemeClr val="hlink"/>
          </a:solidFill>
          <a:ln w="9525">
            <a:solidFill>
              <a:schemeClr val="tx1"/>
            </a:solidFill>
            <a:round/>
            <a:headEnd/>
            <a:tailEnd/>
          </a:ln>
        </p:spPr>
        <p:txBody>
          <a:bodyPr wrap="none" anchor="ctr"/>
          <a:lstStyle/>
          <a:p>
            <a:pPr algn="ctr"/>
            <a:endParaRPr lang="zh-CN" altLang="en-US"/>
          </a:p>
        </p:txBody>
      </p:sp>
      <p:sp>
        <p:nvSpPr>
          <p:cNvPr id="242698" name="Line 10"/>
          <p:cNvSpPr>
            <a:spLocks noChangeShapeType="1"/>
          </p:cNvSpPr>
          <p:nvPr/>
        </p:nvSpPr>
        <p:spPr bwMode="auto">
          <a:xfrm flipH="1">
            <a:off x="3748088" y="4313238"/>
            <a:ext cx="609600" cy="533400"/>
          </a:xfrm>
          <a:prstGeom prst="line">
            <a:avLst/>
          </a:prstGeom>
          <a:noFill/>
          <a:ln w="9525">
            <a:solidFill>
              <a:schemeClr val="tx1"/>
            </a:solidFill>
            <a:round/>
            <a:headEnd/>
            <a:tailEnd/>
          </a:ln>
        </p:spPr>
        <p:txBody>
          <a:bodyPr wrap="none" anchor="ctr"/>
          <a:lstStyle/>
          <a:p>
            <a:endParaRPr lang="zh-CN" altLang="en-US"/>
          </a:p>
        </p:txBody>
      </p:sp>
      <p:sp>
        <p:nvSpPr>
          <p:cNvPr id="242699" name="Line 11"/>
          <p:cNvSpPr>
            <a:spLocks noChangeShapeType="1"/>
          </p:cNvSpPr>
          <p:nvPr/>
        </p:nvSpPr>
        <p:spPr bwMode="auto">
          <a:xfrm>
            <a:off x="3810000" y="5105400"/>
            <a:ext cx="609600" cy="228600"/>
          </a:xfrm>
          <a:prstGeom prst="line">
            <a:avLst/>
          </a:prstGeom>
          <a:noFill/>
          <a:ln w="9525">
            <a:solidFill>
              <a:schemeClr val="tx1"/>
            </a:solidFill>
            <a:round/>
            <a:headEnd/>
            <a:tailEnd/>
          </a:ln>
        </p:spPr>
        <p:txBody>
          <a:bodyPr wrap="none" anchor="ctr"/>
          <a:lstStyle/>
          <a:p>
            <a:endParaRPr lang="zh-CN" altLang="en-US"/>
          </a:p>
        </p:txBody>
      </p:sp>
      <p:sp>
        <p:nvSpPr>
          <p:cNvPr id="242700" name="Line 12"/>
          <p:cNvSpPr>
            <a:spLocks noChangeShapeType="1"/>
          </p:cNvSpPr>
          <p:nvPr/>
        </p:nvSpPr>
        <p:spPr bwMode="auto">
          <a:xfrm>
            <a:off x="4876800" y="5562600"/>
            <a:ext cx="533400" cy="228600"/>
          </a:xfrm>
          <a:prstGeom prst="line">
            <a:avLst/>
          </a:prstGeom>
          <a:noFill/>
          <a:ln w="9525">
            <a:solidFill>
              <a:schemeClr val="tx1"/>
            </a:solidFill>
            <a:round/>
            <a:headEnd/>
            <a:tailEnd/>
          </a:ln>
        </p:spPr>
        <p:txBody>
          <a:bodyPr wrap="none" anchor="ctr"/>
          <a:lstStyle/>
          <a:p>
            <a:endParaRPr lang="zh-CN" altLang="en-US"/>
          </a:p>
        </p:txBody>
      </p:sp>
      <p:sp>
        <p:nvSpPr>
          <p:cNvPr id="242701" name="Line 13"/>
          <p:cNvSpPr>
            <a:spLocks noChangeShapeType="1"/>
          </p:cNvSpPr>
          <p:nvPr/>
        </p:nvSpPr>
        <p:spPr bwMode="auto">
          <a:xfrm flipH="1">
            <a:off x="2895600" y="5181600"/>
            <a:ext cx="457200" cy="457200"/>
          </a:xfrm>
          <a:prstGeom prst="line">
            <a:avLst/>
          </a:prstGeom>
          <a:noFill/>
          <a:ln w="9525">
            <a:solidFill>
              <a:schemeClr val="tx1"/>
            </a:solidFill>
            <a:round/>
            <a:headEnd/>
            <a:tailEnd/>
          </a:ln>
        </p:spPr>
        <p:txBody>
          <a:bodyPr wrap="none" anchor="ctr"/>
          <a:lstStyle/>
          <a:p>
            <a:endParaRPr lang="zh-CN" altLang="en-US"/>
          </a:p>
        </p:txBody>
      </p:sp>
      <p:sp>
        <p:nvSpPr>
          <p:cNvPr id="242702" name="Line 14"/>
          <p:cNvSpPr>
            <a:spLocks noChangeShapeType="1"/>
          </p:cNvSpPr>
          <p:nvPr/>
        </p:nvSpPr>
        <p:spPr bwMode="auto">
          <a:xfrm flipH="1">
            <a:off x="4114800" y="5638800"/>
            <a:ext cx="457200" cy="533400"/>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42691"/>
                                        </p:tgtEl>
                                        <p:attrNameLst>
                                          <p:attrName>style.visibility</p:attrName>
                                        </p:attrNameLst>
                                      </p:cBhvr>
                                      <p:to>
                                        <p:strVal val="visible"/>
                                      </p:to>
                                    </p:set>
                                    <p:animEffect transition="in" filter="box(out)">
                                      <p:cBhvr>
                                        <p:cTn id="7" dur="500"/>
                                        <p:tgtEl>
                                          <p:spTgt spid="2426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2692"/>
                                        </p:tgtEl>
                                        <p:attrNameLst>
                                          <p:attrName>style.visibility</p:attrName>
                                        </p:attrNameLst>
                                      </p:cBhvr>
                                      <p:to>
                                        <p:strVal val="visible"/>
                                      </p:to>
                                    </p:set>
                                    <p:anim calcmode="lin" valueType="num">
                                      <p:cBhvr additive="base">
                                        <p:cTn id="12" dur="500" fill="hold"/>
                                        <p:tgtEl>
                                          <p:spTgt spid="242692"/>
                                        </p:tgtEl>
                                        <p:attrNameLst>
                                          <p:attrName>ppt_x</p:attrName>
                                        </p:attrNameLst>
                                      </p:cBhvr>
                                      <p:tavLst>
                                        <p:tav tm="0">
                                          <p:val>
                                            <p:strVal val="#ppt_x"/>
                                          </p:val>
                                        </p:tav>
                                        <p:tav tm="100000">
                                          <p:val>
                                            <p:strVal val="#ppt_x"/>
                                          </p:val>
                                        </p:tav>
                                      </p:tavLst>
                                    </p:anim>
                                    <p:anim calcmode="lin" valueType="num">
                                      <p:cBhvr additive="base">
                                        <p:cTn id="13" dur="500" fill="hold"/>
                                        <p:tgtEl>
                                          <p:spTgt spid="242692"/>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42693"/>
                                        </p:tgtEl>
                                        <p:attrNameLst>
                                          <p:attrName>style.visibility</p:attrName>
                                        </p:attrNameLst>
                                      </p:cBhvr>
                                      <p:to>
                                        <p:strVal val="visible"/>
                                      </p:to>
                                    </p:set>
                                    <p:animEffect transition="in" filter="wipe(up)">
                                      <p:cBhvr>
                                        <p:cTn id="17" dur="500"/>
                                        <p:tgtEl>
                                          <p:spTgt spid="242693"/>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242694"/>
                                        </p:tgtEl>
                                        <p:attrNameLst>
                                          <p:attrName>style.visibility</p:attrName>
                                        </p:attrNameLst>
                                      </p:cBhvr>
                                      <p:to>
                                        <p:strVal val="visible"/>
                                      </p:to>
                                    </p:set>
                                    <p:animEffect transition="in" filter="wipe(up)">
                                      <p:cBhvr>
                                        <p:cTn id="21" dur="500"/>
                                        <p:tgtEl>
                                          <p:spTgt spid="242694"/>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242695"/>
                                        </p:tgtEl>
                                        <p:attrNameLst>
                                          <p:attrName>style.visibility</p:attrName>
                                        </p:attrNameLst>
                                      </p:cBhvr>
                                      <p:to>
                                        <p:strVal val="visible"/>
                                      </p:to>
                                    </p:set>
                                    <p:animEffect transition="in" filter="wipe(up)">
                                      <p:cBhvr>
                                        <p:cTn id="25" dur="500"/>
                                        <p:tgtEl>
                                          <p:spTgt spid="242695"/>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42696"/>
                                        </p:tgtEl>
                                        <p:attrNameLst>
                                          <p:attrName>style.visibility</p:attrName>
                                        </p:attrNameLst>
                                      </p:cBhvr>
                                      <p:to>
                                        <p:strVal val="visible"/>
                                      </p:to>
                                    </p:set>
                                    <p:animEffect transition="in" filter="wipe(up)">
                                      <p:cBhvr>
                                        <p:cTn id="29" dur="500"/>
                                        <p:tgtEl>
                                          <p:spTgt spid="242696"/>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242697"/>
                                        </p:tgtEl>
                                        <p:attrNameLst>
                                          <p:attrName>style.visibility</p:attrName>
                                        </p:attrNameLst>
                                      </p:cBhvr>
                                      <p:to>
                                        <p:strVal val="visible"/>
                                      </p:to>
                                    </p:set>
                                    <p:animEffect transition="in" filter="wipe(up)">
                                      <p:cBhvr>
                                        <p:cTn id="33" dur="500"/>
                                        <p:tgtEl>
                                          <p:spTgt spid="242697"/>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242698"/>
                                        </p:tgtEl>
                                        <p:attrNameLst>
                                          <p:attrName>style.visibility</p:attrName>
                                        </p:attrNameLst>
                                      </p:cBhvr>
                                      <p:to>
                                        <p:strVal val="visible"/>
                                      </p:to>
                                    </p:set>
                                    <p:animEffect transition="in" filter="wipe(up)">
                                      <p:cBhvr>
                                        <p:cTn id="37" dur="500"/>
                                        <p:tgtEl>
                                          <p:spTgt spid="242698"/>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242699"/>
                                        </p:tgtEl>
                                        <p:attrNameLst>
                                          <p:attrName>style.visibility</p:attrName>
                                        </p:attrNameLst>
                                      </p:cBhvr>
                                      <p:to>
                                        <p:strVal val="visible"/>
                                      </p:to>
                                    </p:set>
                                    <p:animEffect transition="in" filter="wipe(up)">
                                      <p:cBhvr>
                                        <p:cTn id="41" dur="500"/>
                                        <p:tgtEl>
                                          <p:spTgt spid="242699"/>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242700"/>
                                        </p:tgtEl>
                                        <p:attrNameLst>
                                          <p:attrName>style.visibility</p:attrName>
                                        </p:attrNameLst>
                                      </p:cBhvr>
                                      <p:to>
                                        <p:strVal val="visible"/>
                                      </p:to>
                                    </p:set>
                                    <p:animEffect transition="in" filter="wipe(up)">
                                      <p:cBhvr>
                                        <p:cTn id="45" dur="500"/>
                                        <p:tgtEl>
                                          <p:spTgt spid="242700"/>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242701"/>
                                        </p:tgtEl>
                                        <p:attrNameLst>
                                          <p:attrName>style.visibility</p:attrName>
                                        </p:attrNameLst>
                                      </p:cBhvr>
                                      <p:to>
                                        <p:strVal val="visible"/>
                                      </p:to>
                                    </p:set>
                                    <p:animEffect transition="in" filter="wipe(up)">
                                      <p:cBhvr>
                                        <p:cTn id="49" dur="500"/>
                                        <p:tgtEl>
                                          <p:spTgt spid="242701"/>
                                        </p:tgtEl>
                                      </p:cBhvr>
                                    </p:animEffect>
                                  </p:childTnLst>
                                </p:cTn>
                              </p:par>
                            </p:childTnLst>
                          </p:cTn>
                        </p:par>
                        <p:par>
                          <p:cTn id="50" fill="hold">
                            <p:stCondLst>
                              <p:cond delay="5000"/>
                            </p:stCondLst>
                            <p:childTnLst>
                              <p:par>
                                <p:cTn id="51" presetID="22" presetClass="entr" presetSubtype="1" fill="hold" grpId="0" nodeType="afterEffect">
                                  <p:stCondLst>
                                    <p:cond delay="0"/>
                                  </p:stCondLst>
                                  <p:childTnLst>
                                    <p:set>
                                      <p:cBhvr>
                                        <p:cTn id="52" dur="1" fill="hold">
                                          <p:stCondLst>
                                            <p:cond delay="0"/>
                                          </p:stCondLst>
                                        </p:cTn>
                                        <p:tgtEl>
                                          <p:spTgt spid="242702"/>
                                        </p:tgtEl>
                                        <p:attrNameLst>
                                          <p:attrName>style.visibility</p:attrName>
                                        </p:attrNameLst>
                                      </p:cBhvr>
                                      <p:to>
                                        <p:strVal val="visible"/>
                                      </p:to>
                                    </p:set>
                                    <p:animEffect transition="in" filter="wipe(up)">
                                      <p:cBhvr>
                                        <p:cTn id="53" dur="500"/>
                                        <p:tgtEl>
                                          <p:spTgt spid="242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animBg="1" autoUpdateAnimBg="0"/>
      <p:bldP spid="242692" grpId="0" animBg="1"/>
      <p:bldP spid="242693" grpId="0" animBg="1"/>
      <p:bldP spid="242694" grpId="0" animBg="1"/>
      <p:bldP spid="242695" grpId="0" animBg="1"/>
      <p:bldP spid="242696" grpId="0" animBg="1"/>
      <p:bldP spid="242697" grpId="0" animBg="1"/>
      <p:bldP spid="242698" grpId="0" animBg="1"/>
      <p:bldP spid="242699" grpId="0" animBg="1"/>
      <p:bldP spid="242700" grpId="0" animBg="1"/>
      <p:bldP spid="242701" grpId="0" animBg="1"/>
      <p:bldP spid="242702" grpId="0" animBg="1"/>
    </p:bld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65125" y="457200"/>
            <a:ext cx="8931275" cy="5943600"/>
          </a:xfrm>
          <a:prstGeom prst="rect">
            <a:avLst/>
          </a:prstGeom>
          <a:noFill/>
          <a:ln w="9525">
            <a:noFill/>
            <a:miter lim="800000"/>
            <a:headEnd/>
            <a:tailEnd/>
          </a:ln>
        </p:spPr>
        <p:txBody>
          <a:bodyPr>
            <a:spAutoFit/>
          </a:bodyPr>
          <a:lstStyle/>
          <a:p>
            <a:r>
              <a:rPr lang="en-US" altLang="zh-CN" sz="4000" b="1"/>
              <a:t>void</a:t>
            </a:r>
            <a:r>
              <a:rPr lang="en-US" altLang="zh-CN" sz="4000"/>
              <a:t> OutEdge(CSTree T) {</a:t>
            </a:r>
          </a:p>
          <a:p>
            <a:r>
              <a:rPr lang="en-US" altLang="zh-CN" sz="4000"/>
              <a:t>   </a:t>
            </a:r>
            <a:r>
              <a:rPr lang="en-US" altLang="zh-CN" sz="4000" b="1"/>
              <a:t>if</a:t>
            </a:r>
            <a:r>
              <a:rPr lang="en-US" altLang="zh-CN" sz="4000"/>
              <a:t> (T) {</a:t>
            </a:r>
          </a:p>
          <a:p>
            <a:r>
              <a:rPr lang="en-US" altLang="zh-CN" sz="4000"/>
              <a:t>     p=T-&gt;firstchild;</a:t>
            </a:r>
          </a:p>
          <a:p>
            <a:r>
              <a:rPr lang="en-US" altLang="zh-CN" sz="4000"/>
              <a:t>     </a:t>
            </a:r>
            <a:r>
              <a:rPr lang="en-US" altLang="zh-CN" sz="4000" b="1"/>
              <a:t>while</a:t>
            </a:r>
            <a:r>
              <a:rPr lang="en-US" altLang="zh-CN" sz="4000"/>
              <a:t> (p) {</a:t>
            </a:r>
          </a:p>
          <a:p>
            <a:r>
              <a:rPr lang="en-US" altLang="zh-CN" sz="4000"/>
              <a:t>         printf( T-&gt;data, p-&gt;data);</a:t>
            </a:r>
          </a:p>
          <a:p>
            <a:r>
              <a:rPr lang="en-US" altLang="zh-CN" sz="4000"/>
              <a:t>         OutEdge(p);</a:t>
            </a:r>
          </a:p>
          <a:p>
            <a:r>
              <a:rPr lang="en-US" altLang="zh-CN" sz="4000"/>
              <a:t>         p=p-&gt;nextsibling;</a:t>
            </a:r>
          </a:p>
          <a:p>
            <a:r>
              <a:rPr lang="en-US" altLang="zh-CN" sz="4000"/>
              <a:t>     }</a:t>
            </a:r>
          </a:p>
          <a:p>
            <a:r>
              <a:rPr lang="en-US" altLang="zh-CN" sz="4000"/>
              <a:t>} // </a:t>
            </a:r>
            <a:r>
              <a:rPr lang="zh-CN" altLang="en-US" sz="4000"/>
              <a:t>先根遍历输出树中各条边</a:t>
            </a:r>
            <a:endParaRPr lang="en-US" altLang="en-US" sz="4000"/>
          </a:p>
          <a:p>
            <a:endParaRPr lang="en-US" altLang="zh-CN" sz="2400"/>
          </a:p>
        </p:txBody>
      </p:sp>
    </p:spTree>
  </p:cSld>
  <p:clrMapOvr>
    <a:masterClrMapping/>
  </p:clrMapOv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76200" y="120650"/>
            <a:ext cx="9067800" cy="1409700"/>
          </a:xfrm>
          <a:prstGeom prst="rect">
            <a:avLst/>
          </a:prstGeom>
          <a:noFill/>
          <a:ln w="9525">
            <a:noFill/>
            <a:miter lim="800000"/>
            <a:headEnd/>
            <a:tailEnd/>
          </a:ln>
        </p:spPr>
        <p:txBody>
          <a:bodyPr>
            <a:spAutoFit/>
          </a:bodyPr>
          <a:lstStyle/>
          <a:p>
            <a:pPr>
              <a:lnSpc>
                <a:spcPct val="120000"/>
              </a:lnSpc>
            </a:pPr>
            <a:r>
              <a:rPr lang="en-US" altLang="zh-CN" sz="3600" b="1"/>
              <a:t>6.60</a:t>
            </a:r>
            <a:r>
              <a:rPr lang="en-US" altLang="zh-CN" sz="3600"/>
              <a:t>  </a:t>
            </a:r>
            <a:r>
              <a:rPr lang="zh-CN" altLang="en-US" sz="3600">
                <a:latin typeface="楷体_GB2312" pitchFamily="49" charset="-122"/>
                <a:ea typeface="楷体_GB2312" pitchFamily="49" charset="-122"/>
              </a:rPr>
              <a:t>编写算法</a:t>
            </a:r>
            <a:r>
              <a:rPr lang="en-US" altLang="zh-CN" sz="3600">
                <a:latin typeface="楷体_GB2312" pitchFamily="49" charset="-122"/>
                <a:ea typeface="楷体_GB2312" pitchFamily="49" charset="-122"/>
              </a:rPr>
              <a:t>,</a:t>
            </a:r>
            <a:r>
              <a:rPr lang="zh-CN" altLang="en-US" sz="3600">
                <a:latin typeface="楷体_GB2312" pitchFamily="49" charset="-122"/>
                <a:ea typeface="楷体_GB2312" pitchFamily="49" charset="-122"/>
              </a:rPr>
              <a:t>对一棵以孩子兄弟链表存储的树 </a:t>
            </a:r>
            <a:r>
              <a:rPr lang="en-US" altLang="zh-CN" sz="3600">
                <a:latin typeface="楷体_GB2312" pitchFamily="49" charset="-122"/>
                <a:ea typeface="楷体_GB2312" pitchFamily="49" charset="-122"/>
              </a:rPr>
              <a:t>T </a:t>
            </a:r>
            <a:r>
              <a:rPr lang="zh-CN" altLang="en-US" sz="3600">
                <a:latin typeface="楷体_GB2312" pitchFamily="49" charset="-122"/>
                <a:ea typeface="楷体_GB2312" pitchFamily="49" charset="-122"/>
              </a:rPr>
              <a:t>，统计树中所含叶子结点的个数。</a:t>
            </a:r>
            <a:endParaRPr lang="zh-CN" altLang="en-US" sz="2400"/>
          </a:p>
        </p:txBody>
      </p:sp>
      <p:sp>
        <p:nvSpPr>
          <p:cNvPr id="244739" name="Text Box 3"/>
          <p:cNvSpPr txBox="1">
            <a:spLocks noChangeArrowheads="1"/>
          </p:cNvSpPr>
          <p:nvPr/>
        </p:nvSpPr>
        <p:spPr bwMode="auto">
          <a:xfrm>
            <a:off x="676275" y="1657350"/>
            <a:ext cx="8308975" cy="4108450"/>
          </a:xfrm>
          <a:prstGeom prst="rect">
            <a:avLst/>
          </a:prstGeom>
          <a:noFill/>
          <a:ln w="12700" cap="sq">
            <a:noFill/>
            <a:miter lim="800000"/>
            <a:headEnd type="none" w="sm" len="sm"/>
            <a:tailEnd type="none" w="sm" len="sm"/>
          </a:ln>
        </p:spPr>
        <p:txBody>
          <a:bodyPr>
            <a:spAutoFit/>
          </a:bodyPr>
          <a:lstStyle/>
          <a:p>
            <a:pPr>
              <a:lnSpc>
                <a:spcPct val="120000"/>
              </a:lnSpc>
            </a:pPr>
            <a:r>
              <a:rPr lang="en-US" altLang="zh-CN" b="1"/>
              <a:t>int LeafCount_CSTree(CSTree T)//</a:t>
            </a:r>
            <a:r>
              <a:rPr lang="zh-CN" altLang="en-US" b="1"/>
              <a:t>求孩子兄弟链表表示的树</a:t>
            </a:r>
            <a:r>
              <a:rPr lang="en-US" altLang="zh-CN" b="1"/>
              <a:t>T</a:t>
            </a:r>
            <a:r>
              <a:rPr lang="zh-CN" altLang="en-US" b="1"/>
              <a:t>的叶子数目</a:t>
            </a:r>
            <a:br>
              <a:rPr lang="zh-CN" altLang="en-US" b="1"/>
            </a:br>
            <a:r>
              <a:rPr lang="en-US" altLang="zh-CN" b="1"/>
              <a:t>{</a:t>
            </a:r>
            <a:br>
              <a:rPr lang="en-US" altLang="zh-CN" b="1"/>
            </a:br>
            <a:r>
              <a:rPr lang="en-US" altLang="zh-CN" b="1"/>
              <a:t>  if(!T-&gt;firstchild) return 1; //</a:t>
            </a:r>
            <a:r>
              <a:rPr lang="zh-CN" altLang="en-US" b="1"/>
              <a:t>叶子结点</a:t>
            </a:r>
            <a:br>
              <a:rPr lang="zh-CN" altLang="en-US" b="1"/>
            </a:br>
            <a:r>
              <a:rPr lang="zh-CN" altLang="en-US" b="1"/>
              <a:t>  </a:t>
            </a:r>
            <a:r>
              <a:rPr lang="en-US" altLang="zh-CN" b="1"/>
              <a:t>else</a:t>
            </a:r>
            <a:br>
              <a:rPr lang="en-US" altLang="zh-CN" b="1"/>
            </a:br>
            <a:r>
              <a:rPr lang="en-US" altLang="zh-CN" b="1"/>
              <a:t>  {</a:t>
            </a:r>
            <a:br>
              <a:rPr lang="en-US" altLang="zh-CN" b="1"/>
            </a:br>
            <a:r>
              <a:rPr lang="en-US" altLang="zh-CN" b="1"/>
              <a:t>    count=0;</a:t>
            </a:r>
            <a:br>
              <a:rPr lang="en-US" altLang="zh-CN" b="1"/>
            </a:br>
            <a:r>
              <a:rPr lang="en-US" altLang="zh-CN" b="1"/>
              <a:t>    for(child=T-&gt;firstchild;child;child=child-&gt;nextsib)</a:t>
            </a:r>
            <a:br>
              <a:rPr lang="en-US" altLang="zh-CN" b="1"/>
            </a:br>
            <a:r>
              <a:rPr lang="en-US" altLang="zh-CN" b="1"/>
              <a:t>      count+=LeafCount_CSTree(child);</a:t>
            </a:r>
            <a:br>
              <a:rPr lang="en-US" altLang="zh-CN" b="1"/>
            </a:br>
            <a:r>
              <a:rPr lang="en-US" altLang="zh-CN" b="1"/>
              <a:t>    return count; //</a:t>
            </a:r>
            <a:r>
              <a:rPr lang="zh-CN" altLang="en-US" b="1"/>
              <a:t>各子树的叶子数之和</a:t>
            </a:r>
            <a:br>
              <a:rPr lang="zh-CN" altLang="en-US" b="1"/>
            </a:br>
            <a:r>
              <a:rPr lang="zh-CN" altLang="en-US" b="1"/>
              <a:t>  </a:t>
            </a:r>
            <a:r>
              <a:rPr lang="en-US" altLang="zh-CN" b="1"/>
              <a:t>}</a:t>
            </a:r>
            <a:br>
              <a:rPr lang="en-US" altLang="zh-CN" b="1"/>
            </a:br>
            <a:r>
              <a:rPr lang="en-US" altLang="zh-CN" b="1"/>
              <a:t>}//LeafCount_CSTree</a:t>
            </a:r>
            <a:r>
              <a:rPr lang="en-US" altLang="zh-CN"/>
              <a:t> </a:t>
            </a:r>
          </a:p>
        </p:txBody>
      </p:sp>
      <p:sp useBgFill="1">
        <p:nvSpPr>
          <p:cNvPr id="244740" name="Rectangle 4"/>
          <p:cNvSpPr>
            <a:spLocks noChangeArrowheads="1"/>
          </p:cNvSpPr>
          <p:nvPr/>
        </p:nvSpPr>
        <p:spPr bwMode="auto">
          <a:xfrm>
            <a:off x="1828800" y="2895600"/>
            <a:ext cx="6096000" cy="533400"/>
          </a:xfrm>
          <a:prstGeom prst="rect">
            <a:avLst/>
          </a:prstGeom>
          <a:ln w="9525">
            <a:noFill/>
            <a:miter lim="800000"/>
            <a:headEnd/>
            <a:tailEnd/>
          </a:ln>
        </p:spPr>
        <p:txBody>
          <a:bodyPr wrap="none"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strips(upLeft)">
                                      <p:cBhvr>
                                        <p:cTn id="7" dur="500"/>
                                        <p:tgtEl>
                                          <p:spTgt spid="24473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 calcmode="lin" valueType="num">
                                      <p:cBhvr>
                                        <p:cTn id="12" dur="500" fill="hold"/>
                                        <p:tgtEl>
                                          <p:spTgt spid="244740"/>
                                        </p:tgtEl>
                                        <p:attrNameLst>
                                          <p:attrName>ppt_x</p:attrName>
                                        </p:attrNameLst>
                                      </p:cBhvr>
                                      <p:tavLst>
                                        <p:tav tm="0">
                                          <p:val>
                                            <p:strVal val="#ppt_x-#ppt_w/2"/>
                                          </p:val>
                                        </p:tav>
                                        <p:tav tm="100000">
                                          <p:val>
                                            <p:strVal val="#ppt_x"/>
                                          </p:val>
                                        </p:tav>
                                      </p:tavLst>
                                    </p:anim>
                                    <p:anim calcmode="lin" valueType="num">
                                      <p:cBhvr>
                                        <p:cTn id="13" dur="500" fill="hold"/>
                                        <p:tgtEl>
                                          <p:spTgt spid="244740"/>
                                        </p:tgtEl>
                                        <p:attrNameLst>
                                          <p:attrName>ppt_y</p:attrName>
                                        </p:attrNameLst>
                                      </p:cBhvr>
                                      <p:tavLst>
                                        <p:tav tm="0">
                                          <p:val>
                                            <p:strVal val="#ppt_y"/>
                                          </p:val>
                                        </p:tav>
                                        <p:tav tm="100000">
                                          <p:val>
                                            <p:strVal val="#ppt_y"/>
                                          </p:val>
                                        </p:tav>
                                      </p:tavLst>
                                    </p:anim>
                                    <p:anim calcmode="lin" valueType="num">
                                      <p:cBhvr>
                                        <p:cTn id="14" dur="500" fill="hold"/>
                                        <p:tgtEl>
                                          <p:spTgt spid="244740"/>
                                        </p:tgtEl>
                                        <p:attrNameLst>
                                          <p:attrName>ppt_w</p:attrName>
                                        </p:attrNameLst>
                                      </p:cBhvr>
                                      <p:tavLst>
                                        <p:tav tm="0">
                                          <p:val>
                                            <p:fltVal val="0"/>
                                          </p:val>
                                        </p:tav>
                                        <p:tav tm="100000">
                                          <p:val>
                                            <p:strVal val="#ppt_w"/>
                                          </p:val>
                                        </p:tav>
                                      </p:tavLst>
                                    </p:anim>
                                    <p:anim calcmode="lin" valueType="num">
                                      <p:cBhvr>
                                        <p:cTn id="15" dur="500" fill="hold"/>
                                        <p:tgtEl>
                                          <p:spTgt spid="2447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autoUpdateAnimBg="0"/>
      <p:bldP spid="244740" grpId="0" animBg="1"/>
    </p:bld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52400" y="171450"/>
            <a:ext cx="8991600" cy="579438"/>
          </a:xfrm>
          <a:prstGeom prst="rect">
            <a:avLst/>
          </a:prstGeom>
          <a:noFill/>
          <a:ln w="9525">
            <a:noFill/>
            <a:miter lim="800000"/>
            <a:headEnd/>
            <a:tailEnd/>
          </a:ln>
        </p:spPr>
        <p:txBody>
          <a:bodyPr>
            <a:spAutoFit/>
          </a:bodyPr>
          <a:lstStyle/>
          <a:p>
            <a:r>
              <a:rPr lang="en-US" altLang="zh-CN" sz="3200" b="1"/>
              <a:t>6.66</a:t>
            </a:r>
            <a:r>
              <a:rPr lang="en-US" altLang="zh-CN" sz="3200"/>
              <a:t>  </a:t>
            </a:r>
            <a:r>
              <a:rPr lang="zh-CN" altLang="en-US" sz="2800" b="1">
                <a:ea typeface="楷体_GB2312" pitchFamily="49" charset="-122"/>
              </a:rPr>
              <a:t>编写算法，由树的双亲表示建孩子</a:t>
            </a:r>
            <a:r>
              <a:rPr lang="en-US" altLang="zh-CN" sz="2800" b="1">
                <a:ea typeface="楷体_GB2312" pitchFamily="49" charset="-122"/>
              </a:rPr>
              <a:t>-</a:t>
            </a:r>
            <a:r>
              <a:rPr lang="zh-CN" altLang="en-US" sz="2800" b="1">
                <a:ea typeface="楷体_GB2312" pitchFamily="49" charset="-122"/>
              </a:rPr>
              <a:t>兄弟链表。</a:t>
            </a:r>
            <a:endParaRPr lang="zh-CN" altLang="en-US" sz="3200"/>
          </a:p>
        </p:txBody>
      </p:sp>
      <p:sp>
        <p:nvSpPr>
          <p:cNvPr id="80899" name="Text Box 3"/>
          <p:cNvSpPr txBox="1">
            <a:spLocks noChangeArrowheads="1"/>
          </p:cNvSpPr>
          <p:nvPr/>
        </p:nvSpPr>
        <p:spPr bwMode="auto">
          <a:xfrm>
            <a:off x="228600" y="838200"/>
            <a:ext cx="8915400" cy="1651000"/>
          </a:xfrm>
          <a:prstGeom prst="rect">
            <a:avLst/>
          </a:prstGeom>
          <a:noFill/>
          <a:ln w="9525">
            <a:noFill/>
            <a:miter lim="800000"/>
            <a:headEnd/>
            <a:tailEnd/>
          </a:ln>
        </p:spPr>
        <p:txBody>
          <a:bodyPr>
            <a:spAutoFit/>
          </a:bodyPr>
          <a:lstStyle/>
          <a:p>
            <a:pPr>
              <a:spcBef>
                <a:spcPct val="20000"/>
              </a:spcBef>
            </a:pPr>
            <a:r>
              <a:rPr lang="zh-CN" altLang="en-US" sz="3200">
                <a:latin typeface="隶书" pitchFamily="49" charset="-122"/>
                <a:ea typeface="隶书" pitchFamily="49" charset="-122"/>
              </a:rPr>
              <a:t>算法分析</a:t>
            </a:r>
            <a:r>
              <a:rPr lang="en-US" altLang="zh-CN" sz="3200">
                <a:latin typeface="隶书" pitchFamily="49" charset="-122"/>
                <a:ea typeface="隶书" pitchFamily="49" charset="-122"/>
              </a:rPr>
              <a:t>:</a:t>
            </a:r>
          </a:p>
          <a:p>
            <a:pPr>
              <a:spcBef>
                <a:spcPct val="20000"/>
              </a:spcBef>
            </a:pPr>
            <a:r>
              <a:rPr lang="en-US" altLang="zh-CN" sz="3200">
                <a:latin typeface="隶书" pitchFamily="49" charset="-122"/>
                <a:ea typeface="隶书" pitchFamily="49" charset="-122"/>
              </a:rPr>
              <a:t>  </a:t>
            </a:r>
            <a:r>
              <a:rPr lang="zh-CN" altLang="en-US" sz="3200">
                <a:latin typeface="隶书" pitchFamily="49" charset="-122"/>
                <a:ea typeface="隶书" pitchFamily="49" charset="-122"/>
              </a:rPr>
              <a:t>假设已建好根结点，则只要在已知双亲链表中找到它的孩子结点，递归依次建各棵子树。</a:t>
            </a:r>
            <a:endParaRPr lang="zh-CN" altLang="en-US" sz="3200"/>
          </a:p>
        </p:txBody>
      </p:sp>
      <p:sp>
        <p:nvSpPr>
          <p:cNvPr id="80900" name="Text Box 4"/>
          <p:cNvSpPr txBox="1">
            <a:spLocks noChangeArrowheads="1"/>
          </p:cNvSpPr>
          <p:nvPr/>
        </p:nvSpPr>
        <p:spPr bwMode="auto">
          <a:xfrm>
            <a:off x="212725" y="2532063"/>
            <a:ext cx="8634413" cy="4181475"/>
          </a:xfrm>
          <a:prstGeom prst="rect">
            <a:avLst/>
          </a:prstGeom>
          <a:noFill/>
          <a:ln w="9525">
            <a:noFill/>
            <a:miter lim="800000"/>
            <a:headEnd/>
            <a:tailEnd/>
          </a:ln>
        </p:spPr>
        <p:txBody>
          <a:bodyPr wrap="none">
            <a:spAutoFit/>
          </a:bodyPr>
          <a:lstStyle/>
          <a:p>
            <a:pPr>
              <a:lnSpc>
                <a:spcPct val="120000"/>
              </a:lnSpc>
            </a:pPr>
            <a:r>
              <a:rPr lang="en-US" altLang="zh-CN" sz="3200"/>
              <a:t>CSTree CrtCSTree( Ptree T ) </a:t>
            </a:r>
            <a:r>
              <a:rPr lang="en-US" altLang="zh-CN" sz="3200" b="1"/>
              <a:t>{</a:t>
            </a:r>
            <a:endParaRPr lang="en-US" altLang="zh-CN" sz="3200"/>
          </a:p>
          <a:p>
            <a:pPr>
              <a:lnSpc>
                <a:spcPct val="120000"/>
              </a:lnSpc>
            </a:pPr>
            <a:r>
              <a:rPr lang="en-US" altLang="zh-CN" sz="3200"/>
              <a:t>   // </a:t>
            </a:r>
            <a:r>
              <a:rPr lang="zh-CN" altLang="zh-CN" sz="3200"/>
              <a:t>已知树的双亲表，返回树的孩子-兄弟链表</a:t>
            </a:r>
          </a:p>
          <a:p>
            <a:pPr>
              <a:lnSpc>
                <a:spcPct val="120000"/>
              </a:lnSpc>
            </a:pPr>
            <a:r>
              <a:rPr lang="zh-CN" altLang="zh-CN" sz="3200"/>
              <a:t>    </a:t>
            </a:r>
            <a:r>
              <a:rPr lang="en-US" altLang="zh-CN" sz="3200"/>
              <a:t>rt = </a:t>
            </a:r>
            <a:r>
              <a:rPr lang="en-US" altLang="zh-CN" sz="3200" b="1"/>
              <a:t>new</a:t>
            </a:r>
            <a:r>
              <a:rPr lang="en-US" altLang="zh-CN" sz="3200"/>
              <a:t> CSNode;    rt-&gt;data = T.nodes[T.r].data;</a:t>
            </a:r>
          </a:p>
          <a:p>
            <a:pPr>
              <a:lnSpc>
                <a:spcPct val="120000"/>
              </a:lnSpc>
            </a:pPr>
            <a:r>
              <a:rPr lang="en-US" altLang="zh-CN" sz="3200"/>
              <a:t>    rt-&gt;firstchild = rt-&gt;nextsibling = NULL;</a:t>
            </a:r>
          </a:p>
          <a:p>
            <a:pPr>
              <a:lnSpc>
                <a:spcPct val="120000"/>
              </a:lnSpc>
            </a:pPr>
            <a:r>
              <a:rPr lang="en-US" altLang="zh-CN" sz="3200"/>
              <a:t>    CrtTree( T, rt, T.r );   //</a:t>
            </a:r>
            <a:r>
              <a:rPr lang="zh-CN" altLang="en-US" sz="3200">
                <a:ea typeface="隶书" pitchFamily="49" charset="-122"/>
              </a:rPr>
              <a:t>递归建各棵子树</a:t>
            </a:r>
            <a:endParaRPr lang="zh-CN" altLang="en-US" sz="3200"/>
          </a:p>
          <a:p>
            <a:pPr>
              <a:lnSpc>
                <a:spcPct val="120000"/>
              </a:lnSpc>
            </a:pPr>
            <a:r>
              <a:rPr lang="zh-CN" altLang="en-US" sz="3200"/>
              <a:t>    </a:t>
            </a:r>
            <a:r>
              <a:rPr lang="en-US" altLang="zh-CN" sz="3200" b="1"/>
              <a:t>return</a:t>
            </a:r>
            <a:r>
              <a:rPr lang="en-US" altLang="zh-CN" sz="3200"/>
              <a:t> rt;</a:t>
            </a:r>
          </a:p>
          <a:p>
            <a:pPr>
              <a:lnSpc>
                <a:spcPct val="120000"/>
              </a:lnSpc>
            </a:pPr>
            <a:r>
              <a:rPr lang="en-US" altLang="zh-CN" sz="3200" b="1"/>
              <a:t>}</a:t>
            </a:r>
            <a:r>
              <a:rPr lang="en-US" altLang="zh-CN" sz="3200"/>
              <a:t> // CrtCSTree</a:t>
            </a:r>
          </a:p>
        </p:txBody>
      </p:sp>
      <p:sp>
        <p:nvSpPr>
          <p:cNvPr id="80901" name="AutoShape 5">
            <a:hlinkClick r:id="" action="ppaction://hlinkshowjump?jump=nextslide" highlightClick="1"/>
          </p:cNvPr>
          <p:cNvSpPr>
            <a:spLocks noChangeArrowheads="1"/>
          </p:cNvSpPr>
          <p:nvPr/>
        </p:nvSpPr>
        <p:spPr bwMode="auto">
          <a:xfrm>
            <a:off x="7543800" y="5029200"/>
            <a:ext cx="762000" cy="457200"/>
          </a:xfrm>
          <a:prstGeom prst="notchedRightArrow">
            <a:avLst>
              <a:gd name="adj1" fmla="val 50000"/>
              <a:gd name="adj2" fmla="val 39498"/>
            </a:avLst>
          </a:prstGeom>
          <a:solidFill>
            <a:srgbClr val="FFFFCC"/>
          </a:solidFill>
          <a:ln w="9525">
            <a:solidFill>
              <a:srgbClr val="FFFF99"/>
            </a:solidFill>
            <a:miter lim="800000"/>
            <a:headEnd/>
            <a:tailEnd/>
          </a:ln>
        </p:spPr>
        <p:txBody>
          <a:bodyPr wrap="none" anchor="ctr"/>
          <a:lstStyle/>
          <a:p>
            <a:pPr algn="ctr"/>
            <a:endParaRPr lang="zh-CN" altLang="en-US"/>
          </a:p>
        </p:txBody>
      </p:sp>
    </p:spTree>
  </p:cSld>
  <p:clrMapOvr>
    <a:masterClrMapping/>
  </p:clrMapOvr>
  <p:transition/>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76200" y="76200"/>
            <a:ext cx="9601200" cy="6816725"/>
          </a:xfrm>
          <a:prstGeom prst="rect">
            <a:avLst/>
          </a:prstGeom>
          <a:noFill/>
          <a:ln w="9525">
            <a:noFill/>
            <a:miter lim="800000"/>
            <a:headEnd/>
            <a:tailEnd/>
          </a:ln>
        </p:spPr>
        <p:txBody>
          <a:bodyPr>
            <a:spAutoFit/>
          </a:bodyPr>
          <a:lstStyle/>
          <a:p>
            <a:pPr>
              <a:lnSpc>
                <a:spcPct val="115000"/>
              </a:lnSpc>
            </a:pPr>
            <a:r>
              <a:rPr lang="en-US" altLang="zh-CN" sz="3200"/>
              <a:t>void CrtTree( Ptree T, CSTree rt,  </a:t>
            </a:r>
            <a:r>
              <a:rPr lang="en-US" altLang="zh-CN" sz="3200" b="1"/>
              <a:t>int</a:t>
            </a:r>
            <a:r>
              <a:rPr lang="en-US" altLang="zh-CN" sz="3200"/>
              <a:t> k ) {</a:t>
            </a:r>
          </a:p>
          <a:p>
            <a:pPr>
              <a:lnSpc>
                <a:spcPct val="115000"/>
              </a:lnSpc>
            </a:pPr>
            <a:r>
              <a:rPr lang="en-US" altLang="zh-CN" sz="3200"/>
              <a:t>  // </a:t>
            </a:r>
            <a:r>
              <a:rPr lang="zh-CN" altLang="en-US" sz="3200">
                <a:latin typeface="楷体_GB2312" pitchFamily="49" charset="-122"/>
                <a:ea typeface="楷体_GB2312" pitchFamily="49" charset="-122"/>
              </a:rPr>
              <a:t>已知树的双亲链表 </a:t>
            </a:r>
            <a:r>
              <a:rPr lang="en-US" altLang="zh-CN" sz="3200">
                <a:latin typeface="楷体_GB2312" pitchFamily="49" charset="-122"/>
                <a:ea typeface="楷体_GB2312" pitchFamily="49" charset="-122"/>
              </a:rPr>
              <a:t>T </a:t>
            </a:r>
            <a:r>
              <a:rPr lang="zh-CN" altLang="en-US" sz="3200">
                <a:latin typeface="楷体_GB2312" pitchFamily="49" charset="-122"/>
                <a:ea typeface="楷体_GB2312" pitchFamily="49" charset="-122"/>
              </a:rPr>
              <a:t>和已建立的指向根的指针</a:t>
            </a:r>
            <a:r>
              <a:rPr lang="en-US" altLang="zh-CN" sz="3200">
                <a:latin typeface="楷体_GB2312" pitchFamily="49" charset="-122"/>
                <a:ea typeface="楷体_GB2312" pitchFamily="49" charset="-122"/>
              </a:rPr>
              <a:t>rt</a:t>
            </a:r>
          </a:p>
          <a:p>
            <a:pPr>
              <a:lnSpc>
                <a:spcPct val="115000"/>
              </a:lnSpc>
            </a:pPr>
            <a:r>
              <a:rPr lang="en-US" altLang="zh-CN" sz="3200"/>
              <a:t>  // </a:t>
            </a:r>
            <a:r>
              <a:rPr lang="zh-CN" altLang="en-US" sz="3200">
                <a:latin typeface="楷体_GB2312" pitchFamily="49" charset="-122"/>
                <a:ea typeface="楷体_GB2312" pitchFamily="49" charset="-122"/>
              </a:rPr>
              <a:t>递归建立树的孩子</a:t>
            </a:r>
            <a:r>
              <a:rPr lang="en-US" altLang="zh-CN" sz="3200">
                <a:latin typeface="楷体_GB2312" pitchFamily="49" charset="-122"/>
                <a:ea typeface="楷体_GB2312" pitchFamily="49" charset="-122"/>
              </a:rPr>
              <a:t>-</a:t>
            </a:r>
            <a:r>
              <a:rPr lang="zh-CN" altLang="en-US" sz="3200">
                <a:latin typeface="楷体_GB2312" pitchFamily="49" charset="-122"/>
                <a:ea typeface="楷体_GB2312" pitchFamily="49" charset="-122"/>
              </a:rPr>
              <a:t>兄弟链表</a:t>
            </a:r>
            <a:r>
              <a:rPr lang="en-US" altLang="zh-CN" sz="3200">
                <a:latin typeface="楷体_GB2312" pitchFamily="49" charset="-122"/>
                <a:ea typeface="楷体_GB2312" pitchFamily="49" charset="-122"/>
              </a:rPr>
              <a:t>, k</a:t>
            </a:r>
            <a:r>
              <a:rPr lang="zh-CN" altLang="zh-CN" sz="3200">
                <a:latin typeface="楷体_GB2312" pitchFamily="49" charset="-122"/>
                <a:ea typeface="楷体_GB2312" pitchFamily="49" charset="-122"/>
              </a:rPr>
              <a:t>为根在</a:t>
            </a:r>
            <a:r>
              <a:rPr lang="en-US" altLang="zh-CN" sz="3200">
                <a:latin typeface="楷体_GB2312" pitchFamily="49" charset="-122"/>
                <a:ea typeface="楷体_GB2312" pitchFamily="49" charset="-122"/>
              </a:rPr>
              <a:t>T</a:t>
            </a:r>
            <a:r>
              <a:rPr lang="zh-CN" altLang="zh-CN" sz="3200">
                <a:latin typeface="楷体_GB2312" pitchFamily="49" charset="-122"/>
                <a:ea typeface="楷体_GB2312" pitchFamily="49" charset="-122"/>
              </a:rPr>
              <a:t>中的序号</a:t>
            </a:r>
            <a:endParaRPr lang="zh-CN" altLang="en-US" sz="3200"/>
          </a:p>
          <a:p>
            <a:pPr>
              <a:lnSpc>
                <a:spcPct val="115000"/>
              </a:lnSpc>
            </a:pPr>
            <a:r>
              <a:rPr lang="zh-CN" altLang="en-US" sz="3200"/>
              <a:t>   </a:t>
            </a:r>
            <a:r>
              <a:rPr lang="en-US" altLang="zh-CN" sz="3200" b="1"/>
              <a:t>for</a:t>
            </a:r>
            <a:r>
              <a:rPr lang="en-US" altLang="zh-CN" sz="3200"/>
              <a:t> ( i=0; i&lt;T.n; i++ )</a:t>
            </a:r>
          </a:p>
          <a:p>
            <a:pPr>
              <a:lnSpc>
                <a:spcPct val="115000"/>
              </a:lnSpc>
            </a:pPr>
            <a:r>
              <a:rPr lang="en-US" altLang="zh-CN" sz="3200"/>
              <a:t>       </a:t>
            </a:r>
            <a:r>
              <a:rPr lang="en-US" altLang="zh-CN" sz="3200" b="1"/>
              <a:t>if</a:t>
            </a:r>
            <a:r>
              <a:rPr lang="en-US" altLang="zh-CN" sz="3200"/>
              <a:t> ( T.nodes[i].parent == k ) {</a:t>
            </a:r>
          </a:p>
          <a:p>
            <a:pPr>
              <a:lnSpc>
                <a:spcPct val="115000"/>
              </a:lnSpc>
            </a:pPr>
            <a:r>
              <a:rPr lang="en-US" altLang="zh-CN" sz="3200"/>
              <a:t>          p = </a:t>
            </a:r>
            <a:r>
              <a:rPr lang="en-US" altLang="zh-CN" sz="3200" b="1"/>
              <a:t>new</a:t>
            </a:r>
            <a:r>
              <a:rPr lang="en-US" altLang="zh-CN" sz="3200"/>
              <a:t> CSNode;    p-&gt;data = T.nodes[i].data;</a:t>
            </a:r>
          </a:p>
          <a:p>
            <a:pPr>
              <a:lnSpc>
                <a:spcPct val="115000"/>
              </a:lnSpc>
            </a:pPr>
            <a:r>
              <a:rPr lang="en-US" altLang="zh-CN" sz="3200"/>
              <a:t>          p-&gt;firstchild = p-&gt;nextsibling = </a:t>
            </a:r>
            <a:r>
              <a:rPr lang="en-US" altLang="zh-CN" sz="3200" b="1"/>
              <a:t>NULL</a:t>
            </a:r>
            <a:r>
              <a:rPr lang="en-US" altLang="zh-CN" sz="3200"/>
              <a:t>;</a:t>
            </a:r>
          </a:p>
          <a:p>
            <a:pPr>
              <a:lnSpc>
                <a:spcPct val="115000"/>
              </a:lnSpc>
            </a:pPr>
            <a:r>
              <a:rPr lang="en-US" altLang="zh-CN" sz="3200"/>
              <a:t>          </a:t>
            </a:r>
            <a:r>
              <a:rPr lang="en-US" altLang="zh-CN" sz="3200" b="1"/>
              <a:t>if </a:t>
            </a:r>
            <a:r>
              <a:rPr lang="en-US" altLang="zh-CN" sz="3200"/>
              <a:t>( !rt-&gt;firstchild)  rt-&gt;firstchild = p;</a:t>
            </a:r>
          </a:p>
          <a:p>
            <a:pPr>
              <a:lnSpc>
                <a:spcPct val="115000"/>
              </a:lnSpc>
            </a:pPr>
            <a:r>
              <a:rPr lang="en-US" altLang="zh-CN" sz="3200"/>
              <a:t>          </a:t>
            </a:r>
            <a:r>
              <a:rPr lang="en-US" altLang="zh-CN" sz="3200" b="1"/>
              <a:t>else</a:t>
            </a:r>
            <a:r>
              <a:rPr lang="en-US" altLang="zh-CN" sz="3200"/>
              <a:t>  rt-&gt;nextsibling = p;</a:t>
            </a:r>
          </a:p>
          <a:p>
            <a:pPr>
              <a:lnSpc>
                <a:spcPct val="115000"/>
              </a:lnSpc>
            </a:pPr>
            <a:r>
              <a:rPr lang="en-US" altLang="zh-CN" sz="3200"/>
              <a:t>          q = p;</a:t>
            </a:r>
          </a:p>
          <a:p>
            <a:pPr>
              <a:lnSpc>
                <a:spcPct val="115000"/>
              </a:lnSpc>
            </a:pPr>
            <a:r>
              <a:rPr lang="en-US" altLang="zh-CN" sz="3200"/>
              <a:t>       }//if</a:t>
            </a:r>
          </a:p>
          <a:p>
            <a:pPr>
              <a:lnSpc>
                <a:spcPct val="115000"/>
              </a:lnSpc>
            </a:pPr>
            <a:r>
              <a:rPr lang="en-US" altLang="zh-CN" sz="3200"/>
              <a:t>}//CrtTree</a:t>
            </a:r>
          </a:p>
        </p:txBody>
      </p:sp>
    </p:spTree>
  </p:cSld>
  <p:clrMapOvr>
    <a:masterClrMapping/>
  </p:clrMapOvr>
  <p:transition/>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a:hlinkClick r:id="" action="ppaction://hlinkshowjump?jump=nextslide" highlightClick="1"/>
          </p:cNvPr>
          <p:cNvSpPr txBox="1">
            <a:spLocks noChangeArrowheads="1"/>
          </p:cNvSpPr>
          <p:nvPr/>
        </p:nvSpPr>
        <p:spPr bwMode="auto">
          <a:xfrm>
            <a:off x="1143000" y="873125"/>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7.14</a:t>
            </a:r>
            <a:endParaRPr lang="en-US" altLang="zh-CN" sz="3600"/>
          </a:p>
        </p:txBody>
      </p:sp>
      <p:sp>
        <p:nvSpPr>
          <p:cNvPr id="82947" name="Text Box 4">
            <a:hlinkClick r:id="" action="ppaction://noaction" highlightClick="1"/>
          </p:cNvPr>
          <p:cNvSpPr txBox="1">
            <a:spLocks noChangeArrowheads="1"/>
          </p:cNvSpPr>
          <p:nvPr/>
        </p:nvSpPr>
        <p:spPr bwMode="auto">
          <a:xfrm>
            <a:off x="3810000" y="873125"/>
            <a:ext cx="1566863"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7.15</a:t>
            </a:r>
            <a:endParaRPr lang="en-US" altLang="zh-CN" sz="3600"/>
          </a:p>
        </p:txBody>
      </p:sp>
      <p:sp>
        <p:nvSpPr>
          <p:cNvPr id="82948" name="Text Box 9">
            <a:hlinkClick r:id="" action="ppaction://noaction" highlightClick="1"/>
          </p:cNvPr>
          <p:cNvSpPr txBox="1">
            <a:spLocks noChangeArrowheads="1"/>
          </p:cNvSpPr>
          <p:nvPr/>
        </p:nvSpPr>
        <p:spPr bwMode="auto">
          <a:xfrm>
            <a:off x="6440488" y="873125"/>
            <a:ext cx="1566862" cy="650875"/>
          </a:xfrm>
          <a:prstGeom prst="rect">
            <a:avLst/>
          </a:prstGeom>
          <a:solidFill>
            <a:srgbClr val="FFFFCC"/>
          </a:solidFill>
          <a:ln w="9525">
            <a:solidFill>
              <a:srgbClr val="FFCC00"/>
            </a:solidFill>
            <a:miter lim="800000"/>
            <a:headEnd/>
            <a:tailEnd/>
          </a:ln>
        </p:spPr>
        <p:txBody>
          <a:bodyPr wrap="none" anchor="ctr">
            <a:spAutoFit/>
          </a:bodyPr>
          <a:lstStyle/>
          <a:p>
            <a:r>
              <a:rPr lang="zh-CN" altLang="en-US" sz="3600" b="1"/>
              <a:t>题 </a:t>
            </a:r>
            <a:r>
              <a:rPr lang="en-US" altLang="zh-CN" sz="3600" b="1"/>
              <a:t>7.16</a:t>
            </a:r>
            <a:endParaRPr lang="en-US" altLang="zh-CN" sz="360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noChangeArrowheads="1"/>
          </p:cNvSpPr>
          <p:nvPr>
            <p:ph type="body" idx="1"/>
          </p:nvPr>
        </p:nvSpPr>
        <p:spPr>
          <a:xfrm>
            <a:off x="301625" y="620713"/>
            <a:ext cx="8540750" cy="5478462"/>
          </a:xfrm>
        </p:spPr>
        <p:txBody>
          <a:bodyPr/>
          <a:lstStyle/>
          <a:p>
            <a:pPr>
              <a:lnSpc>
                <a:spcPct val="90000"/>
              </a:lnSpc>
            </a:pPr>
            <a:r>
              <a:rPr lang="zh-CN" altLang="en-US" b="1" dirty="0">
                <a:solidFill>
                  <a:srgbClr val="000000"/>
                </a:solidFill>
              </a:rPr>
              <a:t>从一维数组</a:t>
            </a:r>
            <a:r>
              <a:rPr lang="en-US" altLang="zh-CN" b="1" dirty="0">
                <a:solidFill>
                  <a:srgbClr val="000000"/>
                </a:solidFill>
              </a:rPr>
              <a:t>a[n]</a:t>
            </a:r>
            <a:r>
              <a:rPr lang="zh-CN" altLang="en-US" b="1" dirty="0">
                <a:solidFill>
                  <a:srgbClr val="000000"/>
                </a:solidFill>
              </a:rPr>
              <a:t>中顺序查找出一最大值元素的时间复杂度</a:t>
            </a:r>
            <a:r>
              <a:rPr lang="zh-CN" altLang="en-US" b="1" dirty="0" smtClean="0">
                <a:solidFill>
                  <a:srgbClr val="000000"/>
                </a:solidFill>
              </a:rPr>
              <a:t>为          ，</a:t>
            </a:r>
            <a:r>
              <a:rPr lang="zh-CN" altLang="en-US" b="1" dirty="0">
                <a:solidFill>
                  <a:srgbClr val="000000"/>
                </a:solidFill>
              </a:rPr>
              <a:t>输出一个二维数组</a:t>
            </a:r>
            <a:r>
              <a:rPr lang="en-US" altLang="zh-CN" b="1" dirty="0">
                <a:solidFill>
                  <a:srgbClr val="000000"/>
                </a:solidFill>
              </a:rPr>
              <a:t>b[m][n]</a:t>
            </a:r>
            <a:r>
              <a:rPr lang="zh-CN" altLang="en-US" b="1" dirty="0">
                <a:solidFill>
                  <a:srgbClr val="000000"/>
                </a:solidFill>
              </a:rPr>
              <a:t>中所有元素的时间复杂度</a:t>
            </a:r>
            <a:r>
              <a:rPr lang="zh-CN" altLang="en-US" b="1" dirty="0" smtClean="0">
                <a:solidFill>
                  <a:srgbClr val="000000"/>
                </a:solidFill>
              </a:rPr>
              <a:t>为</a:t>
            </a:r>
            <a:endParaRPr lang="en-US" altLang="zh-CN" b="1" dirty="0" smtClean="0">
              <a:solidFill>
                <a:srgbClr val="000000"/>
              </a:solidFill>
            </a:endParaRPr>
          </a:p>
          <a:p>
            <a:pPr>
              <a:lnSpc>
                <a:spcPct val="90000"/>
              </a:lnSpc>
            </a:pPr>
            <a:r>
              <a:rPr lang="zh-CN" altLang="en-US" b="1" dirty="0" smtClean="0">
                <a:solidFill>
                  <a:srgbClr val="000000"/>
                </a:solidFill>
              </a:rPr>
              <a:t>在</a:t>
            </a:r>
            <a:r>
              <a:rPr lang="zh-CN" altLang="en-US" b="1" dirty="0">
                <a:solidFill>
                  <a:srgbClr val="000000"/>
                </a:solidFill>
              </a:rPr>
              <a:t>顺序表中插入和删除一个结点需平均移动多少个结点</a:t>
            </a:r>
            <a:r>
              <a:rPr lang="en-US" altLang="zh-CN" b="1" dirty="0">
                <a:solidFill>
                  <a:srgbClr val="000000"/>
                </a:solidFill>
              </a:rPr>
              <a:t>?</a:t>
            </a:r>
            <a:r>
              <a:rPr lang="zh-CN" altLang="en-US" b="1" dirty="0">
                <a:solidFill>
                  <a:srgbClr val="000000"/>
                </a:solidFill>
              </a:rPr>
              <a:t>具体的移动次数取决于哪两个因素</a:t>
            </a:r>
            <a:r>
              <a:rPr lang="en-US" altLang="zh-CN" b="1" dirty="0">
                <a:solidFill>
                  <a:srgbClr val="000000"/>
                </a:solidFill>
              </a:rPr>
              <a:t>? </a:t>
            </a:r>
          </a:p>
          <a:p>
            <a:pPr>
              <a:lnSpc>
                <a:spcPct val="90000"/>
              </a:lnSpc>
              <a:buFont typeface="Wingdings" pitchFamily="2" charset="2"/>
              <a:buNone/>
            </a:pPr>
            <a:r>
              <a:rPr lang="zh-CN" altLang="en-US" b="1" dirty="0">
                <a:solidFill>
                  <a:srgbClr val="000000"/>
                </a:solidFill>
              </a:rPr>
              <a:t>答：在等概率情况下，顺序表中插入一个结点需平均移动</a:t>
            </a:r>
            <a:r>
              <a:rPr lang="en-US" altLang="zh-CN" b="1" dirty="0">
                <a:solidFill>
                  <a:srgbClr val="000000"/>
                </a:solidFill>
              </a:rPr>
              <a:t>n/2</a:t>
            </a:r>
            <a:r>
              <a:rPr lang="zh-CN" altLang="en-US" b="1" dirty="0">
                <a:solidFill>
                  <a:srgbClr val="000000"/>
                </a:solidFill>
              </a:rPr>
              <a:t>个结点。删除一个结点需平均移动</a:t>
            </a:r>
            <a:r>
              <a:rPr lang="en-US" altLang="zh-CN" b="1" dirty="0">
                <a:solidFill>
                  <a:srgbClr val="000000"/>
                </a:solidFill>
              </a:rPr>
              <a:t>(n-1)/2</a:t>
            </a:r>
            <a:r>
              <a:rPr lang="zh-CN" altLang="en-US" b="1" dirty="0">
                <a:solidFill>
                  <a:srgbClr val="000000"/>
                </a:solidFill>
              </a:rPr>
              <a:t>个结点。具体的移动次数取决于顺序表的长度</a:t>
            </a:r>
            <a:r>
              <a:rPr lang="en-US" altLang="zh-CN" b="1" dirty="0">
                <a:solidFill>
                  <a:srgbClr val="000000"/>
                </a:solidFill>
              </a:rPr>
              <a:t>n</a:t>
            </a:r>
            <a:r>
              <a:rPr lang="zh-CN" altLang="en-US" b="1" dirty="0">
                <a:solidFill>
                  <a:srgbClr val="000000"/>
                </a:solidFill>
              </a:rPr>
              <a:t>以及需插入或删除的位置</a:t>
            </a:r>
            <a:r>
              <a:rPr lang="en-US" altLang="zh-CN" b="1" dirty="0" err="1">
                <a:solidFill>
                  <a:srgbClr val="000000"/>
                </a:solidFill>
              </a:rPr>
              <a:t>i</a:t>
            </a:r>
            <a:r>
              <a:rPr lang="zh-CN" altLang="en-US" b="1" dirty="0">
                <a:solidFill>
                  <a:srgbClr val="000000"/>
                </a:solidFill>
              </a:rPr>
              <a:t>。</a:t>
            </a:r>
            <a:r>
              <a:rPr lang="en-US" altLang="zh-CN" b="1" dirty="0" err="1">
                <a:solidFill>
                  <a:srgbClr val="000000"/>
                </a:solidFill>
              </a:rPr>
              <a:t>i</a:t>
            </a:r>
            <a:r>
              <a:rPr lang="zh-CN" altLang="en-US" b="1" dirty="0">
                <a:solidFill>
                  <a:srgbClr val="000000"/>
                </a:solidFill>
              </a:rPr>
              <a:t>越接近</a:t>
            </a:r>
            <a:r>
              <a:rPr lang="en-US" altLang="zh-CN" b="1" dirty="0">
                <a:solidFill>
                  <a:srgbClr val="000000"/>
                </a:solidFill>
              </a:rPr>
              <a:t>n</a:t>
            </a:r>
            <a:r>
              <a:rPr lang="zh-CN" altLang="en-US" b="1" dirty="0">
                <a:solidFill>
                  <a:srgbClr val="000000"/>
                </a:solidFill>
              </a:rPr>
              <a:t>则所需移动的结点数越少。 </a:t>
            </a:r>
          </a:p>
        </p:txBody>
      </p:sp>
      <p:sp>
        <p:nvSpPr>
          <p:cNvPr id="31748" name="Text Box 4"/>
          <p:cNvSpPr txBox="1">
            <a:spLocks noChangeArrowheads="1"/>
          </p:cNvSpPr>
          <p:nvPr/>
        </p:nvSpPr>
        <p:spPr bwMode="auto">
          <a:xfrm>
            <a:off x="3851275" y="1125538"/>
            <a:ext cx="935039" cy="461665"/>
          </a:xfrm>
          <a:prstGeom prst="rect">
            <a:avLst/>
          </a:prstGeom>
          <a:noFill/>
          <a:ln w="9525">
            <a:noFill/>
            <a:miter lim="800000"/>
            <a:headEnd/>
            <a:tailEnd/>
          </a:ln>
          <a:effectLst/>
        </p:spPr>
        <p:txBody>
          <a:bodyPr wrap="square">
            <a:spAutoFit/>
          </a:bodyPr>
          <a:lstStyle/>
          <a:p>
            <a:pPr>
              <a:spcBef>
                <a:spcPct val="50000"/>
              </a:spcBef>
            </a:pPr>
            <a:r>
              <a:rPr lang="en-US" altLang="zh-CN" dirty="0"/>
              <a:t>O(n)</a:t>
            </a:r>
          </a:p>
        </p:txBody>
      </p:sp>
      <p:sp>
        <p:nvSpPr>
          <p:cNvPr id="31749" name="Text Box 5"/>
          <p:cNvSpPr txBox="1">
            <a:spLocks noChangeArrowheads="1"/>
          </p:cNvSpPr>
          <p:nvPr/>
        </p:nvSpPr>
        <p:spPr bwMode="auto">
          <a:xfrm>
            <a:off x="7164388" y="1557338"/>
            <a:ext cx="1336702" cy="461665"/>
          </a:xfrm>
          <a:prstGeom prst="rect">
            <a:avLst/>
          </a:prstGeom>
          <a:noFill/>
          <a:ln w="9525">
            <a:noFill/>
            <a:miter lim="800000"/>
            <a:headEnd/>
            <a:tailEnd/>
          </a:ln>
          <a:effectLst/>
        </p:spPr>
        <p:txBody>
          <a:bodyPr wrap="square">
            <a:spAutoFit/>
          </a:bodyPr>
          <a:lstStyle/>
          <a:p>
            <a:pPr>
              <a:spcBef>
                <a:spcPct val="50000"/>
              </a:spcBef>
            </a:pPr>
            <a:r>
              <a:rPr lang="en-US" altLang="zh-CN" dirty="0" smtClean="0"/>
              <a:t>O(m*n</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500" fill="hold"/>
                                        <p:tgtEl>
                                          <p:spTgt spid="31748"/>
                                        </p:tgtEl>
                                        <p:attrNameLst>
                                          <p:attrName>ppt_x</p:attrName>
                                        </p:attrNameLst>
                                      </p:cBhvr>
                                      <p:tavLst>
                                        <p:tav tm="0">
                                          <p:val>
                                            <p:strVal val="#ppt_x"/>
                                          </p:val>
                                        </p:tav>
                                        <p:tav tm="100000">
                                          <p:val>
                                            <p:strVal val="#ppt_x"/>
                                          </p:val>
                                        </p:tav>
                                      </p:tavLst>
                                    </p:anim>
                                    <p:anim calcmode="lin" valueType="num">
                                      <p:cBhvr additive="base">
                                        <p:cTn id="8"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9"/>
                                        </p:tgtEl>
                                        <p:attrNameLst>
                                          <p:attrName>style.visibility</p:attrName>
                                        </p:attrNameLst>
                                      </p:cBhvr>
                                      <p:to>
                                        <p:strVal val="visible"/>
                                      </p:to>
                                    </p:set>
                                    <p:anim calcmode="lin" valueType="num">
                                      <p:cBhvr additive="base">
                                        <p:cTn id="13" dur="500" fill="hold"/>
                                        <p:tgtEl>
                                          <p:spTgt spid="31749"/>
                                        </p:tgtEl>
                                        <p:attrNameLst>
                                          <p:attrName>ppt_x</p:attrName>
                                        </p:attrNameLst>
                                      </p:cBhvr>
                                      <p:tavLst>
                                        <p:tav tm="0">
                                          <p:val>
                                            <p:strVal val="#ppt_x"/>
                                          </p:val>
                                        </p:tav>
                                        <p:tav tm="100000">
                                          <p:val>
                                            <p:strVal val="#ppt_x"/>
                                          </p:val>
                                        </p:tav>
                                      </p:tavLst>
                                    </p:anim>
                                    <p:anim calcmode="lin" valueType="num">
                                      <p:cBhvr additive="base">
                                        <p:cTn id="14"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4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sz="2800" b="1">
                <a:solidFill>
                  <a:srgbClr val="000000"/>
                </a:solidFill>
              </a:rPr>
              <a:t>何时选用顺序表、何时选用链表作为线性表的存储结构为宜</a:t>
            </a:r>
            <a:r>
              <a:rPr lang="en-US" altLang="zh-CN" sz="2800" b="1">
                <a:solidFill>
                  <a:srgbClr val="000000"/>
                </a:solidFill>
              </a:rPr>
              <a:t>?</a:t>
            </a:r>
          </a:p>
          <a:p>
            <a:pPr>
              <a:lnSpc>
                <a:spcPct val="90000"/>
              </a:lnSpc>
              <a:buFont typeface="Wingdings" pitchFamily="2" charset="2"/>
              <a:buNone/>
            </a:pPr>
            <a:r>
              <a:rPr lang="zh-CN" altLang="en-US" sz="2800" b="1">
                <a:solidFill>
                  <a:srgbClr val="000000"/>
                </a:solidFill>
              </a:rPr>
              <a:t>答：</a:t>
            </a:r>
            <a:r>
              <a:rPr lang="en-US" altLang="zh-CN" sz="2800" b="1">
                <a:solidFill>
                  <a:srgbClr val="000000"/>
                </a:solidFill>
              </a:rPr>
              <a:t>1.</a:t>
            </a:r>
            <a:r>
              <a:rPr lang="zh-CN" altLang="en-US" sz="2800" b="1">
                <a:solidFill>
                  <a:srgbClr val="000000"/>
                </a:solidFill>
              </a:rPr>
              <a:t>基于空间的考虑。当要求存储的线性表长度变化不大，易于事先确定其大小时，为了节约存储空间，宜采用顺序表；反之，当线性表长度变化大，难以估计其存储规模时，采用动态链表作为存储结构为好。</a:t>
            </a:r>
            <a:br>
              <a:rPr lang="zh-CN" altLang="en-US" sz="2800" b="1">
                <a:solidFill>
                  <a:srgbClr val="000000"/>
                </a:solidFill>
              </a:rPr>
            </a:br>
            <a:r>
              <a:rPr lang="zh-CN" altLang="en-US" sz="2800" b="1">
                <a:solidFill>
                  <a:srgbClr val="000000"/>
                </a:solidFill>
              </a:rPr>
              <a:t>     </a:t>
            </a:r>
            <a:r>
              <a:rPr lang="en-US" altLang="zh-CN" sz="2800" b="1">
                <a:solidFill>
                  <a:srgbClr val="000000"/>
                </a:solidFill>
              </a:rPr>
              <a:t>2.</a:t>
            </a:r>
            <a:r>
              <a:rPr lang="zh-CN" altLang="en-US" sz="2800" b="1">
                <a:solidFill>
                  <a:srgbClr val="000000"/>
                </a:solidFill>
              </a:rPr>
              <a:t>基于时间的考虑。若线性表的操作主要是进行查找，很少做插入和删除操作时，采用顺序表做存储结构为宜；反之， 若需要对线性表进行频繁地插入或删除等的操作时，宜采用链表做存储结构。并且，若链表的插入和删除主要发生在表的首尾两端，则采用尾指针表示的单循环链表为宜。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sz="quarter" idx="1"/>
          </p:nvPr>
        </p:nvSpPr>
        <p:spPr>
          <a:xfrm>
            <a:off x="500063" y="1571625"/>
            <a:ext cx="8229600" cy="3352800"/>
          </a:xfrm>
        </p:spPr>
        <p:txBody>
          <a:bodyPr/>
          <a:lstStyle/>
          <a:p>
            <a:pPr>
              <a:buFont typeface="Wingdings" pitchFamily="2" charset="2"/>
              <a:buNone/>
            </a:pPr>
            <a:r>
              <a:rPr lang="zh-CN" altLang="en-US" b="0" dirty="0" smtClean="0">
                <a:ea typeface="微软雅黑" pitchFamily="34" charset="-122"/>
              </a:rPr>
              <a:t>有下列运行时间函数：  </a:t>
            </a:r>
          </a:p>
          <a:p>
            <a:pPr>
              <a:buFont typeface="Wingdings" pitchFamily="2" charset="2"/>
              <a:buNone/>
            </a:pPr>
            <a:r>
              <a:rPr lang="zh-CN" altLang="en-US" dirty="0" smtClean="0">
                <a:ea typeface="微软雅黑" pitchFamily="34" charset="-122"/>
              </a:rPr>
              <a:t>（</a:t>
            </a:r>
            <a:r>
              <a:rPr lang="en-US" altLang="zh-CN" dirty="0" smtClean="0">
                <a:ea typeface="微软雅黑" pitchFamily="34" charset="-122"/>
              </a:rPr>
              <a:t>1</a:t>
            </a:r>
            <a:r>
              <a:rPr lang="zh-CN" altLang="en-US" dirty="0" smtClean="0">
                <a:ea typeface="微软雅黑" pitchFamily="34" charset="-122"/>
              </a:rPr>
              <a:t>）</a:t>
            </a:r>
            <a:r>
              <a:rPr lang="en-US" altLang="zh-CN" dirty="0" smtClean="0">
                <a:ea typeface="微软雅黑" pitchFamily="34" charset="-122"/>
              </a:rPr>
              <a:t>T</a:t>
            </a:r>
            <a:r>
              <a:rPr lang="en-US" altLang="zh-CN" baseline="-25000" dirty="0" smtClean="0">
                <a:ea typeface="微软雅黑" pitchFamily="34" charset="-122"/>
              </a:rPr>
              <a:t>1</a:t>
            </a:r>
            <a:r>
              <a:rPr lang="en-US" altLang="zh-CN" dirty="0" smtClean="0">
                <a:ea typeface="微软雅黑" pitchFamily="34" charset="-122"/>
              </a:rPr>
              <a:t>(n)=1000;    </a:t>
            </a:r>
          </a:p>
          <a:p>
            <a:pPr>
              <a:buFont typeface="Wingdings" pitchFamily="2" charset="2"/>
              <a:buNone/>
            </a:pPr>
            <a:r>
              <a:rPr lang="zh-CN" altLang="en-US" dirty="0" smtClean="0">
                <a:ea typeface="微软雅黑" pitchFamily="34" charset="-122"/>
              </a:rPr>
              <a:t>（</a:t>
            </a:r>
            <a:r>
              <a:rPr lang="en-US" altLang="zh-CN" dirty="0" smtClean="0">
                <a:ea typeface="微软雅黑" pitchFamily="34" charset="-122"/>
              </a:rPr>
              <a:t>2</a:t>
            </a:r>
            <a:r>
              <a:rPr lang="zh-CN" altLang="en-US" dirty="0" smtClean="0">
                <a:ea typeface="微软雅黑" pitchFamily="34" charset="-122"/>
              </a:rPr>
              <a:t>）</a:t>
            </a:r>
            <a:r>
              <a:rPr lang="en-US" altLang="zh-CN" dirty="0" smtClean="0">
                <a:ea typeface="微软雅黑" pitchFamily="34" charset="-122"/>
              </a:rPr>
              <a:t>T</a:t>
            </a:r>
            <a:r>
              <a:rPr lang="en-US" altLang="zh-CN" baseline="-25000" dirty="0" smtClean="0">
                <a:ea typeface="微软雅黑" pitchFamily="34" charset="-122"/>
              </a:rPr>
              <a:t>2</a:t>
            </a:r>
            <a:r>
              <a:rPr lang="en-US" altLang="zh-CN" dirty="0" smtClean="0">
                <a:ea typeface="微软雅黑" pitchFamily="34" charset="-122"/>
              </a:rPr>
              <a:t>(n)=n</a:t>
            </a:r>
            <a:r>
              <a:rPr lang="en-US" altLang="zh-CN" baseline="30000" dirty="0" smtClean="0">
                <a:ea typeface="微软雅黑" pitchFamily="34" charset="-122"/>
              </a:rPr>
              <a:t>2</a:t>
            </a:r>
            <a:r>
              <a:rPr lang="en-US" altLang="zh-CN" dirty="0" smtClean="0">
                <a:ea typeface="微软雅黑" pitchFamily="34" charset="-122"/>
              </a:rPr>
              <a:t>+1000n;     </a:t>
            </a:r>
          </a:p>
          <a:p>
            <a:pPr>
              <a:buFont typeface="Wingdings" pitchFamily="2" charset="2"/>
              <a:buNone/>
            </a:pPr>
            <a:r>
              <a:rPr lang="zh-CN" altLang="en-US" dirty="0" smtClean="0">
                <a:ea typeface="微软雅黑" pitchFamily="34" charset="-122"/>
              </a:rPr>
              <a:t>（</a:t>
            </a:r>
            <a:r>
              <a:rPr lang="en-US" altLang="zh-CN" dirty="0" smtClean="0">
                <a:ea typeface="微软雅黑" pitchFamily="34" charset="-122"/>
              </a:rPr>
              <a:t>3</a:t>
            </a:r>
            <a:r>
              <a:rPr lang="zh-CN" altLang="en-US" dirty="0" smtClean="0">
                <a:ea typeface="微软雅黑" pitchFamily="34" charset="-122"/>
              </a:rPr>
              <a:t>）</a:t>
            </a:r>
            <a:r>
              <a:rPr lang="en-US" altLang="zh-CN" dirty="0" smtClean="0">
                <a:ea typeface="微软雅黑" pitchFamily="34" charset="-122"/>
              </a:rPr>
              <a:t>T</a:t>
            </a:r>
            <a:r>
              <a:rPr lang="en-US" altLang="zh-CN" baseline="-25000" dirty="0" smtClean="0">
                <a:ea typeface="微软雅黑" pitchFamily="34" charset="-122"/>
              </a:rPr>
              <a:t>3</a:t>
            </a:r>
            <a:r>
              <a:rPr lang="en-US" altLang="zh-CN" dirty="0" smtClean="0">
                <a:ea typeface="微软雅黑" pitchFamily="34" charset="-122"/>
              </a:rPr>
              <a:t>(n)=3n</a:t>
            </a:r>
            <a:r>
              <a:rPr lang="en-US" altLang="zh-CN" baseline="30000" dirty="0" smtClean="0">
                <a:ea typeface="微软雅黑" pitchFamily="34" charset="-122"/>
              </a:rPr>
              <a:t>3</a:t>
            </a:r>
            <a:r>
              <a:rPr lang="en-US" altLang="zh-CN" dirty="0" smtClean="0">
                <a:ea typeface="微软雅黑" pitchFamily="34" charset="-122"/>
              </a:rPr>
              <a:t>+100n</a:t>
            </a:r>
            <a:r>
              <a:rPr lang="en-US" altLang="zh-CN" baseline="30000" dirty="0" smtClean="0">
                <a:ea typeface="微软雅黑" pitchFamily="34" charset="-122"/>
              </a:rPr>
              <a:t>2</a:t>
            </a:r>
            <a:r>
              <a:rPr lang="en-US" altLang="zh-CN" dirty="0" smtClean="0">
                <a:ea typeface="微软雅黑" pitchFamily="34" charset="-122"/>
              </a:rPr>
              <a:t>+n+1; </a:t>
            </a:r>
          </a:p>
          <a:p>
            <a:pPr>
              <a:buFont typeface="Wingdings" pitchFamily="2" charset="2"/>
              <a:buNone/>
            </a:pPr>
            <a:r>
              <a:rPr lang="zh-CN" altLang="en-US" b="0" dirty="0" smtClean="0">
                <a:ea typeface="微软雅黑" pitchFamily="34" charset="-122"/>
              </a:rPr>
              <a:t>分别写出相应的大 </a:t>
            </a:r>
            <a:r>
              <a:rPr lang="en-US" altLang="zh-CN" b="0" dirty="0" smtClean="0">
                <a:ea typeface="微软雅黑" pitchFamily="34" charset="-122"/>
              </a:rPr>
              <a:t>O </a:t>
            </a:r>
            <a:r>
              <a:rPr lang="zh-CN" altLang="en-US" b="0" dirty="0" smtClean="0">
                <a:ea typeface="微软雅黑" pitchFamily="34" charset="-122"/>
              </a:rPr>
              <a:t>表示的运算时间</a:t>
            </a:r>
            <a:endParaRPr lang="en-US" altLang="zh-CN" b="0" dirty="0" smtClean="0">
              <a:ea typeface="微软雅黑" pitchFamily="34" charset="-122"/>
            </a:endParaRPr>
          </a:p>
          <a:p>
            <a:pPr>
              <a:buFont typeface="Wingdings" pitchFamily="2" charset="2"/>
              <a:buNone/>
            </a:pPr>
            <a:endParaRPr lang="en-US" altLang="zh-CN" dirty="0" smtClean="0"/>
          </a:p>
          <a:p>
            <a:pPr>
              <a:buFont typeface="Wingdings" pitchFamily="2" charset="2"/>
              <a:buNone/>
            </a:pPr>
            <a:r>
              <a:rPr lang="zh-CN" altLang="en-US" dirty="0" smtClean="0">
                <a:solidFill>
                  <a:srgbClr val="C00000"/>
                </a:solidFill>
              </a:rPr>
              <a:t>答：</a:t>
            </a:r>
            <a:r>
              <a:rPr lang="pt-BR" altLang="zh-CN" dirty="0" smtClean="0"/>
              <a:t>(1)O(1)  (2)O(n</a:t>
            </a:r>
            <a:r>
              <a:rPr lang="pt-BR" altLang="zh-CN" baseline="30000" dirty="0" smtClean="0"/>
              <a:t>2</a:t>
            </a:r>
            <a:r>
              <a:rPr lang="pt-BR" altLang="zh-CN" dirty="0" smtClean="0"/>
              <a:t>)  (3)O(n</a:t>
            </a:r>
            <a:r>
              <a:rPr lang="pt-BR" altLang="zh-CN" baseline="30000" dirty="0" smtClean="0"/>
              <a:t>3</a:t>
            </a:r>
            <a:r>
              <a:rPr lang="pt-BR" altLang="zh-CN"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7"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Rot="1" noChangeArrowheads="1"/>
          </p:cNvSpPr>
          <p:nvPr>
            <p:ph type="body" idx="1"/>
          </p:nvPr>
        </p:nvSpPr>
        <p:spPr>
          <a:xfrm>
            <a:off x="301625" y="836613"/>
            <a:ext cx="8540750" cy="5262562"/>
          </a:xfrm>
        </p:spPr>
        <p:txBody>
          <a:bodyPr/>
          <a:lstStyle/>
          <a:p>
            <a:pPr>
              <a:lnSpc>
                <a:spcPct val="90000"/>
              </a:lnSpc>
            </a:pPr>
            <a:r>
              <a:rPr lang="zh-CN" altLang="en-US" b="1">
                <a:solidFill>
                  <a:srgbClr val="000000"/>
                </a:solidFill>
              </a:rPr>
              <a:t>为什么在单循环链表中设置尾指针比设置头指针更好？</a:t>
            </a:r>
          </a:p>
          <a:p>
            <a:pPr>
              <a:lnSpc>
                <a:spcPct val="90000"/>
              </a:lnSpc>
              <a:buFont typeface="Wingdings" pitchFamily="2" charset="2"/>
              <a:buNone/>
            </a:pPr>
            <a:r>
              <a:rPr lang="zh-CN" altLang="en-US" b="1">
                <a:solidFill>
                  <a:srgbClr val="000000"/>
                </a:solidFill>
              </a:rPr>
              <a:t>答：尾指针是指向终端结点的指针，用它来表示单循环链表可以使得查找链表的开始结点和终端结点都很方便，设一带头结点的单循环链表，其尾指针为</a:t>
            </a:r>
            <a:r>
              <a:rPr lang="en-US" altLang="zh-CN" b="1">
                <a:solidFill>
                  <a:srgbClr val="000000"/>
                </a:solidFill>
              </a:rPr>
              <a:t>rear</a:t>
            </a:r>
            <a:r>
              <a:rPr lang="zh-CN" altLang="en-US" b="1">
                <a:solidFill>
                  <a:srgbClr val="000000"/>
                </a:solidFill>
              </a:rPr>
              <a:t>，则开始结点和终端结点的位置分别是</a:t>
            </a:r>
            <a:r>
              <a:rPr lang="en-US" altLang="zh-CN" b="1">
                <a:solidFill>
                  <a:srgbClr val="000000"/>
                </a:solidFill>
              </a:rPr>
              <a:t>rear-&gt;next-&gt;next </a:t>
            </a:r>
            <a:r>
              <a:rPr lang="zh-CN" altLang="en-US" b="1">
                <a:solidFill>
                  <a:srgbClr val="000000"/>
                </a:solidFill>
              </a:rPr>
              <a:t>和 </a:t>
            </a:r>
            <a:r>
              <a:rPr lang="en-US" altLang="zh-CN" b="1">
                <a:solidFill>
                  <a:srgbClr val="000000"/>
                </a:solidFill>
              </a:rPr>
              <a:t>rear, </a:t>
            </a:r>
            <a:r>
              <a:rPr lang="zh-CN" altLang="en-US" b="1">
                <a:solidFill>
                  <a:srgbClr val="000000"/>
                </a:solidFill>
              </a:rPr>
              <a:t>查找时间都是</a:t>
            </a:r>
            <a:r>
              <a:rPr lang="en-US" altLang="zh-CN" b="1">
                <a:solidFill>
                  <a:srgbClr val="000000"/>
                </a:solidFill>
              </a:rPr>
              <a:t>O(1)</a:t>
            </a:r>
            <a:r>
              <a:rPr lang="zh-CN" altLang="en-US" b="1">
                <a:solidFill>
                  <a:srgbClr val="000000"/>
                </a:solidFill>
              </a:rPr>
              <a:t>。</a:t>
            </a:r>
          </a:p>
          <a:p>
            <a:pPr>
              <a:lnSpc>
                <a:spcPct val="90000"/>
              </a:lnSpc>
              <a:buFont typeface="Wingdings" pitchFamily="2" charset="2"/>
              <a:buNone/>
            </a:pPr>
            <a:r>
              <a:rPr lang="zh-CN" altLang="en-US" b="1">
                <a:solidFill>
                  <a:srgbClr val="000000"/>
                </a:solidFill>
              </a:rPr>
              <a:t>        若用头指针来表示该链表，则查找终端结点的时间为</a:t>
            </a:r>
            <a:r>
              <a:rPr lang="en-US" altLang="zh-CN" b="1">
                <a:solidFill>
                  <a:srgbClr val="000000"/>
                </a:solidFill>
              </a:rPr>
              <a:t>O(n)</a:t>
            </a:r>
            <a:r>
              <a:rPr lang="zh-CN" altLang="en-US" b="1">
                <a:solidFill>
                  <a:srgbClr val="000000"/>
                </a:solidFill>
              </a:rPr>
              <a:t>。</a:t>
            </a:r>
            <a:br>
              <a:rPr lang="zh-CN" altLang="en-US" b="1">
                <a:solidFill>
                  <a:srgbClr val="000000"/>
                </a:solidFill>
              </a:rPr>
            </a:b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 calcmode="lin" valueType="num">
                                      <p:cBhvr additive="base">
                                        <p:cTn id="7" dur="500" fill="hold"/>
                                        <p:tgtEl>
                                          <p:spTgt spid="327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anim calcmode="lin" valueType="num">
                                      <p:cBhvr additive="base">
                                        <p:cTn id="11"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77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sz="2400" b="1">
                <a:solidFill>
                  <a:srgbClr val="000000"/>
                </a:solidFill>
              </a:rPr>
              <a:t>在单链表、双链表和单循环链表中，若仅知道指针</a:t>
            </a:r>
            <a:r>
              <a:rPr lang="en-US" altLang="zh-CN" sz="2400" b="1">
                <a:solidFill>
                  <a:srgbClr val="000000"/>
                </a:solidFill>
              </a:rPr>
              <a:t>p</a:t>
            </a:r>
            <a:r>
              <a:rPr lang="zh-CN" altLang="en-US" sz="2400" b="1">
                <a:solidFill>
                  <a:srgbClr val="000000"/>
                </a:solidFill>
              </a:rPr>
              <a:t>指向某结点，不知道头指针，能否将结点*</a:t>
            </a:r>
            <a:r>
              <a:rPr lang="en-US" altLang="zh-CN" sz="2400" b="1">
                <a:solidFill>
                  <a:srgbClr val="000000"/>
                </a:solidFill>
              </a:rPr>
              <a:t>p</a:t>
            </a:r>
            <a:r>
              <a:rPr lang="zh-CN" altLang="en-US" sz="2400" b="1">
                <a:solidFill>
                  <a:srgbClr val="000000"/>
                </a:solidFill>
              </a:rPr>
              <a:t>从相应的链表中删去</a:t>
            </a:r>
            <a:r>
              <a:rPr lang="en-US" altLang="zh-CN" sz="2400" b="1">
                <a:solidFill>
                  <a:srgbClr val="000000"/>
                </a:solidFill>
              </a:rPr>
              <a:t>?</a:t>
            </a:r>
            <a:r>
              <a:rPr lang="zh-CN" altLang="en-US" sz="2400" b="1">
                <a:solidFill>
                  <a:srgbClr val="000000"/>
                </a:solidFill>
              </a:rPr>
              <a:t>若可以，其时间复杂度各为多少</a:t>
            </a:r>
            <a:r>
              <a:rPr lang="en-US" altLang="zh-CN" sz="2400" b="1">
                <a:solidFill>
                  <a:srgbClr val="000000"/>
                </a:solidFill>
              </a:rPr>
              <a:t>? </a:t>
            </a:r>
          </a:p>
          <a:p>
            <a:pPr>
              <a:lnSpc>
                <a:spcPct val="90000"/>
              </a:lnSpc>
              <a:buFont typeface="Wingdings" pitchFamily="2" charset="2"/>
              <a:buNone/>
            </a:pPr>
            <a:r>
              <a:rPr lang="zh-CN" altLang="en-US" sz="2400" b="1">
                <a:solidFill>
                  <a:srgbClr val="000000"/>
                </a:solidFill>
              </a:rPr>
              <a:t>答：我们分别讨论三种链表的情况。</a:t>
            </a:r>
            <a:br>
              <a:rPr lang="zh-CN" altLang="en-US" sz="2400" b="1">
                <a:solidFill>
                  <a:srgbClr val="000000"/>
                </a:solidFill>
              </a:rPr>
            </a:br>
            <a:r>
              <a:rPr lang="zh-CN" altLang="en-US" sz="2400" b="1">
                <a:solidFill>
                  <a:srgbClr val="000000"/>
                </a:solidFill>
              </a:rPr>
              <a:t>     </a:t>
            </a:r>
            <a:r>
              <a:rPr lang="en-US" altLang="zh-CN" sz="2400" b="1">
                <a:solidFill>
                  <a:srgbClr val="000000"/>
                </a:solidFill>
              </a:rPr>
              <a:t>1. </a:t>
            </a:r>
            <a:r>
              <a:rPr lang="zh-CN" altLang="en-US" sz="2400" b="1">
                <a:solidFill>
                  <a:srgbClr val="000000"/>
                </a:solidFill>
              </a:rPr>
              <a:t>单链表。当我们知道指针</a:t>
            </a:r>
            <a:r>
              <a:rPr lang="en-US" altLang="zh-CN" sz="2400" b="1">
                <a:solidFill>
                  <a:srgbClr val="000000"/>
                </a:solidFill>
              </a:rPr>
              <a:t>p</a:t>
            </a:r>
            <a:r>
              <a:rPr lang="zh-CN" altLang="en-US" sz="2400" b="1">
                <a:solidFill>
                  <a:srgbClr val="000000"/>
                </a:solidFill>
              </a:rPr>
              <a:t>指向某结点时，能够根据该指针找到其直接后继，但是由于不知道其头指针，所以无法访问到</a:t>
            </a:r>
            <a:r>
              <a:rPr lang="en-US" altLang="zh-CN" sz="2400" b="1">
                <a:solidFill>
                  <a:srgbClr val="000000"/>
                </a:solidFill>
              </a:rPr>
              <a:t>p</a:t>
            </a:r>
            <a:r>
              <a:rPr lang="zh-CN" altLang="en-US" sz="2400" b="1">
                <a:solidFill>
                  <a:srgbClr val="000000"/>
                </a:solidFill>
              </a:rPr>
              <a:t>指针指向的结点的直接前趋。因此无法删去该结点。</a:t>
            </a:r>
          </a:p>
          <a:p>
            <a:pPr>
              <a:lnSpc>
                <a:spcPct val="90000"/>
              </a:lnSpc>
              <a:buFont typeface="Wingdings" pitchFamily="2" charset="2"/>
              <a:buNone/>
            </a:pPr>
            <a:r>
              <a:rPr lang="zh-CN" altLang="en-US" sz="2400" b="1">
                <a:solidFill>
                  <a:srgbClr val="000000"/>
                </a:solidFill>
              </a:rPr>
              <a:t>        </a:t>
            </a:r>
            <a:r>
              <a:rPr lang="en-US" altLang="zh-CN" sz="2400" b="1">
                <a:solidFill>
                  <a:srgbClr val="000000"/>
                </a:solidFill>
              </a:rPr>
              <a:t>2. </a:t>
            </a:r>
            <a:r>
              <a:rPr lang="zh-CN" altLang="en-US" sz="2400" b="1">
                <a:solidFill>
                  <a:srgbClr val="000000"/>
                </a:solidFill>
              </a:rPr>
              <a:t>双链表。由于这样的链表提供双向链接，因此根据已知结点可以查找到其直接前趋和直接后继，从而可以删除该结点。其时间复杂度为</a:t>
            </a:r>
            <a:r>
              <a:rPr lang="en-US" altLang="zh-CN" sz="2400" b="1">
                <a:solidFill>
                  <a:srgbClr val="000000"/>
                </a:solidFill>
              </a:rPr>
              <a:t>O(1)</a:t>
            </a:r>
            <a:r>
              <a:rPr lang="zh-CN" altLang="en-US" sz="2400" b="1">
                <a:solidFill>
                  <a:srgbClr val="000000"/>
                </a:solidFill>
              </a:rPr>
              <a:t>。</a:t>
            </a:r>
            <a:br>
              <a:rPr lang="zh-CN" altLang="en-US" sz="2400" b="1">
                <a:solidFill>
                  <a:srgbClr val="000000"/>
                </a:solidFill>
              </a:rPr>
            </a:br>
            <a:r>
              <a:rPr lang="zh-CN" altLang="en-US" sz="2400" b="1">
                <a:solidFill>
                  <a:srgbClr val="000000"/>
                </a:solidFill>
              </a:rPr>
              <a:t>    </a:t>
            </a:r>
            <a:r>
              <a:rPr lang="en-US" altLang="zh-CN" sz="2400" b="1">
                <a:solidFill>
                  <a:srgbClr val="000000"/>
                </a:solidFill>
              </a:rPr>
              <a:t>3. </a:t>
            </a:r>
            <a:r>
              <a:rPr lang="zh-CN" altLang="en-US" sz="2400" b="1">
                <a:solidFill>
                  <a:srgbClr val="000000"/>
                </a:solidFill>
              </a:rPr>
              <a:t>单循环链表。根据已知结点位置，我们可以直接得到其后相邻的结点位置</a:t>
            </a:r>
            <a:r>
              <a:rPr lang="en-US" altLang="zh-CN" sz="2400" b="1">
                <a:solidFill>
                  <a:srgbClr val="000000"/>
                </a:solidFill>
              </a:rPr>
              <a:t>(</a:t>
            </a:r>
            <a:r>
              <a:rPr lang="zh-CN" altLang="en-US" sz="2400" b="1">
                <a:solidFill>
                  <a:srgbClr val="000000"/>
                </a:solidFill>
              </a:rPr>
              <a:t>直接后继</a:t>
            </a:r>
            <a:r>
              <a:rPr lang="en-US" altLang="zh-CN" sz="2400" b="1">
                <a:solidFill>
                  <a:srgbClr val="000000"/>
                </a:solidFill>
              </a:rPr>
              <a:t>)</a:t>
            </a:r>
            <a:r>
              <a:rPr lang="zh-CN" altLang="en-US" sz="2400" b="1">
                <a:solidFill>
                  <a:srgbClr val="000000"/>
                </a:solidFill>
              </a:rPr>
              <a:t>，又因为是循环链表，所以我们可以通过查找，得到</a:t>
            </a:r>
            <a:r>
              <a:rPr lang="en-US" altLang="zh-CN" sz="2400" b="1">
                <a:solidFill>
                  <a:srgbClr val="000000"/>
                </a:solidFill>
              </a:rPr>
              <a:t>p</a:t>
            </a:r>
            <a:r>
              <a:rPr lang="zh-CN" altLang="en-US" sz="2400" b="1">
                <a:solidFill>
                  <a:srgbClr val="000000"/>
                </a:solidFill>
              </a:rPr>
              <a:t>结点的直接前趋。因此可以删去</a:t>
            </a:r>
            <a:r>
              <a:rPr lang="en-US" altLang="zh-CN" sz="2400" b="1">
                <a:solidFill>
                  <a:srgbClr val="000000"/>
                </a:solidFill>
              </a:rPr>
              <a:t>p</a:t>
            </a:r>
            <a:r>
              <a:rPr lang="zh-CN" altLang="en-US" sz="2400" b="1">
                <a:solidFill>
                  <a:srgbClr val="000000"/>
                </a:solidFill>
              </a:rPr>
              <a:t>所指结点。其时间复杂度应为</a:t>
            </a:r>
            <a:r>
              <a:rPr lang="en-US" altLang="zh-CN" sz="2400" b="1">
                <a:solidFill>
                  <a:srgbClr val="000000"/>
                </a:solidFill>
              </a:rPr>
              <a:t>O(n)</a:t>
            </a:r>
            <a:r>
              <a:rPr lang="zh-CN" altLang="en-US" sz="2400" b="1">
                <a:solidFill>
                  <a:srgbClr val="000000"/>
                </a:solidFill>
              </a:rPr>
              <a:t>。</a:t>
            </a:r>
            <a:br>
              <a:rPr lang="zh-CN" altLang="en-US" sz="2400" b="1">
                <a:solidFill>
                  <a:srgbClr val="000000"/>
                </a:solidFill>
              </a:rPr>
            </a:br>
            <a:endParaRPr lang="zh-CN" altLang="en-US"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794">
                                            <p:txEl>
                                              <p:pRg st="1" end="1"/>
                                            </p:txEl>
                                          </p:spTgt>
                                        </p:tgtEl>
                                        <p:attrNameLst>
                                          <p:attrName>style.visibility</p:attrName>
                                        </p:attrNameLst>
                                      </p:cBhvr>
                                      <p:to>
                                        <p:strVal val="visible"/>
                                      </p:to>
                                    </p:set>
                                    <p:anim calcmode="lin" valueType="num">
                                      <p:cBhvr additive="base">
                                        <p:cTn id="7" dur="500" fill="hold"/>
                                        <p:tgtEl>
                                          <p:spTgt spid="3379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4">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3794">
                                            <p:txEl>
                                              <p:pRg st="2" end="2"/>
                                            </p:txEl>
                                          </p:spTgt>
                                        </p:tgtEl>
                                        <p:attrNameLst>
                                          <p:attrName>style.visibility</p:attrName>
                                        </p:attrNameLst>
                                      </p:cBhvr>
                                      <p:to>
                                        <p:strVal val="visible"/>
                                      </p:to>
                                    </p:set>
                                    <p:anim calcmode="lin" valueType="num">
                                      <p:cBhvr additive="base">
                                        <p:cTn id="11" dur="500" fill="hold"/>
                                        <p:tgtEl>
                                          <p:spTgt spid="33794">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sz="2400" b="1" dirty="0">
                <a:solidFill>
                  <a:srgbClr val="000000"/>
                </a:solidFill>
              </a:rPr>
              <a:t>下述算法的功能是什么</a:t>
            </a:r>
            <a:r>
              <a:rPr lang="en-US" altLang="zh-CN" sz="2400" b="1" dirty="0">
                <a:solidFill>
                  <a:srgbClr val="000000"/>
                </a:solidFill>
              </a:rPr>
              <a:t>?</a:t>
            </a:r>
            <a:br>
              <a:rPr lang="en-US" altLang="zh-CN" sz="2400" b="1" dirty="0">
                <a:solidFill>
                  <a:srgbClr val="000000"/>
                </a:solidFill>
              </a:rPr>
            </a:br>
            <a:r>
              <a:rPr lang="en-US" altLang="zh-CN" sz="2400" b="1" dirty="0" err="1">
                <a:solidFill>
                  <a:srgbClr val="000000"/>
                </a:solidFill>
              </a:rPr>
              <a:t>LinkList</a:t>
            </a:r>
            <a:r>
              <a:rPr lang="en-US" altLang="zh-CN" sz="2400" b="1" dirty="0">
                <a:solidFill>
                  <a:srgbClr val="000000"/>
                </a:solidFill>
              </a:rPr>
              <a:t>  Demo(</a:t>
            </a:r>
            <a:r>
              <a:rPr lang="en-US" altLang="zh-CN" sz="2400" b="1" dirty="0" err="1">
                <a:solidFill>
                  <a:srgbClr val="000000"/>
                </a:solidFill>
              </a:rPr>
              <a:t>LinkList</a:t>
            </a:r>
            <a:r>
              <a:rPr lang="en-US" altLang="zh-CN" sz="2400" b="1" dirty="0">
                <a:solidFill>
                  <a:srgbClr val="000000"/>
                </a:solidFill>
              </a:rPr>
              <a:t> L){ // L </a:t>
            </a:r>
            <a:r>
              <a:rPr lang="zh-CN" altLang="en-US" sz="2400" b="1" dirty="0">
                <a:solidFill>
                  <a:srgbClr val="000000"/>
                </a:solidFill>
              </a:rPr>
              <a:t>是无头结点单链表</a:t>
            </a:r>
            <a:br>
              <a:rPr lang="zh-CN" altLang="en-US" sz="2400" b="1" dirty="0">
                <a:solidFill>
                  <a:srgbClr val="000000"/>
                </a:solidFill>
              </a:rPr>
            </a:br>
            <a:r>
              <a:rPr lang="zh-CN" altLang="en-US" sz="2400" b="1" dirty="0">
                <a:solidFill>
                  <a:srgbClr val="000000"/>
                </a:solidFill>
              </a:rPr>
              <a:t>   </a:t>
            </a:r>
            <a:r>
              <a:rPr lang="en-US" altLang="zh-CN" sz="2400" b="1" dirty="0" err="1">
                <a:solidFill>
                  <a:srgbClr val="000000"/>
                </a:solidFill>
              </a:rPr>
              <a:t>ListNode</a:t>
            </a:r>
            <a:r>
              <a:rPr lang="en-US" altLang="zh-CN" sz="2400" b="1" dirty="0">
                <a:solidFill>
                  <a:srgbClr val="000000"/>
                </a:solidFill>
              </a:rPr>
              <a:t>  *Q,*P; </a:t>
            </a:r>
            <a:br>
              <a:rPr lang="en-US" altLang="zh-CN" sz="2400" b="1" dirty="0">
                <a:solidFill>
                  <a:srgbClr val="000000"/>
                </a:solidFill>
              </a:rPr>
            </a:br>
            <a:r>
              <a:rPr lang="en-US" altLang="zh-CN" sz="2400" b="1" dirty="0">
                <a:solidFill>
                  <a:srgbClr val="000000"/>
                </a:solidFill>
              </a:rPr>
              <a:t>   if(L&amp;&amp;L-&gt;next){  </a:t>
            </a:r>
          </a:p>
          <a:p>
            <a:pPr>
              <a:lnSpc>
                <a:spcPct val="90000"/>
              </a:lnSpc>
              <a:buFont typeface="Wingdings" pitchFamily="2" charset="2"/>
              <a:buNone/>
            </a:pPr>
            <a:r>
              <a:rPr lang="en-US" altLang="zh-CN" sz="2400" b="1" dirty="0">
                <a:solidFill>
                  <a:srgbClr val="000000"/>
                </a:solidFill>
              </a:rPr>
              <a:t>             Q=L;L=L-&gt;next; P=L;</a:t>
            </a:r>
            <a:br>
              <a:rPr lang="en-US" altLang="zh-CN" sz="2400" b="1" dirty="0">
                <a:solidFill>
                  <a:srgbClr val="000000"/>
                </a:solidFill>
              </a:rPr>
            </a:br>
            <a:r>
              <a:rPr lang="en-US" altLang="zh-CN" sz="2400" b="1" dirty="0">
                <a:solidFill>
                  <a:srgbClr val="000000"/>
                </a:solidFill>
              </a:rPr>
              <a:t>      while (P-&gt;next) P=P-&gt;next;</a:t>
            </a:r>
          </a:p>
          <a:p>
            <a:pPr>
              <a:lnSpc>
                <a:spcPct val="90000"/>
              </a:lnSpc>
              <a:buFont typeface="Wingdings" pitchFamily="2" charset="2"/>
              <a:buNone/>
            </a:pPr>
            <a:r>
              <a:rPr lang="en-US" altLang="zh-CN" sz="2400" b="1" dirty="0">
                <a:solidFill>
                  <a:srgbClr val="000000"/>
                </a:solidFill>
              </a:rPr>
              <a:t>            P-&gt;next=Q; </a:t>
            </a:r>
            <a:br>
              <a:rPr lang="en-US" altLang="zh-CN" sz="2400" b="1" dirty="0">
                <a:solidFill>
                  <a:srgbClr val="000000"/>
                </a:solidFill>
              </a:rPr>
            </a:br>
            <a:r>
              <a:rPr lang="en-US" altLang="zh-CN" sz="2400" b="1" dirty="0">
                <a:solidFill>
                  <a:srgbClr val="000000"/>
                </a:solidFill>
              </a:rPr>
              <a:t>       Q-&gt;next=NULL;</a:t>
            </a:r>
            <a:br>
              <a:rPr lang="en-US" altLang="zh-CN" sz="2400" b="1" dirty="0">
                <a:solidFill>
                  <a:srgbClr val="000000"/>
                </a:solidFill>
              </a:rPr>
            </a:b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   return L; </a:t>
            </a:r>
            <a:br>
              <a:rPr lang="en-US" altLang="zh-CN" sz="2400" b="1" dirty="0">
                <a:solidFill>
                  <a:srgbClr val="000000"/>
                </a:solidFill>
              </a:rPr>
            </a:br>
            <a:r>
              <a:rPr lang="en-US" altLang="zh-CN" sz="2400" b="1" dirty="0">
                <a:solidFill>
                  <a:srgbClr val="000000"/>
                </a:solidFill>
              </a:rPr>
              <a:t>}// Demo </a:t>
            </a:r>
          </a:p>
          <a:p>
            <a:pPr>
              <a:lnSpc>
                <a:spcPct val="90000"/>
              </a:lnSpc>
              <a:buFont typeface="Wingdings" pitchFamily="2" charset="2"/>
              <a:buNone/>
            </a:pPr>
            <a:r>
              <a:rPr lang="zh-CN" altLang="en-US" sz="2400" b="1" dirty="0">
                <a:solidFill>
                  <a:srgbClr val="000000"/>
                </a:solidFill>
              </a:rPr>
              <a:t>答：将开始结点摘下链接到终端结点之后成为新的终端结点，而原来的第二个结点成为新的开始结点，返回新链表的头指针。 </a:t>
            </a:r>
            <a:br>
              <a:rPr lang="zh-CN" altLang="en-US" sz="2400" b="1" dirty="0">
                <a:solidFill>
                  <a:srgbClr val="000000"/>
                </a:solidFill>
              </a:rPr>
            </a:b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anim calcmode="lin" valueType="num">
                                      <p:cBhvr additive="base">
                                        <p:cTn id="7" dur="500" fill="hold"/>
                                        <p:tgtEl>
                                          <p:spTgt spid="35842">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Rot="1" noChangeArrowheads="1"/>
          </p:cNvSpPr>
          <p:nvPr>
            <p:ph type="body" idx="1"/>
          </p:nvPr>
        </p:nvSpPr>
        <p:spPr>
          <a:xfrm>
            <a:off x="301625" y="836613"/>
            <a:ext cx="8540750" cy="5262562"/>
          </a:xfrm>
        </p:spPr>
        <p:txBody>
          <a:bodyPr/>
          <a:lstStyle/>
          <a:p>
            <a:r>
              <a:rPr lang="zh-CN" altLang="en-US" b="1">
                <a:solidFill>
                  <a:srgbClr val="000000"/>
                </a:solidFill>
              </a:rPr>
              <a:t>链栈中为何不设置头结点</a:t>
            </a:r>
            <a:r>
              <a:rPr lang="en-US" altLang="zh-CN" b="1">
                <a:solidFill>
                  <a:srgbClr val="000000"/>
                </a:solidFill>
              </a:rPr>
              <a:t>?</a:t>
            </a:r>
            <a:br>
              <a:rPr lang="en-US" altLang="zh-CN" b="1">
                <a:solidFill>
                  <a:srgbClr val="000000"/>
                </a:solidFill>
              </a:rPr>
            </a:br>
            <a:endParaRPr lang="en-US" altLang="zh-CN" b="1">
              <a:solidFill>
                <a:srgbClr val="000000"/>
              </a:solidFill>
            </a:endParaRPr>
          </a:p>
          <a:p>
            <a:pPr>
              <a:buFont typeface="Wingdings" pitchFamily="2" charset="2"/>
              <a:buNone/>
            </a:pPr>
            <a:r>
              <a:rPr lang="zh-CN" altLang="en-US" b="1">
                <a:solidFill>
                  <a:srgbClr val="000000"/>
                </a:solidFill>
              </a:rPr>
              <a:t>答：链栈不需要在头部附加头结点，因为栈都是在尾部进行操作的，如果加了头结点，等于要对头结点之后的结点进行操作，反而使算法更复杂，所以只要有链表的头指针就可以了。</a:t>
            </a:r>
            <a:br>
              <a:rPr lang="zh-CN" altLang="en-US" b="1">
                <a:solidFill>
                  <a:srgbClr val="000000"/>
                </a:solidFill>
              </a:rPr>
            </a:br>
            <a:endParaRPr lang="zh-CN" altLang="en-US" b="1">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body" idx="1"/>
          </p:nvPr>
        </p:nvSpPr>
        <p:spPr>
          <a:xfrm>
            <a:off x="301625" y="836613"/>
            <a:ext cx="8540750" cy="5262562"/>
          </a:xfrm>
        </p:spPr>
        <p:txBody>
          <a:bodyPr/>
          <a:lstStyle/>
          <a:p>
            <a:r>
              <a:rPr lang="zh-CN" altLang="en-US" sz="2800" b="1">
                <a:solidFill>
                  <a:srgbClr val="000000"/>
                </a:solidFill>
              </a:rPr>
              <a:t>循环队列的优点是什么</a:t>
            </a:r>
            <a:r>
              <a:rPr lang="en-US" altLang="zh-CN" sz="2800" b="1">
                <a:solidFill>
                  <a:srgbClr val="000000"/>
                </a:solidFill>
              </a:rPr>
              <a:t>? </a:t>
            </a:r>
            <a:r>
              <a:rPr lang="zh-CN" altLang="en-US" sz="2800" b="1">
                <a:solidFill>
                  <a:srgbClr val="000000"/>
                </a:solidFill>
              </a:rPr>
              <a:t>如何判别它的空和满</a:t>
            </a:r>
            <a:r>
              <a:rPr lang="en-US" altLang="zh-CN" sz="2800" b="1">
                <a:solidFill>
                  <a:srgbClr val="000000"/>
                </a:solidFill>
              </a:rPr>
              <a:t>? </a:t>
            </a:r>
          </a:p>
          <a:p>
            <a:pPr>
              <a:buFont typeface="Wingdings" pitchFamily="2" charset="2"/>
              <a:buNone/>
            </a:pPr>
            <a:r>
              <a:rPr lang="zh-CN" altLang="en-US" sz="2800" b="1">
                <a:solidFill>
                  <a:srgbClr val="000000"/>
                </a:solidFill>
              </a:rPr>
              <a:t>答：循环队列的优点是：它可以克服顺序队列的“假溢出”现象，能够使存储队列的向量空间得到充分的利用。判别循环队列的“空”或“满”不能以头尾指针是否相等来确定，一般是通过以下几种方法：</a:t>
            </a:r>
          </a:p>
          <a:p>
            <a:pPr>
              <a:buFont typeface="Wingdings" pitchFamily="2" charset="2"/>
              <a:buNone/>
            </a:pPr>
            <a:r>
              <a:rPr lang="zh-CN" altLang="en-US" sz="2800" b="1">
                <a:solidFill>
                  <a:srgbClr val="000000"/>
                </a:solidFill>
              </a:rPr>
              <a:t>一是另设一变量来区别队列的空和满。二是少用一个元素的空间。每次入队前测试入队后头尾指针是否会重合，如果会重合就认为队列已满。三是设置一计数器记录队列中元素总数，不仅可判别空或满，还可以得到队列中元素的个数。 </a:t>
            </a:r>
            <a:br>
              <a:rPr lang="zh-CN" altLang="en-US" sz="2800" b="1">
                <a:solidFill>
                  <a:srgbClr val="000000"/>
                </a:solidFill>
              </a:rPr>
            </a:b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anim calcmode="lin" valueType="num">
                                      <p:cBhvr additive="base">
                                        <p:cTn id="7" dur="500" fill="hold"/>
                                        <p:tgtEl>
                                          <p:spTgt spid="4096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2">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anim calcmode="lin" valueType="num">
                                      <p:cBhvr additive="base">
                                        <p:cTn id="11" dur="500" fill="hold"/>
                                        <p:tgtEl>
                                          <p:spTgt spid="40962">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6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body" idx="1"/>
          </p:nvPr>
        </p:nvSpPr>
        <p:spPr>
          <a:xfrm>
            <a:off x="301625" y="836613"/>
            <a:ext cx="8540750" cy="5262562"/>
          </a:xfrm>
        </p:spPr>
        <p:txBody>
          <a:bodyPr/>
          <a:lstStyle/>
          <a:p>
            <a:pPr>
              <a:lnSpc>
                <a:spcPct val="90000"/>
              </a:lnSpc>
            </a:pPr>
            <a:r>
              <a:rPr lang="zh-CN" altLang="en-US" b="1">
                <a:solidFill>
                  <a:srgbClr val="000000"/>
                </a:solidFill>
              </a:rPr>
              <a:t>设长度为</a:t>
            </a:r>
            <a:r>
              <a:rPr lang="en-US" altLang="zh-CN" b="1">
                <a:solidFill>
                  <a:srgbClr val="000000"/>
                </a:solidFill>
              </a:rPr>
              <a:t>n</a:t>
            </a:r>
            <a:r>
              <a:rPr lang="zh-CN" altLang="en-US" b="1">
                <a:solidFill>
                  <a:srgbClr val="000000"/>
                </a:solidFill>
              </a:rPr>
              <a:t>的链队用单循环链表表示，若设头指针，则入队出队操作的时间为何</a:t>
            </a:r>
            <a:r>
              <a:rPr lang="en-US" altLang="zh-CN" b="1">
                <a:solidFill>
                  <a:srgbClr val="000000"/>
                </a:solidFill>
              </a:rPr>
              <a:t>? </a:t>
            </a:r>
            <a:r>
              <a:rPr lang="zh-CN" altLang="en-US" b="1">
                <a:solidFill>
                  <a:srgbClr val="000000"/>
                </a:solidFill>
              </a:rPr>
              <a:t>若只设尾指针呢</a:t>
            </a:r>
            <a:r>
              <a:rPr lang="en-US" altLang="zh-CN" b="1">
                <a:solidFill>
                  <a:srgbClr val="000000"/>
                </a:solidFill>
              </a:rPr>
              <a:t>? </a:t>
            </a:r>
          </a:p>
          <a:p>
            <a:pPr>
              <a:lnSpc>
                <a:spcPct val="90000"/>
              </a:lnSpc>
              <a:buFont typeface="Wingdings" pitchFamily="2" charset="2"/>
              <a:buNone/>
            </a:pPr>
            <a:r>
              <a:rPr lang="zh-CN" altLang="en-US" b="1">
                <a:solidFill>
                  <a:srgbClr val="000000"/>
                </a:solidFill>
              </a:rPr>
              <a:t>答：当只设头指针时，出队的时间为</a:t>
            </a:r>
            <a:r>
              <a:rPr lang="en-US" altLang="zh-CN" b="1">
                <a:solidFill>
                  <a:srgbClr val="000000"/>
                </a:solidFill>
              </a:rPr>
              <a:t>1</a:t>
            </a:r>
            <a:r>
              <a:rPr lang="zh-CN" altLang="en-US" b="1">
                <a:solidFill>
                  <a:srgbClr val="000000"/>
                </a:solidFill>
              </a:rPr>
              <a:t>，而入队的时间需要</a:t>
            </a:r>
            <a:r>
              <a:rPr lang="en-US" altLang="zh-CN" b="1">
                <a:solidFill>
                  <a:srgbClr val="000000"/>
                </a:solidFill>
              </a:rPr>
              <a:t>n</a:t>
            </a:r>
            <a:r>
              <a:rPr lang="zh-CN" altLang="en-US" b="1">
                <a:solidFill>
                  <a:srgbClr val="000000"/>
                </a:solidFill>
              </a:rPr>
              <a:t>，因为每次入队均需从头指针开始查找，找到最后一个元素时方可进行入队操作。若只设尾指针，则出入队时间均为</a:t>
            </a:r>
            <a:r>
              <a:rPr lang="en-US" altLang="zh-CN" b="1">
                <a:solidFill>
                  <a:srgbClr val="000000"/>
                </a:solidFill>
              </a:rPr>
              <a:t>1</a:t>
            </a:r>
            <a:r>
              <a:rPr lang="zh-CN" altLang="en-US" b="1">
                <a:solidFill>
                  <a:srgbClr val="000000"/>
                </a:solidFill>
              </a:rPr>
              <a:t>。因为是循环链表，尾指针所指的下一个元素就是头指针所指元素，所以出队时不需要遍历整个队列。 </a:t>
            </a:r>
            <a:br>
              <a:rPr lang="zh-CN" altLang="en-US" b="1">
                <a:solidFill>
                  <a:srgbClr val="000000"/>
                </a:solidFill>
              </a:rPr>
            </a:br>
            <a:endParaRPr lang="zh-CN" altLang="en-US"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986">
                                            <p:txEl>
                                              <p:pRg st="1" end="1"/>
                                            </p:txEl>
                                          </p:spTgt>
                                        </p:tgtEl>
                                        <p:attrNameLst>
                                          <p:attrName>style.visibility</p:attrName>
                                        </p:attrNameLst>
                                      </p:cBhvr>
                                      <p:to>
                                        <p:strVal val="visible"/>
                                      </p:to>
                                    </p:set>
                                    <p:anim calcmode="lin" valueType="num">
                                      <p:cBhvr additive="base">
                                        <p:cTn id="7" dur="500" fill="hold"/>
                                        <p:tgtEl>
                                          <p:spTgt spid="4198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Rot="1" noChangeArrowheads="1"/>
          </p:cNvSpPr>
          <p:nvPr>
            <p:ph type="body" idx="1"/>
          </p:nvPr>
        </p:nvSpPr>
        <p:spPr>
          <a:xfrm>
            <a:off x="250825" y="908050"/>
            <a:ext cx="8540750" cy="4194175"/>
          </a:xfrm>
        </p:spPr>
        <p:txBody>
          <a:bodyPr/>
          <a:lstStyle/>
          <a:p>
            <a:r>
              <a:rPr lang="zh-CN" altLang="en-US" b="1">
                <a:solidFill>
                  <a:srgbClr val="000000"/>
                </a:solidFill>
              </a:rPr>
              <a:t>在一个带头结点的单循环链表中，</a:t>
            </a:r>
            <a:r>
              <a:rPr lang="en-US" altLang="zh-CN" b="1">
                <a:solidFill>
                  <a:srgbClr val="000000"/>
                </a:solidFill>
              </a:rPr>
              <a:t>p</a:t>
            </a:r>
            <a:r>
              <a:rPr lang="zh-CN" altLang="en-US" b="1">
                <a:solidFill>
                  <a:srgbClr val="000000"/>
                </a:solidFill>
              </a:rPr>
              <a:t>指向尾结点的直接前驱，则指向头结点的指针</a:t>
            </a:r>
            <a:r>
              <a:rPr lang="en-US" altLang="zh-CN" b="1">
                <a:solidFill>
                  <a:srgbClr val="000000"/>
                </a:solidFill>
              </a:rPr>
              <a:t>head</a:t>
            </a:r>
            <a:r>
              <a:rPr lang="zh-CN" altLang="en-US" b="1">
                <a:solidFill>
                  <a:srgbClr val="000000"/>
                </a:solidFill>
              </a:rPr>
              <a:t>可用</a:t>
            </a:r>
            <a:r>
              <a:rPr lang="en-US" altLang="zh-CN" b="1">
                <a:solidFill>
                  <a:srgbClr val="000000"/>
                </a:solidFill>
              </a:rPr>
              <a:t>p</a:t>
            </a:r>
            <a:r>
              <a:rPr lang="zh-CN" altLang="en-US" b="1">
                <a:solidFill>
                  <a:srgbClr val="000000"/>
                </a:solidFill>
              </a:rPr>
              <a:t>表示为</a:t>
            </a:r>
            <a:r>
              <a:rPr lang="en-US" altLang="zh-CN" b="1">
                <a:solidFill>
                  <a:srgbClr val="000000"/>
                </a:solidFill>
              </a:rPr>
              <a:t>head=_____</a:t>
            </a:r>
            <a:r>
              <a:rPr lang="zh-CN" altLang="en-US" b="1">
                <a:solidFill>
                  <a:srgbClr val="000000"/>
                </a:solidFill>
              </a:rPr>
              <a:t>。 </a:t>
            </a:r>
          </a:p>
          <a:p>
            <a:endParaRPr lang="zh-CN" altLang="en-US" b="1">
              <a:solidFill>
                <a:srgbClr val="000000"/>
              </a:solidFill>
            </a:endParaRPr>
          </a:p>
          <a:p>
            <a:r>
              <a:rPr lang="en-US" altLang="zh-CN" b="1">
                <a:solidFill>
                  <a:srgbClr val="000000"/>
                </a:solidFill>
              </a:rPr>
              <a:t>p</a:t>
            </a:r>
            <a:r>
              <a:rPr lang="zh-CN" altLang="en-US" b="1">
                <a:solidFill>
                  <a:srgbClr val="000000"/>
                </a:solidFill>
              </a:rPr>
              <a:t>－</a:t>
            </a:r>
            <a:r>
              <a:rPr lang="en-US" altLang="zh-CN" b="1">
                <a:solidFill>
                  <a:srgbClr val="000000"/>
                </a:solidFill>
              </a:rPr>
              <a:t>&gt;next</a:t>
            </a:r>
            <a:r>
              <a:rPr lang="zh-CN" altLang="en-US" b="1">
                <a:solidFill>
                  <a:srgbClr val="000000"/>
                </a:solidFill>
              </a:rPr>
              <a:t>－</a:t>
            </a:r>
            <a:r>
              <a:rPr lang="en-US" altLang="zh-CN" b="1">
                <a:solidFill>
                  <a:srgbClr val="000000"/>
                </a:solidFill>
              </a:rPr>
              <a:t>&gt;next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anim calcmode="lin" valueType="num">
                                      <p:cBhvr additive="base">
                                        <p:cTn id="7"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5" name="Rectangle 3"/>
          <p:cNvSpPr>
            <a:spLocks noGrp="1" noRot="1" noChangeArrowheads="1"/>
          </p:cNvSpPr>
          <p:nvPr>
            <p:ph type="body" idx="1"/>
          </p:nvPr>
        </p:nvSpPr>
        <p:spPr>
          <a:xfrm>
            <a:off x="685800" y="714356"/>
            <a:ext cx="7772400" cy="5381644"/>
          </a:xfrm>
        </p:spPr>
        <p:txBody>
          <a:bodyPr/>
          <a:lstStyle/>
          <a:p>
            <a:r>
              <a:rPr lang="zh-CN" altLang="en-US" b="1">
                <a:solidFill>
                  <a:srgbClr val="000000"/>
                </a:solidFill>
              </a:rPr>
              <a:t>为了提高内存的利用效率，减少溢出机会，可以让两个栈共享一段连续内存空间，应如何设置两个栈？</a:t>
            </a:r>
          </a:p>
          <a:p>
            <a:r>
              <a:rPr lang="zh-CN" altLang="en-US" b="1">
                <a:solidFill>
                  <a:srgbClr val="000000"/>
                </a:solidFill>
              </a:rPr>
              <a:t>栈底分别设在内存的两端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 calcmode="lin" valueType="num">
                                      <p:cBhvr additive="base">
                                        <p:cTn id="7"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1" name="Rectangle 3"/>
          <p:cNvSpPr>
            <a:spLocks noGrp="1" noRot="1" noChangeArrowheads="1"/>
          </p:cNvSpPr>
          <p:nvPr>
            <p:ph type="body" idx="1"/>
          </p:nvPr>
        </p:nvSpPr>
        <p:spPr>
          <a:xfrm>
            <a:off x="685800" y="571480"/>
            <a:ext cx="7772400" cy="5524520"/>
          </a:xfrm>
        </p:spPr>
        <p:txBody>
          <a:bodyPr/>
          <a:lstStyle/>
          <a:p>
            <a:pPr>
              <a:lnSpc>
                <a:spcPct val="90000"/>
              </a:lnSpc>
            </a:pPr>
            <a:r>
              <a:rPr lang="zh-CN" altLang="en-US" sz="2400" b="1" dirty="0">
                <a:solidFill>
                  <a:srgbClr val="000000"/>
                </a:solidFill>
              </a:rPr>
              <a:t>设有编号为</a:t>
            </a:r>
            <a:r>
              <a:rPr lang="en-US" altLang="zh-CN" sz="2400" b="1" dirty="0">
                <a:solidFill>
                  <a:srgbClr val="000000"/>
                </a:solidFill>
              </a:rPr>
              <a:t>1</a:t>
            </a:r>
            <a:r>
              <a:rPr lang="zh-CN" altLang="en-US" sz="2400" b="1" dirty="0">
                <a:solidFill>
                  <a:srgbClr val="000000"/>
                </a:solidFill>
              </a:rPr>
              <a:t>，</a:t>
            </a:r>
            <a:r>
              <a:rPr lang="en-US" altLang="zh-CN" sz="2400" b="1" dirty="0">
                <a:solidFill>
                  <a:srgbClr val="000000"/>
                </a:solidFill>
              </a:rPr>
              <a:t>2</a:t>
            </a:r>
            <a:r>
              <a:rPr lang="zh-CN" altLang="en-US" sz="2400" b="1" dirty="0">
                <a:solidFill>
                  <a:srgbClr val="000000"/>
                </a:solidFill>
              </a:rPr>
              <a:t>，</a:t>
            </a:r>
            <a:r>
              <a:rPr lang="en-US" altLang="zh-CN" sz="2400" b="1" dirty="0">
                <a:solidFill>
                  <a:srgbClr val="000000"/>
                </a:solidFill>
              </a:rPr>
              <a:t>3</a:t>
            </a:r>
            <a:r>
              <a:rPr lang="zh-CN" altLang="en-US" sz="2400" b="1" dirty="0">
                <a:solidFill>
                  <a:srgbClr val="000000"/>
                </a:solidFill>
              </a:rPr>
              <a:t>，</a:t>
            </a:r>
            <a:r>
              <a:rPr lang="en-US" altLang="zh-CN" sz="2400" b="1" dirty="0">
                <a:solidFill>
                  <a:srgbClr val="000000"/>
                </a:solidFill>
              </a:rPr>
              <a:t>4</a:t>
            </a:r>
            <a:r>
              <a:rPr lang="zh-CN" altLang="en-US" sz="2400" b="1" dirty="0">
                <a:solidFill>
                  <a:srgbClr val="000000"/>
                </a:solidFill>
              </a:rPr>
              <a:t>的四辆列车，顺序进入一个栈式结构的车站，具体写出这四辆列车开出车站的所有可能的顺序。 </a:t>
            </a:r>
          </a:p>
          <a:p>
            <a:pPr>
              <a:lnSpc>
                <a:spcPct val="90000"/>
              </a:lnSpc>
            </a:pPr>
            <a:endParaRPr lang="zh-CN" altLang="en-US" sz="2400" b="1" dirty="0">
              <a:solidFill>
                <a:srgbClr val="000000"/>
              </a:solidFill>
            </a:endParaRPr>
          </a:p>
          <a:p>
            <a:pPr>
              <a:lnSpc>
                <a:spcPct val="90000"/>
              </a:lnSpc>
            </a:pPr>
            <a:r>
              <a:rPr lang="zh-CN" altLang="en-US" sz="2400" b="1" dirty="0">
                <a:solidFill>
                  <a:srgbClr val="000000"/>
                </a:solidFill>
              </a:rPr>
              <a:t>① 全进之后再出情况，只有</a:t>
            </a:r>
            <a:r>
              <a:rPr lang="en-US" altLang="zh-CN" sz="2400" b="1" dirty="0">
                <a:solidFill>
                  <a:srgbClr val="000000"/>
                </a:solidFill>
              </a:rPr>
              <a:t>1</a:t>
            </a:r>
            <a:r>
              <a:rPr lang="zh-CN" altLang="en-US" sz="2400" b="1" dirty="0">
                <a:solidFill>
                  <a:srgbClr val="000000"/>
                </a:solidFill>
              </a:rPr>
              <a:t>种：</a:t>
            </a:r>
            <a:r>
              <a:rPr lang="en-US" altLang="zh-CN" sz="2400" b="1" dirty="0">
                <a:solidFill>
                  <a:srgbClr val="000000"/>
                </a:solidFill>
              </a:rPr>
              <a:t>4</a:t>
            </a:r>
            <a:r>
              <a:rPr lang="zh-CN" altLang="en-US" sz="2400" b="1" dirty="0">
                <a:solidFill>
                  <a:srgbClr val="000000"/>
                </a:solidFill>
              </a:rPr>
              <a:t>，</a:t>
            </a:r>
            <a:r>
              <a:rPr lang="en-US" altLang="zh-CN" sz="2400" b="1" dirty="0">
                <a:solidFill>
                  <a:srgbClr val="000000"/>
                </a:solidFill>
              </a:rPr>
              <a:t>3</a:t>
            </a:r>
            <a:r>
              <a:rPr lang="zh-CN" altLang="en-US" sz="2400" b="1" dirty="0">
                <a:solidFill>
                  <a:srgbClr val="000000"/>
                </a:solidFill>
              </a:rPr>
              <a:t>，</a:t>
            </a:r>
            <a:r>
              <a:rPr lang="en-US" altLang="zh-CN" sz="2400" b="1" dirty="0">
                <a:solidFill>
                  <a:srgbClr val="000000"/>
                </a:solidFill>
              </a:rPr>
              <a:t>2</a:t>
            </a:r>
            <a:r>
              <a:rPr lang="zh-CN" altLang="en-US" sz="2400" b="1" dirty="0">
                <a:solidFill>
                  <a:srgbClr val="000000"/>
                </a:solidFill>
              </a:rPr>
              <a:t>，</a:t>
            </a:r>
            <a:r>
              <a:rPr lang="en-US" altLang="zh-CN" sz="2400" b="1" dirty="0">
                <a:solidFill>
                  <a:srgbClr val="000000"/>
                </a:solidFill>
              </a:rPr>
              <a:t>1</a:t>
            </a:r>
          </a:p>
          <a:p>
            <a:pPr>
              <a:lnSpc>
                <a:spcPct val="90000"/>
              </a:lnSpc>
            </a:pPr>
            <a:r>
              <a:rPr lang="en-US" altLang="zh-CN" sz="2400" b="1" dirty="0">
                <a:solidFill>
                  <a:srgbClr val="000000"/>
                </a:solidFill>
              </a:rPr>
              <a:t>② </a:t>
            </a:r>
            <a:r>
              <a:rPr lang="zh-CN" altLang="en-US" sz="2400" b="1" dirty="0">
                <a:solidFill>
                  <a:srgbClr val="000000"/>
                </a:solidFill>
              </a:rPr>
              <a:t>进</a:t>
            </a:r>
            <a:r>
              <a:rPr lang="en-US" altLang="zh-CN" sz="2400" b="1" dirty="0">
                <a:solidFill>
                  <a:srgbClr val="000000"/>
                </a:solidFill>
              </a:rPr>
              <a:t>3</a:t>
            </a:r>
            <a:r>
              <a:rPr lang="zh-CN" altLang="en-US" sz="2400" b="1" dirty="0">
                <a:solidFill>
                  <a:srgbClr val="000000"/>
                </a:solidFill>
              </a:rPr>
              <a:t>个之后再出的情况，有</a:t>
            </a:r>
            <a:r>
              <a:rPr lang="en-US" altLang="zh-CN" sz="2400" b="1" dirty="0">
                <a:solidFill>
                  <a:srgbClr val="000000"/>
                </a:solidFill>
              </a:rPr>
              <a:t>3</a:t>
            </a:r>
            <a:r>
              <a:rPr lang="zh-CN" altLang="en-US" sz="2400" b="1" dirty="0">
                <a:solidFill>
                  <a:srgbClr val="000000"/>
                </a:solidFill>
              </a:rPr>
              <a:t>种，</a:t>
            </a:r>
            <a:r>
              <a:rPr lang="en-US" altLang="zh-CN" sz="2400" b="1" dirty="0">
                <a:solidFill>
                  <a:srgbClr val="000000"/>
                </a:solidFill>
              </a:rPr>
              <a:t>3,4,2,1  3,2,4,1  3,2,1,4</a:t>
            </a:r>
          </a:p>
          <a:p>
            <a:pPr>
              <a:lnSpc>
                <a:spcPct val="90000"/>
              </a:lnSpc>
            </a:pPr>
            <a:r>
              <a:rPr lang="en-US" altLang="zh-CN" sz="2400" b="1" dirty="0">
                <a:solidFill>
                  <a:srgbClr val="000000"/>
                </a:solidFill>
              </a:rPr>
              <a:t>③ </a:t>
            </a:r>
            <a:r>
              <a:rPr lang="zh-CN" altLang="en-US" sz="2400" b="1" dirty="0">
                <a:solidFill>
                  <a:srgbClr val="000000"/>
                </a:solidFill>
              </a:rPr>
              <a:t>进</a:t>
            </a:r>
            <a:r>
              <a:rPr lang="en-US" altLang="zh-CN" sz="2400" b="1" dirty="0">
                <a:solidFill>
                  <a:srgbClr val="000000"/>
                </a:solidFill>
              </a:rPr>
              <a:t>2</a:t>
            </a:r>
            <a:r>
              <a:rPr lang="zh-CN" altLang="en-US" sz="2400" b="1" dirty="0">
                <a:solidFill>
                  <a:srgbClr val="000000"/>
                </a:solidFill>
              </a:rPr>
              <a:t>个之后再出的情况，有</a:t>
            </a:r>
            <a:r>
              <a:rPr lang="en-US" altLang="zh-CN" sz="2400" b="1" dirty="0">
                <a:solidFill>
                  <a:srgbClr val="000000"/>
                </a:solidFill>
              </a:rPr>
              <a:t>4</a:t>
            </a:r>
            <a:r>
              <a:rPr lang="zh-CN" altLang="en-US" sz="2400" b="1" dirty="0">
                <a:solidFill>
                  <a:srgbClr val="000000"/>
                </a:solidFill>
              </a:rPr>
              <a:t>种，</a:t>
            </a:r>
            <a:r>
              <a:rPr lang="en-US" altLang="zh-CN" sz="2400" b="1" dirty="0">
                <a:solidFill>
                  <a:srgbClr val="000000"/>
                </a:solidFill>
              </a:rPr>
              <a:t>2,4,3,1   2,3,4,1   2,1, 3,4  2,1,4,3</a:t>
            </a:r>
          </a:p>
          <a:p>
            <a:pPr>
              <a:lnSpc>
                <a:spcPct val="90000"/>
              </a:lnSpc>
            </a:pPr>
            <a:r>
              <a:rPr lang="en-US" altLang="zh-CN" sz="2400" b="1" dirty="0">
                <a:solidFill>
                  <a:srgbClr val="000000"/>
                </a:solidFill>
              </a:rPr>
              <a:t>④ </a:t>
            </a:r>
            <a:r>
              <a:rPr lang="zh-CN" altLang="en-US" sz="2400" b="1" dirty="0">
                <a:solidFill>
                  <a:srgbClr val="000000"/>
                </a:solidFill>
              </a:rPr>
              <a:t>进</a:t>
            </a:r>
            <a:r>
              <a:rPr lang="en-US" altLang="zh-CN" sz="2400" b="1" dirty="0">
                <a:solidFill>
                  <a:srgbClr val="000000"/>
                </a:solidFill>
              </a:rPr>
              <a:t>1</a:t>
            </a:r>
            <a:r>
              <a:rPr lang="zh-CN" altLang="en-US" sz="2400" b="1" dirty="0">
                <a:solidFill>
                  <a:srgbClr val="000000"/>
                </a:solidFill>
              </a:rPr>
              <a:t>个之后再出的情况，有</a:t>
            </a:r>
            <a:r>
              <a:rPr lang="en-US" altLang="zh-CN" sz="2400" b="1" dirty="0">
                <a:solidFill>
                  <a:srgbClr val="000000"/>
                </a:solidFill>
              </a:rPr>
              <a:t>5</a:t>
            </a:r>
            <a:r>
              <a:rPr lang="zh-CN" altLang="en-US" sz="2400" b="1" dirty="0">
                <a:solidFill>
                  <a:srgbClr val="000000"/>
                </a:solidFill>
              </a:rPr>
              <a:t>种，</a:t>
            </a:r>
            <a:r>
              <a:rPr lang="en-US" altLang="zh-CN" sz="2400" b="1" dirty="0">
                <a:solidFill>
                  <a:srgbClr val="000000"/>
                </a:solidFill>
              </a:rPr>
              <a:t>1,4,3,2  1,3,2,4  1,3,4,2  1, 2,3,4  1,2,4,3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1">
                                            <p:txEl>
                                              <p:pRg st="2" end="2"/>
                                            </p:txEl>
                                          </p:spTgt>
                                        </p:tgtEl>
                                        <p:attrNameLst>
                                          <p:attrName>style.visibility</p:attrName>
                                        </p:attrNameLst>
                                      </p:cBhvr>
                                      <p:to>
                                        <p:strVal val="visible"/>
                                      </p:to>
                                    </p:set>
                                    <p:anim calcmode="lin" valueType="num">
                                      <p:cBhvr additive="base">
                                        <p:cTn id="13"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3491">
                                            <p:txEl>
                                              <p:pRg st="3" end="3"/>
                                            </p:txEl>
                                          </p:spTgt>
                                        </p:tgtEl>
                                        <p:attrNameLst>
                                          <p:attrName>style.visibility</p:attrName>
                                        </p:attrNameLst>
                                      </p:cBhvr>
                                      <p:to>
                                        <p:strVal val="visible"/>
                                      </p:to>
                                    </p:set>
                                    <p:anim calcmode="lin" valueType="num">
                                      <p:cBhvr additive="base">
                                        <p:cTn id="19"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1">
                                            <p:txEl>
                                              <p:pRg st="4" end="4"/>
                                            </p:txEl>
                                          </p:spTgt>
                                        </p:tgtEl>
                                        <p:attrNameLst>
                                          <p:attrName>style.visibility</p:attrName>
                                        </p:attrNameLst>
                                      </p:cBhvr>
                                      <p:to>
                                        <p:strVal val="visible"/>
                                      </p:to>
                                    </p:set>
                                    <p:anim calcmode="lin" valueType="num">
                                      <p:cBhvr additive="base">
                                        <p:cTn id="25"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491">
                                            <p:txEl>
                                              <p:pRg st="5" end="5"/>
                                            </p:txEl>
                                          </p:spTgt>
                                        </p:tgtEl>
                                        <p:attrNameLst>
                                          <p:attrName>style.visibility</p:attrName>
                                        </p:attrNameLst>
                                      </p:cBhvr>
                                      <p:to>
                                        <p:strVal val="visible"/>
                                      </p:to>
                                    </p:set>
                                    <p:anim calcmode="lin" valueType="num">
                                      <p:cBhvr additive="base">
                                        <p:cTn id="31"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Rot="1" noChangeArrowheads="1"/>
          </p:cNvSpPr>
          <p:nvPr>
            <p:ph type="body" idx="1"/>
          </p:nvPr>
        </p:nvSpPr>
        <p:spPr/>
        <p:txBody>
          <a:bodyPr/>
          <a:lstStyle/>
          <a:p>
            <a:r>
              <a:rPr lang="zh-CN" altLang="en-US" b="1">
                <a:solidFill>
                  <a:srgbClr val="000000"/>
                </a:solidFill>
              </a:rPr>
              <a:t>设有一个顺序栈</a:t>
            </a:r>
            <a:r>
              <a:rPr lang="en-US" altLang="zh-CN" b="1">
                <a:solidFill>
                  <a:srgbClr val="000000"/>
                </a:solidFill>
              </a:rPr>
              <a:t>S</a:t>
            </a:r>
            <a:r>
              <a:rPr lang="zh-CN" altLang="en-US" b="1">
                <a:solidFill>
                  <a:srgbClr val="000000"/>
                </a:solidFill>
              </a:rPr>
              <a:t>，元素</a:t>
            </a:r>
            <a:r>
              <a:rPr lang="en-US" altLang="zh-CN" b="1">
                <a:solidFill>
                  <a:srgbClr val="000000"/>
                </a:solidFill>
              </a:rPr>
              <a:t>s1</a:t>
            </a:r>
            <a:r>
              <a:rPr lang="zh-CN" altLang="en-US" b="1">
                <a:solidFill>
                  <a:srgbClr val="000000"/>
                </a:solidFill>
              </a:rPr>
              <a:t>， </a:t>
            </a:r>
            <a:r>
              <a:rPr lang="en-US" altLang="zh-CN" b="1">
                <a:solidFill>
                  <a:srgbClr val="000000"/>
                </a:solidFill>
              </a:rPr>
              <a:t>s2</a:t>
            </a:r>
            <a:r>
              <a:rPr lang="zh-CN" altLang="en-US" b="1">
                <a:solidFill>
                  <a:srgbClr val="000000"/>
                </a:solidFill>
              </a:rPr>
              <a:t>， </a:t>
            </a:r>
            <a:r>
              <a:rPr lang="en-US" altLang="zh-CN" b="1">
                <a:solidFill>
                  <a:srgbClr val="000000"/>
                </a:solidFill>
              </a:rPr>
              <a:t>s3</a:t>
            </a:r>
            <a:r>
              <a:rPr lang="zh-CN" altLang="en-US" b="1">
                <a:solidFill>
                  <a:srgbClr val="000000"/>
                </a:solidFill>
              </a:rPr>
              <a:t>， </a:t>
            </a:r>
            <a:r>
              <a:rPr lang="en-US" altLang="zh-CN" b="1">
                <a:solidFill>
                  <a:srgbClr val="000000"/>
                </a:solidFill>
              </a:rPr>
              <a:t>s4</a:t>
            </a:r>
            <a:r>
              <a:rPr lang="zh-CN" altLang="en-US" b="1">
                <a:solidFill>
                  <a:srgbClr val="000000"/>
                </a:solidFill>
              </a:rPr>
              <a:t>， </a:t>
            </a:r>
            <a:r>
              <a:rPr lang="en-US" altLang="zh-CN" b="1">
                <a:solidFill>
                  <a:srgbClr val="000000"/>
                </a:solidFill>
              </a:rPr>
              <a:t>s5</a:t>
            </a:r>
            <a:r>
              <a:rPr lang="zh-CN" altLang="en-US" b="1">
                <a:solidFill>
                  <a:srgbClr val="000000"/>
                </a:solidFill>
              </a:rPr>
              <a:t>， </a:t>
            </a:r>
            <a:r>
              <a:rPr lang="en-US" altLang="zh-CN" b="1">
                <a:solidFill>
                  <a:srgbClr val="000000"/>
                </a:solidFill>
              </a:rPr>
              <a:t>s6</a:t>
            </a:r>
            <a:r>
              <a:rPr lang="zh-CN" altLang="en-US" b="1">
                <a:solidFill>
                  <a:srgbClr val="000000"/>
                </a:solidFill>
              </a:rPr>
              <a:t>依次进栈，如果</a:t>
            </a:r>
            <a:r>
              <a:rPr lang="en-US" altLang="zh-CN" b="1">
                <a:solidFill>
                  <a:srgbClr val="000000"/>
                </a:solidFill>
              </a:rPr>
              <a:t>6</a:t>
            </a:r>
            <a:r>
              <a:rPr lang="zh-CN" altLang="en-US" b="1">
                <a:solidFill>
                  <a:srgbClr val="000000"/>
                </a:solidFill>
              </a:rPr>
              <a:t>个元素的出栈顺序为</a:t>
            </a:r>
            <a:r>
              <a:rPr lang="en-US" altLang="zh-CN" b="1">
                <a:solidFill>
                  <a:srgbClr val="000000"/>
                </a:solidFill>
              </a:rPr>
              <a:t>s2</a:t>
            </a:r>
            <a:r>
              <a:rPr lang="zh-CN" altLang="en-US" b="1">
                <a:solidFill>
                  <a:srgbClr val="000000"/>
                </a:solidFill>
              </a:rPr>
              <a:t>， </a:t>
            </a:r>
            <a:r>
              <a:rPr lang="en-US" altLang="zh-CN" b="1">
                <a:solidFill>
                  <a:srgbClr val="000000"/>
                </a:solidFill>
              </a:rPr>
              <a:t>s3</a:t>
            </a:r>
            <a:r>
              <a:rPr lang="zh-CN" altLang="en-US" b="1">
                <a:solidFill>
                  <a:srgbClr val="000000"/>
                </a:solidFill>
              </a:rPr>
              <a:t>， </a:t>
            </a:r>
            <a:r>
              <a:rPr lang="en-US" altLang="zh-CN" b="1">
                <a:solidFill>
                  <a:srgbClr val="000000"/>
                </a:solidFill>
              </a:rPr>
              <a:t>s4</a:t>
            </a:r>
            <a:r>
              <a:rPr lang="zh-CN" altLang="en-US" b="1">
                <a:solidFill>
                  <a:srgbClr val="000000"/>
                </a:solidFill>
              </a:rPr>
              <a:t>， </a:t>
            </a:r>
            <a:r>
              <a:rPr lang="en-US" altLang="zh-CN" b="1">
                <a:solidFill>
                  <a:srgbClr val="000000"/>
                </a:solidFill>
              </a:rPr>
              <a:t>s6</a:t>
            </a:r>
            <a:r>
              <a:rPr lang="zh-CN" altLang="en-US" b="1">
                <a:solidFill>
                  <a:srgbClr val="000000"/>
                </a:solidFill>
              </a:rPr>
              <a:t>， </a:t>
            </a:r>
            <a:r>
              <a:rPr lang="en-US" altLang="zh-CN" b="1">
                <a:solidFill>
                  <a:srgbClr val="000000"/>
                </a:solidFill>
              </a:rPr>
              <a:t>s5</a:t>
            </a:r>
            <a:r>
              <a:rPr lang="zh-CN" altLang="en-US" b="1">
                <a:solidFill>
                  <a:srgbClr val="000000"/>
                </a:solidFill>
              </a:rPr>
              <a:t>， </a:t>
            </a:r>
            <a:r>
              <a:rPr lang="en-US" altLang="zh-CN" b="1">
                <a:solidFill>
                  <a:srgbClr val="000000"/>
                </a:solidFill>
              </a:rPr>
              <a:t>s1</a:t>
            </a:r>
            <a:r>
              <a:rPr lang="zh-CN" altLang="en-US" b="1">
                <a:solidFill>
                  <a:srgbClr val="000000"/>
                </a:solidFill>
              </a:rPr>
              <a:t>，则顺序栈的容量至少应为多少？ </a:t>
            </a:r>
          </a:p>
          <a:p>
            <a:endParaRPr lang="zh-CN" altLang="en-US" b="1">
              <a:solidFill>
                <a:srgbClr val="000000"/>
              </a:solidFill>
            </a:endParaRPr>
          </a:p>
          <a:p>
            <a:r>
              <a:rPr lang="en-US" altLang="zh-CN" b="1">
                <a:solidFill>
                  <a:srgbClr val="000000"/>
                </a:solidFill>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additive="base">
                                        <p:cTn id="7"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p:cNvSpPr>
          <p:nvPr>
            <p:ph type="body" idx="1"/>
          </p:nvPr>
        </p:nvSpPr>
        <p:spPr>
          <a:xfrm>
            <a:off x="457200" y="1219200"/>
            <a:ext cx="8229600" cy="4910138"/>
          </a:xfrm>
        </p:spPr>
        <p:txBody>
          <a:bodyPr/>
          <a:lstStyle/>
          <a:p>
            <a:pPr>
              <a:lnSpc>
                <a:spcPct val="80000"/>
              </a:lnSpc>
              <a:buFont typeface="Wingdings 3" pitchFamily="18" charset="2"/>
              <a:buNone/>
            </a:pPr>
            <a:r>
              <a:rPr lang="en-US" altLang="zh-CN" sz="2400" b="0" dirty="0" smtClean="0">
                <a:ea typeface="微软雅黑" pitchFamily="34" charset="-122"/>
              </a:rPr>
              <a:t>【</a:t>
            </a:r>
            <a:r>
              <a:rPr lang="zh-CN" altLang="en-US" sz="2400" b="0" dirty="0" smtClean="0">
                <a:ea typeface="微软雅黑" pitchFamily="34" charset="-122"/>
              </a:rPr>
              <a:t>例</a:t>
            </a:r>
            <a:r>
              <a:rPr lang="en-US" altLang="zh-CN" sz="2400" b="0" dirty="0" smtClean="0">
                <a:ea typeface="微软雅黑" pitchFamily="34" charset="-122"/>
              </a:rPr>
              <a:t>3】</a:t>
            </a:r>
            <a:r>
              <a:rPr lang="zh-CN" altLang="en-US" sz="2400" b="0" dirty="0" smtClean="0">
                <a:ea typeface="微软雅黑" pitchFamily="34" charset="-122"/>
              </a:rPr>
              <a:t>已知如下程序段</a:t>
            </a:r>
          </a:p>
          <a:p>
            <a:pPr>
              <a:lnSpc>
                <a:spcPct val="80000"/>
              </a:lnSpc>
              <a:buFont typeface="Wingdings 3" pitchFamily="18" charset="2"/>
              <a:buNone/>
            </a:pPr>
            <a:r>
              <a:rPr lang="en-US" altLang="zh-CN" sz="2400" dirty="0" smtClean="0">
                <a:ea typeface="微软雅黑" pitchFamily="34" charset="-122"/>
              </a:rPr>
              <a:t>for(</a:t>
            </a:r>
            <a:r>
              <a:rPr lang="en-US" altLang="zh-CN" sz="2400" dirty="0" err="1" smtClean="0">
                <a:ea typeface="微软雅黑" pitchFamily="34" charset="-122"/>
              </a:rPr>
              <a:t>i</a:t>
            </a:r>
            <a:r>
              <a:rPr lang="en-US" altLang="zh-CN" sz="2400" dirty="0" smtClean="0">
                <a:ea typeface="微软雅黑" pitchFamily="34" charset="-122"/>
              </a:rPr>
              <a:t>=</a:t>
            </a:r>
            <a:r>
              <a:rPr lang="en-US" altLang="zh-CN" sz="2400" dirty="0" err="1" smtClean="0">
                <a:ea typeface="微软雅黑" pitchFamily="34" charset="-122"/>
              </a:rPr>
              <a:t>n;i</a:t>
            </a:r>
            <a:r>
              <a:rPr lang="en-US" altLang="zh-CN" sz="2400" dirty="0" smtClean="0">
                <a:ea typeface="微软雅黑" pitchFamily="34" charset="-122"/>
              </a:rPr>
              <a:t>&gt;0;i--) { </a:t>
            </a:r>
            <a:r>
              <a:rPr lang="en-US" altLang="zh-CN" sz="2400" b="0" dirty="0" smtClean="0">
                <a:ea typeface="微软雅黑" pitchFamily="34" charset="-122"/>
              </a:rPr>
              <a:t>		{</a:t>
            </a:r>
            <a:r>
              <a:rPr lang="zh-CN" altLang="en-US" sz="2400" b="0" dirty="0" smtClean="0">
                <a:ea typeface="微软雅黑" pitchFamily="34" charset="-122"/>
              </a:rPr>
              <a:t>语句</a:t>
            </a:r>
            <a:r>
              <a:rPr lang="en-US" altLang="zh-CN" sz="2400" b="0" dirty="0" smtClean="0">
                <a:ea typeface="微软雅黑" pitchFamily="34" charset="-122"/>
              </a:rPr>
              <a:t>1}</a:t>
            </a:r>
          </a:p>
          <a:p>
            <a:pPr>
              <a:lnSpc>
                <a:spcPct val="80000"/>
              </a:lnSpc>
              <a:buFont typeface="Wingdings 3" pitchFamily="18" charset="2"/>
              <a:buNone/>
            </a:pPr>
            <a:r>
              <a:rPr lang="en-US" altLang="zh-CN" sz="2400" dirty="0" smtClean="0">
                <a:ea typeface="微软雅黑" pitchFamily="34" charset="-122"/>
              </a:rPr>
              <a:t>   x=x+1;		</a:t>
            </a:r>
            <a:r>
              <a:rPr lang="en-US" altLang="zh-CN" sz="2400" b="0" dirty="0" smtClean="0">
                <a:ea typeface="微软雅黑" pitchFamily="34" charset="-122"/>
              </a:rPr>
              <a:t>		{</a:t>
            </a:r>
            <a:r>
              <a:rPr lang="zh-CN" altLang="en-US" sz="2400" b="0" dirty="0" smtClean="0">
                <a:ea typeface="微软雅黑" pitchFamily="34" charset="-122"/>
              </a:rPr>
              <a:t>语句</a:t>
            </a:r>
            <a:r>
              <a:rPr lang="en-US" altLang="zh-CN" sz="2400" b="0" dirty="0" smtClean="0">
                <a:ea typeface="微软雅黑" pitchFamily="34" charset="-122"/>
              </a:rPr>
              <a:t>2}</a:t>
            </a:r>
          </a:p>
          <a:p>
            <a:pPr>
              <a:lnSpc>
                <a:spcPct val="80000"/>
              </a:lnSpc>
              <a:buFont typeface="Wingdings 3" pitchFamily="18" charset="2"/>
              <a:buNone/>
            </a:pPr>
            <a:r>
              <a:rPr lang="en-US" altLang="zh-CN" sz="2400" dirty="0" smtClean="0">
                <a:ea typeface="微软雅黑" pitchFamily="34" charset="-122"/>
              </a:rPr>
              <a:t>   for(j=</a:t>
            </a:r>
            <a:r>
              <a:rPr lang="en-US" altLang="zh-CN" sz="2400" dirty="0" err="1" smtClean="0">
                <a:ea typeface="微软雅黑" pitchFamily="34" charset="-122"/>
              </a:rPr>
              <a:t>n;j</a:t>
            </a:r>
            <a:r>
              <a:rPr lang="en-US" altLang="zh-CN" sz="2400" dirty="0" smtClean="0">
                <a:ea typeface="微软雅黑" pitchFamily="34" charset="-122"/>
              </a:rPr>
              <a:t>&gt;=</a:t>
            </a:r>
            <a:r>
              <a:rPr lang="en-US" altLang="zh-CN" sz="2400" dirty="0" err="1" smtClean="0">
                <a:ea typeface="微软雅黑" pitchFamily="34" charset="-122"/>
              </a:rPr>
              <a:t>i;j</a:t>
            </a:r>
            <a:r>
              <a:rPr lang="en-US" altLang="zh-CN" sz="2400" dirty="0" smtClean="0">
                <a:ea typeface="微软雅黑" pitchFamily="34" charset="-122"/>
              </a:rPr>
              <a:t>--)</a:t>
            </a:r>
            <a:r>
              <a:rPr lang="en-US" altLang="zh-CN" sz="2400" b="0" dirty="0" smtClean="0">
                <a:ea typeface="微软雅黑" pitchFamily="34" charset="-122"/>
              </a:rPr>
              <a:t>		   {</a:t>
            </a:r>
            <a:r>
              <a:rPr lang="zh-CN" altLang="en-US" sz="2400" b="0" dirty="0" smtClean="0">
                <a:ea typeface="微软雅黑" pitchFamily="34" charset="-122"/>
              </a:rPr>
              <a:t>语句</a:t>
            </a:r>
            <a:r>
              <a:rPr lang="en-US" altLang="zh-CN" sz="2400" b="0" dirty="0" smtClean="0">
                <a:ea typeface="微软雅黑" pitchFamily="34" charset="-122"/>
              </a:rPr>
              <a:t>3}</a:t>
            </a:r>
          </a:p>
          <a:p>
            <a:pPr>
              <a:lnSpc>
                <a:spcPct val="80000"/>
              </a:lnSpc>
              <a:buFont typeface="Wingdings 3" pitchFamily="18" charset="2"/>
              <a:buNone/>
            </a:pPr>
            <a:r>
              <a:rPr lang="en-US" altLang="zh-CN" sz="2400" dirty="0" smtClean="0">
                <a:ea typeface="微软雅黑" pitchFamily="34" charset="-122"/>
              </a:rPr>
              <a:t>     y=y+1; 	</a:t>
            </a:r>
            <a:r>
              <a:rPr lang="en-US" altLang="zh-CN" sz="2400" b="0" dirty="0" smtClean="0">
                <a:ea typeface="微软雅黑" pitchFamily="34" charset="-122"/>
              </a:rPr>
              <a:t>		     {</a:t>
            </a:r>
            <a:r>
              <a:rPr lang="zh-CN" altLang="en-US" sz="2400" b="0" dirty="0" smtClean="0">
                <a:ea typeface="微软雅黑" pitchFamily="34" charset="-122"/>
              </a:rPr>
              <a:t>语句</a:t>
            </a:r>
            <a:r>
              <a:rPr lang="en-US" altLang="zh-CN" sz="2400" b="0" dirty="0" smtClean="0">
                <a:ea typeface="微软雅黑" pitchFamily="34" charset="-122"/>
              </a:rPr>
              <a:t>4}</a:t>
            </a:r>
          </a:p>
          <a:p>
            <a:pPr>
              <a:lnSpc>
                <a:spcPct val="80000"/>
              </a:lnSpc>
              <a:buFont typeface="Wingdings 3" pitchFamily="18" charset="2"/>
              <a:buNone/>
            </a:pPr>
            <a:r>
              <a:rPr lang="en-US" altLang="zh-CN" sz="2400" dirty="0" smtClean="0">
                <a:ea typeface="微软雅黑" pitchFamily="34" charset="-122"/>
              </a:rPr>
              <a:t>}</a:t>
            </a:r>
          </a:p>
          <a:p>
            <a:pPr>
              <a:lnSpc>
                <a:spcPct val="80000"/>
              </a:lnSpc>
              <a:buFont typeface="Wingdings 3" pitchFamily="18" charset="2"/>
              <a:buNone/>
            </a:pPr>
            <a:r>
              <a:rPr lang="zh-CN" altLang="en-US" sz="2400" b="0" dirty="0" smtClean="0">
                <a:ea typeface="微软雅黑" pitchFamily="34" charset="-122"/>
              </a:rPr>
              <a:t>语句</a:t>
            </a:r>
            <a:r>
              <a:rPr lang="en-US" altLang="zh-CN" sz="2400" b="0" dirty="0" smtClean="0">
                <a:ea typeface="微软雅黑" pitchFamily="34" charset="-122"/>
              </a:rPr>
              <a:t>4</a:t>
            </a:r>
            <a:r>
              <a:rPr lang="zh-CN" altLang="en-US" sz="2400" b="0" dirty="0" smtClean="0">
                <a:ea typeface="微软雅黑" pitchFamily="34" charset="-122"/>
              </a:rPr>
              <a:t>执行的频度为</a:t>
            </a:r>
            <a:r>
              <a:rPr lang="en-US" altLang="zh-CN" sz="2400" b="0" dirty="0" smtClean="0">
                <a:ea typeface="微软雅黑" pitchFamily="34" charset="-122"/>
              </a:rPr>
              <a:t>_____________</a:t>
            </a:r>
            <a:r>
              <a:rPr lang="zh-CN" altLang="en-US" sz="2400" b="0" dirty="0" smtClean="0">
                <a:ea typeface="微软雅黑" pitchFamily="34" charset="-122"/>
              </a:rPr>
              <a:t>。</a:t>
            </a:r>
          </a:p>
          <a:p>
            <a:pPr>
              <a:lnSpc>
                <a:spcPct val="80000"/>
              </a:lnSpc>
              <a:buFont typeface="Wingdings 3" pitchFamily="18" charset="2"/>
              <a:buNone/>
            </a:pPr>
            <a:endParaRPr lang="zh-CN" altLang="en-US" sz="2400" b="0" dirty="0" smtClean="0">
              <a:ea typeface="微软雅黑" pitchFamily="34" charset="-122"/>
            </a:endParaRPr>
          </a:p>
          <a:p>
            <a:pPr>
              <a:lnSpc>
                <a:spcPct val="80000"/>
              </a:lnSpc>
              <a:buFont typeface="Wingdings 3" pitchFamily="18" charset="2"/>
              <a:buNone/>
            </a:pPr>
            <a:r>
              <a:rPr lang="zh-CN" altLang="en-US" sz="2400" b="0" dirty="0" smtClean="0">
                <a:ea typeface="微软雅黑" pitchFamily="34" charset="-122"/>
              </a:rPr>
              <a:t>答：</a:t>
            </a:r>
          </a:p>
          <a:p>
            <a:pPr>
              <a:lnSpc>
                <a:spcPct val="80000"/>
              </a:lnSpc>
              <a:buFont typeface="Wingdings 3" pitchFamily="18" charset="2"/>
              <a:buNone/>
            </a:pPr>
            <a:r>
              <a:rPr lang="zh-CN" altLang="en-US" sz="2200" b="0" dirty="0" smtClean="0">
                <a:ea typeface="微软雅黑" pitchFamily="34" charset="-122"/>
              </a:rPr>
              <a:t>（</a:t>
            </a:r>
            <a:r>
              <a:rPr lang="en-US" altLang="zh-CN" sz="2200" b="0" dirty="0" smtClean="0">
                <a:ea typeface="微软雅黑" pitchFamily="34" charset="-122"/>
              </a:rPr>
              <a:t>1</a:t>
            </a:r>
            <a:r>
              <a:rPr lang="zh-CN" altLang="en-US" sz="2200" b="0" dirty="0" smtClean="0">
                <a:ea typeface="微软雅黑" pitchFamily="34" charset="-122"/>
              </a:rPr>
              <a:t>）</a:t>
            </a:r>
            <a:r>
              <a:rPr lang="en-US" altLang="zh-CN" sz="2200" b="0" dirty="0" smtClean="0">
                <a:ea typeface="微软雅黑" pitchFamily="34" charset="-122"/>
              </a:rPr>
              <a:t>n+1  </a:t>
            </a:r>
            <a:r>
              <a:rPr lang="zh-CN" altLang="en-US" sz="2200" b="0" dirty="0" smtClean="0">
                <a:ea typeface="微软雅黑" pitchFamily="34" charset="-122"/>
              </a:rPr>
              <a:t>（</a:t>
            </a:r>
            <a:r>
              <a:rPr lang="en-US" altLang="zh-CN" sz="2200" b="0" dirty="0" smtClean="0">
                <a:ea typeface="微软雅黑" pitchFamily="34" charset="-122"/>
              </a:rPr>
              <a:t>2</a:t>
            </a:r>
            <a:r>
              <a:rPr lang="zh-CN" altLang="en-US" sz="2200" b="0" dirty="0" smtClean="0">
                <a:ea typeface="微软雅黑" pitchFamily="34" charset="-122"/>
              </a:rPr>
              <a:t>）</a:t>
            </a:r>
            <a:r>
              <a:rPr lang="en-US" altLang="zh-CN" sz="2200" b="0" dirty="0" smtClean="0">
                <a:ea typeface="微软雅黑" pitchFamily="34" charset="-122"/>
              </a:rPr>
              <a:t>n  </a:t>
            </a:r>
            <a:r>
              <a:rPr lang="zh-CN" altLang="en-US" sz="2200" b="0" dirty="0" smtClean="0">
                <a:ea typeface="微软雅黑" pitchFamily="34" charset="-122"/>
              </a:rPr>
              <a:t>（</a:t>
            </a:r>
            <a:r>
              <a:rPr lang="en-US" altLang="zh-CN" sz="2200" b="0" dirty="0" smtClean="0">
                <a:ea typeface="微软雅黑" pitchFamily="34" charset="-122"/>
              </a:rPr>
              <a:t>3</a:t>
            </a:r>
            <a:r>
              <a:rPr lang="zh-CN" altLang="en-US" sz="2200" b="0" dirty="0" smtClean="0">
                <a:ea typeface="微软雅黑" pitchFamily="34" charset="-122"/>
              </a:rPr>
              <a:t>）</a:t>
            </a:r>
            <a:r>
              <a:rPr lang="en-US" altLang="zh-CN" sz="2200" b="0" dirty="0" smtClean="0">
                <a:ea typeface="微软雅黑" pitchFamily="34" charset="-122"/>
              </a:rPr>
              <a:t>n(n+3)/2   </a:t>
            </a:r>
            <a:r>
              <a:rPr lang="zh-CN" altLang="en-US" sz="2200" b="0" dirty="0" smtClean="0">
                <a:ea typeface="微软雅黑" pitchFamily="34" charset="-122"/>
              </a:rPr>
              <a:t>（</a:t>
            </a:r>
            <a:r>
              <a:rPr lang="en-US" altLang="zh-CN" sz="2200" b="0" dirty="0" smtClean="0">
                <a:ea typeface="微软雅黑" pitchFamily="34" charset="-122"/>
              </a:rPr>
              <a:t>4</a:t>
            </a:r>
            <a:r>
              <a:rPr lang="zh-CN" altLang="en-US" sz="2200" b="0" dirty="0" smtClean="0">
                <a:ea typeface="微软雅黑" pitchFamily="34" charset="-122"/>
              </a:rPr>
              <a:t>）</a:t>
            </a:r>
            <a:r>
              <a:rPr lang="en-US" altLang="zh-CN" sz="2200" b="0" dirty="0" smtClean="0">
                <a:ea typeface="微软雅黑" pitchFamily="34" charset="-122"/>
              </a:rPr>
              <a:t>n(n+1)/2 </a:t>
            </a:r>
            <a:endParaRPr lang="zh-CN" altLang="en-US" sz="2200" b="0" dirty="0" smtClean="0">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xEl>
                                              <p:pRg st="8" end="8"/>
                                            </p:txEl>
                                          </p:spTgt>
                                        </p:tgtEl>
                                        <p:attrNameLst>
                                          <p:attrName>style.visibility</p:attrName>
                                        </p:attrNameLst>
                                      </p:cBhvr>
                                      <p:to>
                                        <p:strVal val="visible"/>
                                      </p:to>
                                    </p:set>
                                    <p:animEffect transition="in" filter="blinds(horizontal)">
                                      <p:cBhvr>
                                        <p:cTn id="7" dur="500"/>
                                        <p:tgtEl>
                                          <p:spTgt spid="92163">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63">
                                            <p:txEl>
                                              <p:pRg st="9" end="9"/>
                                            </p:txEl>
                                          </p:spTgt>
                                        </p:tgtEl>
                                        <p:attrNameLst>
                                          <p:attrName>style.visibility</p:attrName>
                                        </p:attrNameLst>
                                      </p:cBhvr>
                                      <p:to>
                                        <p:strVal val="visible"/>
                                      </p:to>
                                    </p:set>
                                    <p:animEffect transition="in" filter="blinds(horizontal)">
                                      <p:cBhvr>
                                        <p:cTn id="10" dur="500"/>
                                        <p:tgtEl>
                                          <p:spTgt spid="92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body" idx="1"/>
          </p:nvPr>
        </p:nvSpPr>
        <p:spPr>
          <a:xfrm>
            <a:off x="301625" y="836613"/>
            <a:ext cx="8540750" cy="5262562"/>
          </a:xfrm>
        </p:spPr>
        <p:txBody>
          <a:bodyPr/>
          <a:lstStyle/>
          <a:p>
            <a:r>
              <a:rPr lang="zh-CN" altLang="en-US" sz="2800" b="1" dirty="0">
                <a:solidFill>
                  <a:srgbClr val="000000"/>
                </a:solidFill>
              </a:rPr>
              <a:t>指出下述程序段的功能是什么</a:t>
            </a:r>
            <a:r>
              <a:rPr lang="en-US" altLang="zh-CN" sz="2800" b="1" dirty="0">
                <a:solidFill>
                  <a:srgbClr val="000000"/>
                </a:solidFill>
              </a:rPr>
              <a:t>? </a:t>
            </a:r>
          </a:p>
          <a:p>
            <a:r>
              <a:rPr lang="en-US" altLang="zh-CN" sz="2800" b="1" dirty="0">
                <a:solidFill>
                  <a:srgbClr val="000000"/>
                </a:solidFill>
              </a:rPr>
              <a:t>void Demo1(</a:t>
            </a:r>
            <a:r>
              <a:rPr lang="en-US" altLang="zh-CN" sz="2800" b="1" dirty="0" err="1">
                <a:solidFill>
                  <a:srgbClr val="000000"/>
                </a:solidFill>
              </a:rPr>
              <a:t>SeqStack</a:t>
            </a:r>
            <a:r>
              <a:rPr lang="en-US" altLang="zh-CN" sz="2800" b="1" dirty="0">
                <a:solidFill>
                  <a:srgbClr val="000000"/>
                </a:solidFill>
              </a:rPr>
              <a:t> *S){</a:t>
            </a:r>
            <a:br>
              <a:rPr lang="en-US" altLang="zh-CN" sz="2800" b="1" dirty="0">
                <a:solidFill>
                  <a:srgbClr val="000000"/>
                </a:solidFill>
              </a:rPr>
            </a:br>
            <a:r>
              <a:rPr lang="en-US" altLang="zh-CN" sz="2800" b="1" dirty="0">
                <a:solidFill>
                  <a:srgbClr val="000000"/>
                </a:solidFill>
              </a:rPr>
              <a:t>        </a:t>
            </a:r>
            <a:r>
              <a:rPr lang="en-US" altLang="zh-CN" sz="2800" b="1" dirty="0" err="1">
                <a:solidFill>
                  <a:srgbClr val="000000"/>
                </a:solidFill>
              </a:rPr>
              <a:t>int</a:t>
            </a:r>
            <a:r>
              <a:rPr lang="en-US" altLang="zh-CN" sz="2800" b="1" dirty="0">
                <a:solidFill>
                  <a:srgbClr val="000000"/>
                </a:solidFill>
              </a:rPr>
              <a:t> </a:t>
            </a:r>
            <a:r>
              <a:rPr lang="en-US" altLang="zh-CN" sz="2800" b="1" dirty="0" err="1">
                <a:solidFill>
                  <a:srgbClr val="000000"/>
                </a:solidFill>
              </a:rPr>
              <a:t>i</a:t>
            </a:r>
            <a:r>
              <a:rPr lang="en-US" altLang="zh-CN" sz="2800" b="1" dirty="0">
                <a:solidFill>
                  <a:srgbClr val="000000"/>
                </a:solidFill>
              </a:rPr>
              <a:t>; </a:t>
            </a:r>
            <a:r>
              <a:rPr lang="en-US" altLang="zh-CN" sz="2800" b="1" dirty="0" err="1">
                <a:solidFill>
                  <a:srgbClr val="000000"/>
                </a:solidFill>
              </a:rPr>
              <a:t>arr</a:t>
            </a:r>
            <a:r>
              <a:rPr lang="en-US" altLang="zh-CN" sz="2800" b="1" dirty="0">
                <a:solidFill>
                  <a:srgbClr val="000000"/>
                </a:solidFill>
              </a:rPr>
              <a:t>[64] ; n=0 ; </a:t>
            </a:r>
            <a:br>
              <a:rPr lang="en-US" altLang="zh-CN" sz="2800" b="1" dirty="0">
                <a:solidFill>
                  <a:srgbClr val="000000"/>
                </a:solidFill>
              </a:rPr>
            </a:br>
            <a:r>
              <a:rPr lang="en-US" altLang="zh-CN" sz="2800" b="1" dirty="0">
                <a:solidFill>
                  <a:srgbClr val="000000"/>
                </a:solidFill>
              </a:rPr>
              <a:t>        while ( !</a:t>
            </a:r>
            <a:r>
              <a:rPr lang="en-US" altLang="zh-CN" sz="2800" b="1" dirty="0" err="1">
                <a:solidFill>
                  <a:srgbClr val="000000"/>
                </a:solidFill>
              </a:rPr>
              <a:t>StackEmpty</a:t>
            </a:r>
            <a:r>
              <a:rPr lang="en-US" altLang="zh-CN" sz="2800" b="1" dirty="0">
                <a:solidFill>
                  <a:srgbClr val="000000"/>
                </a:solidFill>
              </a:rPr>
              <a:t>(S)) </a:t>
            </a:r>
            <a:r>
              <a:rPr lang="en-US" altLang="zh-CN" sz="2800" b="1" dirty="0" err="1">
                <a:solidFill>
                  <a:srgbClr val="000000"/>
                </a:solidFill>
              </a:rPr>
              <a:t>arr</a:t>
            </a:r>
            <a:r>
              <a:rPr lang="en-US" altLang="zh-CN" sz="2800" b="1" dirty="0">
                <a:solidFill>
                  <a:srgbClr val="000000"/>
                </a:solidFill>
              </a:rPr>
              <a:t>[n</a:t>
            </a:r>
            <a:r>
              <a:rPr lang="en-US" altLang="zh-CN" sz="2800" b="1" dirty="0" smtClean="0">
                <a:solidFill>
                  <a:srgbClr val="000000"/>
                </a:solidFill>
              </a:rPr>
              <a:t>++]=Pop(S</a:t>
            </a:r>
            <a:r>
              <a:rPr lang="en-US" altLang="zh-CN" sz="2800" b="1" dirty="0">
                <a:solidFill>
                  <a:srgbClr val="000000"/>
                </a:solidFill>
              </a:rPr>
              <a:t>); </a:t>
            </a:r>
            <a:br>
              <a:rPr lang="en-US" altLang="zh-CN" sz="2800" b="1" dirty="0">
                <a:solidFill>
                  <a:srgbClr val="000000"/>
                </a:solidFill>
              </a:rPr>
            </a:br>
            <a:r>
              <a:rPr lang="en-US" altLang="zh-CN" sz="2800" b="1" dirty="0">
                <a:solidFill>
                  <a:srgbClr val="000000"/>
                </a:solidFill>
              </a:rPr>
              <a:t>        for (</a:t>
            </a:r>
            <a:r>
              <a:rPr lang="en-US" altLang="zh-CN" sz="2800" b="1" dirty="0" err="1">
                <a:solidFill>
                  <a:srgbClr val="000000"/>
                </a:solidFill>
              </a:rPr>
              <a:t>i</a:t>
            </a:r>
            <a:r>
              <a:rPr lang="en-US" altLang="zh-CN" sz="2800" b="1" dirty="0">
                <a:solidFill>
                  <a:srgbClr val="000000"/>
                </a:solidFill>
              </a:rPr>
              <a:t>=0, </a:t>
            </a:r>
            <a:r>
              <a:rPr lang="en-US" altLang="zh-CN" sz="2800" b="1" dirty="0" err="1">
                <a:solidFill>
                  <a:srgbClr val="000000"/>
                </a:solidFill>
              </a:rPr>
              <a:t>i</a:t>
            </a:r>
            <a:r>
              <a:rPr lang="en-US" altLang="zh-CN" sz="2800" b="1" dirty="0">
                <a:solidFill>
                  <a:srgbClr val="000000"/>
                </a:solidFill>
              </a:rPr>
              <a:t>&lt; n; </a:t>
            </a:r>
            <a:r>
              <a:rPr lang="en-US" altLang="zh-CN" sz="2800" b="1" dirty="0" err="1">
                <a:solidFill>
                  <a:srgbClr val="000000"/>
                </a:solidFill>
              </a:rPr>
              <a:t>i</a:t>
            </a:r>
            <a:r>
              <a:rPr lang="en-US" altLang="zh-CN" sz="2800" b="1" dirty="0">
                <a:solidFill>
                  <a:srgbClr val="000000"/>
                </a:solidFill>
              </a:rPr>
              <a:t>++) Push(S, </a:t>
            </a:r>
            <a:r>
              <a:rPr lang="en-US" altLang="zh-CN" sz="2800" b="1" dirty="0" err="1">
                <a:solidFill>
                  <a:srgbClr val="000000"/>
                </a:solidFill>
              </a:rPr>
              <a:t>arr</a:t>
            </a:r>
            <a:r>
              <a:rPr lang="en-US" altLang="zh-CN" sz="2800" b="1" i="1" dirty="0">
                <a:solidFill>
                  <a:srgbClr val="000000"/>
                </a:solidFill>
              </a:rPr>
              <a:t>); </a:t>
            </a:r>
          </a:p>
          <a:p>
            <a:pPr>
              <a:buFont typeface="Wingdings" pitchFamily="2" charset="2"/>
              <a:buNone/>
            </a:pPr>
            <a:r>
              <a:rPr lang="en-US" altLang="zh-CN" sz="2800" b="1" i="1" dirty="0">
                <a:solidFill>
                  <a:srgbClr val="000000"/>
                </a:solidFill>
              </a:rPr>
              <a:t>        }</a:t>
            </a:r>
            <a:endParaRPr lang="en-US" altLang="zh-CN" sz="2800" b="1" dirty="0">
              <a:solidFill>
                <a:srgbClr val="000000"/>
              </a:solidFill>
            </a:endParaRPr>
          </a:p>
          <a:p>
            <a:pPr>
              <a:buFont typeface="Wingdings" pitchFamily="2" charset="2"/>
              <a:buNone/>
            </a:pPr>
            <a:r>
              <a:rPr lang="zh-CN" altLang="en-US" sz="2800" b="1" dirty="0">
                <a:solidFill>
                  <a:srgbClr val="000000"/>
                </a:solidFill>
              </a:rPr>
              <a:t>答：程序段的功能是将一栈中的元素按反序重新排列，也就是原来在栈顶的元素放到栈底，栈底的元素放到栈顶。此栈中元素个数限制在</a:t>
            </a:r>
            <a:r>
              <a:rPr lang="en-US" altLang="zh-CN" sz="2800" b="1" dirty="0">
                <a:solidFill>
                  <a:srgbClr val="000000"/>
                </a:solidFill>
              </a:rPr>
              <a:t>64</a:t>
            </a:r>
            <a:r>
              <a:rPr lang="zh-CN" altLang="en-US" sz="2800" b="1" dirty="0">
                <a:solidFill>
                  <a:srgbClr val="000000"/>
                </a:solidFill>
              </a:rPr>
              <a:t>个以内。 </a:t>
            </a:r>
            <a:br>
              <a:rPr lang="zh-CN" altLang="en-US" sz="2800" b="1" dirty="0">
                <a:solidFill>
                  <a:srgbClr val="000000"/>
                </a:solidFill>
              </a:rPr>
            </a:br>
            <a:endParaRPr lang="zh-CN" altLang="en-US" sz="2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0">
                                            <p:txEl>
                                              <p:pRg st="3" end="3"/>
                                            </p:txEl>
                                          </p:spTgt>
                                        </p:tgtEl>
                                        <p:attrNameLst>
                                          <p:attrName>style.visibility</p:attrName>
                                        </p:attrNameLst>
                                      </p:cBhvr>
                                      <p:to>
                                        <p:strVal val="visible"/>
                                      </p:to>
                                    </p:set>
                                    <p:anim calcmode="lin" valueType="num">
                                      <p:cBhvr additive="base">
                                        <p:cTn id="7" dur="500" fill="hold"/>
                                        <p:tgtEl>
                                          <p:spTgt spid="43010">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body" idx="1"/>
          </p:nvPr>
        </p:nvSpPr>
        <p:spPr>
          <a:xfrm>
            <a:off x="301625" y="428604"/>
            <a:ext cx="8540750" cy="5670571"/>
          </a:xfrm>
        </p:spPr>
        <p:txBody>
          <a:bodyPr/>
          <a:lstStyle/>
          <a:p>
            <a:pPr>
              <a:lnSpc>
                <a:spcPct val="80000"/>
              </a:lnSpc>
            </a:pPr>
            <a:r>
              <a:rPr lang="en-US" altLang="zh-CN" sz="2400" b="1" dirty="0" smtClean="0">
                <a:solidFill>
                  <a:srgbClr val="000000"/>
                </a:solidFill>
              </a:rPr>
              <a:t>        </a:t>
            </a:r>
            <a:r>
              <a:rPr lang="en-US" altLang="zh-CN" sz="2400" b="1" dirty="0" err="1" smtClean="0">
                <a:solidFill>
                  <a:srgbClr val="000000"/>
                </a:solidFill>
              </a:rPr>
              <a:t>SeqStack</a:t>
            </a:r>
            <a:r>
              <a:rPr lang="en-US" altLang="zh-CN" sz="2400" b="1" dirty="0" smtClean="0">
                <a:solidFill>
                  <a:srgbClr val="000000"/>
                </a:solidFill>
              </a:rPr>
              <a:t> </a:t>
            </a:r>
            <a:r>
              <a:rPr lang="en-US" altLang="zh-CN" sz="2400" b="1" dirty="0">
                <a:solidFill>
                  <a:srgbClr val="000000"/>
                </a:solidFill>
              </a:rPr>
              <a:t>S1, S2, </a:t>
            </a:r>
            <a:r>
              <a:rPr lang="en-US" altLang="zh-CN" sz="2400" b="1" dirty="0" err="1">
                <a:solidFill>
                  <a:srgbClr val="000000"/>
                </a:solidFill>
              </a:rPr>
              <a:t>tmp</a:t>
            </a:r>
            <a:r>
              <a:rPr lang="en-US" altLang="zh-CN" sz="2400" b="1" dirty="0" smtClean="0">
                <a:solidFill>
                  <a:srgbClr val="000000"/>
                </a:solidFill>
              </a:rPr>
              <a:t>;</a:t>
            </a: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        </a:t>
            </a:r>
            <a:r>
              <a:rPr lang="zh-CN" altLang="en-US" sz="2400" b="1" dirty="0">
                <a:solidFill>
                  <a:srgbClr val="000000"/>
                </a:solidFill>
              </a:rPr>
              <a:t/>
            </a:r>
            <a:br>
              <a:rPr lang="zh-CN" altLang="en-US" sz="2400" b="1" dirty="0">
                <a:solidFill>
                  <a:srgbClr val="000000"/>
                </a:solidFill>
              </a:rPr>
            </a:br>
            <a:r>
              <a:rPr lang="zh-CN" altLang="en-US" sz="2400" b="1" dirty="0">
                <a:solidFill>
                  <a:srgbClr val="000000"/>
                </a:solidFill>
              </a:rPr>
              <a:t>        </a:t>
            </a:r>
            <a:r>
              <a:rPr lang="en-US" altLang="zh-CN" sz="2400" b="1" dirty="0">
                <a:solidFill>
                  <a:srgbClr val="000000"/>
                </a:solidFill>
              </a:rPr>
              <a:t>while ( ! </a:t>
            </a:r>
            <a:r>
              <a:rPr lang="en-US" altLang="zh-CN" sz="2400" b="1" dirty="0" err="1">
                <a:solidFill>
                  <a:srgbClr val="000000"/>
                </a:solidFill>
              </a:rPr>
              <a:t>StackEmpty</a:t>
            </a:r>
            <a:r>
              <a:rPr lang="en-US" altLang="zh-CN" sz="2400" b="1" dirty="0">
                <a:solidFill>
                  <a:srgbClr val="000000"/>
                </a:solidFill>
              </a:rPr>
              <a:t> </a:t>
            </a:r>
            <a:r>
              <a:rPr lang="en-US" altLang="zh-CN" sz="2400" b="1" dirty="0" smtClean="0">
                <a:solidFill>
                  <a:srgbClr val="000000"/>
                </a:solidFill>
              </a:rPr>
              <a:t>(S1</a:t>
            </a:r>
            <a:r>
              <a:rPr lang="en-US" altLang="zh-CN" sz="2400" b="1" dirty="0">
                <a:solidFill>
                  <a:srgbClr val="000000"/>
                </a:solidFill>
              </a:rPr>
              <a:t>))</a:t>
            </a:r>
            <a:br>
              <a:rPr lang="en-US" altLang="zh-CN" sz="2400" b="1" dirty="0">
                <a:solidFill>
                  <a:srgbClr val="000000"/>
                </a:solidFill>
              </a:rPr>
            </a:br>
            <a:r>
              <a:rPr lang="en-US" altLang="zh-CN" sz="2400" b="1" dirty="0">
                <a:solidFill>
                  <a:srgbClr val="000000"/>
                </a:solidFill>
              </a:rPr>
              <a:t>        {</a:t>
            </a:r>
          </a:p>
          <a:p>
            <a:pPr>
              <a:lnSpc>
                <a:spcPct val="80000"/>
              </a:lnSpc>
              <a:buFont typeface="Wingdings" pitchFamily="2" charset="2"/>
              <a:buNone/>
            </a:pPr>
            <a:r>
              <a:rPr lang="en-US" altLang="zh-CN" sz="2400" b="1" dirty="0">
                <a:solidFill>
                  <a:srgbClr val="000000"/>
                </a:solidFill>
              </a:rPr>
              <a:t>                </a:t>
            </a:r>
            <a:r>
              <a:rPr lang="en-US" altLang="zh-CN" sz="2400" b="1" dirty="0" smtClean="0">
                <a:solidFill>
                  <a:srgbClr val="000000"/>
                </a:solidFill>
              </a:rPr>
              <a:t>     x=Pop(S1</a:t>
            </a:r>
            <a:r>
              <a:rPr lang="en-US" altLang="zh-CN" sz="2400" b="1" dirty="0">
                <a:solidFill>
                  <a:srgbClr val="000000"/>
                </a:solidFill>
              </a:rPr>
              <a:t>) ; </a:t>
            </a:r>
            <a:br>
              <a:rPr lang="en-US" altLang="zh-CN" sz="2400" b="1" dirty="0">
                <a:solidFill>
                  <a:srgbClr val="000000"/>
                </a:solidFill>
              </a:rPr>
            </a:br>
            <a:r>
              <a:rPr lang="en-US" altLang="zh-CN" sz="2400" b="1" dirty="0">
                <a:solidFill>
                  <a:srgbClr val="000000"/>
                </a:solidFill>
              </a:rPr>
              <a:t>                </a:t>
            </a:r>
            <a:r>
              <a:rPr lang="en-US" altLang="zh-CN" sz="2400" b="1" dirty="0" smtClean="0">
                <a:solidFill>
                  <a:srgbClr val="000000"/>
                </a:solidFill>
              </a:rPr>
              <a:t>Push(</a:t>
            </a:r>
            <a:r>
              <a:rPr lang="en-US" altLang="zh-CN" sz="2400" b="1" dirty="0" err="1" smtClean="0">
                <a:solidFill>
                  <a:srgbClr val="000000"/>
                </a:solidFill>
              </a:rPr>
              <a:t>tmp,x</a:t>
            </a:r>
            <a:r>
              <a:rPr lang="en-US" altLang="zh-CN" sz="2400" b="1" dirty="0">
                <a:solidFill>
                  <a:srgbClr val="000000"/>
                </a:solidFill>
              </a:rPr>
              <a:t>);</a:t>
            </a:r>
            <a:br>
              <a:rPr lang="en-US" altLang="zh-CN" sz="2400" b="1" dirty="0">
                <a:solidFill>
                  <a:srgbClr val="000000"/>
                </a:solidFill>
              </a:rPr>
            </a:b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        while ( ! </a:t>
            </a:r>
            <a:r>
              <a:rPr lang="en-US" altLang="zh-CN" sz="2400" b="1" dirty="0" err="1">
                <a:solidFill>
                  <a:srgbClr val="000000"/>
                </a:solidFill>
              </a:rPr>
              <a:t>StackEmpty</a:t>
            </a:r>
            <a:r>
              <a:rPr lang="en-US" altLang="zh-CN" sz="2400" b="1" dirty="0">
                <a:solidFill>
                  <a:srgbClr val="000000"/>
                </a:solidFill>
              </a:rPr>
              <a:t> </a:t>
            </a:r>
            <a:r>
              <a:rPr lang="en-US" altLang="zh-CN" sz="2400" b="1" dirty="0" smtClean="0">
                <a:solidFill>
                  <a:srgbClr val="000000"/>
                </a:solidFill>
              </a:rPr>
              <a:t>(</a:t>
            </a:r>
            <a:r>
              <a:rPr lang="en-US" altLang="zh-CN" sz="2400" b="1" dirty="0" err="1" smtClean="0">
                <a:solidFill>
                  <a:srgbClr val="000000"/>
                </a:solidFill>
              </a:rPr>
              <a:t>tmp</a:t>
            </a: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                x=Pop( </a:t>
            </a:r>
            <a:r>
              <a:rPr lang="en-US" altLang="zh-CN" sz="2400" b="1" dirty="0" err="1" smtClean="0">
                <a:solidFill>
                  <a:srgbClr val="000000"/>
                </a:solidFill>
              </a:rPr>
              <a:t>tmp</a:t>
            </a:r>
            <a:r>
              <a:rPr lang="en-US" altLang="zh-CN" sz="2400" b="1" dirty="0">
                <a:solidFill>
                  <a:srgbClr val="000000"/>
                </a:solidFill>
              </a:rPr>
              <a:t>); </a:t>
            </a:r>
            <a:br>
              <a:rPr lang="en-US" altLang="zh-CN" sz="2400" b="1" dirty="0">
                <a:solidFill>
                  <a:srgbClr val="000000"/>
                </a:solidFill>
              </a:rPr>
            </a:br>
            <a:r>
              <a:rPr lang="en-US" altLang="zh-CN" sz="2400" b="1" dirty="0">
                <a:solidFill>
                  <a:srgbClr val="000000"/>
                </a:solidFill>
              </a:rPr>
              <a:t>                Push( </a:t>
            </a:r>
            <a:r>
              <a:rPr lang="en-US" altLang="zh-CN" sz="2400" b="1" dirty="0" smtClean="0">
                <a:solidFill>
                  <a:srgbClr val="000000"/>
                </a:solidFill>
              </a:rPr>
              <a:t>S1,x</a:t>
            </a:r>
            <a:r>
              <a:rPr lang="en-US" altLang="zh-CN" sz="2400" b="1" dirty="0">
                <a:solidFill>
                  <a:srgbClr val="000000"/>
                </a:solidFill>
              </a:rPr>
              <a:t>);</a:t>
            </a:r>
            <a:br>
              <a:rPr lang="en-US" altLang="zh-CN" sz="2400" b="1" dirty="0">
                <a:solidFill>
                  <a:srgbClr val="000000"/>
                </a:solidFill>
              </a:rPr>
            </a:br>
            <a:r>
              <a:rPr lang="en-US" altLang="zh-CN" sz="2400" b="1" dirty="0">
                <a:solidFill>
                  <a:srgbClr val="000000"/>
                </a:solidFill>
              </a:rPr>
              <a:t>                Push( </a:t>
            </a:r>
            <a:r>
              <a:rPr lang="en-US" altLang="zh-CN" sz="2400" b="1" dirty="0" smtClean="0">
                <a:solidFill>
                  <a:srgbClr val="000000"/>
                </a:solidFill>
              </a:rPr>
              <a:t>S2</a:t>
            </a:r>
            <a:r>
              <a:rPr lang="en-US" altLang="zh-CN" sz="2400" b="1" dirty="0">
                <a:solidFill>
                  <a:srgbClr val="000000"/>
                </a:solidFill>
              </a:rPr>
              <a:t>, x); </a:t>
            </a:r>
            <a:br>
              <a:rPr lang="en-US" altLang="zh-CN" sz="2400" b="1" dirty="0">
                <a:solidFill>
                  <a:srgbClr val="000000"/>
                </a:solidFill>
              </a:rPr>
            </a:br>
            <a:r>
              <a:rPr lang="en-US" altLang="zh-CN" sz="2400" b="1" dirty="0">
                <a:solidFill>
                  <a:srgbClr val="000000"/>
                </a:solidFill>
              </a:rPr>
              <a:t>        }</a:t>
            </a:r>
            <a:br>
              <a:rPr lang="en-US" altLang="zh-CN" sz="2400" b="1" dirty="0">
                <a:solidFill>
                  <a:srgbClr val="000000"/>
                </a:solidFill>
              </a:rPr>
            </a:br>
            <a:endParaRPr lang="en-US" altLang="zh-CN" sz="2400" b="1" dirty="0">
              <a:solidFill>
                <a:srgbClr val="000000"/>
              </a:solidFill>
            </a:endParaRPr>
          </a:p>
          <a:p>
            <a:pPr>
              <a:lnSpc>
                <a:spcPct val="80000"/>
              </a:lnSpc>
              <a:buFont typeface="Wingdings" pitchFamily="2" charset="2"/>
              <a:buNone/>
            </a:pPr>
            <a:r>
              <a:rPr lang="zh-CN" altLang="en-US" sz="2400" b="1" dirty="0">
                <a:solidFill>
                  <a:srgbClr val="000000"/>
                </a:solidFill>
              </a:rPr>
              <a:t>答：程序段的功能是利用</a:t>
            </a:r>
            <a:r>
              <a:rPr lang="en-US" altLang="zh-CN" sz="2400" b="1" dirty="0" err="1">
                <a:solidFill>
                  <a:srgbClr val="000000"/>
                </a:solidFill>
              </a:rPr>
              <a:t>tmp</a:t>
            </a:r>
            <a:r>
              <a:rPr lang="zh-CN" altLang="en-US" sz="2400" b="1" dirty="0">
                <a:solidFill>
                  <a:srgbClr val="000000"/>
                </a:solidFill>
              </a:rPr>
              <a:t>栈将一个非空栈的所有元素按原样复制到一个空栈当中去。 </a:t>
            </a:r>
            <a:br>
              <a:rPr lang="zh-CN" altLang="en-US" sz="2400" b="1" dirty="0">
                <a:solidFill>
                  <a:srgbClr val="000000"/>
                </a:solidFill>
              </a:rPr>
            </a:b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034">
                                            <p:txEl>
                                              <p:pRg st="2" end="2"/>
                                            </p:txEl>
                                          </p:spTgt>
                                        </p:tgtEl>
                                        <p:attrNameLst>
                                          <p:attrName>style.visibility</p:attrName>
                                        </p:attrNameLst>
                                      </p:cBhvr>
                                      <p:to>
                                        <p:strVal val="visible"/>
                                      </p:to>
                                    </p:set>
                                    <p:anim calcmode="lin" valueType="num">
                                      <p:cBhvr additive="base">
                                        <p:cTn id="7" dur="500" fill="hold"/>
                                        <p:tgtEl>
                                          <p:spTgt spid="44034">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body" idx="1"/>
          </p:nvPr>
        </p:nvSpPr>
        <p:spPr>
          <a:xfrm>
            <a:off x="301625" y="836613"/>
            <a:ext cx="8540750" cy="5262562"/>
          </a:xfrm>
        </p:spPr>
        <p:txBody>
          <a:bodyPr/>
          <a:lstStyle/>
          <a:p>
            <a:pPr>
              <a:lnSpc>
                <a:spcPct val="80000"/>
              </a:lnSpc>
            </a:pPr>
            <a:r>
              <a:rPr lang="en-US" altLang="zh-CN" sz="2800" b="1">
                <a:solidFill>
                  <a:srgbClr val="000000"/>
                </a:solidFill>
              </a:rPr>
              <a:t>void Demo2( SeqStack *S, int m) </a:t>
            </a:r>
            <a:br>
              <a:rPr lang="en-US" altLang="zh-CN" sz="2800" b="1">
                <a:solidFill>
                  <a:srgbClr val="000000"/>
                </a:solidFill>
              </a:rPr>
            </a:br>
            <a:r>
              <a:rPr lang="en-US" altLang="zh-CN" sz="2800" b="1">
                <a:solidFill>
                  <a:srgbClr val="000000"/>
                </a:solidFill>
              </a:rPr>
              <a:t>        {        // </a:t>
            </a:r>
            <a:r>
              <a:rPr lang="zh-CN" altLang="en-US" sz="2800" b="1">
                <a:solidFill>
                  <a:srgbClr val="000000"/>
                </a:solidFill>
              </a:rPr>
              <a:t>设</a:t>
            </a:r>
            <a:r>
              <a:rPr lang="en-US" altLang="zh-CN" sz="2800" b="1">
                <a:solidFill>
                  <a:srgbClr val="000000"/>
                </a:solidFill>
              </a:rPr>
              <a:t>DataType </a:t>
            </a:r>
            <a:r>
              <a:rPr lang="zh-CN" altLang="en-US" sz="2800" b="1">
                <a:solidFill>
                  <a:srgbClr val="000000"/>
                </a:solidFill>
              </a:rPr>
              <a:t>为</a:t>
            </a:r>
            <a:r>
              <a:rPr lang="en-US" altLang="zh-CN" sz="2800" b="1">
                <a:solidFill>
                  <a:srgbClr val="000000"/>
                </a:solidFill>
              </a:rPr>
              <a:t>int </a:t>
            </a:r>
            <a:r>
              <a:rPr lang="zh-CN" altLang="en-US" sz="2800" b="1">
                <a:solidFill>
                  <a:srgbClr val="000000"/>
                </a:solidFill>
              </a:rPr>
              <a:t>型</a:t>
            </a:r>
            <a:br>
              <a:rPr lang="zh-CN" altLang="en-US" sz="2800" b="1">
                <a:solidFill>
                  <a:srgbClr val="000000"/>
                </a:solidFill>
              </a:rPr>
            </a:br>
            <a:r>
              <a:rPr lang="zh-CN" altLang="en-US" sz="2800" b="1">
                <a:solidFill>
                  <a:srgbClr val="000000"/>
                </a:solidFill>
              </a:rPr>
              <a:t>                </a:t>
            </a:r>
            <a:r>
              <a:rPr lang="en-US" altLang="zh-CN" sz="2800" b="1">
                <a:solidFill>
                  <a:srgbClr val="000000"/>
                </a:solidFill>
              </a:rPr>
              <a:t>SeqStack T; int i; </a:t>
            </a:r>
            <a:br>
              <a:rPr lang="en-US" altLang="zh-CN" sz="2800" b="1">
                <a:solidFill>
                  <a:srgbClr val="000000"/>
                </a:solidFill>
              </a:rPr>
            </a:br>
            <a:r>
              <a:rPr lang="en-US" altLang="zh-CN" sz="2800" b="1">
                <a:solidFill>
                  <a:srgbClr val="000000"/>
                </a:solidFill>
              </a:rPr>
              <a:t>                InitStack (&amp;T); </a:t>
            </a:r>
            <a:br>
              <a:rPr lang="en-US" altLang="zh-CN" sz="2800" b="1">
                <a:solidFill>
                  <a:srgbClr val="000000"/>
                </a:solidFill>
              </a:rPr>
            </a:br>
            <a:r>
              <a:rPr lang="en-US" altLang="zh-CN" sz="2800" b="1">
                <a:solidFill>
                  <a:srgbClr val="000000"/>
                </a:solidFill>
              </a:rPr>
              <a:t>                while (! StackEmpty( S)) </a:t>
            </a:r>
            <a:br>
              <a:rPr lang="en-US" altLang="zh-CN" sz="2800" b="1">
                <a:solidFill>
                  <a:srgbClr val="000000"/>
                </a:solidFill>
              </a:rPr>
            </a:br>
            <a:r>
              <a:rPr lang="en-US" altLang="zh-CN" sz="2800" b="1">
                <a:solidFill>
                  <a:srgbClr val="000000"/>
                </a:solidFill>
              </a:rPr>
              <a:t>                        if(( i=Pop(S)) !=m) Push( &amp;T,i); </a:t>
            </a:r>
            <a:br>
              <a:rPr lang="en-US" altLang="zh-CN" sz="2800" b="1">
                <a:solidFill>
                  <a:srgbClr val="000000"/>
                </a:solidFill>
              </a:rPr>
            </a:br>
            <a:r>
              <a:rPr lang="en-US" altLang="zh-CN" sz="2800" b="1">
                <a:solidFill>
                  <a:srgbClr val="000000"/>
                </a:solidFill>
              </a:rPr>
              <a:t>                while (! StackEmpty( &amp;T)) </a:t>
            </a:r>
            <a:br>
              <a:rPr lang="en-US" altLang="zh-CN" sz="2800" b="1">
                <a:solidFill>
                  <a:srgbClr val="000000"/>
                </a:solidFill>
              </a:rPr>
            </a:br>
            <a:r>
              <a:rPr lang="en-US" altLang="zh-CN" sz="2800" b="1">
                <a:solidFill>
                  <a:srgbClr val="000000"/>
                </a:solidFill>
              </a:rPr>
              <a:t>                {</a:t>
            </a:r>
            <a:br>
              <a:rPr lang="en-US" altLang="zh-CN" sz="2800" b="1">
                <a:solidFill>
                  <a:srgbClr val="000000"/>
                </a:solidFill>
              </a:rPr>
            </a:br>
            <a:r>
              <a:rPr lang="en-US" altLang="zh-CN" sz="2800" b="1">
                <a:solidFill>
                  <a:srgbClr val="000000"/>
                </a:solidFill>
              </a:rPr>
              <a:t>                        i=Pop(&amp;T); Push(S,i); </a:t>
            </a:r>
            <a:br>
              <a:rPr lang="en-US" altLang="zh-CN" sz="2800" b="1">
                <a:solidFill>
                  <a:srgbClr val="000000"/>
                </a:solidFill>
              </a:rPr>
            </a:br>
            <a:r>
              <a:rPr lang="en-US" altLang="zh-CN" sz="2800" b="1">
                <a:solidFill>
                  <a:srgbClr val="000000"/>
                </a:solidFill>
              </a:rPr>
              <a:t>                }</a:t>
            </a:r>
            <a:br>
              <a:rPr lang="en-US" altLang="zh-CN" sz="2800" b="1">
                <a:solidFill>
                  <a:srgbClr val="000000"/>
                </a:solidFill>
              </a:rPr>
            </a:br>
            <a:r>
              <a:rPr lang="en-US" altLang="zh-CN" sz="2800" b="1">
                <a:solidFill>
                  <a:srgbClr val="000000"/>
                </a:solidFill>
              </a:rPr>
              <a:t>        }  </a:t>
            </a:r>
          </a:p>
          <a:p>
            <a:pPr>
              <a:lnSpc>
                <a:spcPct val="80000"/>
              </a:lnSpc>
              <a:buFont typeface="Wingdings" pitchFamily="2" charset="2"/>
              <a:buNone/>
            </a:pPr>
            <a:r>
              <a:rPr lang="zh-CN" altLang="en-US" sz="2800" b="1">
                <a:solidFill>
                  <a:srgbClr val="000000"/>
                </a:solidFill>
              </a:rPr>
              <a:t>答：程序段的功能是将一个非空栈中值等于</a:t>
            </a:r>
            <a:r>
              <a:rPr lang="en-US" altLang="zh-CN" sz="2800" b="1">
                <a:solidFill>
                  <a:srgbClr val="000000"/>
                </a:solidFill>
              </a:rPr>
              <a:t>m</a:t>
            </a:r>
            <a:r>
              <a:rPr lang="zh-CN" altLang="en-US" sz="2800" b="1">
                <a:solidFill>
                  <a:srgbClr val="000000"/>
                </a:solidFill>
              </a:rPr>
              <a:t>的元素全部删去 。 </a:t>
            </a:r>
            <a:br>
              <a:rPr lang="zh-CN" altLang="en-US" sz="2800" b="1">
                <a:solidFill>
                  <a:srgbClr val="000000"/>
                </a:solidFill>
              </a:rPr>
            </a:b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 calcmode="lin" valueType="num">
                                      <p:cBhvr additive="base">
                                        <p:cTn id="7" dur="500" fill="hold"/>
                                        <p:tgtEl>
                                          <p:spTgt spid="4505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5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body" idx="1"/>
          </p:nvPr>
        </p:nvSpPr>
        <p:spPr>
          <a:xfrm>
            <a:off x="301625" y="836613"/>
            <a:ext cx="8540750" cy="5262562"/>
          </a:xfrm>
        </p:spPr>
        <p:txBody>
          <a:bodyPr/>
          <a:lstStyle/>
          <a:p>
            <a:pPr>
              <a:lnSpc>
                <a:spcPct val="90000"/>
              </a:lnSpc>
            </a:pPr>
            <a:r>
              <a:rPr lang="en-US" altLang="zh-CN" sz="2800" b="1">
                <a:solidFill>
                  <a:srgbClr val="000000"/>
                </a:solidFill>
              </a:rPr>
              <a:t>void Demo3( CirQueue *Q) </a:t>
            </a:r>
          </a:p>
          <a:p>
            <a:pPr>
              <a:lnSpc>
                <a:spcPct val="90000"/>
              </a:lnSpc>
              <a:buFont typeface="Wingdings" pitchFamily="2" charset="2"/>
              <a:buNone/>
            </a:pPr>
            <a:r>
              <a:rPr lang="en-US" altLang="zh-CN" sz="2800" b="1">
                <a:solidFill>
                  <a:srgbClr val="000000"/>
                </a:solidFill>
              </a:rPr>
              <a:t>        {        // </a:t>
            </a:r>
            <a:r>
              <a:rPr lang="zh-CN" altLang="en-US" sz="2800" b="1">
                <a:solidFill>
                  <a:srgbClr val="000000"/>
                </a:solidFill>
              </a:rPr>
              <a:t>设</a:t>
            </a:r>
            <a:r>
              <a:rPr lang="en-US" altLang="zh-CN" sz="2800" b="1">
                <a:solidFill>
                  <a:srgbClr val="000000"/>
                </a:solidFill>
              </a:rPr>
              <a:t>DataType </a:t>
            </a:r>
            <a:r>
              <a:rPr lang="zh-CN" altLang="en-US" sz="2800" b="1">
                <a:solidFill>
                  <a:srgbClr val="000000"/>
                </a:solidFill>
              </a:rPr>
              <a:t>为</a:t>
            </a:r>
            <a:r>
              <a:rPr lang="en-US" altLang="zh-CN" sz="2800" b="1">
                <a:solidFill>
                  <a:srgbClr val="000000"/>
                </a:solidFill>
              </a:rPr>
              <a:t>int </a:t>
            </a:r>
            <a:r>
              <a:rPr lang="zh-CN" altLang="en-US" sz="2800" b="1">
                <a:solidFill>
                  <a:srgbClr val="000000"/>
                </a:solidFill>
              </a:rPr>
              <a:t>型</a:t>
            </a:r>
            <a:br>
              <a:rPr lang="zh-CN" altLang="en-US" sz="2800" b="1">
                <a:solidFill>
                  <a:srgbClr val="000000"/>
                </a:solidFill>
              </a:rPr>
            </a:br>
            <a:r>
              <a:rPr lang="zh-CN" altLang="en-US" sz="2800" b="1">
                <a:solidFill>
                  <a:srgbClr val="000000"/>
                </a:solidFill>
              </a:rPr>
              <a:t>                </a:t>
            </a:r>
            <a:r>
              <a:rPr lang="en-US" altLang="zh-CN" sz="2800" b="1">
                <a:solidFill>
                  <a:srgbClr val="000000"/>
                </a:solidFill>
              </a:rPr>
              <a:t>int x; SeqStack S; </a:t>
            </a:r>
            <a:br>
              <a:rPr lang="en-US" altLang="zh-CN" sz="2800" b="1">
                <a:solidFill>
                  <a:srgbClr val="000000"/>
                </a:solidFill>
              </a:rPr>
            </a:br>
            <a:r>
              <a:rPr lang="en-US" altLang="zh-CN" sz="2800" b="1">
                <a:solidFill>
                  <a:srgbClr val="000000"/>
                </a:solidFill>
              </a:rPr>
              <a:t>                InitStack( &amp;S);</a:t>
            </a:r>
            <a:br>
              <a:rPr lang="en-US" altLang="zh-CN" sz="2800" b="1">
                <a:solidFill>
                  <a:srgbClr val="000000"/>
                </a:solidFill>
              </a:rPr>
            </a:br>
            <a:r>
              <a:rPr lang="en-US" altLang="zh-CN" sz="2800" b="1">
                <a:solidFill>
                  <a:srgbClr val="000000"/>
                </a:solidFill>
              </a:rPr>
              <a:t>                while (! QueueEmpty( Q ))</a:t>
            </a:r>
            <a:br>
              <a:rPr lang="en-US" altLang="zh-CN" sz="2800" b="1">
                <a:solidFill>
                  <a:srgbClr val="000000"/>
                </a:solidFill>
              </a:rPr>
            </a:br>
            <a:r>
              <a:rPr lang="en-US" altLang="zh-CN" sz="2800" b="1">
                <a:solidFill>
                  <a:srgbClr val="000000"/>
                </a:solidFill>
              </a:rPr>
              <a:t>                        {x=DeQueue( Q); Push( &amp;S,x);} </a:t>
            </a:r>
            <a:br>
              <a:rPr lang="en-US" altLang="zh-CN" sz="2800" b="1">
                <a:solidFill>
                  <a:srgbClr val="000000"/>
                </a:solidFill>
              </a:rPr>
            </a:br>
            <a:r>
              <a:rPr lang="en-US" altLang="zh-CN" sz="2800" b="1">
                <a:solidFill>
                  <a:srgbClr val="000000"/>
                </a:solidFill>
              </a:rPr>
              <a:t>                while (! StackEmpty( &amp;s)) </a:t>
            </a:r>
            <a:br>
              <a:rPr lang="en-US" altLang="zh-CN" sz="2800" b="1">
                <a:solidFill>
                  <a:srgbClr val="000000"/>
                </a:solidFill>
              </a:rPr>
            </a:br>
            <a:r>
              <a:rPr lang="en-US" altLang="zh-CN" sz="2800" b="1">
                <a:solidFill>
                  <a:srgbClr val="000000"/>
                </a:solidFill>
              </a:rPr>
              <a:t>                        { x=Pop(&amp;S); EnQueue( Q,x );}</a:t>
            </a:r>
            <a:br>
              <a:rPr lang="en-US" altLang="zh-CN" sz="2800" b="1">
                <a:solidFill>
                  <a:srgbClr val="000000"/>
                </a:solidFill>
              </a:rPr>
            </a:br>
            <a:r>
              <a:rPr lang="en-US" altLang="zh-CN" sz="2800" b="1">
                <a:solidFill>
                  <a:srgbClr val="000000"/>
                </a:solidFill>
              </a:rPr>
              <a:t>        }// Demo3  </a:t>
            </a:r>
          </a:p>
          <a:p>
            <a:pPr>
              <a:lnSpc>
                <a:spcPct val="90000"/>
              </a:lnSpc>
              <a:buFont typeface="Wingdings" pitchFamily="2" charset="2"/>
              <a:buNone/>
            </a:pPr>
            <a:r>
              <a:rPr lang="zh-CN" altLang="en-US" sz="2800" b="1">
                <a:solidFill>
                  <a:srgbClr val="000000"/>
                </a:solidFill>
              </a:rPr>
              <a:t>答：程序段的功能是将一个循环队列反向排列，原来的队头变成队尾，原来的队尾变成队头。  </a:t>
            </a:r>
            <a:br>
              <a:rPr lang="zh-CN" altLang="en-US" sz="2800" b="1">
                <a:solidFill>
                  <a:srgbClr val="000000"/>
                </a:solidFill>
              </a:rPr>
            </a:br>
            <a:endParaRPr lang="zh-CN" altLang="en-US" sz="28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6082">
                                            <p:txEl>
                                              <p:pRg st="2" end="2"/>
                                            </p:txEl>
                                          </p:spTgt>
                                        </p:tgtEl>
                                        <p:attrNameLst>
                                          <p:attrName>style.visibility</p:attrName>
                                        </p:attrNameLst>
                                      </p:cBhvr>
                                      <p:to>
                                        <p:strVal val="visible"/>
                                      </p:to>
                                    </p:set>
                                    <p:anim calcmode="lin" valueType="num">
                                      <p:cBhvr additive="base">
                                        <p:cTn id="7" dur="500" fill="hold"/>
                                        <p:tgtEl>
                                          <p:spTgt spid="4608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8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body" idx="1"/>
          </p:nvPr>
        </p:nvSpPr>
        <p:spPr>
          <a:xfrm>
            <a:off x="301625" y="836613"/>
            <a:ext cx="8540750" cy="5262562"/>
          </a:xfrm>
        </p:spPr>
        <p:txBody>
          <a:bodyPr/>
          <a:lstStyle/>
          <a:p>
            <a:pPr>
              <a:lnSpc>
                <a:spcPct val="90000"/>
              </a:lnSpc>
            </a:pPr>
            <a:r>
              <a:rPr lang="en-US" altLang="zh-CN" sz="2400" b="1">
                <a:solidFill>
                  <a:srgbClr val="000000"/>
                </a:solidFill>
              </a:rPr>
              <a:t>CirQueue Q1, Q2; // </a:t>
            </a:r>
            <a:r>
              <a:rPr lang="zh-CN" altLang="en-US" sz="2400" b="1">
                <a:solidFill>
                  <a:srgbClr val="000000"/>
                </a:solidFill>
              </a:rPr>
              <a:t>设</a:t>
            </a:r>
            <a:r>
              <a:rPr lang="en-US" altLang="zh-CN" sz="2400" b="1">
                <a:solidFill>
                  <a:srgbClr val="000000"/>
                </a:solidFill>
              </a:rPr>
              <a:t>DataType </a:t>
            </a:r>
            <a:r>
              <a:rPr lang="zh-CN" altLang="en-US" sz="2400" b="1">
                <a:solidFill>
                  <a:srgbClr val="000000"/>
                </a:solidFill>
              </a:rPr>
              <a:t>为</a:t>
            </a:r>
            <a:r>
              <a:rPr lang="en-US" altLang="zh-CN" sz="2400" b="1">
                <a:solidFill>
                  <a:srgbClr val="000000"/>
                </a:solidFill>
              </a:rPr>
              <a:t>int </a:t>
            </a:r>
            <a:r>
              <a:rPr lang="zh-CN" altLang="en-US" sz="2400" b="1">
                <a:solidFill>
                  <a:srgbClr val="000000"/>
                </a:solidFill>
              </a:rPr>
              <a:t>型</a:t>
            </a:r>
            <a:br>
              <a:rPr lang="zh-CN" altLang="en-US" sz="2400" b="1">
                <a:solidFill>
                  <a:srgbClr val="000000"/>
                </a:solidFill>
              </a:rPr>
            </a:br>
            <a:r>
              <a:rPr lang="zh-CN" altLang="en-US" sz="2400" b="1">
                <a:solidFill>
                  <a:srgbClr val="000000"/>
                </a:solidFill>
              </a:rPr>
              <a:t>        </a:t>
            </a:r>
            <a:r>
              <a:rPr lang="en-US" altLang="zh-CN" sz="2400" b="1">
                <a:solidFill>
                  <a:srgbClr val="000000"/>
                </a:solidFill>
              </a:rPr>
              <a:t>int x, i , m = 0;</a:t>
            </a:r>
            <a:br>
              <a:rPr lang="en-US" altLang="zh-CN" sz="2400" b="1">
                <a:solidFill>
                  <a:srgbClr val="000000"/>
                </a:solidFill>
              </a:rPr>
            </a:br>
            <a:r>
              <a:rPr lang="en-US" altLang="zh-CN" sz="2400" b="1">
                <a:solidFill>
                  <a:srgbClr val="000000"/>
                </a:solidFill>
              </a:rPr>
              <a:t>        ...         // </a:t>
            </a:r>
            <a:r>
              <a:rPr lang="zh-CN" altLang="en-US" sz="2400" b="1">
                <a:solidFill>
                  <a:srgbClr val="000000"/>
                </a:solidFill>
              </a:rPr>
              <a:t>设</a:t>
            </a:r>
            <a:r>
              <a:rPr lang="en-US" altLang="zh-CN" sz="2400" b="1">
                <a:solidFill>
                  <a:srgbClr val="000000"/>
                </a:solidFill>
              </a:rPr>
              <a:t>Q1</a:t>
            </a:r>
            <a:r>
              <a:rPr lang="zh-CN" altLang="en-US" sz="2400" b="1">
                <a:solidFill>
                  <a:srgbClr val="000000"/>
                </a:solidFill>
              </a:rPr>
              <a:t>已有内容， </a:t>
            </a:r>
            <a:r>
              <a:rPr lang="en-US" altLang="zh-CN" sz="2400" b="1">
                <a:solidFill>
                  <a:srgbClr val="000000"/>
                </a:solidFill>
              </a:rPr>
              <a:t>Q2</a:t>
            </a:r>
            <a:r>
              <a:rPr lang="zh-CN" altLang="en-US" sz="2400" b="1">
                <a:solidFill>
                  <a:srgbClr val="000000"/>
                </a:solidFill>
              </a:rPr>
              <a:t>已初始化过 </a:t>
            </a:r>
            <a:br>
              <a:rPr lang="zh-CN" altLang="en-US" sz="2400" b="1">
                <a:solidFill>
                  <a:srgbClr val="000000"/>
                </a:solidFill>
              </a:rPr>
            </a:br>
            <a:r>
              <a:rPr lang="zh-CN" altLang="en-US" sz="2400" b="1">
                <a:solidFill>
                  <a:srgbClr val="000000"/>
                </a:solidFill>
              </a:rPr>
              <a:t>        </a:t>
            </a:r>
            <a:r>
              <a:rPr lang="en-US" altLang="zh-CN" sz="2400" b="1">
                <a:solidFill>
                  <a:srgbClr val="000000"/>
                </a:solidFill>
              </a:rPr>
              <a:t>while ( ! QueueEmpty( &amp;Q1) ) </a:t>
            </a:r>
            <a:br>
              <a:rPr lang="en-US" altLang="zh-CN" sz="2400" b="1">
                <a:solidFill>
                  <a:srgbClr val="000000"/>
                </a:solidFill>
              </a:rPr>
            </a:br>
            <a:r>
              <a:rPr lang="en-US" altLang="zh-CN" sz="2400" b="1">
                <a:solidFill>
                  <a:srgbClr val="000000"/>
                </a:solidFill>
              </a:rPr>
              <a:t>     { x=DeQueue( &amp;Q1 ) ; EnQueue(&amp;Q2, x); m++;} </a:t>
            </a:r>
            <a:br>
              <a:rPr lang="en-US" altLang="zh-CN" sz="2400" b="1">
                <a:solidFill>
                  <a:srgbClr val="000000"/>
                </a:solidFill>
              </a:rPr>
            </a:br>
            <a:r>
              <a:rPr lang="en-US" altLang="zh-CN" sz="2400" b="1">
                <a:solidFill>
                  <a:srgbClr val="000000"/>
                </a:solidFill>
              </a:rPr>
              <a:t>        for (i=0; i&lt; m; i++) </a:t>
            </a:r>
            <a:br>
              <a:rPr lang="en-US" altLang="zh-CN" sz="2400" b="1">
                <a:solidFill>
                  <a:srgbClr val="000000"/>
                </a:solidFill>
              </a:rPr>
            </a:br>
            <a:r>
              <a:rPr lang="en-US" altLang="zh-CN" sz="2400" b="1">
                <a:solidFill>
                  <a:srgbClr val="000000"/>
                </a:solidFill>
              </a:rPr>
              <a:t>                { x=DeQueue(&amp;Q2) ; </a:t>
            </a:r>
            <a:br>
              <a:rPr lang="en-US" altLang="zh-CN" sz="2400" b="1">
                <a:solidFill>
                  <a:srgbClr val="000000"/>
                </a:solidFill>
              </a:rPr>
            </a:br>
            <a:r>
              <a:rPr lang="en-US" altLang="zh-CN" sz="2400" b="1">
                <a:solidFill>
                  <a:srgbClr val="000000"/>
                </a:solidFill>
              </a:rPr>
              <a:t>                   EnQueue( &amp;Q1, x) ; EnQueue( &amp;Q2, x);}</a:t>
            </a:r>
            <a:br>
              <a:rPr lang="en-US" altLang="zh-CN" sz="2400" b="1">
                <a:solidFill>
                  <a:srgbClr val="000000"/>
                </a:solidFill>
              </a:rPr>
            </a:br>
            <a:r>
              <a:rPr lang="en-US" altLang="zh-CN" sz="2400" b="1">
                <a:solidFill>
                  <a:srgbClr val="000000"/>
                </a:solidFill>
              </a:rPr>
              <a:t> </a:t>
            </a:r>
          </a:p>
          <a:p>
            <a:pPr>
              <a:lnSpc>
                <a:spcPct val="90000"/>
              </a:lnSpc>
              <a:buFont typeface="Wingdings" pitchFamily="2" charset="2"/>
              <a:buNone/>
            </a:pPr>
            <a:r>
              <a:rPr lang="zh-CN" altLang="en-US" sz="2400" b="1">
                <a:solidFill>
                  <a:srgbClr val="000000"/>
                </a:solidFill>
              </a:rPr>
              <a:t>答：这段程序的功能是将队列</a:t>
            </a:r>
            <a:r>
              <a:rPr lang="en-US" altLang="zh-CN" sz="2400" b="1">
                <a:solidFill>
                  <a:srgbClr val="000000"/>
                </a:solidFill>
              </a:rPr>
              <a:t>1</a:t>
            </a:r>
            <a:r>
              <a:rPr lang="zh-CN" altLang="en-US" sz="2400" b="1">
                <a:solidFill>
                  <a:srgbClr val="000000"/>
                </a:solidFill>
              </a:rPr>
              <a:t>的所有元素复制到队列</a:t>
            </a:r>
            <a:r>
              <a:rPr lang="en-US" altLang="zh-CN" sz="2400" b="1">
                <a:solidFill>
                  <a:srgbClr val="000000"/>
                </a:solidFill>
              </a:rPr>
              <a:t>2</a:t>
            </a:r>
            <a:r>
              <a:rPr lang="zh-CN" altLang="en-US" sz="2400" b="1">
                <a:solidFill>
                  <a:srgbClr val="000000"/>
                </a:solidFill>
              </a:rPr>
              <a:t>中去，但其执行过程是先把队列</a:t>
            </a:r>
            <a:r>
              <a:rPr lang="en-US" altLang="zh-CN" sz="2400" b="1">
                <a:solidFill>
                  <a:srgbClr val="000000"/>
                </a:solidFill>
              </a:rPr>
              <a:t>1</a:t>
            </a:r>
            <a:r>
              <a:rPr lang="zh-CN" altLang="en-US" sz="2400" b="1">
                <a:solidFill>
                  <a:srgbClr val="000000"/>
                </a:solidFill>
              </a:rPr>
              <a:t>的元素全部出队，进入队列</a:t>
            </a:r>
            <a:r>
              <a:rPr lang="en-US" altLang="zh-CN" sz="2400" b="1">
                <a:solidFill>
                  <a:srgbClr val="000000"/>
                </a:solidFill>
              </a:rPr>
              <a:t>2</a:t>
            </a:r>
            <a:r>
              <a:rPr lang="zh-CN" altLang="en-US" sz="2400" b="1">
                <a:solidFill>
                  <a:srgbClr val="000000"/>
                </a:solidFill>
              </a:rPr>
              <a:t>，然后再把队列</a:t>
            </a:r>
            <a:r>
              <a:rPr lang="en-US" altLang="zh-CN" sz="2400" b="1">
                <a:solidFill>
                  <a:srgbClr val="000000"/>
                </a:solidFill>
              </a:rPr>
              <a:t>2</a:t>
            </a:r>
            <a:r>
              <a:rPr lang="zh-CN" altLang="en-US" sz="2400" b="1">
                <a:solidFill>
                  <a:srgbClr val="000000"/>
                </a:solidFill>
              </a:rPr>
              <a:t>的元素复制到队列</a:t>
            </a:r>
            <a:r>
              <a:rPr lang="en-US" altLang="zh-CN" sz="2400" b="1">
                <a:solidFill>
                  <a:srgbClr val="000000"/>
                </a:solidFill>
              </a:rPr>
              <a:t>1</a:t>
            </a:r>
            <a:r>
              <a:rPr lang="zh-CN" altLang="en-US" sz="2400" b="1">
                <a:solidFill>
                  <a:srgbClr val="000000"/>
                </a:solidFill>
              </a:rPr>
              <a:t>中。  </a:t>
            </a:r>
            <a:br>
              <a:rPr lang="zh-CN" altLang="en-US" sz="2400" b="1">
                <a:solidFill>
                  <a:srgbClr val="000000"/>
                </a:solidFill>
              </a:rPr>
            </a:br>
            <a:endParaRPr lang="zh-CN" altLang="en-US" sz="24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6">
                                            <p:txEl>
                                              <p:pRg st="1" end="1"/>
                                            </p:txEl>
                                          </p:spTgt>
                                        </p:tgtEl>
                                        <p:attrNameLst>
                                          <p:attrName>style.visibility</p:attrName>
                                        </p:attrNameLst>
                                      </p:cBhvr>
                                      <p:to>
                                        <p:strVal val="visible"/>
                                      </p:to>
                                    </p:set>
                                    <p:anim calcmode="lin" valueType="num">
                                      <p:cBhvr additive="base">
                                        <p:cTn id="7" dur="500" fill="hold"/>
                                        <p:tgtEl>
                                          <p:spTgt spid="47106">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710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95288" y="404813"/>
            <a:ext cx="8569325" cy="5943600"/>
          </a:xfrm>
          <a:prstGeom prst="rect">
            <a:avLst/>
          </a:prstGeom>
          <a:noFill/>
          <a:ln w="9525">
            <a:noFill/>
            <a:miter lim="800000"/>
            <a:headEnd/>
            <a:tailEnd/>
          </a:ln>
        </p:spPr>
        <p:txBody>
          <a:bodyPr>
            <a:spAutoFit/>
          </a:bodyPr>
          <a:lstStyle/>
          <a:p>
            <a:r>
              <a:rPr lang="en-US" altLang="zh-CN" dirty="0"/>
              <a:t>4.</a:t>
            </a:r>
            <a:r>
              <a:rPr lang="zh-CN" altLang="en-US" dirty="0"/>
              <a:t>在双向链表指针</a:t>
            </a:r>
            <a:r>
              <a:rPr lang="en-US" altLang="zh-CN" dirty="0"/>
              <a:t>p</a:t>
            </a:r>
            <a:r>
              <a:rPr lang="zh-CN" altLang="en-US" dirty="0"/>
              <a:t>的结点前插入一个指针</a:t>
            </a:r>
            <a:r>
              <a:rPr lang="en-US" altLang="zh-CN" dirty="0"/>
              <a:t>q</a:t>
            </a:r>
            <a:r>
              <a:rPr lang="zh-CN" altLang="en-US" dirty="0"/>
              <a:t>的结点操作是（C ）注</a:t>
            </a:r>
            <a:r>
              <a:rPr lang="en-US" altLang="zh-CN" dirty="0"/>
              <a:t>:</a:t>
            </a:r>
            <a:r>
              <a:rPr lang="zh-CN" altLang="en-US" dirty="0"/>
              <a:t>双向链表的结点结构为</a:t>
            </a:r>
            <a:r>
              <a:rPr lang="en-US" altLang="zh-CN" dirty="0"/>
              <a:t>(</a:t>
            </a:r>
            <a:r>
              <a:rPr lang="en-US" altLang="zh-CN" dirty="0" err="1"/>
              <a:t>pre,data,next</a:t>
            </a:r>
            <a:r>
              <a:rPr lang="en-US" altLang="zh-CN" dirty="0"/>
              <a:t>)</a:t>
            </a:r>
            <a:r>
              <a:rPr lang="zh-CN" altLang="en-US" dirty="0"/>
              <a:t>。 </a:t>
            </a:r>
          </a:p>
          <a:p>
            <a:r>
              <a:rPr lang="en-US" altLang="zh-CN" dirty="0"/>
              <a:t>A.  p-&gt;pre=</a:t>
            </a:r>
            <a:r>
              <a:rPr lang="en-US" altLang="zh-CN" dirty="0" err="1"/>
              <a:t>q;q</a:t>
            </a:r>
            <a:r>
              <a:rPr lang="en-US" altLang="zh-CN" dirty="0"/>
              <a:t>-&gt;next=</a:t>
            </a:r>
            <a:r>
              <a:rPr lang="en-US" altLang="zh-CN" dirty="0" err="1"/>
              <a:t>p;p</a:t>
            </a:r>
            <a:r>
              <a:rPr lang="en-US" altLang="zh-CN" dirty="0"/>
              <a:t>-&gt;pre-&gt;next=</a:t>
            </a:r>
            <a:r>
              <a:rPr lang="en-US" altLang="zh-CN" dirty="0" err="1"/>
              <a:t>q;q</a:t>
            </a:r>
            <a:r>
              <a:rPr lang="en-US" altLang="zh-CN" dirty="0"/>
              <a:t>-&gt;pre=q</a:t>
            </a:r>
            <a:r>
              <a:rPr lang="zh-CN" altLang="en-US" dirty="0"/>
              <a:t>；</a:t>
            </a:r>
          </a:p>
          <a:p>
            <a:r>
              <a:rPr lang="en-US" altLang="zh-CN" dirty="0"/>
              <a:t>B.  p-&gt;pre=</a:t>
            </a:r>
            <a:r>
              <a:rPr lang="en-US" altLang="zh-CN" dirty="0" err="1"/>
              <a:t>q;p</a:t>
            </a:r>
            <a:r>
              <a:rPr lang="en-US" altLang="zh-CN" dirty="0"/>
              <a:t>-&gt;pre-&gt;next=</a:t>
            </a:r>
            <a:r>
              <a:rPr lang="en-US" altLang="zh-CN" dirty="0" err="1"/>
              <a:t>q;q</a:t>
            </a:r>
            <a:r>
              <a:rPr lang="en-US" altLang="zh-CN" dirty="0"/>
              <a:t>-&gt;next=</a:t>
            </a:r>
            <a:r>
              <a:rPr lang="en-US" altLang="zh-CN" dirty="0" err="1"/>
              <a:t>p;q</a:t>
            </a:r>
            <a:r>
              <a:rPr lang="en-US" altLang="zh-CN" dirty="0"/>
              <a:t>-&gt;pre=p-&gt;pre;</a:t>
            </a:r>
          </a:p>
          <a:p>
            <a:r>
              <a:rPr lang="en-US" altLang="zh-CN" dirty="0"/>
              <a:t>C.  q-&gt;next=</a:t>
            </a:r>
            <a:r>
              <a:rPr lang="en-US" altLang="zh-CN" dirty="0" err="1"/>
              <a:t>p;q</a:t>
            </a:r>
            <a:r>
              <a:rPr lang="en-US" altLang="zh-CN" dirty="0"/>
              <a:t>-&gt;pre=p-&gt;</a:t>
            </a:r>
            <a:r>
              <a:rPr lang="en-US" altLang="zh-CN" dirty="0" err="1"/>
              <a:t>pre;p</a:t>
            </a:r>
            <a:r>
              <a:rPr lang="en-US" altLang="zh-CN" dirty="0"/>
              <a:t>-&gt;pre-&gt;next=</a:t>
            </a:r>
            <a:r>
              <a:rPr lang="en-US" altLang="zh-CN" dirty="0" err="1"/>
              <a:t>q;p</a:t>
            </a:r>
            <a:r>
              <a:rPr lang="en-US" altLang="zh-CN" dirty="0"/>
              <a:t>-&gt;pre=q;</a:t>
            </a:r>
          </a:p>
          <a:p>
            <a:r>
              <a:rPr lang="en-US" altLang="zh-CN" dirty="0"/>
              <a:t>D.  q-&gt;pre=p-&gt;</a:t>
            </a:r>
            <a:r>
              <a:rPr lang="en-US" altLang="zh-CN" dirty="0" err="1"/>
              <a:t>pre;q</a:t>
            </a:r>
            <a:r>
              <a:rPr lang="en-US" altLang="zh-CN" dirty="0"/>
              <a:t>-&gt;next=</a:t>
            </a:r>
            <a:r>
              <a:rPr lang="en-US" altLang="zh-CN" dirty="0" err="1"/>
              <a:t>q;p</a:t>
            </a:r>
            <a:r>
              <a:rPr lang="en-US" altLang="zh-CN" dirty="0"/>
              <a:t>-&gt;pre=</a:t>
            </a:r>
            <a:r>
              <a:rPr lang="en-US" altLang="zh-CN" dirty="0" err="1"/>
              <a:t>q;p</a:t>
            </a:r>
            <a:r>
              <a:rPr lang="en-US" altLang="zh-CN" dirty="0"/>
              <a:t>-&gt;pre=q;</a:t>
            </a:r>
            <a:endParaRPr lang="zh-CN" altLang="en-US" dirty="0"/>
          </a:p>
          <a:p>
            <a:r>
              <a:rPr lang="en-US" altLang="zh-CN" dirty="0"/>
              <a:t>5.</a:t>
            </a:r>
            <a:r>
              <a:rPr lang="zh-CN" altLang="en-US" dirty="0"/>
              <a:t>栈的特点是（  ①B ）</a:t>
            </a:r>
            <a:r>
              <a:rPr lang="en-US" altLang="zh-CN" dirty="0"/>
              <a:t>,</a:t>
            </a:r>
            <a:r>
              <a:rPr lang="zh-CN" altLang="en-US" dirty="0"/>
              <a:t>队列的特点是（  ②</a:t>
            </a:r>
            <a:r>
              <a:rPr lang="en-US" dirty="0"/>
              <a:t> </a:t>
            </a:r>
            <a:r>
              <a:rPr lang="zh-CN" altLang="en-US" dirty="0"/>
              <a:t>A）</a:t>
            </a:r>
            <a:r>
              <a:rPr lang="en-US" altLang="zh-CN" dirty="0"/>
              <a:t>,</a:t>
            </a:r>
            <a:r>
              <a:rPr lang="zh-CN" altLang="en-US" dirty="0"/>
              <a:t>栈和队列都是（  ③C</a:t>
            </a:r>
            <a:r>
              <a:rPr lang="en-US" altLang="zh-CN" dirty="0"/>
              <a:t>  </a:t>
            </a:r>
            <a:r>
              <a:rPr lang="zh-CN" altLang="en-US" dirty="0"/>
              <a:t>）。若进栈序列为</a:t>
            </a:r>
            <a:r>
              <a:rPr lang="en-US" altLang="zh-CN" dirty="0"/>
              <a:t>1,2,3,4 </a:t>
            </a:r>
            <a:r>
              <a:rPr lang="zh-CN" altLang="en-US" dirty="0"/>
              <a:t>则（  ④C</a:t>
            </a:r>
            <a:r>
              <a:rPr lang="en-US" altLang="zh-CN" dirty="0"/>
              <a:t> </a:t>
            </a:r>
            <a:r>
              <a:rPr lang="zh-CN" altLang="en-US" dirty="0"/>
              <a:t>）不可能是一个出栈序列（不一定全部进栈后再出栈）；若进队列的序列为</a:t>
            </a:r>
            <a:r>
              <a:rPr lang="en-US" altLang="zh-CN" dirty="0"/>
              <a:t>1,2,3,4 </a:t>
            </a:r>
            <a:r>
              <a:rPr lang="zh-CN" altLang="en-US" dirty="0"/>
              <a:t>则（  ⑤E</a:t>
            </a:r>
            <a:r>
              <a:rPr lang="en-US" altLang="zh-CN" dirty="0"/>
              <a:t> </a:t>
            </a:r>
            <a:r>
              <a:rPr lang="zh-CN" altLang="en-US" dirty="0"/>
              <a:t>）是一个出队列序列。</a:t>
            </a:r>
            <a:endParaRPr lang="en-US" dirty="0"/>
          </a:p>
          <a:p>
            <a:r>
              <a:rPr lang="en-US" dirty="0"/>
              <a:t>①</a:t>
            </a:r>
            <a:r>
              <a:rPr lang="en-US" altLang="zh-CN" dirty="0"/>
              <a:t>, ②: A. </a:t>
            </a:r>
            <a:r>
              <a:rPr lang="zh-CN" altLang="en-US" dirty="0"/>
              <a:t>先进先出          </a:t>
            </a:r>
            <a:r>
              <a:rPr lang="en-US" altLang="zh-CN" dirty="0"/>
              <a:t>B. </a:t>
            </a:r>
            <a:r>
              <a:rPr lang="zh-CN" altLang="en-US" dirty="0"/>
              <a:t>后进先出        </a:t>
            </a:r>
            <a:r>
              <a:rPr lang="en-US" altLang="zh-CN" dirty="0"/>
              <a:t>C. </a:t>
            </a:r>
            <a:r>
              <a:rPr lang="zh-CN" altLang="en-US" dirty="0"/>
              <a:t>进优于出      </a:t>
            </a:r>
            <a:r>
              <a:rPr lang="en-US" altLang="zh-CN" dirty="0"/>
              <a:t>D. </a:t>
            </a:r>
            <a:r>
              <a:rPr lang="zh-CN" altLang="en-US" dirty="0"/>
              <a:t>出优于进</a:t>
            </a:r>
          </a:p>
          <a:p>
            <a:r>
              <a:rPr lang="zh-CN" altLang="en-US" dirty="0"/>
              <a:t>③</a:t>
            </a:r>
            <a:r>
              <a:rPr lang="en-US" altLang="zh-CN" dirty="0"/>
              <a:t>: A.</a:t>
            </a:r>
            <a:r>
              <a:rPr lang="zh-CN" altLang="en-US" dirty="0"/>
              <a:t>顺序存储的线性结构     </a:t>
            </a:r>
            <a:r>
              <a:rPr lang="en-US" altLang="zh-CN" dirty="0"/>
              <a:t>B.</a:t>
            </a:r>
            <a:r>
              <a:rPr lang="zh-CN" altLang="en-US" dirty="0"/>
              <a:t>链式存储的线性结构  </a:t>
            </a:r>
          </a:p>
          <a:p>
            <a:r>
              <a:rPr lang="en-US" altLang="zh-CN" dirty="0"/>
              <a:t>C.</a:t>
            </a:r>
            <a:r>
              <a:rPr lang="zh-CN" altLang="en-US" dirty="0"/>
              <a:t>限制存取点的线性结构   </a:t>
            </a:r>
            <a:r>
              <a:rPr lang="en-US" altLang="zh-CN" dirty="0"/>
              <a:t>D.</a:t>
            </a:r>
            <a:r>
              <a:rPr lang="zh-CN" altLang="en-US" dirty="0"/>
              <a:t>限制存取点的非线性结构</a:t>
            </a:r>
          </a:p>
          <a:p>
            <a:r>
              <a:rPr lang="zh-CN" altLang="en-US" dirty="0"/>
              <a:t>④</a:t>
            </a:r>
            <a:r>
              <a:rPr lang="en-US" altLang="zh-CN" dirty="0"/>
              <a:t>, ⑤: A. 3,2,1,4    B. 3,2,4,1    C. 4,2,3,1   D. 4,3,2,1    E. 1,2,3,4    F. 1,3,2,4</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95288" y="471488"/>
            <a:ext cx="8353425" cy="3786187"/>
          </a:xfrm>
          <a:prstGeom prst="rect">
            <a:avLst/>
          </a:prstGeom>
          <a:noFill/>
          <a:ln w="9525">
            <a:noFill/>
            <a:miter lim="800000"/>
            <a:headEnd/>
            <a:tailEnd/>
          </a:ln>
        </p:spPr>
        <p:txBody>
          <a:bodyPr anchor="ctr">
            <a:spAutoFit/>
          </a:bodyPr>
          <a:lstStyle/>
          <a:p>
            <a:pPr indent="266700"/>
            <a:r>
              <a:rPr lang="en-US" altLang="zh-CN" dirty="0"/>
              <a:t>6.</a:t>
            </a:r>
            <a:r>
              <a:rPr lang="zh-CN" altLang="en-US" dirty="0"/>
              <a:t>一个栈的输入序列为</a:t>
            </a:r>
            <a:r>
              <a:rPr lang="en-US" altLang="zh-CN" dirty="0"/>
              <a:t>123…n</a:t>
            </a:r>
            <a:r>
              <a:rPr lang="zh-CN" altLang="en-US" dirty="0"/>
              <a:t>，若输出序列的第一个元素是</a:t>
            </a:r>
            <a:r>
              <a:rPr lang="en-US" altLang="zh-CN" dirty="0"/>
              <a:t>n</a:t>
            </a:r>
            <a:r>
              <a:rPr lang="zh-CN" altLang="en-US" dirty="0"/>
              <a:t>，输出第</a:t>
            </a:r>
            <a:r>
              <a:rPr lang="en-US" altLang="zh-CN" dirty="0" err="1"/>
              <a:t>i</a:t>
            </a:r>
            <a:r>
              <a:rPr lang="zh-CN" altLang="en-US" dirty="0"/>
              <a:t>（</a:t>
            </a:r>
            <a:r>
              <a:rPr lang="en-US" altLang="zh-CN" dirty="0"/>
              <a:t>1&lt;=</a:t>
            </a:r>
            <a:r>
              <a:rPr lang="en-US" altLang="zh-CN" dirty="0" err="1"/>
              <a:t>i</a:t>
            </a:r>
            <a:r>
              <a:rPr lang="en-US" altLang="zh-CN" dirty="0"/>
              <a:t>&lt;=n</a:t>
            </a:r>
            <a:r>
              <a:rPr lang="zh-CN" altLang="en-US" dirty="0"/>
              <a:t>）个元素是（  B  ）。</a:t>
            </a:r>
          </a:p>
          <a:p>
            <a:pPr indent="266700">
              <a:buFontTx/>
              <a:buAutoNum type="alphaUcPeriod"/>
            </a:pPr>
            <a:r>
              <a:rPr lang="zh-CN" altLang="en-US" dirty="0"/>
              <a:t>不确定          </a:t>
            </a:r>
            <a:r>
              <a:rPr lang="en-US" altLang="zh-CN" dirty="0"/>
              <a:t>B. n-i+1          C.  </a:t>
            </a:r>
            <a:r>
              <a:rPr lang="en-US" altLang="zh-CN" dirty="0" err="1"/>
              <a:t>i</a:t>
            </a:r>
            <a:r>
              <a:rPr lang="en-US" altLang="zh-CN" dirty="0"/>
              <a:t>           D. n-</a:t>
            </a:r>
            <a:r>
              <a:rPr lang="en-US" altLang="zh-CN" dirty="0" err="1"/>
              <a:t>i</a:t>
            </a:r>
            <a:endParaRPr lang="en-US" altLang="zh-CN" dirty="0"/>
          </a:p>
          <a:p>
            <a:pPr indent="266700"/>
            <a:r>
              <a:rPr lang="en-US" altLang="zh-CN" dirty="0"/>
              <a:t>7.</a:t>
            </a:r>
            <a:r>
              <a:rPr lang="zh-CN" altLang="en-US" dirty="0"/>
              <a:t>若一个栈的输入序列为</a:t>
            </a:r>
            <a:r>
              <a:rPr lang="en-US" altLang="zh-CN" dirty="0"/>
              <a:t>1,2,3,…,n</a:t>
            </a:r>
            <a:r>
              <a:rPr lang="zh-CN" altLang="en-US" dirty="0"/>
              <a:t>，输出序列的第一个元素是</a:t>
            </a:r>
            <a:r>
              <a:rPr lang="en-US" altLang="zh-CN" dirty="0" err="1"/>
              <a:t>i</a:t>
            </a:r>
            <a:r>
              <a:rPr lang="zh-CN" altLang="en-US" dirty="0"/>
              <a:t>，则第</a:t>
            </a:r>
            <a:r>
              <a:rPr lang="en-US" altLang="zh-CN" dirty="0"/>
              <a:t>j</a:t>
            </a:r>
            <a:r>
              <a:rPr lang="zh-CN" altLang="en-US" dirty="0"/>
              <a:t>个输出元素是（  D   ）。</a:t>
            </a:r>
          </a:p>
          <a:p>
            <a:pPr indent="266700"/>
            <a:r>
              <a:rPr lang="zh-CN" altLang="en-US" dirty="0"/>
              <a:t> </a:t>
            </a:r>
            <a:r>
              <a:rPr lang="en-US" altLang="zh-CN" dirty="0"/>
              <a:t>A. i-j-1          B. </a:t>
            </a:r>
            <a:r>
              <a:rPr lang="en-US" altLang="zh-CN" dirty="0" err="1"/>
              <a:t>i</a:t>
            </a:r>
            <a:r>
              <a:rPr lang="en-US" altLang="zh-CN" dirty="0"/>
              <a:t>-j            C. j-i+1      D. </a:t>
            </a:r>
            <a:r>
              <a:rPr lang="zh-CN" altLang="en-US" dirty="0"/>
              <a:t>不确定的</a:t>
            </a:r>
          </a:p>
          <a:p>
            <a:pPr indent="266700"/>
            <a:r>
              <a:rPr lang="en-US" altLang="zh-CN" dirty="0"/>
              <a:t> 8.</a:t>
            </a:r>
            <a:r>
              <a:rPr lang="zh-CN" altLang="en-US" dirty="0"/>
              <a:t>若一个栈以向量</a:t>
            </a:r>
            <a:r>
              <a:rPr lang="en-US" altLang="zh-CN" dirty="0"/>
              <a:t>V[1..n]</a:t>
            </a:r>
            <a:r>
              <a:rPr lang="zh-CN" altLang="en-US" dirty="0"/>
              <a:t>存储，初始栈顶指针</a:t>
            </a:r>
            <a:r>
              <a:rPr lang="en-US" altLang="zh-CN" dirty="0"/>
              <a:t>top</a:t>
            </a:r>
            <a:r>
              <a:rPr lang="zh-CN" altLang="en-US" dirty="0"/>
              <a:t>为</a:t>
            </a:r>
            <a:r>
              <a:rPr lang="en-US" altLang="zh-CN" dirty="0">
                <a:solidFill>
                  <a:schemeClr val="tx2"/>
                </a:solidFill>
              </a:rPr>
              <a:t>n+1</a:t>
            </a:r>
            <a:r>
              <a:rPr lang="zh-CN" altLang="en-US" dirty="0"/>
              <a:t>，则下面</a:t>
            </a:r>
            <a:r>
              <a:rPr lang="en-US" altLang="zh-CN" dirty="0"/>
              <a:t>x</a:t>
            </a:r>
            <a:r>
              <a:rPr lang="zh-CN" altLang="en-US" dirty="0"/>
              <a:t>进栈的正确操作是</a:t>
            </a:r>
            <a:r>
              <a:rPr lang="en-US" altLang="zh-CN" dirty="0"/>
              <a:t>(  </a:t>
            </a:r>
            <a:r>
              <a:rPr lang="zh-CN" altLang="en-US" dirty="0"/>
              <a:t>C</a:t>
            </a:r>
            <a:r>
              <a:rPr lang="en-US" altLang="zh-CN" dirty="0"/>
              <a:t>  )</a:t>
            </a:r>
            <a:r>
              <a:rPr lang="zh-CN" altLang="en-US" dirty="0"/>
              <a:t>。</a:t>
            </a:r>
          </a:p>
          <a:p>
            <a:pPr indent="266700"/>
            <a:r>
              <a:rPr lang="en-US" altLang="zh-CN" dirty="0"/>
              <a:t>A</a:t>
            </a:r>
            <a:r>
              <a:rPr lang="zh-CN" altLang="en-US" dirty="0"/>
              <a:t>．</a:t>
            </a:r>
            <a:r>
              <a:rPr lang="en-US" altLang="zh-CN" dirty="0"/>
              <a:t>top:=top+1;  V [top]:=x            B.  V [top]:=x; top:=top+1    </a:t>
            </a:r>
          </a:p>
          <a:p>
            <a:pPr indent="266700"/>
            <a:r>
              <a:rPr lang="en-US" altLang="zh-CN" dirty="0"/>
              <a:t>C. top:=top-1;  V [top]:=x            D.  V [top]:=x; top:=top-1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23850" y="471488"/>
            <a:ext cx="8569325" cy="4154984"/>
          </a:xfrm>
          <a:prstGeom prst="rect">
            <a:avLst/>
          </a:prstGeom>
          <a:noFill/>
          <a:ln w="9525">
            <a:noFill/>
            <a:miter lim="800000"/>
            <a:headEnd/>
            <a:tailEnd/>
          </a:ln>
          <a:effectLst/>
        </p:spPr>
        <p:txBody>
          <a:bodyPr anchor="ctr">
            <a:spAutoFit/>
          </a:bodyPr>
          <a:lstStyle/>
          <a:p>
            <a:pPr indent="266700"/>
            <a:r>
              <a:rPr lang="en-US" sz="2400" b="0" dirty="0">
                <a:solidFill>
                  <a:srgbClr val="FF0000"/>
                </a:solidFill>
                <a:latin typeface="Times New Roman" pitchFamily="18" charset="0"/>
                <a:ea typeface="宋体" pitchFamily="2" charset="-122"/>
              </a:rPr>
              <a:t>11.</a:t>
            </a:r>
            <a:r>
              <a:rPr lang="zh-CN" altLang="en-US" sz="2400" b="0" dirty="0">
                <a:solidFill>
                  <a:srgbClr val="FF0000"/>
                </a:solidFill>
                <a:latin typeface="Times New Roman" pitchFamily="18" charset="0"/>
                <a:ea typeface="宋体" pitchFamily="2" charset="-122"/>
              </a:rPr>
              <a:t>循环队列存储在数组</a:t>
            </a:r>
            <a:r>
              <a:rPr lang="en-US" sz="2400" b="0" dirty="0">
                <a:solidFill>
                  <a:srgbClr val="FF0000"/>
                </a:solidFill>
                <a:latin typeface="Times New Roman" pitchFamily="18" charset="0"/>
                <a:ea typeface="宋体" pitchFamily="2" charset="-122"/>
              </a:rPr>
              <a:t>A[0..m]</a:t>
            </a:r>
            <a:r>
              <a:rPr lang="zh-CN" altLang="en-US" sz="2400" b="0" dirty="0">
                <a:solidFill>
                  <a:srgbClr val="FF0000"/>
                </a:solidFill>
                <a:latin typeface="Times New Roman" pitchFamily="18" charset="0"/>
                <a:ea typeface="宋体" pitchFamily="2" charset="-122"/>
              </a:rPr>
              <a:t>中，则入队时的操作为（D）。</a:t>
            </a:r>
          </a:p>
          <a:p>
            <a:pPr indent="266700"/>
            <a:r>
              <a:rPr lang="en-US" sz="2400" b="0" dirty="0">
                <a:solidFill>
                  <a:srgbClr val="FF0000"/>
                </a:solidFill>
                <a:latin typeface="Times New Roman" pitchFamily="18" charset="0"/>
                <a:ea typeface="宋体" pitchFamily="2" charset="-122"/>
              </a:rPr>
              <a:t>A. rear=rear+1               B. rear=(rear+1) mod (m-1)</a:t>
            </a:r>
          </a:p>
          <a:p>
            <a:pPr indent="266700"/>
            <a:r>
              <a:rPr lang="en-US" sz="2400" b="0" dirty="0">
                <a:solidFill>
                  <a:srgbClr val="FF0000"/>
                </a:solidFill>
                <a:latin typeface="Times New Roman" pitchFamily="18" charset="0"/>
                <a:ea typeface="宋体" pitchFamily="2" charset="-122"/>
              </a:rPr>
              <a:t>C. rear=(rear+1) mod m       D. rear=(rear+1)mod(m+1) </a:t>
            </a:r>
          </a:p>
          <a:p>
            <a:pPr indent="266700"/>
            <a:r>
              <a:rPr lang="en-US" sz="2400" b="0" dirty="0" smtClean="0">
                <a:latin typeface="Times New Roman" pitchFamily="18" charset="0"/>
              </a:rPr>
              <a:t>13</a:t>
            </a:r>
            <a:r>
              <a:rPr lang="en-US" sz="2400" b="0" dirty="0">
                <a:latin typeface="Times New Roman" pitchFamily="18" charset="0"/>
              </a:rPr>
              <a:t>.</a:t>
            </a:r>
            <a:r>
              <a:rPr lang="zh-CN" altLang="en-US" sz="2400" b="0" dirty="0">
                <a:latin typeface="Times New Roman" pitchFamily="18" charset="0"/>
              </a:rPr>
              <a:t>若用一个大小为</a:t>
            </a:r>
            <a:r>
              <a:rPr lang="en-US" sz="2400" b="0" dirty="0">
                <a:latin typeface="Times New Roman" pitchFamily="18" charset="0"/>
              </a:rPr>
              <a:t>6</a:t>
            </a:r>
            <a:r>
              <a:rPr lang="zh-CN" altLang="en-US" sz="2400" b="0" dirty="0">
                <a:latin typeface="Times New Roman" pitchFamily="18" charset="0"/>
              </a:rPr>
              <a:t>的数组来实现循环队列，且当前</a:t>
            </a:r>
            <a:r>
              <a:rPr lang="en-US" sz="2400" b="0" dirty="0">
                <a:latin typeface="Times New Roman" pitchFamily="18" charset="0"/>
              </a:rPr>
              <a:t>rear</a:t>
            </a:r>
            <a:r>
              <a:rPr lang="zh-CN" altLang="en-US" sz="2400" b="0" dirty="0">
                <a:latin typeface="Times New Roman" pitchFamily="18" charset="0"/>
              </a:rPr>
              <a:t>和</a:t>
            </a:r>
            <a:r>
              <a:rPr lang="en-US" sz="2400" b="0" dirty="0">
                <a:latin typeface="Times New Roman" pitchFamily="18" charset="0"/>
              </a:rPr>
              <a:t>front</a:t>
            </a:r>
            <a:r>
              <a:rPr lang="zh-CN" altLang="en-US" sz="2400" b="0" dirty="0">
                <a:latin typeface="Times New Roman" pitchFamily="18" charset="0"/>
              </a:rPr>
              <a:t>的值分别为</a:t>
            </a:r>
            <a:r>
              <a:rPr lang="en-US" sz="2400" b="0" dirty="0">
                <a:latin typeface="Times New Roman" pitchFamily="18" charset="0"/>
              </a:rPr>
              <a:t>0</a:t>
            </a:r>
            <a:r>
              <a:rPr lang="zh-CN" altLang="en-US" sz="2400" b="0" dirty="0">
                <a:latin typeface="Times New Roman" pitchFamily="18" charset="0"/>
              </a:rPr>
              <a:t>和</a:t>
            </a:r>
            <a:r>
              <a:rPr lang="en-US" sz="2400" b="0" dirty="0">
                <a:latin typeface="Times New Roman" pitchFamily="18" charset="0"/>
              </a:rPr>
              <a:t>3</a:t>
            </a:r>
            <a:r>
              <a:rPr lang="zh-CN" altLang="en-US" sz="2400" b="0" dirty="0">
                <a:latin typeface="Times New Roman" pitchFamily="18" charset="0"/>
              </a:rPr>
              <a:t>，当从队列中删除一个元素，再加入两个元素后，</a:t>
            </a:r>
            <a:r>
              <a:rPr lang="en-US" sz="2400" b="0" dirty="0">
                <a:latin typeface="Times New Roman" pitchFamily="18" charset="0"/>
              </a:rPr>
              <a:t>rear</a:t>
            </a:r>
            <a:r>
              <a:rPr lang="zh-CN" altLang="en-US" sz="2400" b="0" dirty="0">
                <a:latin typeface="Times New Roman" pitchFamily="18" charset="0"/>
              </a:rPr>
              <a:t>和</a:t>
            </a:r>
            <a:r>
              <a:rPr lang="en-US" sz="2400" b="0" dirty="0">
                <a:latin typeface="Times New Roman" pitchFamily="18" charset="0"/>
              </a:rPr>
              <a:t>front</a:t>
            </a:r>
            <a:r>
              <a:rPr lang="zh-CN" altLang="en-US" sz="2400" b="0" dirty="0">
                <a:latin typeface="Times New Roman" pitchFamily="18" charset="0"/>
              </a:rPr>
              <a:t>的值分别为多少？</a:t>
            </a:r>
            <a:r>
              <a:rPr lang="en-US" sz="2400" b="0" dirty="0">
                <a:latin typeface="Times New Roman" pitchFamily="18" charset="0"/>
              </a:rPr>
              <a:t>(</a:t>
            </a:r>
            <a:r>
              <a:rPr lang="zh-CN" altLang="en-US" sz="2400" b="0" dirty="0">
                <a:latin typeface="Times New Roman" pitchFamily="18" charset="0"/>
              </a:rPr>
              <a:t> B </a:t>
            </a:r>
            <a:r>
              <a:rPr lang="en-US" sz="2400" b="0" dirty="0">
                <a:latin typeface="Times New Roman" pitchFamily="18" charset="0"/>
              </a:rPr>
              <a:t>)</a:t>
            </a:r>
          </a:p>
          <a:p>
            <a:pPr indent="266700"/>
            <a:r>
              <a:rPr lang="en-US" sz="2400" b="0" dirty="0">
                <a:latin typeface="Times New Roman" pitchFamily="18" charset="0"/>
              </a:rPr>
              <a:t>A. 1</a:t>
            </a:r>
            <a:r>
              <a:rPr lang="zh-CN" altLang="en-US" sz="2400" b="0" dirty="0">
                <a:latin typeface="Times New Roman" pitchFamily="18" charset="0"/>
              </a:rPr>
              <a:t>和 </a:t>
            </a:r>
            <a:r>
              <a:rPr lang="en-US" sz="2400" b="0" dirty="0">
                <a:latin typeface="Times New Roman" pitchFamily="18" charset="0"/>
              </a:rPr>
              <a:t>5         B. 2</a:t>
            </a:r>
            <a:r>
              <a:rPr lang="zh-CN" altLang="en-US" sz="2400" b="0" dirty="0">
                <a:latin typeface="Times New Roman" pitchFamily="18" charset="0"/>
              </a:rPr>
              <a:t>和</a:t>
            </a:r>
            <a:r>
              <a:rPr lang="en-US" sz="2400" b="0" dirty="0">
                <a:latin typeface="Times New Roman" pitchFamily="18" charset="0"/>
              </a:rPr>
              <a:t>4          C. 4</a:t>
            </a:r>
            <a:r>
              <a:rPr lang="zh-CN" altLang="en-US" sz="2400" b="0" dirty="0">
                <a:latin typeface="Times New Roman" pitchFamily="18" charset="0"/>
              </a:rPr>
              <a:t>和</a:t>
            </a:r>
            <a:r>
              <a:rPr lang="en-US" sz="2400" b="0" dirty="0">
                <a:latin typeface="Times New Roman" pitchFamily="18" charset="0"/>
              </a:rPr>
              <a:t>2         D. 5</a:t>
            </a:r>
            <a:r>
              <a:rPr lang="zh-CN" altLang="en-US" sz="2400" b="0" dirty="0">
                <a:latin typeface="Times New Roman" pitchFamily="18" charset="0"/>
              </a:rPr>
              <a:t>和</a:t>
            </a:r>
            <a:r>
              <a:rPr lang="en-US" sz="2400" b="0" dirty="0">
                <a:latin typeface="Times New Roman" pitchFamily="18" charset="0"/>
              </a:rPr>
              <a:t>1 </a:t>
            </a:r>
          </a:p>
          <a:p>
            <a:pPr indent="266700"/>
            <a:r>
              <a:rPr lang="en-US" sz="2400" b="0" dirty="0">
                <a:latin typeface="Times New Roman" pitchFamily="18" charset="0"/>
              </a:rPr>
              <a:t>14.</a:t>
            </a:r>
            <a:r>
              <a:rPr lang="zh-CN" altLang="en-US" sz="2400" b="0" dirty="0">
                <a:latin typeface="Times New Roman" pitchFamily="18" charset="0"/>
              </a:rPr>
              <a:t>循环队列</a:t>
            </a:r>
            <a:r>
              <a:rPr lang="en-US" sz="2400" b="0" dirty="0">
                <a:latin typeface="Times New Roman" pitchFamily="18" charset="0"/>
              </a:rPr>
              <a:t>A[0..m-1]</a:t>
            </a:r>
            <a:r>
              <a:rPr lang="zh-CN" altLang="en-US" sz="2400" b="0" dirty="0">
                <a:latin typeface="Times New Roman" pitchFamily="18" charset="0"/>
              </a:rPr>
              <a:t>存放其元素值，用</a:t>
            </a:r>
            <a:r>
              <a:rPr lang="en-US" sz="2400" b="0" dirty="0">
                <a:latin typeface="Times New Roman" pitchFamily="18" charset="0"/>
              </a:rPr>
              <a:t>front</a:t>
            </a:r>
            <a:r>
              <a:rPr lang="zh-CN" altLang="en-US" sz="2400" b="0" dirty="0">
                <a:latin typeface="Times New Roman" pitchFamily="18" charset="0"/>
              </a:rPr>
              <a:t>和</a:t>
            </a:r>
            <a:r>
              <a:rPr lang="en-US" sz="2400" b="0" dirty="0">
                <a:latin typeface="Times New Roman" pitchFamily="18" charset="0"/>
              </a:rPr>
              <a:t>rear</a:t>
            </a:r>
            <a:r>
              <a:rPr lang="zh-CN" altLang="en-US" sz="2400" b="0" dirty="0">
                <a:latin typeface="Times New Roman" pitchFamily="18" charset="0"/>
              </a:rPr>
              <a:t>分别表示队头和队尾，则当前队列中的元素数是</a:t>
            </a:r>
            <a:r>
              <a:rPr lang="en-US" sz="2400" b="0" dirty="0">
                <a:latin typeface="Times New Roman" pitchFamily="18" charset="0"/>
              </a:rPr>
              <a:t>(</a:t>
            </a:r>
            <a:r>
              <a:rPr lang="zh-CN" altLang="en-US" sz="2400" b="0" dirty="0">
                <a:latin typeface="Times New Roman" pitchFamily="18" charset="0"/>
              </a:rPr>
              <a:t> A </a:t>
            </a:r>
            <a:r>
              <a:rPr lang="en-US" sz="2400" b="0" dirty="0">
                <a:latin typeface="Times New Roman" pitchFamily="18" charset="0"/>
              </a:rPr>
              <a:t>)</a:t>
            </a:r>
            <a:r>
              <a:rPr lang="zh-CN" altLang="en-US" sz="2400" b="0" dirty="0">
                <a:latin typeface="Times New Roman" pitchFamily="18" charset="0"/>
              </a:rPr>
              <a:t>。</a:t>
            </a:r>
          </a:p>
          <a:p>
            <a:pPr indent="266700"/>
            <a:r>
              <a:rPr lang="en-US" sz="2400" b="0" dirty="0">
                <a:latin typeface="Times New Roman" pitchFamily="18" charset="0"/>
              </a:rPr>
              <a:t>A. (rear-</a:t>
            </a:r>
            <a:r>
              <a:rPr lang="en-US" sz="2400" b="0" dirty="0" err="1">
                <a:latin typeface="Times New Roman" pitchFamily="18" charset="0"/>
              </a:rPr>
              <a:t>front+m</a:t>
            </a:r>
            <a:r>
              <a:rPr lang="en-US" sz="2400" b="0" dirty="0">
                <a:latin typeface="Times New Roman" pitchFamily="18" charset="0"/>
              </a:rPr>
              <a:t>)%m      B. rear-front+1    C.  rear-front-1    D. rear-front</a:t>
            </a:r>
            <a:endParaRPr lang="zh-CN" altLang="en-US" sz="2400" b="0" dirty="0">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50825" y="692150"/>
            <a:ext cx="8640763" cy="3013075"/>
          </a:xfrm>
          <a:prstGeom prst="rect">
            <a:avLst/>
          </a:prstGeom>
          <a:noFill/>
          <a:ln w="9525">
            <a:noFill/>
            <a:miter lim="800000"/>
            <a:headEnd/>
            <a:tailEnd/>
          </a:ln>
          <a:effectLst/>
        </p:spPr>
        <p:txBody>
          <a:bodyPr>
            <a:spAutoFit/>
          </a:bodyPr>
          <a:lstStyle/>
          <a:p>
            <a:r>
              <a:rPr lang="en-US" sz="2400" b="0">
                <a:latin typeface="Times New Roman" pitchFamily="18" charset="0"/>
              </a:rPr>
              <a:t>2.</a:t>
            </a:r>
            <a:r>
              <a:rPr lang="zh-CN" altLang="en-US" sz="2400" b="0">
                <a:latin typeface="Times New Roman" pitchFamily="18" charset="0"/>
              </a:rPr>
              <a:t>线性表有两种存储结构：一是顺序表，二是链表。</a:t>
            </a:r>
          </a:p>
          <a:p>
            <a:r>
              <a:rPr lang="zh-CN" altLang="en-US" sz="2400" b="0">
                <a:latin typeface="Times New Roman" pitchFamily="18" charset="0"/>
              </a:rPr>
              <a:t>（</a:t>
            </a:r>
            <a:r>
              <a:rPr lang="en-US" sz="2400" b="0">
                <a:latin typeface="Times New Roman" pitchFamily="18" charset="0"/>
              </a:rPr>
              <a:t>1</a:t>
            </a:r>
            <a:r>
              <a:rPr lang="zh-CN" altLang="en-US" sz="2400" b="0">
                <a:latin typeface="Times New Roman" pitchFamily="18" charset="0"/>
              </a:rPr>
              <a:t>）如果有 </a:t>
            </a:r>
            <a:r>
              <a:rPr lang="en-US" sz="2400" b="0">
                <a:latin typeface="Times New Roman" pitchFamily="18" charset="0"/>
              </a:rPr>
              <a:t>n</a:t>
            </a:r>
            <a:r>
              <a:rPr lang="zh-CN" altLang="en-US" sz="2400" b="0">
                <a:latin typeface="Times New Roman" pitchFamily="18" charset="0"/>
              </a:rPr>
              <a:t>个线性表同时并存，并且在处理过程中各表的长度会动态变化，线性表的总数也会自动地改变。在此情况下，应选用哪种存储结构？ 为什么？</a:t>
            </a:r>
          </a:p>
          <a:p>
            <a:r>
              <a:rPr lang="zh-CN" altLang="en-US" sz="2400" b="0">
                <a:latin typeface="Times New Roman" pitchFamily="18" charset="0"/>
              </a:rPr>
              <a:t>（</a:t>
            </a:r>
            <a:r>
              <a:rPr lang="en-US" sz="2400" b="0">
                <a:latin typeface="Times New Roman" pitchFamily="18" charset="0"/>
              </a:rPr>
              <a:t>2</a:t>
            </a:r>
            <a:r>
              <a:rPr lang="zh-CN" altLang="en-US" sz="2400" b="0">
                <a:latin typeface="Times New Roman" pitchFamily="18" charset="0"/>
              </a:rPr>
              <a:t>）若线性表的总数基本稳定，且很少进行插入和删除，但要求以最快的速度存取线性表中的元素，那么应采用哪种存储结构？为什么？</a:t>
            </a:r>
            <a:endParaRPr lang="en-US" sz="2400" b="0">
              <a:latin typeface="Times New Roman" pitchFamily="18" charset="0"/>
            </a:endParaRPr>
          </a:p>
          <a:p>
            <a:endParaRPr lang="zh-CN" altLang="en-US" sz="2400" b="0">
              <a:latin typeface="Times New Roman" pitchFamily="18" charset="0"/>
            </a:endParaRPr>
          </a:p>
        </p:txBody>
      </p:sp>
      <p:sp>
        <p:nvSpPr>
          <p:cNvPr id="16387" name="Rectangle 3"/>
          <p:cNvSpPr>
            <a:spLocks noChangeArrowheads="1"/>
          </p:cNvSpPr>
          <p:nvPr/>
        </p:nvSpPr>
        <p:spPr bwMode="auto">
          <a:xfrm>
            <a:off x="539750" y="3716338"/>
            <a:ext cx="7704138" cy="1917700"/>
          </a:xfrm>
          <a:prstGeom prst="rect">
            <a:avLst/>
          </a:prstGeom>
          <a:noFill/>
          <a:ln w="9525">
            <a:noFill/>
            <a:miter lim="800000"/>
            <a:headEnd/>
            <a:tailEnd/>
          </a:ln>
          <a:effectLst/>
        </p:spPr>
        <p:txBody>
          <a:bodyPr>
            <a:spAutoFit/>
          </a:bodyPr>
          <a:lstStyle/>
          <a:p>
            <a:r>
              <a:rPr lang="zh-CN" altLang="en-US" sz="2400" b="0">
                <a:latin typeface="Times New Roman" pitchFamily="18" charset="0"/>
              </a:rPr>
              <a:t>（</a:t>
            </a:r>
            <a:r>
              <a:rPr lang="en-US" sz="2400" b="0">
                <a:latin typeface="Times New Roman" pitchFamily="18" charset="0"/>
              </a:rPr>
              <a:t>1</a:t>
            </a:r>
            <a:r>
              <a:rPr lang="zh-CN" altLang="en-US" sz="2400" b="0">
                <a:latin typeface="Times New Roman" pitchFamily="18" charset="0"/>
              </a:rPr>
              <a:t>）选链式存储结构。它可动态申请内存空间，不受表长度（即表中元素个数）的影响，插入、删除时间复杂度为</a:t>
            </a:r>
            <a:r>
              <a:rPr lang="en-US" sz="2400" b="0">
                <a:latin typeface="Times New Roman" pitchFamily="18" charset="0"/>
              </a:rPr>
              <a:t>O</a:t>
            </a:r>
            <a:r>
              <a:rPr lang="zh-CN" altLang="en-US" sz="2400" b="0">
                <a:latin typeface="Times New Roman" pitchFamily="18" charset="0"/>
              </a:rPr>
              <a:t>（</a:t>
            </a:r>
            <a:r>
              <a:rPr lang="en-US" sz="2400" b="0">
                <a:latin typeface="Times New Roman" pitchFamily="18" charset="0"/>
              </a:rPr>
              <a:t>1</a:t>
            </a:r>
            <a:r>
              <a:rPr lang="zh-CN" altLang="en-US" sz="2400" b="0">
                <a:latin typeface="Times New Roman" pitchFamily="18" charset="0"/>
              </a:rPr>
              <a:t>）</a:t>
            </a:r>
          </a:p>
          <a:p>
            <a:r>
              <a:rPr lang="zh-CN" altLang="en-US" sz="2400" b="0">
                <a:latin typeface="Times New Roman" pitchFamily="18" charset="0"/>
              </a:rPr>
              <a:t>（</a:t>
            </a:r>
            <a:r>
              <a:rPr lang="en-US" sz="2400" b="0">
                <a:latin typeface="Times New Roman" pitchFamily="18" charset="0"/>
              </a:rPr>
              <a:t>2</a:t>
            </a:r>
            <a:r>
              <a:rPr lang="zh-CN" altLang="en-US" sz="2400" b="0">
                <a:latin typeface="Times New Roman" pitchFamily="18" charset="0"/>
              </a:rPr>
              <a:t>）选顺序存储结构。顺序表可以随机存取，时间复杂度为</a:t>
            </a:r>
            <a:r>
              <a:rPr lang="en-US" sz="2400" b="0">
                <a:latin typeface="Times New Roman" pitchFamily="18" charset="0"/>
              </a:rPr>
              <a:t>O</a:t>
            </a:r>
            <a:r>
              <a:rPr lang="zh-CN" altLang="en-US" sz="2400" b="0">
                <a:latin typeface="Times New Roman" pitchFamily="18" charset="0"/>
              </a:rPr>
              <a:t>（</a:t>
            </a:r>
            <a:r>
              <a:rPr lang="en-US" sz="2400" b="0">
                <a:latin typeface="Times New Roman" pitchFamily="18" charset="0"/>
              </a:rPr>
              <a:t>1</a:t>
            </a:r>
            <a:r>
              <a:rPr lang="zh-CN" altLang="en-US" sz="2400" b="0">
                <a:latin typeface="Times New Roman" pitchFamily="18" charset="0"/>
              </a:rPr>
              <a: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71D7C08-BFA5-4D22-B517-672A6485D4FD}" type="slidenum">
              <a:rPr lang="en-US" altLang="zh-CN"/>
              <a:pPr/>
              <a:t>59</a:t>
            </a:fld>
            <a:endParaRPr lang="en-US" altLang="zh-CN"/>
          </a:p>
        </p:txBody>
      </p:sp>
      <p:sp>
        <p:nvSpPr>
          <p:cNvPr id="7170" name="Rectangle 2"/>
          <p:cNvSpPr>
            <a:spLocks noChangeArrowheads="1"/>
          </p:cNvSpPr>
          <p:nvPr/>
        </p:nvSpPr>
        <p:spPr bwMode="auto">
          <a:xfrm>
            <a:off x="127000" y="271463"/>
            <a:ext cx="8832850" cy="5775325"/>
          </a:xfrm>
          <a:prstGeom prst="rect">
            <a:avLst/>
          </a:prstGeom>
          <a:noFill/>
          <a:ln w="9525">
            <a:noFill/>
            <a:miter lim="800000"/>
            <a:headEnd/>
            <a:tailEnd/>
          </a:ln>
          <a:effectLst/>
        </p:spPr>
        <p:txBody>
          <a:bodyPr>
            <a:spAutoFit/>
          </a:bodyPr>
          <a:lstStyle/>
          <a:p>
            <a:pPr marL="457200" indent="-457200">
              <a:lnSpc>
                <a:spcPct val="110000"/>
              </a:lnSpc>
              <a:spcBef>
                <a:spcPct val="20000"/>
              </a:spcBef>
              <a:buFontTx/>
              <a:buAutoNum type="arabicPeriod" startAt="7"/>
            </a:pPr>
            <a:r>
              <a:rPr lang="zh-CN" altLang="en-US" sz="2800" b="1" dirty="0">
                <a:solidFill>
                  <a:srgbClr val="0000FF"/>
                </a:solidFill>
              </a:rPr>
              <a:t>在顺序表中插入一个元素，需要平均移动</a:t>
            </a:r>
            <a:r>
              <a:rPr lang="zh-CN" altLang="en-US" sz="2800" b="1" u="sng" dirty="0">
                <a:solidFill>
                  <a:srgbClr val="0000FF"/>
                </a:solidFill>
              </a:rPr>
              <a:t> </a:t>
            </a:r>
          </a:p>
          <a:p>
            <a:pPr marL="457200" indent="-457200">
              <a:lnSpc>
                <a:spcPct val="110000"/>
              </a:lnSpc>
              <a:spcBef>
                <a:spcPct val="20000"/>
              </a:spcBef>
            </a:pPr>
            <a:r>
              <a:rPr lang="zh-CN" altLang="en-US" sz="2800" b="1" dirty="0">
                <a:solidFill>
                  <a:srgbClr val="0000FF"/>
                </a:solidFill>
              </a:rPr>
              <a:t>      </a:t>
            </a:r>
            <a:r>
              <a:rPr lang="zh-CN" altLang="en-US" sz="2800" b="1" u="sng" dirty="0">
                <a:solidFill>
                  <a:srgbClr val="0000FF"/>
                </a:solidFill>
              </a:rPr>
              <a:t>             </a:t>
            </a:r>
            <a:r>
              <a:rPr lang="zh-CN" altLang="en-US" sz="2800" b="1" dirty="0">
                <a:solidFill>
                  <a:srgbClr val="0000FF"/>
                </a:solidFill>
              </a:rPr>
              <a:t>元素，具体移动的元素个数与</a:t>
            </a:r>
            <a:r>
              <a:rPr lang="zh-CN" altLang="en-US" sz="2800" b="1" u="sng" dirty="0">
                <a:solidFill>
                  <a:srgbClr val="0000FF"/>
                </a:solidFill>
              </a:rPr>
              <a:t>         </a:t>
            </a:r>
            <a:r>
              <a:rPr lang="zh-CN" altLang="en-US" sz="2800" b="1" dirty="0">
                <a:solidFill>
                  <a:srgbClr val="0000FF"/>
                </a:solidFill>
              </a:rPr>
              <a:t>有关。</a:t>
            </a:r>
          </a:p>
          <a:p>
            <a:pPr marL="457200" indent="-457200">
              <a:lnSpc>
                <a:spcPct val="110000"/>
              </a:lnSpc>
              <a:spcBef>
                <a:spcPct val="20000"/>
              </a:spcBef>
            </a:pPr>
            <a:r>
              <a:rPr lang="en-US" altLang="zh-CN" sz="2800" b="1" dirty="0">
                <a:solidFill>
                  <a:srgbClr val="0000FF"/>
                </a:solidFill>
              </a:rPr>
              <a:t>8.  </a:t>
            </a:r>
            <a:r>
              <a:rPr lang="zh-CN" altLang="en-US" sz="2800" b="1" dirty="0">
                <a:solidFill>
                  <a:srgbClr val="0000FF"/>
                </a:solidFill>
              </a:rPr>
              <a:t>在顺序表中逻辑上相邻的元素的物理位置</a:t>
            </a:r>
            <a:r>
              <a:rPr lang="zh-CN" altLang="en-US" sz="2800" b="1" u="sng" dirty="0">
                <a:solidFill>
                  <a:srgbClr val="0000FF"/>
                </a:solidFill>
              </a:rPr>
              <a:t>      </a:t>
            </a:r>
            <a:r>
              <a:rPr lang="zh-CN" altLang="en-US" sz="2800" b="1" dirty="0">
                <a:solidFill>
                  <a:srgbClr val="0000FF"/>
                </a:solidFill>
              </a:rPr>
              <a:t>紧邻。     单链表中逻辑上相邻的元素的物理位置</a:t>
            </a:r>
            <a:r>
              <a:rPr lang="zh-CN" altLang="en-US" sz="2800" b="1" u="sng" dirty="0">
                <a:solidFill>
                  <a:srgbClr val="0000FF"/>
                </a:solidFill>
              </a:rPr>
              <a:t>         </a:t>
            </a:r>
            <a:r>
              <a:rPr lang="zh-CN" altLang="en-US" sz="2800" b="1" dirty="0">
                <a:solidFill>
                  <a:srgbClr val="0000FF"/>
                </a:solidFill>
              </a:rPr>
              <a:t>紧邻。</a:t>
            </a:r>
          </a:p>
          <a:p>
            <a:pPr marL="457200" indent="-457200">
              <a:lnSpc>
                <a:spcPct val="110000"/>
              </a:lnSpc>
              <a:spcBef>
                <a:spcPct val="20000"/>
              </a:spcBef>
            </a:pPr>
            <a:r>
              <a:rPr lang="en-US" altLang="zh-CN" sz="2800" b="1" dirty="0">
                <a:solidFill>
                  <a:srgbClr val="0000FF"/>
                </a:solidFill>
              </a:rPr>
              <a:t>9.   </a:t>
            </a:r>
            <a:r>
              <a:rPr lang="zh-CN" altLang="en-US" sz="2800" b="1" dirty="0">
                <a:solidFill>
                  <a:srgbClr val="0000FF"/>
                </a:solidFill>
              </a:rPr>
              <a:t>在单链表中，除了首元结点外，任一结点的存储位</a:t>
            </a:r>
          </a:p>
          <a:p>
            <a:pPr marL="457200" indent="-457200">
              <a:lnSpc>
                <a:spcPct val="110000"/>
              </a:lnSpc>
              <a:spcBef>
                <a:spcPct val="20000"/>
              </a:spcBef>
            </a:pPr>
            <a:r>
              <a:rPr lang="zh-CN" altLang="en-US" sz="2800" b="1" dirty="0">
                <a:solidFill>
                  <a:srgbClr val="0000FF"/>
                </a:solidFill>
              </a:rPr>
              <a:t>      置由</a:t>
            </a:r>
            <a:r>
              <a:rPr lang="zh-CN" altLang="en-US" sz="2800" b="1" u="sng" dirty="0">
                <a:solidFill>
                  <a:srgbClr val="0000FF"/>
                </a:solidFill>
              </a:rPr>
              <a:t>                            </a:t>
            </a:r>
            <a:r>
              <a:rPr lang="zh-CN" altLang="en-US" sz="2800" b="1" dirty="0">
                <a:solidFill>
                  <a:srgbClr val="0000FF"/>
                </a:solidFill>
              </a:rPr>
              <a:t>指示。</a:t>
            </a:r>
          </a:p>
          <a:p>
            <a:pPr marL="457200" indent="-457200">
              <a:lnSpc>
                <a:spcPct val="110000"/>
              </a:lnSpc>
              <a:spcBef>
                <a:spcPct val="20000"/>
              </a:spcBef>
            </a:pPr>
            <a:r>
              <a:rPr lang="en-US" altLang="zh-CN" sz="2800" b="1" dirty="0">
                <a:solidFill>
                  <a:srgbClr val="0000FF"/>
                </a:solidFill>
              </a:rPr>
              <a:t>10. </a:t>
            </a:r>
            <a:r>
              <a:rPr lang="zh-CN" altLang="en-US" sz="2800" b="1" dirty="0">
                <a:solidFill>
                  <a:srgbClr val="0000FF"/>
                </a:solidFill>
              </a:rPr>
              <a:t>在单链表中设置头结点的作用是</a:t>
            </a:r>
            <a:r>
              <a:rPr lang="zh-CN" altLang="en-US" sz="2800" b="1" u="sng" dirty="0">
                <a:solidFill>
                  <a:srgbClr val="0000FF"/>
                </a:solidFill>
              </a:rPr>
              <a:t>                           </a:t>
            </a:r>
            <a:r>
              <a:rPr lang="zh-CN" altLang="en-US" sz="2800" b="1" dirty="0">
                <a:solidFill>
                  <a:srgbClr val="0000FF"/>
                </a:solidFill>
              </a:rPr>
              <a:t>。</a:t>
            </a:r>
            <a:r>
              <a:rPr lang="zh-CN" altLang="en-US" sz="2800" b="1" dirty="0">
                <a:solidFill>
                  <a:srgbClr val="0000FF"/>
                </a:solidFill>
                <a:latin typeface="宋体" pitchFamily="2" charset="-122"/>
              </a:rPr>
              <a:t> </a:t>
            </a:r>
          </a:p>
          <a:p>
            <a:pPr marL="457200" indent="-457200">
              <a:lnSpc>
                <a:spcPct val="110000"/>
              </a:lnSpc>
              <a:spcBef>
                <a:spcPct val="20000"/>
              </a:spcBef>
            </a:pPr>
            <a:r>
              <a:rPr lang="en-US" altLang="zh-CN" sz="2800" b="1" dirty="0">
                <a:solidFill>
                  <a:srgbClr val="0000FF"/>
                </a:solidFill>
                <a:latin typeface="宋体" pitchFamily="2" charset="-122"/>
              </a:rPr>
              <a:t>11. </a:t>
            </a:r>
            <a:r>
              <a:rPr lang="zh-CN" altLang="en-US" sz="2800" b="1" dirty="0">
                <a:solidFill>
                  <a:srgbClr val="0000FF"/>
                </a:solidFill>
                <a:latin typeface="宋体" pitchFamily="2" charset="-122"/>
              </a:rPr>
              <a:t>栈的特点是</a:t>
            </a:r>
            <a:r>
              <a:rPr lang="zh-CN" altLang="en-US" sz="2800" b="1" u="sng" dirty="0">
                <a:solidFill>
                  <a:srgbClr val="0000FF"/>
                </a:solidFill>
                <a:latin typeface="宋体" pitchFamily="2" charset="-122"/>
              </a:rPr>
              <a:t>                    </a:t>
            </a:r>
            <a:r>
              <a:rPr lang="zh-CN" altLang="en-US" sz="2800" b="1" dirty="0">
                <a:solidFill>
                  <a:srgbClr val="0000FF"/>
                </a:solidFill>
                <a:latin typeface="宋体" pitchFamily="2" charset="-122"/>
              </a:rPr>
              <a:t>。</a:t>
            </a:r>
            <a:endParaRPr lang="zh-CN" altLang="en-US" sz="2800" b="1" dirty="0">
              <a:solidFill>
                <a:srgbClr val="0000FF"/>
              </a:solidFill>
            </a:endParaRPr>
          </a:p>
          <a:p>
            <a:pPr marL="457200" indent="-457200" algn="just" eaLnBrk="0" hangingPunct="0">
              <a:lnSpc>
                <a:spcPct val="110000"/>
              </a:lnSpc>
            </a:pPr>
            <a:r>
              <a:rPr lang="en-US" altLang="zh-CN" sz="2800" b="1" dirty="0">
                <a:solidFill>
                  <a:srgbClr val="0000FF"/>
                </a:solidFill>
                <a:latin typeface="宋体" pitchFamily="2" charset="-122"/>
              </a:rPr>
              <a:t>12. </a:t>
            </a:r>
            <a:r>
              <a:rPr lang="zh-CN" altLang="en-US" sz="2800" b="1" dirty="0">
                <a:solidFill>
                  <a:srgbClr val="0000FF"/>
                </a:solidFill>
                <a:latin typeface="宋体" pitchFamily="2" charset="-122"/>
              </a:rPr>
              <a:t>队列的特点是</a:t>
            </a:r>
            <a:r>
              <a:rPr lang="zh-CN" altLang="en-US" sz="2800" b="1" u="sng" dirty="0">
                <a:solidFill>
                  <a:srgbClr val="0000FF"/>
                </a:solidFill>
                <a:latin typeface="宋体" pitchFamily="2" charset="-122"/>
              </a:rPr>
              <a:t>                  </a:t>
            </a:r>
            <a:r>
              <a:rPr lang="zh-CN" altLang="en-US" sz="2800" b="1" dirty="0">
                <a:solidFill>
                  <a:srgbClr val="0000FF"/>
                </a:solidFill>
                <a:latin typeface="宋体" pitchFamily="2" charset="-122"/>
              </a:rPr>
              <a:t>。</a:t>
            </a:r>
            <a:endParaRPr lang="zh-CN" altLang="en-US" sz="2800" b="1" dirty="0">
              <a:solidFill>
                <a:srgbClr val="0000FF"/>
              </a:solidFill>
            </a:endParaRPr>
          </a:p>
          <a:p>
            <a:pPr marL="457200" indent="-457200" eaLnBrk="0" hangingPunct="0">
              <a:lnSpc>
                <a:spcPct val="110000"/>
              </a:lnSpc>
            </a:pPr>
            <a:r>
              <a:rPr lang="en-US" altLang="zh-CN" sz="2800" b="1" dirty="0">
                <a:solidFill>
                  <a:srgbClr val="0000FF"/>
                </a:solidFill>
                <a:latin typeface="宋体" pitchFamily="2" charset="-122"/>
              </a:rPr>
              <a:t>13. </a:t>
            </a:r>
            <a:r>
              <a:rPr lang="zh-CN" altLang="en-US" sz="2800" b="1" dirty="0">
                <a:solidFill>
                  <a:srgbClr val="0000FF"/>
                </a:solidFill>
                <a:latin typeface="宋体" pitchFamily="2" charset="-122"/>
              </a:rPr>
              <a:t>在能存放</a:t>
            </a:r>
            <a:r>
              <a:rPr lang="en-US" altLang="zh-CN" sz="2800" b="1" dirty="0">
                <a:solidFill>
                  <a:srgbClr val="0000FF"/>
                </a:solidFill>
                <a:latin typeface="宋体" pitchFamily="2" charset="-122"/>
              </a:rPr>
              <a:t>m</a:t>
            </a:r>
            <a:r>
              <a:rPr lang="zh-CN" altLang="en-US" sz="2800" b="1" dirty="0">
                <a:solidFill>
                  <a:srgbClr val="0000FF"/>
                </a:solidFill>
                <a:latin typeface="宋体" pitchFamily="2" charset="-122"/>
              </a:rPr>
              <a:t>个元素的循环队列中，允许最多存放</a:t>
            </a:r>
            <a:r>
              <a:rPr lang="zh-CN" altLang="en-US" sz="2800" b="1" u="sng" dirty="0">
                <a:solidFill>
                  <a:srgbClr val="0000FF"/>
                </a:solidFill>
                <a:latin typeface="宋体" pitchFamily="2" charset="-122"/>
              </a:rPr>
              <a:t>           </a:t>
            </a:r>
          </a:p>
          <a:p>
            <a:pPr marL="457200" indent="-457200" eaLnBrk="0" hangingPunct="0">
              <a:lnSpc>
                <a:spcPct val="110000"/>
              </a:lnSpc>
            </a:pPr>
            <a:r>
              <a:rPr lang="zh-CN" altLang="en-US" sz="2800" b="1" dirty="0">
                <a:solidFill>
                  <a:srgbClr val="0000FF"/>
                </a:solidFill>
                <a:latin typeface="宋体" pitchFamily="2" charset="-122"/>
              </a:rPr>
              <a:t>    </a:t>
            </a:r>
            <a:r>
              <a:rPr lang="zh-CN" altLang="en-US" sz="2800" b="1" u="sng" dirty="0">
                <a:solidFill>
                  <a:srgbClr val="0000FF"/>
                </a:solidFill>
                <a:latin typeface="宋体" pitchFamily="2" charset="-122"/>
              </a:rPr>
              <a:t>        </a:t>
            </a:r>
            <a:r>
              <a:rPr lang="zh-CN" altLang="en-US" sz="2800" b="1" dirty="0">
                <a:solidFill>
                  <a:srgbClr val="0000FF"/>
                </a:solidFill>
                <a:latin typeface="宋体" pitchFamily="2" charset="-122"/>
              </a:rPr>
              <a:t>个元素。</a:t>
            </a:r>
            <a:r>
              <a:rPr lang="zh-CN" altLang="en-US" sz="1400" b="1" dirty="0">
                <a:solidFill>
                  <a:srgbClr val="0000FF"/>
                </a:solidFill>
              </a:rPr>
              <a:t> </a:t>
            </a:r>
            <a:endParaRPr lang="zh-CN" altLang="en-US"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wipe(up)">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wipe(up)">
                                      <p:cBhvr>
                                        <p:cTn id="12" dur="500"/>
                                        <p:tgtEl>
                                          <p:spTgt spid="7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70">
                                            <p:txEl>
                                              <p:pRg st="2" end="2"/>
                                            </p:txEl>
                                          </p:spTgt>
                                        </p:tgtEl>
                                        <p:attrNameLst>
                                          <p:attrName>style.visibility</p:attrName>
                                        </p:attrNameLst>
                                      </p:cBhvr>
                                      <p:to>
                                        <p:strVal val="visible"/>
                                      </p:to>
                                    </p:set>
                                    <p:animEffect transition="in" filter="wipe(up)">
                                      <p:cBhvr>
                                        <p:cTn id="17" dur="500"/>
                                        <p:tgtEl>
                                          <p:spTgt spid="7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170">
                                            <p:txEl>
                                              <p:pRg st="3" end="3"/>
                                            </p:txEl>
                                          </p:spTgt>
                                        </p:tgtEl>
                                        <p:attrNameLst>
                                          <p:attrName>style.visibility</p:attrName>
                                        </p:attrNameLst>
                                      </p:cBhvr>
                                      <p:to>
                                        <p:strVal val="visible"/>
                                      </p:to>
                                    </p:set>
                                    <p:animEffect transition="in" filter="wipe(up)">
                                      <p:cBhvr>
                                        <p:cTn id="22" dur="500"/>
                                        <p:tgtEl>
                                          <p:spTgt spid="71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170">
                                            <p:txEl>
                                              <p:pRg st="4" end="4"/>
                                            </p:txEl>
                                          </p:spTgt>
                                        </p:tgtEl>
                                        <p:attrNameLst>
                                          <p:attrName>style.visibility</p:attrName>
                                        </p:attrNameLst>
                                      </p:cBhvr>
                                      <p:to>
                                        <p:strVal val="visible"/>
                                      </p:to>
                                    </p:set>
                                    <p:animEffect transition="in" filter="wipe(up)">
                                      <p:cBhvr>
                                        <p:cTn id="27" dur="500"/>
                                        <p:tgtEl>
                                          <p:spTgt spid="71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170">
                                            <p:txEl>
                                              <p:pRg st="5" end="5"/>
                                            </p:txEl>
                                          </p:spTgt>
                                        </p:tgtEl>
                                        <p:attrNameLst>
                                          <p:attrName>style.visibility</p:attrName>
                                        </p:attrNameLst>
                                      </p:cBhvr>
                                      <p:to>
                                        <p:strVal val="visible"/>
                                      </p:to>
                                    </p:set>
                                    <p:animEffect transition="in" filter="wipe(up)">
                                      <p:cBhvr>
                                        <p:cTn id="32" dur="500"/>
                                        <p:tgtEl>
                                          <p:spTgt spid="717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7170">
                                            <p:txEl>
                                              <p:pRg st="6" end="6"/>
                                            </p:txEl>
                                          </p:spTgt>
                                        </p:tgtEl>
                                        <p:attrNameLst>
                                          <p:attrName>style.visibility</p:attrName>
                                        </p:attrNameLst>
                                      </p:cBhvr>
                                      <p:to>
                                        <p:strVal val="visible"/>
                                      </p:to>
                                    </p:set>
                                    <p:animEffect transition="in" filter="wipe(up)">
                                      <p:cBhvr>
                                        <p:cTn id="37" dur="500"/>
                                        <p:tgtEl>
                                          <p:spTgt spid="717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170">
                                            <p:txEl>
                                              <p:pRg st="7" end="7"/>
                                            </p:txEl>
                                          </p:spTgt>
                                        </p:tgtEl>
                                        <p:attrNameLst>
                                          <p:attrName>style.visibility</p:attrName>
                                        </p:attrNameLst>
                                      </p:cBhvr>
                                      <p:to>
                                        <p:strVal val="visible"/>
                                      </p:to>
                                    </p:set>
                                    <p:animEffect transition="in" filter="wipe(up)">
                                      <p:cBhvr>
                                        <p:cTn id="42" dur="500"/>
                                        <p:tgtEl>
                                          <p:spTgt spid="717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170">
                                            <p:txEl>
                                              <p:pRg st="8" end="8"/>
                                            </p:txEl>
                                          </p:spTgt>
                                        </p:tgtEl>
                                        <p:attrNameLst>
                                          <p:attrName>style.visibility</p:attrName>
                                        </p:attrNameLst>
                                      </p:cBhvr>
                                      <p:to>
                                        <p:strVal val="visible"/>
                                      </p:to>
                                    </p:set>
                                    <p:animEffect transition="in" filter="wipe(up)">
                                      <p:cBhvr>
                                        <p:cTn id="47" dur="500"/>
                                        <p:tgtEl>
                                          <p:spTgt spid="717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7170">
                                            <p:txEl>
                                              <p:pRg st="9" end="9"/>
                                            </p:txEl>
                                          </p:spTgt>
                                        </p:tgtEl>
                                        <p:attrNameLst>
                                          <p:attrName>style.visibility</p:attrName>
                                        </p:attrNameLst>
                                      </p:cBhvr>
                                      <p:to>
                                        <p:strVal val="visible"/>
                                      </p:to>
                                    </p:set>
                                    <p:animEffect transition="in" filter="wipe(up)">
                                      <p:cBhvr>
                                        <p:cTn id="52" dur="500"/>
                                        <p:tgtEl>
                                          <p:spTgt spid="717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1"/>
          </p:nvPr>
        </p:nvSpPr>
        <p:spPr>
          <a:xfrm>
            <a:off x="603250" y="1142984"/>
            <a:ext cx="8540750" cy="3036888"/>
          </a:xfrm>
        </p:spPr>
        <p:txBody>
          <a:bodyPr/>
          <a:lstStyle/>
          <a:p>
            <a:r>
              <a:rPr lang="en-US" altLang="zh-CN" b="1" dirty="0">
                <a:solidFill>
                  <a:srgbClr val="000000"/>
                </a:solidFill>
              </a:rPr>
              <a:t>1</a:t>
            </a:r>
            <a:r>
              <a:rPr lang="zh-CN" altLang="en-US" b="1" dirty="0">
                <a:solidFill>
                  <a:srgbClr val="000000"/>
                </a:solidFill>
              </a:rPr>
              <a:t>、下面程序段的时间复杂度为（   ）</a:t>
            </a:r>
          </a:p>
          <a:p>
            <a:pPr>
              <a:buFont typeface="Wingdings" pitchFamily="2" charset="2"/>
              <a:buNone/>
            </a:pPr>
            <a:r>
              <a:rPr lang="zh-CN" altLang="en-US" b="1" dirty="0">
                <a:solidFill>
                  <a:srgbClr val="000000"/>
                </a:solidFill>
              </a:rPr>
              <a:t>    </a:t>
            </a:r>
            <a:r>
              <a:rPr lang="en-US" altLang="zh-CN" b="1" dirty="0">
                <a:solidFill>
                  <a:srgbClr val="000000"/>
                </a:solidFill>
              </a:rPr>
              <a:t>for(</a:t>
            </a:r>
            <a:r>
              <a:rPr lang="en-US" altLang="zh-CN" b="1" dirty="0" err="1">
                <a:solidFill>
                  <a:srgbClr val="000000"/>
                </a:solidFill>
              </a:rPr>
              <a:t>int</a:t>
            </a:r>
            <a:r>
              <a:rPr lang="en-US" altLang="zh-CN" b="1" dirty="0">
                <a:solidFill>
                  <a:srgbClr val="000000"/>
                </a:solidFill>
              </a:rPr>
              <a:t> </a:t>
            </a:r>
            <a:r>
              <a:rPr lang="en-US" altLang="zh-CN" b="1" dirty="0" err="1">
                <a:solidFill>
                  <a:srgbClr val="000000"/>
                </a:solidFill>
              </a:rPr>
              <a:t>i</a:t>
            </a:r>
            <a:r>
              <a:rPr lang="en-US" altLang="zh-CN" b="1" dirty="0">
                <a:solidFill>
                  <a:srgbClr val="000000"/>
                </a:solidFill>
              </a:rPr>
              <a:t>=0;i&lt;</a:t>
            </a:r>
            <a:r>
              <a:rPr lang="en-US" altLang="zh-CN" b="1" dirty="0" err="1">
                <a:solidFill>
                  <a:srgbClr val="000000"/>
                </a:solidFill>
              </a:rPr>
              <a:t>m;i</a:t>
            </a:r>
            <a:r>
              <a:rPr lang="en-US" altLang="zh-CN" b="1" dirty="0">
                <a:solidFill>
                  <a:srgbClr val="000000"/>
                </a:solidFill>
              </a:rPr>
              <a:t>++)</a:t>
            </a:r>
          </a:p>
          <a:p>
            <a:pPr>
              <a:buFont typeface="Wingdings" pitchFamily="2" charset="2"/>
              <a:buNone/>
            </a:pPr>
            <a:r>
              <a:rPr lang="en-US" altLang="zh-CN" b="1" dirty="0">
                <a:solidFill>
                  <a:srgbClr val="000000"/>
                </a:solidFill>
              </a:rPr>
              <a:t>         for(</a:t>
            </a:r>
            <a:r>
              <a:rPr lang="en-US" altLang="zh-CN" b="1" dirty="0" err="1">
                <a:solidFill>
                  <a:srgbClr val="000000"/>
                </a:solidFill>
              </a:rPr>
              <a:t>int</a:t>
            </a:r>
            <a:r>
              <a:rPr lang="en-US" altLang="zh-CN" b="1" dirty="0">
                <a:solidFill>
                  <a:srgbClr val="000000"/>
                </a:solidFill>
              </a:rPr>
              <a:t> j=0;j&lt;</a:t>
            </a:r>
            <a:r>
              <a:rPr lang="en-US" altLang="zh-CN" b="1" dirty="0" err="1">
                <a:solidFill>
                  <a:srgbClr val="000000"/>
                </a:solidFill>
              </a:rPr>
              <a:t>n;j</a:t>
            </a:r>
            <a:r>
              <a:rPr lang="en-US" altLang="zh-CN" b="1" dirty="0">
                <a:solidFill>
                  <a:srgbClr val="000000"/>
                </a:solidFill>
              </a:rPr>
              <a:t>++)</a:t>
            </a:r>
          </a:p>
          <a:p>
            <a:pPr>
              <a:buFont typeface="Wingdings" pitchFamily="2" charset="2"/>
              <a:buNone/>
            </a:pPr>
            <a:r>
              <a:rPr lang="en-US" altLang="zh-CN" b="1" dirty="0">
                <a:solidFill>
                  <a:srgbClr val="000000"/>
                </a:solidFill>
              </a:rPr>
              <a:t>                a[</a:t>
            </a:r>
            <a:r>
              <a:rPr lang="en-US" altLang="zh-CN" b="1" dirty="0" err="1">
                <a:solidFill>
                  <a:srgbClr val="000000"/>
                </a:solidFill>
              </a:rPr>
              <a:t>i</a:t>
            </a:r>
            <a:r>
              <a:rPr lang="en-US" altLang="zh-CN" b="1" dirty="0">
                <a:solidFill>
                  <a:srgbClr val="000000"/>
                </a:solidFill>
              </a:rPr>
              <a:t>][j]=</a:t>
            </a:r>
            <a:r>
              <a:rPr lang="en-US" altLang="zh-CN" b="1" dirty="0" err="1">
                <a:solidFill>
                  <a:srgbClr val="000000"/>
                </a:solidFill>
              </a:rPr>
              <a:t>i</a:t>
            </a:r>
            <a:r>
              <a:rPr lang="en-US" altLang="zh-CN" b="1" dirty="0">
                <a:solidFill>
                  <a:srgbClr val="000000"/>
                </a:solidFill>
              </a:rPr>
              <a:t>*j;</a:t>
            </a:r>
          </a:p>
          <a:p>
            <a:pPr>
              <a:buFont typeface="Wingdings" pitchFamily="2" charset="2"/>
              <a:buNone/>
            </a:pPr>
            <a:r>
              <a:rPr lang="en-US" altLang="zh-CN" b="1" dirty="0">
                <a:solidFill>
                  <a:srgbClr val="000000"/>
                </a:solidFill>
              </a:rPr>
              <a:t>A. O(m</a:t>
            </a:r>
            <a:r>
              <a:rPr lang="en-US" altLang="zh-CN" b="1" baseline="30000" dirty="0">
                <a:solidFill>
                  <a:srgbClr val="000000"/>
                </a:solidFill>
              </a:rPr>
              <a:t>2</a:t>
            </a:r>
            <a:r>
              <a:rPr lang="en-US" altLang="zh-CN" b="1" dirty="0">
                <a:solidFill>
                  <a:srgbClr val="000000"/>
                </a:solidFill>
              </a:rPr>
              <a:t>)    B. O(n</a:t>
            </a:r>
            <a:r>
              <a:rPr lang="en-US" altLang="zh-CN" b="1" baseline="30000" dirty="0">
                <a:solidFill>
                  <a:srgbClr val="000000"/>
                </a:solidFill>
              </a:rPr>
              <a:t>2</a:t>
            </a:r>
            <a:r>
              <a:rPr lang="en-US" altLang="zh-CN" b="1" dirty="0">
                <a:solidFill>
                  <a:srgbClr val="000000"/>
                </a:solidFill>
              </a:rPr>
              <a:t>)     C. O(m*n)    D. O(</a:t>
            </a:r>
            <a:r>
              <a:rPr lang="en-US" altLang="zh-CN" b="1" dirty="0" err="1">
                <a:solidFill>
                  <a:srgbClr val="000000"/>
                </a:solidFill>
              </a:rPr>
              <a:t>m+n</a:t>
            </a:r>
            <a:r>
              <a:rPr lang="en-US" altLang="zh-CN" b="1" dirty="0">
                <a:solidFill>
                  <a:srgbClr val="000000"/>
                </a:solidFill>
              </a:rPr>
              <a:t>)</a:t>
            </a:r>
          </a:p>
        </p:txBody>
      </p:sp>
      <p:sp>
        <p:nvSpPr>
          <p:cNvPr id="22532" name="Text Box 4"/>
          <p:cNvSpPr txBox="1">
            <a:spLocks noChangeArrowheads="1"/>
          </p:cNvSpPr>
          <p:nvPr/>
        </p:nvSpPr>
        <p:spPr bwMode="auto">
          <a:xfrm>
            <a:off x="971550" y="5229225"/>
            <a:ext cx="1800225" cy="579438"/>
          </a:xfrm>
          <a:prstGeom prst="rect">
            <a:avLst/>
          </a:prstGeom>
          <a:noFill/>
          <a:ln w="9525">
            <a:noFill/>
            <a:miter lim="800000"/>
            <a:headEnd/>
            <a:tailEnd/>
          </a:ln>
          <a:effectLst/>
        </p:spPr>
        <p:txBody>
          <a:bodyPr>
            <a:spAutoFit/>
          </a:bodyPr>
          <a:lstStyle/>
          <a:p>
            <a:pPr>
              <a:spcBef>
                <a:spcPct val="50000"/>
              </a:spcBef>
            </a:pPr>
            <a:r>
              <a:rPr lang="zh-CN" altLang="en-US" sz="3200"/>
              <a:t>答案：</a:t>
            </a:r>
            <a:r>
              <a:rPr lang="en-US" altLang="zh-CN" sz="3200"/>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ppt_x"/>
                                          </p:val>
                                        </p:tav>
                                        <p:tav tm="100000">
                                          <p:val>
                                            <p:strVal val="#ppt_x"/>
                                          </p:val>
                                        </p:tav>
                                      </p:tavLst>
                                    </p:anim>
                                    <p:anim calcmode="lin" valueType="num">
                                      <p:cBhvr additive="base">
                                        <p:cTn id="8"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B10889C4-5700-42BA-857C-04771717AAF3}" type="slidenum">
              <a:rPr lang="en-US" altLang="zh-CN"/>
              <a:pPr/>
              <a:t>60</a:t>
            </a:fld>
            <a:endParaRPr lang="en-US" altLang="zh-CN"/>
          </a:p>
        </p:txBody>
      </p:sp>
      <p:sp>
        <p:nvSpPr>
          <p:cNvPr id="8194" name="Text Box 2"/>
          <p:cNvSpPr txBox="1">
            <a:spLocks noChangeArrowheads="1"/>
          </p:cNvSpPr>
          <p:nvPr/>
        </p:nvSpPr>
        <p:spPr bwMode="auto">
          <a:xfrm>
            <a:off x="347663" y="387350"/>
            <a:ext cx="8382000" cy="1552575"/>
          </a:xfrm>
          <a:prstGeom prst="rect">
            <a:avLst/>
          </a:prstGeom>
          <a:noFill/>
          <a:ln w="9525">
            <a:noFill/>
            <a:miter lim="800000"/>
            <a:headEnd/>
            <a:tailEnd/>
          </a:ln>
          <a:effectLst/>
        </p:spPr>
        <p:txBody>
          <a:bodyPr>
            <a:spAutoFit/>
          </a:bodyPr>
          <a:lstStyle/>
          <a:p>
            <a:pPr marL="457200" indent="-457200">
              <a:spcBef>
                <a:spcPct val="50000"/>
              </a:spcBef>
              <a:buFontTx/>
              <a:buAutoNum type="arabicPeriod" startAt="14"/>
            </a:pPr>
            <a:r>
              <a:rPr lang="zh-CN" altLang="en-US" b="1">
                <a:solidFill>
                  <a:srgbClr val="0000FF"/>
                </a:solidFill>
              </a:rPr>
              <a:t>从一维数组</a:t>
            </a:r>
            <a:r>
              <a:rPr lang="en-US" altLang="zh-CN" b="1">
                <a:solidFill>
                  <a:srgbClr val="0000FF"/>
                </a:solidFill>
              </a:rPr>
              <a:t>A[n]</a:t>
            </a:r>
            <a:r>
              <a:rPr lang="zh-CN" altLang="en-US" b="1">
                <a:solidFill>
                  <a:srgbClr val="0000FF"/>
                </a:solidFill>
              </a:rPr>
              <a:t>中顺序找出一个最大值元素的时间复杂度</a:t>
            </a:r>
          </a:p>
          <a:p>
            <a:pPr marL="457200" indent="-457200">
              <a:spcBef>
                <a:spcPct val="50000"/>
              </a:spcBef>
            </a:pPr>
            <a:r>
              <a:rPr lang="zh-CN" altLang="en-US" b="1">
                <a:solidFill>
                  <a:srgbClr val="0000FF"/>
                </a:solidFill>
              </a:rPr>
              <a:t>      为</a:t>
            </a:r>
            <a:r>
              <a:rPr lang="zh-CN" altLang="en-US" b="1" u="sng">
                <a:solidFill>
                  <a:srgbClr val="0000FF"/>
                </a:solidFill>
              </a:rPr>
              <a:t>                 </a:t>
            </a:r>
            <a:r>
              <a:rPr lang="en-US" altLang="zh-CN" b="1">
                <a:solidFill>
                  <a:srgbClr val="0000FF"/>
                </a:solidFill>
              </a:rPr>
              <a:t>,</a:t>
            </a:r>
            <a:r>
              <a:rPr lang="zh-CN" altLang="en-US" b="1">
                <a:solidFill>
                  <a:srgbClr val="0000FF"/>
                </a:solidFill>
              </a:rPr>
              <a:t>输出一个二维数组</a:t>
            </a:r>
            <a:r>
              <a:rPr lang="en-US" altLang="zh-CN" b="1">
                <a:solidFill>
                  <a:srgbClr val="0000FF"/>
                </a:solidFill>
              </a:rPr>
              <a:t>B[m][n]</a:t>
            </a:r>
            <a:r>
              <a:rPr lang="zh-CN" altLang="en-US" b="1">
                <a:solidFill>
                  <a:srgbClr val="0000FF"/>
                </a:solidFill>
              </a:rPr>
              <a:t>中所有元素值的时</a:t>
            </a:r>
          </a:p>
          <a:p>
            <a:pPr marL="457200" indent="-457200">
              <a:spcBef>
                <a:spcPct val="50000"/>
              </a:spcBef>
            </a:pPr>
            <a:r>
              <a:rPr lang="zh-CN" altLang="en-US" b="1">
                <a:solidFill>
                  <a:srgbClr val="0000FF"/>
                </a:solidFill>
              </a:rPr>
              <a:t>      间复杂度为</a:t>
            </a:r>
            <a:r>
              <a:rPr lang="zh-CN" altLang="en-US" b="1" u="sng">
                <a:solidFill>
                  <a:srgbClr val="0000FF"/>
                </a:solidFill>
              </a:rPr>
              <a:t>                        </a:t>
            </a:r>
            <a:r>
              <a:rPr lang="en-US" altLang="zh-CN" b="1">
                <a:solidFill>
                  <a:srgbClr val="0000FF"/>
                </a:solidFill>
              </a:rPr>
              <a:t>.</a:t>
            </a:r>
            <a:r>
              <a:rPr lang="en-US" altLang="zh-CN" b="1" u="sng">
                <a:solidFill>
                  <a:srgbClr val="0000FF"/>
                </a:solidFill>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A1387F0-7C68-43DA-BD7D-DA9D477D7F02}" type="slidenum">
              <a:rPr lang="en-US" altLang="zh-CN"/>
              <a:pPr/>
              <a:t>61</a:t>
            </a:fld>
            <a:endParaRPr lang="en-US" altLang="zh-CN"/>
          </a:p>
        </p:txBody>
      </p:sp>
      <p:sp>
        <p:nvSpPr>
          <p:cNvPr id="9218" name="Rectangle 1026"/>
          <p:cNvSpPr>
            <a:spLocks noGrp="1" noChangeArrowheads="1"/>
          </p:cNvSpPr>
          <p:nvPr>
            <p:ph type="title"/>
          </p:nvPr>
        </p:nvSpPr>
        <p:spPr>
          <a:xfrm>
            <a:off x="138113" y="4763"/>
            <a:ext cx="8647112" cy="6167437"/>
          </a:xfrm>
        </p:spPr>
        <p:txBody>
          <a:bodyPr/>
          <a:lstStyle/>
          <a:p>
            <a:pPr algn="l">
              <a:lnSpc>
                <a:spcPct val="140000"/>
              </a:lnSpc>
            </a:pPr>
            <a:r>
              <a:rPr lang="en-US" altLang="zh-CN" sz="2400" b="1" dirty="0" smtClean="0">
                <a:solidFill>
                  <a:srgbClr val="0000FF"/>
                </a:solidFill>
              </a:rPr>
              <a:t>17. </a:t>
            </a:r>
            <a:r>
              <a:rPr lang="zh-CN" altLang="en-US" sz="2400" b="1" dirty="0">
                <a:solidFill>
                  <a:srgbClr val="0000FF"/>
                </a:solidFill>
              </a:rPr>
              <a:t>栈的插入和删除操作是在</a:t>
            </a:r>
            <a:r>
              <a:rPr lang="zh-CN" altLang="en-US" sz="2400" b="1" u="sng" dirty="0">
                <a:solidFill>
                  <a:srgbClr val="0000FF"/>
                </a:solidFill>
              </a:rPr>
              <a:t>                  </a:t>
            </a:r>
            <a:r>
              <a:rPr lang="zh-CN" altLang="en-US" sz="2400" b="1" dirty="0">
                <a:solidFill>
                  <a:srgbClr val="0000FF"/>
                </a:solidFill>
              </a:rPr>
              <a:t>进行</a:t>
            </a:r>
            <a:r>
              <a:rPr lang="en-US" altLang="zh-CN" sz="2400" b="1" dirty="0">
                <a:solidFill>
                  <a:srgbClr val="0000FF"/>
                </a:solidFill>
              </a:rPr>
              <a:t>.</a:t>
            </a:r>
            <a:r>
              <a:rPr lang="zh-CN" altLang="en-US" sz="2400" b="1" dirty="0">
                <a:solidFill>
                  <a:srgbClr val="0000FF"/>
                </a:solidFill>
              </a:rPr>
              <a:t>当利用大小为 </a:t>
            </a:r>
            <a:r>
              <a:rPr lang="en-US" altLang="zh-CN" sz="2400" b="1" dirty="0">
                <a:solidFill>
                  <a:srgbClr val="0000FF"/>
                </a:solidFill>
              </a:rPr>
              <a:t>n </a:t>
            </a:r>
            <a:r>
              <a:rPr lang="zh-CN" altLang="en-US" sz="2400" b="1" dirty="0">
                <a:solidFill>
                  <a:srgbClr val="0000FF"/>
                </a:solidFill>
              </a:rPr>
              <a:t>的</a:t>
            </a:r>
            <a:br>
              <a:rPr lang="zh-CN" altLang="en-US" sz="2400" b="1" dirty="0">
                <a:solidFill>
                  <a:srgbClr val="0000FF"/>
                </a:solidFill>
              </a:rPr>
            </a:br>
            <a:r>
              <a:rPr lang="zh-CN" altLang="en-US" sz="2400" b="1" dirty="0">
                <a:solidFill>
                  <a:srgbClr val="0000FF"/>
                </a:solidFill>
              </a:rPr>
              <a:t>      数组顺序存储一个栈时</a:t>
            </a:r>
            <a:r>
              <a:rPr lang="en-US" altLang="zh-CN" sz="2400" b="1" dirty="0">
                <a:solidFill>
                  <a:srgbClr val="0000FF"/>
                </a:solidFill>
              </a:rPr>
              <a:t>,</a:t>
            </a:r>
            <a:r>
              <a:rPr lang="zh-CN" altLang="en-US" sz="2400" b="1" dirty="0">
                <a:solidFill>
                  <a:srgbClr val="0000FF"/>
                </a:solidFill>
              </a:rPr>
              <a:t>假定</a:t>
            </a:r>
            <a:r>
              <a:rPr lang="en-US" altLang="zh-CN" sz="2400" b="1" dirty="0">
                <a:solidFill>
                  <a:srgbClr val="0000FF"/>
                </a:solidFill>
              </a:rPr>
              <a:t>top==n</a:t>
            </a:r>
            <a:r>
              <a:rPr lang="zh-CN" altLang="en-US" sz="2400" b="1" dirty="0">
                <a:solidFill>
                  <a:srgbClr val="0000FF"/>
                </a:solidFill>
              </a:rPr>
              <a:t>表示栈空</a:t>
            </a:r>
            <a:r>
              <a:rPr lang="en-US" altLang="zh-CN" sz="2400" b="1" dirty="0">
                <a:solidFill>
                  <a:srgbClr val="0000FF"/>
                </a:solidFill>
              </a:rPr>
              <a:t>, </a:t>
            </a:r>
            <a:r>
              <a:rPr lang="zh-CN" altLang="en-US" sz="2400" b="1" dirty="0">
                <a:solidFill>
                  <a:srgbClr val="0000FF"/>
                </a:solidFill>
              </a:rPr>
              <a:t>则向这个栈插</a:t>
            </a:r>
            <a:br>
              <a:rPr lang="zh-CN" altLang="en-US" sz="2400" b="1" dirty="0">
                <a:solidFill>
                  <a:srgbClr val="0000FF"/>
                </a:solidFill>
              </a:rPr>
            </a:br>
            <a:r>
              <a:rPr lang="zh-CN" altLang="en-US" sz="2400" b="1" dirty="0">
                <a:solidFill>
                  <a:srgbClr val="0000FF"/>
                </a:solidFill>
              </a:rPr>
              <a:t>      入一个元素时</a:t>
            </a:r>
            <a:r>
              <a:rPr lang="en-US" altLang="zh-CN" sz="2400" b="1" dirty="0">
                <a:solidFill>
                  <a:srgbClr val="0000FF"/>
                </a:solidFill>
              </a:rPr>
              <a:t>,</a:t>
            </a:r>
            <a:r>
              <a:rPr lang="zh-CN" altLang="en-US" sz="2400" b="1" dirty="0">
                <a:solidFill>
                  <a:srgbClr val="0000FF"/>
                </a:solidFill>
              </a:rPr>
              <a:t>首先应执行</a:t>
            </a:r>
            <a:r>
              <a:rPr lang="zh-CN" altLang="en-US" sz="2400" b="1" u="sng" dirty="0">
                <a:solidFill>
                  <a:srgbClr val="0000FF"/>
                </a:solidFill>
              </a:rPr>
              <a:t>                      </a:t>
            </a:r>
            <a:r>
              <a:rPr lang="zh-CN" altLang="en-US" sz="2400" b="1" dirty="0">
                <a:solidFill>
                  <a:srgbClr val="0000FF"/>
                </a:solidFill>
              </a:rPr>
              <a:t>语句修改 </a:t>
            </a:r>
            <a:r>
              <a:rPr lang="en-US" altLang="zh-CN" sz="2400" b="1" dirty="0">
                <a:solidFill>
                  <a:srgbClr val="0000FF"/>
                </a:solidFill>
              </a:rPr>
              <a:t>top </a:t>
            </a:r>
            <a:r>
              <a:rPr lang="zh-CN" altLang="en-US" sz="2400" b="1" dirty="0">
                <a:solidFill>
                  <a:srgbClr val="0000FF"/>
                </a:solidFill>
              </a:rPr>
              <a:t>指针</a:t>
            </a:r>
            <a:r>
              <a:rPr lang="en-US" altLang="zh-CN" sz="2400" b="1" dirty="0">
                <a:solidFill>
                  <a:srgbClr val="0000FF"/>
                </a:solidFill>
              </a:rPr>
              <a:t>.</a:t>
            </a:r>
            <a:br>
              <a:rPr lang="en-US" altLang="zh-CN" sz="2400" b="1" dirty="0">
                <a:solidFill>
                  <a:srgbClr val="0000FF"/>
                </a:solidFill>
              </a:rPr>
            </a:br>
            <a:r>
              <a:rPr lang="en-US" altLang="zh-CN" sz="2400" b="1" dirty="0">
                <a:solidFill>
                  <a:srgbClr val="0000FF"/>
                </a:solidFill>
              </a:rPr>
              <a:t>18. </a:t>
            </a:r>
            <a:r>
              <a:rPr lang="zh-CN" altLang="en-US" sz="2400" b="1" dirty="0">
                <a:solidFill>
                  <a:srgbClr val="0000FF"/>
                </a:solidFill>
              </a:rPr>
              <a:t>队列的插入操作在</a:t>
            </a:r>
            <a:r>
              <a:rPr lang="zh-CN" altLang="en-US" sz="2400" b="1" u="sng" dirty="0">
                <a:solidFill>
                  <a:srgbClr val="0000FF"/>
                </a:solidFill>
              </a:rPr>
              <a:t>             </a:t>
            </a:r>
            <a:r>
              <a:rPr lang="zh-CN" altLang="en-US" sz="2400" b="1" dirty="0">
                <a:solidFill>
                  <a:srgbClr val="0000FF"/>
                </a:solidFill>
              </a:rPr>
              <a:t>进行</a:t>
            </a:r>
            <a:r>
              <a:rPr lang="en-US" altLang="zh-CN" sz="2400" b="1" dirty="0">
                <a:solidFill>
                  <a:srgbClr val="0000FF"/>
                </a:solidFill>
              </a:rPr>
              <a:t>,</a:t>
            </a:r>
            <a:r>
              <a:rPr lang="zh-CN" altLang="en-US" sz="2400" b="1" dirty="0">
                <a:solidFill>
                  <a:srgbClr val="0000FF"/>
                </a:solidFill>
              </a:rPr>
              <a:t>删除操作在</a:t>
            </a:r>
            <a:r>
              <a:rPr lang="zh-CN" altLang="en-US" sz="2400" b="1" u="sng" dirty="0">
                <a:solidFill>
                  <a:srgbClr val="0000FF"/>
                </a:solidFill>
              </a:rPr>
              <a:t>              </a:t>
            </a:r>
            <a:r>
              <a:rPr lang="zh-CN" altLang="en-US" sz="2400" b="1" dirty="0">
                <a:solidFill>
                  <a:srgbClr val="0000FF"/>
                </a:solidFill>
              </a:rPr>
              <a:t>进行</a:t>
            </a:r>
            <a:r>
              <a:rPr lang="en-US" altLang="zh-CN" sz="2400" b="1" dirty="0">
                <a:solidFill>
                  <a:srgbClr val="0000FF"/>
                </a:solidFill>
              </a:rPr>
              <a:t>. </a:t>
            </a:r>
            <a:br>
              <a:rPr lang="en-US" altLang="zh-CN" sz="2400" b="1" dirty="0">
                <a:solidFill>
                  <a:srgbClr val="0000FF"/>
                </a:solidFill>
              </a:rPr>
            </a:br>
            <a:r>
              <a:rPr lang="en-US" altLang="zh-CN" sz="2400" b="1" dirty="0">
                <a:solidFill>
                  <a:srgbClr val="0000FF"/>
                </a:solidFill>
              </a:rPr>
              <a:t>19. </a:t>
            </a:r>
            <a:r>
              <a:rPr lang="zh-CN" altLang="en-US" sz="2400" b="1" dirty="0">
                <a:solidFill>
                  <a:srgbClr val="0000FF"/>
                </a:solidFill>
              </a:rPr>
              <a:t>在循环队列中</a:t>
            </a:r>
            <a:r>
              <a:rPr lang="en-US" altLang="zh-CN" sz="2400" b="1" dirty="0">
                <a:solidFill>
                  <a:srgbClr val="0000FF"/>
                </a:solidFill>
              </a:rPr>
              <a:t>,</a:t>
            </a:r>
            <a:r>
              <a:rPr lang="zh-CN" altLang="en-US" sz="2400" b="1" dirty="0">
                <a:solidFill>
                  <a:srgbClr val="0000FF"/>
                </a:solidFill>
              </a:rPr>
              <a:t>队头指针指向队头元素的</a:t>
            </a:r>
            <a:r>
              <a:rPr lang="zh-CN" altLang="en-US" sz="2400" b="1" u="sng" dirty="0">
                <a:solidFill>
                  <a:srgbClr val="0000FF"/>
                </a:solidFill>
              </a:rPr>
              <a:t>                         </a:t>
            </a:r>
            <a:r>
              <a:rPr lang="zh-CN" altLang="en-US" sz="2400" b="1" dirty="0">
                <a:solidFill>
                  <a:srgbClr val="0000FF"/>
                </a:solidFill>
              </a:rPr>
              <a:t>位置</a:t>
            </a:r>
            <a:r>
              <a:rPr lang="en-US" altLang="zh-CN" sz="2400" b="1" dirty="0">
                <a:solidFill>
                  <a:srgbClr val="0000FF"/>
                </a:solidFill>
              </a:rPr>
              <a:t>,</a:t>
            </a:r>
            <a:br>
              <a:rPr lang="en-US" altLang="zh-CN" sz="2400" b="1" dirty="0">
                <a:solidFill>
                  <a:srgbClr val="0000FF"/>
                </a:solidFill>
              </a:rPr>
            </a:br>
            <a:r>
              <a:rPr lang="en-US" altLang="zh-CN" sz="2400" b="1" dirty="0">
                <a:solidFill>
                  <a:srgbClr val="0000FF"/>
                </a:solidFill>
              </a:rPr>
              <a:t>      </a:t>
            </a:r>
            <a:r>
              <a:rPr lang="zh-CN" altLang="en-US" sz="2400" b="1" dirty="0">
                <a:solidFill>
                  <a:srgbClr val="0000FF"/>
                </a:solidFill>
              </a:rPr>
              <a:t>队尾指针指向队尾元素的</a:t>
            </a:r>
            <a:r>
              <a:rPr lang="zh-CN" altLang="en-US" sz="2400" b="1" u="sng" dirty="0">
                <a:solidFill>
                  <a:srgbClr val="0000FF"/>
                </a:solidFill>
              </a:rPr>
              <a:t>                         </a:t>
            </a:r>
            <a:r>
              <a:rPr lang="zh-CN" altLang="en-US" sz="2400" b="1" dirty="0">
                <a:solidFill>
                  <a:srgbClr val="0000FF"/>
                </a:solidFill>
              </a:rPr>
              <a:t>位置</a:t>
            </a:r>
            <a:r>
              <a:rPr lang="en-US" altLang="zh-CN" sz="2400" b="1" dirty="0">
                <a:solidFill>
                  <a:srgbClr val="0000FF"/>
                </a:solidFill>
              </a:rPr>
              <a:t>.</a:t>
            </a:r>
            <a:br>
              <a:rPr lang="en-US" altLang="zh-CN" sz="2400" b="1" dirty="0">
                <a:solidFill>
                  <a:srgbClr val="0000FF"/>
                </a:solidFill>
              </a:rPr>
            </a:br>
            <a:r>
              <a:rPr lang="en-US" altLang="zh-CN" sz="2400" b="1" dirty="0">
                <a:solidFill>
                  <a:srgbClr val="0000FF"/>
                </a:solidFill>
              </a:rPr>
              <a:t>20. </a:t>
            </a:r>
            <a:r>
              <a:rPr lang="zh-CN" altLang="en-US" sz="2400" b="1" dirty="0">
                <a:solidFill>
                  <a:srgbClr val="0000FF"/>
                </a:solidFill>
              </a:rPr>
              <a:t>在一个顺序栈中</a:t>
            </a:r>
            <a:r>
              <a:rPr lang="en-US" altLang="zh-CN" sz="2400" b="1" dirty="0">
                <a:solidFill>
                  <a:srgbClr val="0000FF"/>
                </a:solidFill>
              </a:rPr>
              <a:t>,</a:t>
            </a:r>
            <a:r>
              <a:rPr lang="zh-CN" altLang="en-US" sz="2400" b="1" dirty="0">
                <a:solidFill>
                  <a:srgbClr val="0000FF"/>
                </a:solidFill>
              </a:rPr>
              <a:t>判断队空的条件为</a:t>
            </a:r>
            <a:r>
              <a:rPr lang="zh-CN" altLang="en-US" sz="2400" b="1" u="sng" dirty="0">
                <a:solidFill>
                  <a:srgbClr val="0000FF"/>
                </a:solidFill>
              </a:rPr>
              <a:t>              </a:t>
            </a:r>
            <a:r>
              <a:rPr lang="en-US" altLang="zh-CN" sz="2400" b="1" dirty="0">
                <a:solidFill>
                  <a:srgbClr val="0000FF"/>
                </a:solidFill>
              </a:rPr>
              <a:t>,</a:t>
            </a:r>
            <a:r>
              <a:rPr lang="zh-CN" altLang="en-US" sz="2400" b="1" dirty="0">
                <a:solidFill>
                  <a:srgbClr val="0000FF"/>
                </a:solidFill>
              </a:rPr>
              <a:t>判断队满的条件  </a:t>
            </a:r>
            <a:br>
              <a:rPr lang="zh-CN" altLang="en-US" sz="2400" b="1" dirty="0">
                <a:solidFill>
                  <a:srgbClr val="0000FF"/>
                </a:solidFill>
              </a:rPr>
            </a:br>
            <a:r>
              <a:rPr lang="zh-CN" altLang="en-US" sz="2400" b="1" dirty="0">
                <a:solidFill>
                  <a:srgbClr val="0000FF"/>
                </a:solidFill>
              </a:rPr>
              <a:t>      为</a:t>
            </a:r>
            <a:r>
              <a:rPr lang="zh-CN" altLang="en-US" sz="2400" b="1" u="sng" dirty="0">
                <a:solidFill>
                  <a:srgbClr val="0000FF"/>
                </a:solidFill>
              </a:rPr>
              <a:t>                      </a:t>
            </a:r>
            <a:r>
              <a:rPr lang="en-US" altLang="zh-CN" sz="2400" b="1"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wipe(left)">
                                      <p:cBhvr>
                                        <p:cTn id="7" dur="500"/>
                                        <p:tgtEl>
                                          <p:spTgt spid="92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E1F196BB-081A-4BCC-9281-D9F3F163187B}" type="slidenum">
              <a:rPr lang="en-US" altLang="zh-CN"/>
              <a:pPr/>
              <a:t>62</a:t>
            </a:fld>
            <a:endParaRPr lang="en-US" altLang="zh-CN"/>
          </a:p>
        </p:txBody>
      </p:sp>
      <p:sp>
        <p:nvSpPr>
          <p:cNvPr id="11266" name="Text Box 2"/>
          <p:cNvSpPr txBox="1">
            <a:spLocks noChangeArrowheads="1"/>
          </p:cNvSpPr>
          <p:nvPr/>
        </p:nvSpPr>
        <p:spPr bwMode="auto">
          <a:xfrm>
            <a:off x="838200" y="685800"/>
            <a:ext cx="6019800"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11267" name="Rectangle 3"/>
          <p:cNvSpPr>
            <a:spLocks noChangeArrowheads="1"/>
          </p:cNvSpPr>
          <p:nvPr/>
        </p:nvSpPr>
        <p:spPr bwMode="auto">
          <a:xfrm>
            <a:off x="184150" y="395288"/>
            <a:ext cx="8372475" cy="3084512"/>
          </a:xfrm>
          <a:prstGeom prst="rect">
            <a:avLst/>
          </a:prstGeom>
          <a:noFill/>
          <a:ln w="9525">
            <a:noFill/>
            <a:miter lim="800000"/>
            <a:headEnd/>
            <a:tailEnd/>
          </a:ln>
          <a:effectLst/>
        </p:spPr>
        <p:txBody>
          <a:bodyPr>
            <a:spAutoFit/>
          </a:bodyPr>
          <a:lstStyle/>
          <a:p>
            <a:pPr algn="just" eaLnBrk="0" hangingPunct="0">
              <a:spcBef>
                <a:spcPct val="50000"/>
              </a:spcBef>
              <a:buClr>
                <a:srgbClr val="FF0033"/>
              </a:buClr>
              <a:buFont typeface="Symbol" pitchFamily="2" charset="2"/>
              <a:buNone/>
            </a:pPr>
            <a:r>
              <a:rPr kumimoji="0" lang="zh-CN" altLang="en-US" sz="2800" b="1">
                <a:solidFill>
                  <a:srgbClr val="FF0000"/>
                </a:solidFill>
              </a:rPr>
              <a:t>补充题</a:t>
            </a:r>
            <a:r>
              <a:rPr kumimoji="0" lang="en-US" altLang="zh-CN" sz="2800" b="1">
                <a:solidFill>
                  <a:srgbClr val="FF0000"/>
                </a:solidFill>
              </a:rPr>
              <a:t>:</a:t>
            </a:r>
          </a:p>
          <a:p>
            <a:pPr eaLnBrk="0" hangingPunct="0">
              <a:spcBef>
                <a:spcPct val="50000"/>
              </a:spcBef>
              <a:buClr>
                <a:srgbClr val="FF0033"/>
              </a:buClr>
              <a:buFont typeface="Symbol" pitchFamily="2" charset="2"/>
              <a:buNone/>
            </a:pPr>
            <a:r>
              <a:rPr kumimoji="0" lang="zh-CN" altLang="en-US" sz="2800" b="1">
                <a:latin typeface="宋体" pitchFamily="2" charset="-122"/>
              </a:rPr>
              <a:t>按增长率由小到大的顺序排列下列各函数：</a:t>
            </a:r>
          </a:p>
          <a:p>
            <a:pPr eaLnBrk="0" hangingPunct="0">
              <a:spcBef>
                <a:spcPct val="50000"/>
              </a:spcBef>
              <a:buClr>
                <a:srgbClr val="FF0033"/>
              </a:buClr>
              <a:buFont typeface="Symbol" pitchFamily="2" charset="2"/>
              <a:buNone/>
            </a:pPr>
            <a:r>
              <a:rPr kumimoji="0" lang="en-US" altLang="zh-CN" sz="2800" b="1"/>
              <a:t>2</a:t>
            </a:r>
            <a:r>
              <a:rPr kumimoji="0" lang="en-US" altLang="zh-CN" sz="2800" b="1" baseline="30000"/>
              <a:t>100</a:t>
            </a:r>
            <a:r>
              <a:rPr kumimoji="0" lang="zh-CN" altLang="en-US" sz="2800" b="1"/>
              <a:t>，</a:t>
            </a:r>
            <a:r>
              <a:rPr kumimoji="0" lang="en-US" altLang="zh-CN" sz="2800" b="1"/>
              <a:t>(3/2)</a:t>
            </a:r>
            <a:r>
              <a:rPr kumimoji="0" lang="en-US" altLang="zh-CN" sz="2800" b="1" baseline="30000"/>
              <a:t>n</a:t>
            </a:r>
            <a:r>
              <a:rPr kumimoji="0" lang="zh-CN" altLang="en-US" sz="2800" b="1"/>
              <a:t>，</a:t>
            </a:r>
            <a:r>
              <a:rPr kumimoji="0" lang="en-US" altLang="zh-CN" sz="2800" b="1"/>
              <a:t>(2/3)</a:t>
            </a:r>
            <a:r>
              <a:rPr kumimoji="0" lang="en-US" altLang="zh-CN" sz="2800" b="1" baseline="30000"/>
              <a:t>n</a:t>
            </a:r>
            <a:r>
              <a:rPr kumimoji="0" lang="zh-CN" altLang="en-US" sz="2800" b="1"/>
              <a:t>，</a:t>
            </a:r>
            <a:r>
              <a:rPr kumimoji="0" lang="en-US" altLang="zh-CN" sz="2800" b="1"/>
              <a:t>(4/3)</a:t>
            </a:r>
            <a:r>
              <a:rPr kumimoji="0" lang="en-US" altLang="zh-CN" sz="2800" b="1" baseline="30000"/>
              <a:t>n</a:t>
            </a:r>
            <a:r>
              <a:rPr kumimoji="0" lang="zh-CN" altLang="en-US" sz="2800" b="1"/>
              <a:t>，</a:t>
            </a:r>
            <a:r>
              <a:rPr kumimoji="0" lang="en-US" altLang="zh-CN" sz="2800" b="1"/>
              <a:t>n</a:t>
            </a:r>
            <a:r>
              <a:rPr kumimoji="0" lang="en-US" altLang="zh-CN" sz="2800" b="1" baseline="30000"/>
              <a:t>n</a:t>
            </a:r>
            <a:r>
              <a:rPr kumimoji="0" lang="zh-CN" altLang="en-US" sz="2800" b="1"/>
              <a:t>，</a:t>
            </a:r>
            <a:r>
              <a:rPr kumimoji="0" lang="en-US" altLang="zh-CN" sz="2800" b="1"/>
              <a:t>n</a:t>
            </a:r>
            <a:r>
              <a:rPr kumimoji="0" lang="en-US" altLang="zh-CN" sz="2800" b="1" baseline="30000"/>
              <a:t>2/3</a:t>
            </a:r>
            <a:r>
              <a:rPr kumimoji="0" lang="zh-CN" altLang="en-US" sz="2800" b="1"/>
              <a:t>， </a:t>
            </a:r>
            <a:r>
              <a:rPr kumimoji="0" lang="en-US" altLang="zh-CN" sz="2800" b="1"/>
              <a:t>n</a:t>
            </a:r>
            <a:r>
              <a:rPr kumimoji="0" lang="en-US" altLang="zh-CN" sz="2800" b="1" baseline="30000"/>
              <a:t>1/2</a:t>
            </a:r>
            <a:r>
              <a:rPr kumimoji="0" lang="zh-CN" altLang="en-US" sz="2800" b="1" baseline="-25000"/>
              <a:t>，</a:t>
            </a:r>
            <a:endParaRPr kumimoji="0" lang="zh-CN" altLang="en-US" sz="2800" b="1"/>
          </a:p>
          <a:p>
            <a:pPr eaLnBrk="0" hangingPunct="0">
              <a:spcBef>
                <a:spcPct val="50000"/>
              </a:spcBef>
              <a:buClr>
                <a:srgbClr val="FF0033"/>
              </a:buClr>
              <a:buFont typeface="Symbol" pitchFamily="2" charset="2"/>
              <a:buNone/>
            </a:pPr>
            <a:r>
              <a:rPr kumimoji="0" lang="en-US" altLang="zh-CN" sz="2800" b="1"/>
              <a:t>n!</a:t>
            </a:r>
            <a:r>
              <a:rPr kumimoji="0" lang="zh-CN" altLang="en-US" sz="2800" b="1"/>
              <a:t>，</a:t>
            </a:r>
            <a:r>
              <a:rPr kumimoji="0" lang="en-US" altLang="zh-CN" sz="2800" b="1"/>
              <a:t>n</a:t>
            </a:r>
            <a:r>
              <a:rPr kumimoji="0" lang="zh-CN" altLang="en-US" sz="2800" b="1"/>
              <a:t>，</a:t>
            </a:r>
            <a:r>
              <a:rPr kumimoji="0" lang="en-US" altLang="zh-CN" sz="2800" b="1"/>
              <a:t>log</a:t>
            </a:r>
            <a:r>
              <a:rPr kumimoji="0" lang="en-US" altLang="zh-CN" sz="2800" b="1" baseline="-25000"/>
              <a:t>2</a:t>
            </a:r>
            <a:r>
              <a:rPr kumimoji="0" lang="en-US" altLang="zh-CN" sz="2800" b="1"/>
              <a:t>n</a:t>
            </a:r>
            <a:r>
              <a:rPr kumimoji="0" lang="zh-CN" altLang="en-US" sz="2800" b="1"/>
              <a:t>，</a:t>
            </a:r>
            <a:r>
              <a:rPr kumimoji="0" lang="en-US" altLang="zh-CN" sz="2800" b="1"/>
              <a:t>n/log</a:t>
            </a:r>
            <a:r>
              <a:rPr kumimoji="0" lang="en-US" altLang="zh-CN" sz="2800" b="1" baseline="-25000"/>
              <a:t>n</a:t>
            </a:r>
            <a:r>
              <a:rPr kumimoji="0" lang="en-US" altLang="zh-CN" sz="2800" b="1"/>
              <a:t>2</a:t>
            </a:r>
            <a:r>
              <a:rPr kumimoji="0" lang="zh-CN" altLang="en-US" sz="2800" b="1"/>
              <a:t>，</a:t>
            </a:r>
            <a:r>
              <a:rPr kumimoji="0" lang="en-US" altLang="zh-CN" sz="2800" b="1"/>
              <a:t>log</a:t>
            </a:r>
            <a:r>
              <a:rPr kumimoji="0" lang="en-US" altLang="zh-CN" sz="2800" b="1" baseline="30000"/>
              <a:t>2</a:t>
            </a:r>
            <a:r>
              <a:rPr kumimoji="0" lang="en-US" altLang="zh-CN" sz="2800" b="1" baseline="-25000"/>
              <a:t>2</a:t>
            </a:r>
            <a:r>
              <a:rPr kumimoji="0" lang="en-US" altLang="zh-CN" sz="2800" b="1"/>
              <a:t>n</a:t>
            </a:r>
            <a:r>
              <a:rPr kumimoji="0" lang="zh-CN" altLang="en-US" sz="2800" b="1"/>
              <a:t>，</a:t>
            </a:r>
            <a:r>
              <a:rPr kumimoji="0" lang="en-US" altLang="zh-CN" sz="2800" b="1"/>
              <a:t>log</a:t>
            </a:r>
            <a:r>
              <a:rPr kumimoji="0" lang="en-US" altLang="zh-CN" sz="2800" b="1" baseline="-25000"/>
              <a:t>2</a:t>
            </a:r>
            <a:r>
              <a:rPr kumimoji="0" lang="en-US" altLang="zh-CN" sz="2800" b="1"/>
              <a:t>(log</a:t>
            </a:r>
            <a:r>
              <a:rPr kumimoji="0" lang="en-US" altLang="zh-CN" sz="2800" b="1" baseline="-25000"/>
              <a:t>2</a:t>
            </a:r>
            <a:r>
              <a:rPr kumimoji="0" lang="en-US" altLang="zh-CN" sz="2800" b="1"/>
              <a:t>n)</a:t>
            </a:r>
            <a:r>
              <a:rPr kumimoji="0" lang="zh-CN" altLang="en-US" sz="2800" b="1"/>
              <a:t>，</a:t>
            </a:r>
          </a:p>
          <a:p>
            <a:pPr eaLnBrk="0" hangingPunct="0">
              <a:spcBef>
                <a:spcPct val="50000"/>
              </a:spcBef>
              <a:buClr>
                <a:srgbClr val="FF0033"/>
              </a:buClr>
              <a:buFont typeface="Symbol" pitchFamily="2" charset="2"/>
              <a:buNone/>
            </a:pPr>
            <a:r>
              <a:rPr kumimoji="0" lang="en-US" altLang="zh-CN" sz="2800" b="1"/>
              <a:t>nlog</a:t>
            </a:r>
            <a:r>
              <a:rPr kumimoji="0" lang="en-US" altLang="zh-CN" sz="2800" b="1" baseline="-25000"/>
              <a:t>2</a:t>
            </a:r>
            <a:r>
              <a:rPr kumimoji="0" lang="en-US" altLang="zh-CN" sz="2800" b="1"/>
              <a:t>n</a:t>
            </a:r>
            <a:r>
              <a:rPr kumimoji="0" lang="zh-CN" altLang="en-US" sz="2800" b="1"/>
              <a:t>，</a:t>
            </a:r>
            <a:r>
              <a:rPr kumimoji="0" lang="en-US" altLang="zh-CN" sz="2800" b="1"/>
              <a:t>n</a:t>
            </a:r>
            <a:r>
              <a:rPr kumimoji="0" lang="en-US" altLang="zh-CN" sz="2800" b="1" baseline="30000"/>
              <a:t>log2n</a:t>
            </a:r>
            <a:r>
              <a:rPr kumimoji="0" lang="en-US" altLang="zh-CN" sz="2800" b="1" baseline="30000">
                <a:latin typeface="Arial" pitchFamily="34" charset="0"/>
              </a:rPr>
              <a:t> </a:t>
            </a:r>
            <a:endParaRPr kumimoji="0" lang="en-US" altLang="zh-CN" b="1" baseline="3000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D73F3831-8B63-4AB4-8BBA-E2A779688110}" type="slidenum">
              <a:rPr lang="en-US" altLang="zh-CN"/>
              <a:pPr/>
              <a:t>63</a:t>
            </a:fld>
            <a:endParaRPr lang="en-US" altLang="zh-CN"/>
          </a:p>
        </p:txBody>
      </p:sp>
      <p:sp>
        <p:nvSpPr>
          <p:cNvPr id="12291" name="Rectangle 3"/>
          <p:cNvSpPr>
            <a:spLocks noChangeArrowheads="1"/>
          </p:cNvSpPr>
          <p:nvPr/>
        </p:nvSpPr>
        <p:spPr bwMode="auto">
          <a:xfrm>
            <a:off x="93663" y="985838"/>
            <a:ext cx="8904287" cy="3484562"/>
          </a:xfrm>
          <a:prstGeom prst="rect">
            <a:avLst/>
          </a:prstGeom>
          <a:noFill/>
          <a:ln w="9525">
            <a:noFill/>
            <a:miter lim="800000"/>
            <a:headEnd/>
            <a:tailEnd/>
          </a:ln>
          <a:effectLst/>
        </p:spPr>
        <p:txBody>
          <a:bodyPr lIns="92075" tIns="46038" rIns="92075" bIns="46038">
            <a:spAutoFit/>
          </a:bodyPr>
          <a:lstStyle/>
          <a:p>
            <a:pPr eaLnBrk="0" hangingPunct="0"/>
            <a:r>
              <a:rPr kumimoji="0" lang="zh-CN" altLang="en-US" sz="3200" b="1">
                <a:solidFill>
                  <a:srgbClr val="FF0000"/>
                </a:solidFill>
              </a:rPr>
              <a:t>补充题答案</a:t>
            </a:r>
            <a:r>
              <a:rPr kumimoji="0" lang="en-US" altLang="zh-CN" sz="3200" b="1">
                <a:solidFill>
                  <a:srgbClr val="FF0000"/>
                </a:solidFill>
              </a:rPr>
              <a:t>:</a:t>
            </a:r>
          </a:p>
          <a:p>
            <a:pPr eaLnBrk="0" hangingPunct="0">
              <a:lnSpc>
                <a:spcPct val="130000"/>
              </a:lnSpc>
            </a:pPr>
            <a:r>
              <a:rPr kumimoji="0" lang="zh-CN" altLang="en-US" sz="2800" b="1">
                <a:latin typeface="宋体" pitchFamily="2" charset="-122"/>
              </a:rPr>
              <a:t>答</a:t>
            </a:r>
            <a:r>
              <a:rPr kumimoji="0" lang="en-US" altLang="zh-CN" sz="2800" b="1">
                <a:latin typeface="宋体" pitchFamily="2" charset="-122"/>
              </a:rPr>
              <a:t>:</a:t>
            </a:r>
            <a:r>
              <a:rPr kumimoji="0" lang="zh-CN" altLang="en-US" sz="2800" b="1">
                <a:latin typeface="宋体" pitchFamily="2" charset="-122"/>
              </a:rPr>
              <a:t>按增长率由小到大的顺序各函数为：</a:t>
            </a:r>
          </a:p>
          <a:p>
            <a:pPr eaLnBrk="0" hangingPunct="0">
              <a:lnSpc>
                <a:spcPct val="130000"/>
              </a:lnSpc>
            </a:pPr>
            <a:r>
              <a:rPr kumimoji="0" lang="en-US" altLang="zh-CN" sz="2800" b="1"/>
              <a:t>(2/3)</a:t>
            </a:r>
            <a:r>
              <a:rPr kumimoji="0" lang="en-US" altLang="zh-CN" sz="2800" b="1" baseline="30000"/>
              <a:t>n</a:t>
            </a:r>
            <a:r>
              <a:rPr kumimoji="0" lang="zh-CN" altLang="en-US" sz="2800" b="1"/>
              <a:t>， </a:t>
            </a:r>
            <a:r>
              <a:rPr kumimoji="0" lang="en-US" altLang="zh-CN" sz="2800" b="1"/>
              <a:t>2</a:t>
            </a:r>
            <a:r>
              <a:rPr kumimoji="0" lang="en-US" altLang="zh-CN" sz="2800" b="1" baseline="30000"/>
              <a:t>100</a:t>
            </a:r>
            <a:r>
              <a:rPr kumimoji="0" lang="zh-CN" altLang="en-US" sz="2800" b="1"/>
              <a:t>， </a:t>
            </a:r>
            <a:r>
              <a:rPr kumimoji="0" lang="en-US" altLang="zh-CN" sz="2800" b="1"/>
              <a:t>log</a:t>
            </a:r>
            <a:r>
              <a:rPr kumimoji="0" lang="en-US" altLang="zh-CN" sz="2800" b="1" baseline="-25000"/>
              <a:t>2</a:t>
            </a:r>
            <a:r>
              <a:rPr kumimoji="0" lang="en-US" altLang="zh-CN" sz="2800" b="1"/>
              <a:t>(log</a:t>
            </a:r>
            <a:r>
              <a:rPr kumimoji="0" lang="en-US" altLang="zh-CN" sz="2800" b="1" baseline="-25000"/>
              <a:t>2</a:t>
            </a:r>
            <a:r>
              <a:rPr kumimoji="0" lang="en-US" altLang="zh-CN" sz="2800" b="1"/>
              <a:t>n) </a:t>
            </a:r>
            <a:r>
              <a:rPr kumimoji="0" lang="zh-CN" altLang="en-US" sz="2800" b="1"/>
              <a:t>， </a:t>
            </a:r>
            <a:r>
              <a:rPr kumimoji="0" lang="en-US" altLang="zh-CN" sz="2800" b="1"/>
              <a:t>log</a:t>
            </a:r>
            <a:r>
              <a:rPr kumimoji="0" lang="en-US" altLang="zh-CN" sz="2800" b="1" baseline="-25000"/>
              <a:t>2</a:t>
            </a:r>
            <a:r>
              <a:rPr kumimoji="0" lang="en-US" altLang="zh-CN" sz="2800" b="1"/>
              <a:t>n</a:t>
            </a:r>
            <a:r>
              <a:rPr kumimoji="0" lang="zh-CN" altLang="en-US" sz="2800" b="1"/>
              <a:t>， </a:t>
            </a:r>
            <a:r>
              <a:rPr kumimoji="0" lang="en-US" altLang="zh-CN" sz="2800" b="1"/>
              <a:t>log</a:t>
            </a:r>
            <a:r>
              <a:rPr kumimoji="0" lang="en-US" altLang="zh-CN" sz="2800" b="1" baseline="30000"/>
              <a:t>2</a:t>
            </a:r>
            <a:r>
              <a:rPr kumimoji="0" lang="en-US" altLang="zh-CN" sz="2800" b="1" baseline="-25000"/>
              <a:t>2</a:t>
            </a:r>
            <a:r>
              <a:rPr kumimoji="0" lang="en-US" altLang="zh-CN" sz="2800" b="1"/>
              <a:t>n</a:t>
            </a:r>
            <a:r>
              <a:rPr kumimoji="0" lang="zh-CN" altLang="en-US" sz="2800" b="1"/>
              <a:t>， </a:t>
            </a:r>
            <a:r>
              <a:rPr kumimoji="0" lang="en-US" altLang="zh-CN" sz="2800" b="1"/>
              <a:t>n</a:t>
            </a:r>
            <a:r>
              <a:rPr kumimoji="0" lang="en-US" altLang="zh-CN" sz="2800" b="1" baseline="30000"/>
              <a:t>1/2</a:t>
            </a:r>
            <a:r>
              <a:rPr kumimoji="0" lang="en-US" altLang="zh-CN" sz="2800" b="1"/>
              <a:t> </a:t>
            </a:r>
            <a:r>
              <a:rPr kumimoji="0" lang="zh-CN" altLang="en-US" sz="2800" b="1"/>
              <a:t>，</a:t>
            </a:r>
          </a:p>
          <a:p>
            <a:pPr eaLnBrk="0" hangingPunct="0">
              <a:lnSpc>
                <a:spcPct val="190000"/>
              </a:lnSpc>
            </a:pPr>
            <a:r>
              <a:rPr kumimoji="0" lang="zh-CN" altLang="en-US" sz="2800" b="1"/>
              <a:t> </a:t>
            </a:r>
            <a:r>
              <a:rPr kumimoji="0" lang="en-US" altLang="zh-CN" sz="2800" b="1"/>
              <a:t>n</a:t>
            </a:r>
            <a:r>
              <a:rPr kumimoji="0" lang="en-US" altLang="zh-CN" sz="2800" b="1" baseline="30000"/>
              <a:t>2/3</a:t>
            </a:r>
            <a:r>
              <a:rPr kumimoji="0" lang="zh-CN" altLang="en-US" sz="2800" b="1"/>
              <a:t>， </a:t>
            </a:r>
            <a:r>
              <a:rPr kumimoji="0" lang="en-US" altLang="zh-CN" sz="2800" b="1"/>
              <a:t>n/log</a:t>
            </a:r>
            <a:r>
              <a:rPr kumimoji="0" lang="en-US" altLang="zh-CN" sz="2800" b="1" baseline="-25000"/>
              <a:t>2</a:t>
            </a:r>
            <a:r>
              <a:rPr kumimoji="0" lang="en-US" altLang="zh-CN" sz="2800" b="1"/>
              <a:t>n</a:t>
            </a:r>
            <a:r>
              <a:rPr kumimoji="0" lang="zh-CN" altLang="en-US" sz="2800" b="1"/>
              <a:t>， </a:t>
            </a:r>
            <a:r>
              <a:rPr kumimoji="0" lang="en-US" altLang="zh-CN" sz="2800" b="1"/>
              <a:t>n</a:t>
            </a:r>
            <a:r>
              <a:rPr kumimoji="0" lang="zh-CN" altLang="en-US" sz="2800" b="1"/>
              <a:t>，</a:t>
            </a:r>
            <a:r>
              <a:rPr kumimoji="0" lang="en-US" altLang="zh-CN" sz="2800" b="1"/>
              <a:t>nlog</a:t>
            </a:r>
            <a:r>
              <a:rPr kumimoji="0" lang="en-US" altLang="zh-CN" sz="2800" b="1" baseline="-25000"/>
              <a:t>2</a:t>
            </a:r>
            <a:r>
              <a:rPr kumimoji="0" lang="en-US" altLang="zh-CN" sz="2800" b="1"/>
              <a:t>n, (4/3)</a:t>
            </a:r>
            <a:r>
              <a:rPr kumimoji="0" lang="en-US" altLang="zh-CN" sz="2800" b="1" baseline="30000"/>
              <a:t>n</a:t>
            </a:r>
            <a:r>
              <a:rPr kumimoji="0" lang="zh-CN" altLang="en-US" sz="2800" b="1"/>
              <a:t>， </a:t>
            </a:r>
            <a:r>
              <a:rPr kumimoji="0" lang="en-US" altLang="zh-CN" sz="2800" b="1"/>
              <a:t>(3/2)</a:t>
            </a:r>
            <a:r>
              <a:rPr kumimoji="0" lang="en-US" altLang="zh-CN" sz="2800" b="1" baseline="30000"/>
              <a:t>n</a:t>
            </a:r>
            <a:r>
              <a:rPr kumimoji="0" lang="zh-CN" altLang="en-US" sz="2800" b="1"/>
              <a:t>， </a:t>
            </a:r>
          </a:p>
          <a:p>
            <a:pPr eaLnBrk="0" hangingPunct="0">
              <a:lnSpc>
                <a:spcPct val="130000"/>
              </a:lnSpc>
            </a:pPr>
            <a:r>
              <a:rPr kumimoji="0" lang="zh-CN" altLang="en-US" sz="2800" b="1"/>
              <a:t> </a:t>
            </a:r>
            <a:r>
              <a:rPr kumimoji="0" lang="en-US" altLang="zh-CN" sz="2800" b="1"/>
              <a:t>n!</a:t>
            </a:r>
            <a:r>
              <a:rPr kumimoji="0" lang="zh-CN" altLang="en-US" sz="2800" b="1"/>
              <a:t>， </a:t>
            </a:r>
            <a:r>
              <a:rPr kumimoji="0" lang="en-US" altLang="zh-CN" sz="2800" b="1"/>
              <a:t>n</a:t>
            </a:r>
            <a:r>
              <a:rPr kumimoji="0" lang="en-US" altLang="zh-CN" sz="2800" b="1" baseline="30000"/>
              <a:t>n</a:t>
            </a:r>
            <a:endParaRPr kumimoji="0" lang="en-US" altLang="zh-CN" sz="2800" b="1"/>
          </a:p>
          <a:p>
            <a:pPr eaLnBrk="0" hangingPunct="0"/>
            <a:endParaRPr kumimoji="0" lang="en-US" altLang="zh-CN" sz="2800" b="1"/>
          </a:p>
        </p:txBody>
      </p:sp>
      <p:graphicFrame>
        <p:nvGraphicFramePr>
          <p:cNvPr id="12292" name="Object 4"/>
          <p:cNvGraphicFramePr>
            <a:graphicFrameLocks noChangeAspect="1"/>
          </p:cNvGraphicFramePr>
          <p:nvPr/>
        </p:nvGraphicFramePr>
        <p:xfrm>
          <a:off x="7451725" y="2832100"/>
          <a:ext cx="1255713" cy="671513"/>
        </p:xfrm>
        <a:graphic>
          <a:graphicData uri="http://schemas.openxmlformats.org/presentationml/2006/ole">
            <p:oleObj spid="_x0000_s19458" name="Equation" r:id="rId3" imgW="355320" imgH="190440" progId="Equation.3">
              <p:embed/>
            </p:oleObj>
          </a:graphicData>
        </a:graphic>
      </p:graphicFrame>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F7F83FB-CD8F-4F09-ADAD-93D72573A247}" type="slidenum">
              <a:rPr lang="en-US" altLang="zh-CN"/>
              <a:pPr/>
              <a:t>64</a:t>
            </a:fld>
            <a:endParaRPr lang="en-US" altLang="zh-CN"/>
          </a:p>
        </p:txBody>
      </p:sp>
      <p:sp>
        <p:nvSpPr>
          <p:cNvPr id="3074" name="Rectangle 2"/>
          <p:cNvSpPr>
            <a:spLocks noGrp="1" noChangeArrowheads="1"/>
          </p:cNvSpPr>
          <p:nvPr>
            <p:ph type="ctrTitle"/>
          </p:nvPr>
        </p:nvSpPr>
        <p:spPr>
          <a:xfrm>
            <a:off x="136525" y="146050"/>
            <a:ext cx="8894763" cy="1312863"/>
          </a:xfrm>
        </p:spPr>
        <p:txBody>
          <a:bodyPr/>
          <a:lstStyle/>
          <a:p>
            <a:pPr algn="l"/>
            <a:r>
              <a:rPr lang="zh-CN" altLang="en-US" sz="2800" b="1">
                <a:solidFill>
                  <a:srgbClr val="FF0000"/>
                </a:solidFill>
              </a:rPr>
              <a:t>二、已知</a:t>
            </a:r>
            <a:r>
              <a:rPr lang="en-US" altLang="zh-CN" sz="2800" b="1">
                <a:solidFill>
                  <a:srgbClr val="FF0000"/>
                </a:solidFill>
              </a:rPr>
              <a:t>L</a:t>
            </a:r>
            <a:r>
              <a:rPr lang="zh-CN" altLang="en-US" sz="2800" b="1">
                <a:solidFill>
                  <a:srgbClr val="FF0000"/>
                </a:solidFill>
              </a:rPr>
              <a:t>是无表头结点的单链表，且</a:t>
            </a:r>
            <a:r>
              <a:rPr lang="en-US" altLang="zh-CN" sz="2800" b="1">
                <a:solidFill>
                  <a:srgbClr val="FF0000"/>
                </a:solidFill>
              </a:rPr>
              <a:t>P</a:t>
            </a:r>
            <a:r>
              <a:rPr lang="zh-CN" altLang="en-US" sz="2800" b="1">
                <a:solidFill>
                  <a:srgbClr val="FF0000"/>
                </a:solidFill>
              </a:rPr>
              <a:t>结点既不是首</a:t>
            </a:r>
            <a:br>
              <a:rPr lang="zh-CN" altLang="en-US" sz="2800" b="1">
                <a:solidFill>
                  <a:srgbClr val="FF0000"/>
                </a:solidFill>
              </a:rPr>
            </a:br>
            <a:r>
              <a:rPr lang="zh-CN" altLang="en-US" sz="2800" b="1">
                <a:solidFill>
                  <a:srgbClr val="FF0000"/>
                </a:solidFill>
              </a:rPr>
              <a:t>        元结点，也不是尾结点，试从下列提供的答案中选 </a:t>
            </a:r>
            <a:br>
              <a:rPr lang="zh-CN" altLang="en-US" sz="2800" b="1">
                <a:solidFill>
                  <a:srgbClr val="FF0000"/>
                </a:solidFill>
              </a:rPr>
            </a:br>
            <a:r>
              <a:rPr lang="zh-CN" altLang="en-US" sz="2800" b="1">
                <a:solidFill>
                  <a:srgbClr val="FF0000"/>
                </a:solidFill>
              </a:rPr>
              <a:t>        择合适的语句序列。</a:t>
            </a:r>
          </a:p>
        </p:txBody>
      </p:sp>
      <p:sp>
        <p:nvSpPr>
          <p:cNvPr id="3075" name="Rectangle 3"/>
          <p:cNvSpPr>
            <a:spLocks noGrp="1" noChangeArrowheads="1"/>
          </p:cNvSpPr>
          <p:nvPr>
            <p:ph type="subTitle" idx="1"/>
          </p:nvPr>
        </p:nvSpPr>
        <p:spPr>
          <a:xfrm>
            <a:off x="201613" y="1484313"/>
            <a:ext cx="8720137" cy="4816475"/>
          </a:xfrm>
        </p:spPr>
        <p:txBody>
          <a:bodyPr/>
          <a:lstStyle/>
          <a:p>
            <a:pPr marL="609600" indent="-609600" algn="l">
              <a:buFontTx/>
              <a:buAutoNum type="alphaLcPeriod"/>
            </a:pPr>
            <a:r>
              <a:rPr lang="zh-CN" altLang="en-US" sz="2400" b="1"/>
              <a:t>在</a:t>
            </a:r>
            <a:r>
              <a:rPr lang="en-US" altLang="zh-CN" sz="2400" b="1"/>
              <a:t>P</a:t>
            </a:r>
            <a:r>
              <a:rPr lang="zh-CN" altLang="en-US" sz="2400" b="1"/>
              <a:t>结点后插入</a:t>
            </a:r>
            <a:r>
              <a:rPr lang="en-US" altLang="zh-CN" sz="2400" b="1"/>
              <a:t>S</a:t>
            </a:r>
            <a:r>
              <a:rPr lang="zh-CN" altLang="en-US" sz="2400" b="1"/>
              <a:t>结点的语句序列是</a:t>
            </a:r>
            <a:r>
              <a:rPr lang="zh-CN" altLang="en-US" sz="2400" b="1" u="sng"/>
              <a:t>                                    </a:t>
            </a:r>
            <a:r>
              <a:rPr lang="zh-CN" altLang="en-US" sz="2400" b="1"/>
              <a:t>。</a:t>
            </a:r>
          </a:p>
          <a:p>
            <a:pPr marL="609600" indent="-609600" algn="l">
              <a:buFontTx/>
              <a:buAutoNum type="alphaLcPeriod"/>
            </a:pPr>
            <a:r>
              <a:rPr lang="zh-CN" altLang="en-US" sz="2400" b="1"/>
              <a:t>在</a:t>
            </a:r>
            <a:r>
              <a:rPr lang="en-US" altLang="zh-CN" sz="2400" b="1"/>
              <a:t>P</a:t>
            </a:r>
            <a:r>
              <a:rPr lang="zh-CN" altLang="en-US" sz="2400" b="1"/>
              <a:t>结点前插入</a:t>
            </a:r>
            <a:r>
              <a:rPr lang="en-US" altLang="zh-CN" sz="2400" b="1"/>
              <a:t>S</a:t>
            </a:r>
            <a:r>
              <a:rPr lang="zh-CN" altLang="en-US" sz="2400" b="1"/>
              <a:t>结点的语句序列是</a:t>
            </a:r>
            <a:r>
              <a:rPr lang="zh-CN" altLang="en-US" sz="2400" b="1" u="sng"/>
              <a:t>                                    </a:t>
            </a:r>
            <a:r>
              <a:rPr lang="zh-CN" altLang="en-US" sz="2400" b="1"/>
              <a:t>。</a:t>
            </a:r>
          </a:p>
          <a:p>
            <a:pPr marL="609600" indent="-609600" algn="l">
              <a:buFontTx/>
              <a:buAutoNum type="alphaLcPeriod"/>
            </a:pPr>
            <a:r>
              <a:rPr lang="zh-CN" altLang="en-US" sz="2400" b="1"/>
              <a:t>在表首插入</a:t>
            </a:r>
            <a:r>
              <a:rPr lang="en-US" altLang="zh-CN" sz="2400" b="1"/>
              <a:t>S</a:t>
            </a:r>
            <a:r>
              <a:rPr lang="zh-CN" altLang="en-US" sz="2400" b="1"/>
              <a:t>结点的语句序列是</a:t>
            </a:r>
            <a:r>
              <a:rPr lang="zh-CN" altLang="en-US" sz="2400" b="1" u="sng"/>
              <a:t>                                    </a:t>
            </a:r>
            <a:r>
              <a:rPr lang="zh-CN" altLang="en-US" sz="2400" b="1"/>
              <a:t>。</a:t>
            </a:r>
          </a:p>
          <a:p>
            <a:pPr marL="609600" indent="-609600" algn="l">
              <a:buFontTx/>
              <a:buAutoNum type="alphaLcPeriod"/>
            </a:pPr>
            <a:r>
              <a:rPr lang="zh-CN" altLang="en-US" sz="2400" b="1"/>
              <a:t>在表尾插入</a:t>
            </a:r>
            <a:r>
              <a:rPr lang="en-US" altLang="zh-CN" sz="2400" b="1"/>
              <a:t>S</a:t>
            </a:r>
            <a:r>
              <a:rPr lang="zh-CN" altLang="en-US" sz="2400" b="1"/>
              <a:t>结点的语句序列是</a:t>
            </a:r>
            <a:r>
              <a:rPr lang="zh-CN" altLang="en-US" sz="2400" b="1" u="sng"/>
              <a:t>                                    </a:t>
            </a:r>
            <a:r>
              <a:rPr lang="zh-CN" altLang="en-US" sz="2400" b="1"/>
              <a:t>。</a:t>
            </a:r>
          </a:p>
          <a:p>
            <a:pPr marL="609600" indent="-609600" algn="l">
              <a:buFontTx/>
              <a:buAutoNum type="arabicParenBoth"/>
            </a:pPr>
            <a:r>
              <a:rPr lang="en-US" altLang="zh-CN" sz="2400" b="1"/>
              <a:t>P-&gt;link=S;                      (2)  p-&gt;link=p-&gt;link-&gt;link;</a:t>
            </a:r>
          </a:p>
          <a:p>
            <a:pPr marL="609600" indent="-609600" algn="l">
              <a:buFontTx/>
              <a:buAutoNum type="arabicParenBoth" startAt="3"/>
            </a:pPr>
            <a:r>
              <a:rPr lang="en-US" altLang="zh-CN" sz="2400" b="1"/>
              <a:t>P-&gt;link= S-&gt;link;            (4)  S-&gt;link =P-&gt;link;</a:t>
            </a:r>
          </a:p>
          <a:p>
            <a:pPr marL="609600" indent="-609600" algn="l">
              <a:buFontTx/>
              <a:buAutoNum type="arabicParenBoth" startAt="5"/>
            </a:pPr>
            <a:r>
              <a:rPr lang="en-US" altLang="zh-CN" sz="2400" b="1"/>
              <a:t>S-&gt;link=L;                        (6) S-&gt;link=NULL;</a:t>
            </a:r>
          </a:p>
          <a:p>
            <a:pPr marL="609600" indent="-609600" algn="l">
              <a:buFontTx/>
              <a:buAutoNum type="arabicParenBoth" startAt="7"/>
            </a:pPr>
            <a:r>
              <a:rPr lang="en-US" altLang="zh-CN" sz="2400" b="1"/>
              <a:t>Q=P;   </a:t>
            </a:r>
          </a:p>
          <a:p>
            <a:pPr marL="609600" indent="-609600" algn="l">
              <a:buFontTx/>
              <a:buAutoNum type="arabicParenBoth" startAt="7"/>
            </a:pPr>
            <a:r>
              <a:rPr lang="en-US" altLang="zh-CN" sz="2400" b="1"/>
              <a:t>while(P-&gt;link!=Q)   P= P-&gt;link;</a:t>
            </a:r>
          </a:p>
          <a:p>
            <a:pPr marL="609600" indent="-609600" algn="l">
              <a:buFontTx/>
              <a:buAutoNum type="arabicParenBoth" startAt="7"/>
            </a:pPr>
            <a:r>
              <a:rPr lang="en-US" altLang="zh-CN" sz="2400" b="1"/>
              <a:t>while(P-&gt;link!=NULL)   P= P-&gt;link;</a:t>
            </a:r>
          </a:p>
          <a:p>
            <a:pPr marL="609600" indent="-609600" algn="l">
              <a:buFontTx/>
              <a:buAutoNum type="arabicParenBoth" startAt="7"/>
            </a:pPr>
            <a:r>
              <a:rPr lang="en-US" altLang="zh-CN" sz="2400" b="1"/>
              <a:t>  P=Q;   (11) P=L;   (12)  L=S;      (13)  L=P;</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692275" y="2708275"/>
            <a:ext cx="5111750" cy="933450"/>
          </a:xfrm>
          <a:prstGeom prst="rect">
            <a:avLst/>
          </a:prstGeom>
          <a:noFill/>
          <a:ln w="9525">
            <a:noFill/>
            <a:miter lim="800000"/>
            <a:headEnd/>
            <a:tailEnd/>
          </a:ln>
        </p:spPr>
      </p:pic>
      <p:sp>
        <p:nvSpPr>
          <p:cNvPr id="19459" name="Rectangle 3"/>
          <p:cNvSpPr>
            <a:spLocks noChangeArrowheads="1"/>
          </p:cNvSpPr>
          <p:nvPr/>
        </p:nvSpPr>
        <p:spPr bwMode="auto">
          <a:xfrm>
            <a:off x="755650" y="3860800"/>
            <a:ext cx="7704138" cy="2041525"/>
          </a:xfrm>
          <a:prstGeom prst="rect">
            <a:avLst/>
          </a:prstGeom>
          <a:noFill/>
          <a:ln w="9525">
            <a:noFill/>
            <a:miter lim="800000"/>
            <a:headEnd/>
            <a:tailEnd/>
          </a:ln>
          <a:effectLst/>
        </p:spPr>
        <p:txBody>
          <a:bodyPr>
            <a:spAutoFit/>
          </a:bodyPr>
          <a:lstStyle/>
          <a:p>
            <a:r>
              <a:rPr lang="zh-CN" altLang="en-US" sz="3200" b="0" dirty="0">
                <a:latin typeface="Times New Roman" pitchFamily="18" charset="0"/>
                <a:ea typeface="宋体" pitchFamily="2" charset="-122"/>
              </a:rPr>
              <a:t>设  </a:t>
            </a:r>
            <a:r>
              <a:rPr lang="en-US" sz="3200" b="0" dirty="0">
                <a:latin typeface="Times New Roman" pitchFamily="18" charset="0"/>
                <a:ea typeface="宋体" pitchFamily="2" charset="-122"/>
              </a:rPr>
              <a:t>q=p-&gt;pre;  </a:t>
            </a:r>
            <a:r>
              <a:rPr lang="zh-CN" altLang="en-US" sz="3200" b="0" dirty="0">
                <a:latin typeface="Times New Roman" pitchFamily="18" charset="0"/>
                <a:ea typeface="宋体" pitchFamily="2" charset="-122"/>
              </a:rPr>
              <a:t>则</a:t>
            </a:r>
          </a:p>
          <a:p>
            <a:r>
              <a:rPr lang="en-US" sz="3200" b="0" dirty="0">
                <a:latin typeface="Times New Roman" pitchFamily="18" charset="0"/>
                <a:ea typeface="宋体" pitchFamily="2" charset="-122"/>
              </a:rPr>
              <a:t>q-&gt;next=p-&gt;next;  p-&gt;next-&gt;pre=q;  </a:t>
            </a:r>
          </a:p>
          <a:p>
            <a:r>
              <a:rPr lang="en-US" sz="3200" b="0" dirty="0">
                <a:latin typeface="Times New Roman" pitchFamily="18" charset="0"/>
                <a:ea typeface="宋体" pitchFamily="2" charset="-122"/>
              </a:rPr>
              <a:t>p-&gt;pre=q-&gt;</a:t>
            </a:r>
            <a:r>
              <a:rPr lang="en-US" sz="3200" b="0" dirty="0" err="1">
                <a:latin typeface="Times New Roman" pitchFamily="18" charset="0"/>
                <a:ea typeface="宋体" pitchFamily="2" charset="-122"/>
              </a:rPr>
              <a:t>pre;q</a:t>
            </a:r>
            <a:r>
              <a:rPr lang="en-US" sz="3200" b="0" dirty="0">
                <a:latin typeface="Times New Roman" pitchFamily="18" charset="0"/>
                <a:ea typeface="宋体" pitchFamily="2" charset="-122"/>
              </a:rPr>
              <a:t>-&gt;pre-&gt;next=p;  </a:t>
            </a:r>
          </a:p>
          <a:p>
            <a:r>
              <a:rPr lang="en-US" sz="3200" b="0" dirty="0">
                <a:latin typeface="Times New Roman" pitchFamily="18" charset="0"/>
                <a:ea typeface="宋体" pitchFamily="2" charset="-122"/>
              </a:rPr>
              <a:t>p-&gt;next=q; q-&gt;pre=p</a:t>
            </a:r>
            <a:endParaRPr lang="zh-CN" altLang="en-US" sz="3200" b="0" dirty="0">
              <a:latin typeface="Times New Roman" pitchFamily="18" charset="0"/>
              <a:ea typeface="宋体" pitchFamily="2" charset="-122"/>
            </a:endParaRPr>
          </a:p>
        </p:txBody>
      </p:sp>
      <p:sp>
        <p:nvSpPr>
          <p:cNvPr id="19460" name="Rectangle 4"/>
          <p:cNvSpPr>
            <a:spLocks noChangeArrowheads="1"/>
          </p:cNvSpPr>
          <p:nvPr/>
        </p:nvSpPr>
        <p:spPr bwMode="auto">
          <a:xfrm>
            <a:off x="323850" y="1484313"/>
            <a:ext cx="8569325" cy="1501775"/>
          </a:xfrm>
          <a:prstGeom prst="rect">
            <a:avLst/>
          </a:prstGeom>
          <a:noFill/>
          <a:ln w="9525">
            <a:noFill/>
            <a:miter lim="800000"/>
            <a:headEnd/>
            <a:tailEnd/>
          </a:ln>
          <a:effectLst/>
        </p:spPr>
        <p:txBody>
          <a:bodyPr>
            <a:spAutoFit/>
          </a:bodyPr>
          <a:lstStyle/>
          <a:p>
            <a:pPr>
              <a:lnSpc>
                <a:spcPct val="110000"/>
              </a:lnSpc>
              <a:spcBef>
                <a:spcPct val="20000"/>
              </a:spcBef>
              <a:buClr>
                <a:schemeClr val="folHlink"/>
              </a:buClr>
              <a:buSzPct val="60000"/>
              <a:buFont typeface="Wingdings" pitchFamily="2" charset="2"/>
              <a:buNone/>
            </a:pPr>
            <a:r>
              <a:rPr lang="en-US" sz="2800" b="0">
                <a:latin typeface="Times New Roman" pitchFamily="18" charset="0"/>
              </a:rPr>
              <a:t>1.</a:t>
            </a:r>
            <a:r>
              <a:rPr lang="zh-CN" altLang="en-US" sz="2800" b="0">
                <a:latin typeface="Times New Roman" pitchFamily="18" charset="0"/>
              </a:rPr>
              <a:t>写出下图双链表中对换值为</a:t>
            </a:r>
            <a:r>
              <a:rPr lang="en-US" sz="2800" b="0">
                <a:latin typeface="Times New Roman" pitchFamily="18" charset="0"/>
              </a:rPr>
              <a:t>23</a:t>
            </a:r>
            <a:r>
              <a:rPr lang="zh-CN" altLang="en-US" sz="2800" b="0">
                <a:latin typeface="Times New Roman" pitchFamily="18" charset="0"/>
              </a:rPr>
              <a:t>和</a:t>
            </a:r>
            <a:r>
              <a:rPr lang="en-US" sz="2800" b="0">
                <a:latin typeface="Times New Roman" pitchFamily="18" charset="0"/>
              </a:rPr>
              <a:t>15</a:t>
            </a:r>
            <a:r>
              <a:rPr lang="zh-CN" altLang="en-US" sz="2800" b="0">
                <a:latin typeface="Times New Roman" pitchFamily="18" charset="0"/>
              </a:rPr>
              <a:t>的两个结点相互位置时修改指针的有关语句。结点结构为：</a:t>
            </a:r>
            <a:r>
              <a:rPr lang="en-US" sz="2800" b="0">
                <a:latin typeface="Times New Roman" pitchFamily="18" charset="0"/>
              </a:rPr>
              <a:t>(pre,data,next)</a:t>
            </a:r>
            <a:endParaRPr lang="zh-CN" altLang="en-US" sz="2800" b="0">
              <a:latin typeface="Times New Roman" pitchFamily="18" charset="0"/>
            </a:endParaRPr>
          </a:p>
        </p:txBody>
      </p:sp>
      <p:sp>
        <p:nvSpPr>
          <p:cNvPr id="19461" name="Rectangle 5"/>
          <p:cNvSpPr>
            <a:spLocks noChangeArrowheads="1"/>
          </p:cNvSpPr>
          <p:nvPr/>
        </p:nvSpPr>
        <p:spPr bwMode="auto">
          <a:xfrm>
            <a:off x="395288" y="404813"/>
            <a:ext cx="8229600" cy="1139825"/>
          </a:xfrm>
          <a:prstGeom prst="rect">
            <a:avLst/>
          </a:prstGeom>
          <a:noFill/>
          <a:ln w="9525">
            <a:noFill/>
            <a:miter lim="800000"/>
            <a:headEnd/>
            <a:tailEnd/>
          </a:ln>
          <a:effectLst/>
        </p:spPr>
        <p:txBody>
          <a:bodyPr/>
          <a:lstStyle/>
          <a:p>
            <a:pPr algn="ctr"/>
            <a:r>
              <a:rPr lang="zh-CN" altLang="en-US" sz="4600" b="0">
                <a:solidFill>
                  <a:schemeClr val="tx2"/>
                </a:solidFill>
                <a:ea typeface="华文行楷" pitchFamily="2" charset="-122"/>
              </a:rPr>
              <a:t>算法题</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95288" y="333375"/>
            <a:ext cx="8353425" cy="1552575"/>
          </a:xfrm>
          <a:prstGeom prst="rect">
            <a:avLst/>
          </a:prstGeom>
          <a:noFill/>
          <a:ln w="9525">
            <a:noFill/>
            <a:miter lim="800000"/>
            <a:headEnd/>
            <a:tailEnd/>
          </a:ln>
          <a:effectLst/>
        </p:spPr>
        <p:txBody>
          <a:bodyPr>
            <a:spAutoFit/>
          </a:bodyPr>
          <a:lstStyle/>
          <a:p>
            <a:r>
              <a:rPr lang="en-US" sz="2400" b="0" dirty="0">
                <a:latin typeface="Times New Roman" pitchFamily="18" charset="0"/>
              </a:rPr>
              <a:t>3.</a:t>
            </a:r>
            <a:r>
              <a:rPr lang="zh-CN" altLang="en-US" sz="2400" b="0" dirty="0">
                <a:latin typeface="Times New Roman" pitchFamily="18" charset="0"/>
              </a:rPr>
              <a:t>给定一个带表头结点的单链表，设</a:t>
            </a:r>
            <a:r>
              <a:rPr lang="en-US" sz="2400" b="0" dirty="0">
                <a:latin typeface="Times New Roman" pitchFamily="18" charset="0"/>
              </a:rPr>
              <a:t>head</a:t>
            </a:r>
            <a:r>
              <a:rPr lang="zh-CN" altLang="en-US" sz="2400" b="0" dirty="0">
                <a:latin typeface="Times New Roman" pitchFamily="18" charset="0"/>
              </a:rPr>
              <a:t>为头指针，结点的结构为</a:t>
            </a:r>
            <a:r>
              <a:rPr lang="en-US" sz="2400" b="0" dirty="0">
                <a:latin typeface="Times New Roman" pitchFamily="18" charset="0"/>
              </a:rPr>
              <a:t>(</a:t>
            </a:r>
            <a:r>
              <a:rPr lang="en-US" sz="2400" b="0" dirty="0" err="1">
                <a:latin typeface="Times New Roman" pitchFamily="18" charset="0"/>
              </a:rPr>
              <a:t>data,next</a:t>
            </a:r>
            <a:r>
              <a:rPr lang="en-US" sz="2400" b="0" dirty="0">
                <a:latin typeface="Times New Roman" pitchFamily="18" charset="0"/>
              </a:rPr>
              <a:t>),data</a:t>
            </a:r>
            <a:r>
              <a:rPr lang="zh-CN" altLang="en-US" sz="2400" b="0" dirty="0">
                <a:latin typeface="Times New Roman" pitchFamily="18" charset="0"/>
              </a:rPr>
              <a:t>为整型元素，</a:t>
            </a:r>
            <a:r>
              <a:rPr lang="en-US" sz="2400" b="0" dirty="0">
                <a:latin typeface="Times New Roman" pitchFamily="18" charset="0"/>
              </a:rPr>
              <a:t>next</a:t>
            </a:r>
            <a:r>
              <a:rPr lang="zh-CN" altLang="en-US" sz="2400" b="0" dirty="0">
                <a:latin typeface="Times New Roman" pitchFamily="18" charset="0"/>
              </a:rPr>
              <a:t>为指针</a:t>
            </a:r>
            <a:r>
              <a:rPr lang="en-US" sz="2400" b="0" dirty="0">
                <a:latin typeface="Times New Roman" pitchFamily="18" charset="0"/>
              </a:rPr>
              <a:t>;</a:t>
            </a:r>
            <a:r>
              <a:rPr lang="zh-CN" altLang="en-US" sz="2400" b="0" dirty="0">
                <a:latin typeface="Times New Roman" pitchFamily="18" charset="0"/>
              </a:rPr>
              <a:t>试写出算法</a:t>
            </a:r>
            <a:r>
              <a:rPr lang="en-US" sz="2400" b="0" dirty="0">
                <a:latin typeface="Times New Roman" pitchFamily="18" charset="0"/>
              </a:rPr>
              <a:t>:</a:t>
            </a:r>
            <a:r>
              <a:rPr lang="zh-CN" altLang="en-US" sz="2400" b="0" dirty="0">
                <a:latin typeface="Times New Roman" pitchFamily="18" charset="0"/>
              </a:rPr>
              <a:t>按递增次序输出单链表中各结点的数据元素，并释放结点所占的存储空间。</a:t>
            </a:r>
            <a:r>
              <a:rPr lang="en-US" sz="2400" b="0" dirty="0">
                <a:latin typeface="Times New Roman" pitchFamily="18" charset="0"/>
              </a:rPr>
              <a:t>(</a:t>
            </a:r>
            <a:r>
              <a:rPr lang="zh-CN" altLang="en-US" sz="2400" b="0" dirty="0">
                <a:latin typeface="Times New Roman" pitchFamily="18" charset="0"/>
              </a:rPr>
              <a:t>要求</a:t>
            </a:r>
            <a:r>
              <a:rPr lang="en-US" sz="2400" b="0" dirty="0">
                <a:latin typeface="Times New Roman" pitchFamily="18" charset="0"/>
              </a:rPr>
              <a:t>;</a:t>
            </a:r>
            <a:r>
              <a:rPr lang="zh-CN" altLang="en-US" sz="2400" b="0" dirty="0">
                <a:latin typeface="Times New Roman" pitchFamily="18" charset="0"/>
              </a:rPr>
              <a:t>不允许使用数组作辅助空间</a:t>
            </a:r>
            <a:r>
              <a:rPr lang="en-US" sz="2400" b="0" dirty="0">
                <a:latin typeface="Times New Roman" pitchFamily="18" charset="0"/>
              </a:rPr>
              <a:t>)</a:t>
            </a:r>
            <a:endParaRPr lang="zh-CN" altLang="en-US" sz="2400" b="0" dirty="0">
              <a:latin typeface="Times New Roman" pitchFamily="18" charset="0"/>
            </a:endParaRPr>
          </a:p>
        </p:txBody>
      </p:sp>
      <p:sp>
        <p:nvSpPr>
          <p:cNvPr id="21507" name="Rectangle 3"/>
          <p:cNvSpPr>
            <a:spLocks noChangeArrowheads="1"/>
          </p:cNvSpPr>
          <p:nvPr/>
        </p:nvSpPr>
        <p:spPr bwMode="auto">
          <a:xfrm>
            <a:off x="323850" y="1989138"/>
            <a:ext cx="8569325" cy="4524315"/>
          </a:xfrm>
          <a:prstGeom prst="rect">
            <a:avLst/>
          </a:prstGeom>
          <a:noFill/>
          <a:ln w="9525">
            <a:noFill/>
            <a:miter lim="800000"/>
            <a:headEnd/>
            <a:tailEnd/>
          </a:ln>
          <a:effectLst/>
        </p:spPr>
        <p:txBody>
          <a:bodyPr>
            <a:spAutoFit/>
          </a:bodyPr>
          <a:lstStyle/>
          <a:p>
            <a:r>
              <a:rPr lang="en-US" sz="2400" dirty="0">
                <a:latin typeface="Times New Roman" pitchFamily="18" charset="0"/>
              </a:rPr>
              <a:t>void</a:t>
            </a:r>
            <a:r>
              <a:rPr lang="en-US" sz="2400" b="0" dirty="0">
                <a:latin typeface="Times New Roman" pitchFamily="18" charset="0"/>
              </a:rPr>
              <a:t>  </a:t>
            </a:r>
            <a:r>
              <a:rPr lang="en-US" sz="2400" b="0" dirty="0" err="1">
                <a:latin typeface="Times New Roman" pitchFamily="18" charset="0"/>
              </a:rPr>
              <a:t>MiniDelete</a:t>
            </a:r>
            <a:r>
              <a:rPr lang="en-US" sz="2400" b="0" dirty="0">
                <a:latin typeface="Times New Roman" pitchFamily="18" charset="0"/>
              </a:rPr>
              <a:t>(</a:t>
            </a:r>
            <a:r>
              <a:rPr lang="en-US" sz="2400" b="0" dirty="0" err="1">
                <a:latin typeface="Times New Roman" pitchFamily="18" charset="0"/>
              </a:rPr>
              <a:t>LinkedList</a:t>
            </a:r>
            <a:r>
              <a:rPr lang="en-US" sz="2400" b="0" dirty="0">
                <a:latin typeface="Times New Roman" pitchFamily="18" charset="0"/>
              </a:rPr>
              <a:t>  head)</a:t>
            </a:r>
          </a:p>
          <a:p>
            <a:r>
              <a:rPr lang="en-US" sz="2400" b="0" dirty="0">
                <a:latin typeface="Times New Roman" pitchFamily="18" charset="0"/>
              </a:rPr>
              <a:t>{ </a:t>
            </a:r>
            <a:r>
              <a:rPr lang="en-US" sz="2400" b="0" dirty="0" err="1">
                <a:latin typeface="Times New Roman" pitchFamily="18" charset="0"/>
              </a:rPr>
              <a:t>LinkedList</a:t>
            </a:r>
            <a:r>
              <a:rPr lang="en-US" sz="2400" b="0" dirty="0">
                <a:latin typeface="Times New Roman" pitchFamily="18" charset="0"/>
              </a:rPr>
              <a:t> *pre,*p,*u;</a:t>
            </a:r>
          </a:p>
          <a:p>
            <a:r>
              <a:rPr lang="en-US" sz="2400" dirty="0">
                <a:latin typeface="Times New Roman" pitchFamily="18" charset="0"/>
              </a:rPr>
              <a:t>  </a:t>
            </a:r>
            <a:r>
              <a:rPr lang="en-US" sz="2400" dirty="0" smtClean="0">
                <a:latin typeface="Times New Roman" pitchFamily="18" charset="0"/>
              </a:rPr>
              <a:t> while</a:t>
            </a:r>
            <a:r>
              <a:rPr lang="zh-CN" altLang="en-US" sz="2400" b="0" dirty="0">
                <a:latin typeface="Times New Roman" pitchFamily="18" charset="0"/>
              </a:rPr>
              <a:t>（</a:t>
            </a:r>
            <a:r>
              <a:rPr lang="en-US" sz="2400" b="0" dirty="0">
                <a:latin typeface="Times New Roman" pitchFamily="18" charset="0"/>
              </a:rPr>
              <a:t>head-&gt;next!=null</a:t>
            </a:r>
            <a:r>
              <a:rPr lang="zh-CN" altLang="en-US" sz="2400" b="0" dirty="0">
                <a:latin typeface="Times New Roman" pitchFamily="18" charset="0"/>
              </a:rPr>
              <a:t>） ∥循环到仅剩头结点。</a:t>
            </a:r>
          </a:p>
          <a:p>
            <a:r>
              <a:rPr lang="zh-CN" altLang="en-US" sz="2400" b="0" dirty="0">
                <a:latin typeface="Times New Roman" pitchFamily="18" charset="0"/>
              </a:rPr>
              <a:t>   </a:t>
            </a:r>
            <a:r>
              <a:rPr lang="en-US" sz="2400" b="0" dirty="0" smtClean="0">
                <a:latin typeface="Times New Roman" pitchFamily="18" charset="0"/>
              </a:rPr>
              <a:t>{   pre=head</a:t>
            </a:r>
            <a:r>
              <a:rPr lang="en-US" sz="2400" b="0" dirty="0">
                <a:latin typeface="Times New Roman" pitchFamily="18" charset="0"/>
              </a:rPr>
              <a:t>;</a:t>
            </a:r>
            <a:r>
              <a:rPr lang="zh-CN" altLang="en-US" sz="2400" b="0" dirty="0">
                <a:latin typeface="Times New Roman" pitchFamily="18" charset="0"/>
              </a:rPr>
              <a:t>  </a:t>
            </a:r>
            <a:r>
              <a:rPr lang="en-US" sz="2400" b="0" dirty="0">
                <a:latin typeface="Times New Roman" pitchFamily="18" charset="0"/>
              </a:rPr>
              <a:t>p=pre-&gt;next</a:t>
            </a:r>
            <a:r>
              <a:rPr lang="zh-CN" altLang="en-US" sz="2400" b="0" dirty="0">
                <a:latin typeface="Times New Roman" pitchFamily="18" charset="0"/>
              </a:rPr>
              <a:t>；</a:t>
            </a:r>
            <a:r>
              <a:rPr lang="zh-CN" altLang="en-US" sz="1600" b="0" dirty="0">
                <a:latin typeface="Times New Roman" pitchFamily="18" charset="0"/>
              </a:rPr>
              <a:t>∥</a:t>
            </a:r>
            <a:r>
              <a:rPr lang="en-US" sz="1600" b="0" dirty="0">
                <a:latin typeface="Times New Roman" pitchFamily="18" charset="0"/>
              </a:rPr>
              <a:t>p</a:t>
            </a:r>
            <a:r>
              <a:rPr lang="zh-CN" altLang="en-US" sz="1600" b="0" dirty="0">
                <a:latin typeface="Times New Roman" pitchFamily="18" charset="0"/>
              </a:rPr>
              <a:t>为工作指针</a:t>
            </a:r>
            <a:r>
              <a:rPr lang="en-US" sz="1600" b="0" dirty="0">
                <a:latin typeface="Times New Roman" pitchFamily="18" charset="0"/>
              </a:rPr>
              <a:t>,pre</a:t>
            </a:r>
            <a:r>
              <a:rPr lang="zh-CN" altLang="en-US" sz="1600" b="0" dirty="0">
                <a:latin typeface="Times New Roman" pitchFamily="18" charset="0"/>
              </a:rPr>
              <a:t>为最小值的前驱</a:t>
            </a:r>
            <a:endParaRPr lang="zh-CN" altLang="en-US" sz="2400" b="0" dirty="0">
              <a:latin typeface="Times New Roman" pitchFamily="18" charset="0"/>
            </a:endParaRPr>
          </a:p>
          <a:p>
            <a:r>
              <a:rPr lang="zh-CN" altLang="en-US" sz="2400" b="0" dirty="0">
                <a:latin typeface="Times New Roman" pitchFamily="18" charset="0"/>
              </a:rPr>
              <a:t>    </a:t>
            </a:r>
            <a:r>
              <a:rPr lang="zh-CN" altLang="en-US" sz="2400" b="0" dirty="0" smtClean="0">
                <a:latin typeface="Times New Roman" pitchFamily="18" charset="0"/>
              </a:rPr>
              <a:t>    </a:t>
            </a:r>
            <a:r>
              <a:rPr lang="en-US" sz="2400" dirty="0" smtClean="0">
                <a:latin typeface="Times New Roman" pitchFamily="18" charset="0"/>
              </a:rPr>
              <a:t>while</a:t>
            </a:r>
            <a:r>
              <a:rPr lang="zh-CN" altLang="en-US" sz="2400" b="0" dirty="0">
                <a:latin typeface="Times New Roman" pitchFamily="18" charset="0"/>
              </a:rPr>
              <a:t>（</a:t>
            </a:r>
            <a:r>
              <a:rPr lang="en-US" sz="2400" b="0" dirty="0">
                <a:latin typeface="Times New Roman" pitchFamily="18" charset="0"/>
              </a:rPr>
              <a:t>p-&gt;next!=null</a:t>
            </a:r>
            <a:r>
              <a:rPr lang="zh-CN" altLang="en-US" sz="2400" b="0" dirty="0">
                <a:latin typeface="Times New Roman" pitchFamily="18" charset="0"/>
              </a:rPr>
              <a:t>）</a:t>
            </a:r>
          </a:p>
          <a:p>
            <a:r>
              <a:rPr lang="zh-CN" altLang="en-US" sz="2400" b="0" dirty="0">
                <a:latin typeface="Times New Roman" pitchFamily="18" charset="0"/>
              </a:rPr>
              <a:t>   </a:t>
            </a:r>
            <a:r>
              <a:rPr lang="zh-CN" altLang="en-US" sz="2400" b="0" dirty="0" smtClean="0">
                <a:latin typeface="Times New Roman" pitchFamily="18" charset="0"/>
              </a:rPr>
              <a:t>    </a:t>
            </a:r>
            <a:r>
              <a:rPr lang="en-US" sz="2400" b="0" dirty="0" smtClean="0">
                <a:latin typeface="Times New Roman" pitchFamily="18" charset="0"/>
              </a:rPr>
              <a:t>{    </a:t>
            </a:r>
            <a:r>
              <a:rPr lang="en-US" sz="2400" dirty="0" smtClean="0">
                <a:latin typeface="Times New Roman" pitchFamily="18" charset="0"/>
              </a:rPr>
              <a:t>if</a:t>
            </a:r>
            <a:r>
              <a:rPr lang="zh-CN" altLang="en-US" sz="2400" b="0" dirty="0">
                <a:latin typeface="Times New Roman" pitchFamily="18" charset="0"/>
              </a:rPr>
              <a:t>（</a:t>
            </a:r>
            <a:r>
              <a:rPr lang="en-US" sz="2400" b="0" dirty="0">
                <a:latin typeface="Times New Roman" pitchFamily="18" charset="0"/>
              </a:rPr>
              <a:t>p-&gt;next-&gt;data&lt;pre-&gt;next-&gt;data</a:t>
            </a:r>
            <a:r>
              <a:rPr lang="zh-CN" altLang="en-US" sz="2400" b="0" dirty="0" smtClean="0">
                <a:latin typeface="Times New Roman" pitchFamily="18" charset="0"/>
              </a:rPr>
              <a:t>）</a:t>
            </a:r>
            <a:r>
              <a:rPr lang="en-US" altLang="zh-CN" sz="2400" b="0" dirty="0" smtClean="0">
                <a:latin typeface="Times New Roman" pitchFamily="18" charset="0"/>
              </a:rPr>
              <a:t>{</a:t>
            </a:r>
            <a:r>
              <a:rPr lang="en-US" sz="2400" b="0" dirty="0" smtClean="0">
                <a:latin typeface="Times New Roman" pitchFamily="18" charset="0"/>
              </a:rPr>
              <a:t>pre=</a:t>
            </a:r>
            <a:r>
              <a:rPr lang="en-US" sz="2400" b="0" dirty="0" err="1" smtClean="0">
                <a:latin typeface="Times New Roman" pitchFamily="18" charset="0"/>
              </a:rPr>
              <a:t>p</a:t>
            </a:r>
            <a:r>
              <a:rPr lang="en-US" dirty="0" err="1" smtClean="0"/>
              <a:t>;</a:t>
            </a:r>
            <a:r>
              <a:rPr lang="en-US" sz="2400" b="0" dirty="0" err="1" smtClean="0">
                <a:latin typeface="Times New Roman" pitchFamily="18" charset="0"/>
              </a:rPr>
              <a:t>p</a:t>
            </a:r>
            <a:r>
              <a:rPr lang="en-US" sz="2400" b="0" dirty="0" smtClean="0">
                <a:latin typeface="Times New Roman" pitchFamily="18" charset="0"/>
              </a:rPr>
              <a:t>=p-</a:t>
            </a:r>
            <a:r>
              <a:rPr lang="en-US" sz="2400" b="0" dirty="0">
                <a:latin typeface="Times New Roman" pitchFamily="18" charset="0"/>
              </a:rPr>
              <a:t>&gt;next</a:t>
            </a:r>
            <a:r>
              <a:rPr lang="zh-CN" altLang="en-US" sz="2400" b="0" dirty="0" smtClean="0">
                <a:latin typeface="Times New Roman" pitchFamily="18" charset="0"/>
              </a:rPr>
              <a:t>；</a:t>
            </a:r>
            <a:r>
              <a:rPr lang="en-US" altLang="zh-CN" sz="2400" b="0" dirty="0" smtClean="0">
                <a:latin typeface="Times New Roman" pitchFamily="18" charset="0"/>
              </a:rPr>
              <a:t>}</a:t>
            </a:r>
          </a:p>
          <a:p>
            <a:r>
              <a:rPr lang="en-US" dirty="0" smtClean="0"/>
              <a:t>       </a:t>
            </a:r>
            <a:r>
              <a:rPr lang="en-US" sz="2400" b="0" dirty="0" smtClean="0">
                <a:latin typeface="Times New Roman" pitchFamily="18" charset="0"/>
              </a:rPr>
              <a:t>} </a:t>
            </a:r>
            <a:r>
              <a:rPr lang="en-US" altLang="zh-CN" dirty="0" smtClean="0"/>
              <a:t>  </a:t>
            </a:r>
            <a:r>
              <a:rPr lang="zh-CN" altLang="en-US" sz="2400" b="0" dirty="0" smtClean="0">
                <a:latin typeface="Times New Roman" pitchFamily="18" charset="0"/>
              </a:rPr>
              <a:t>∥</a:t>
            </a:r>
            <a:r>
              <a:rPr lang="zh-CN" altLang="en-US" sz="2400" b="0" dirty="0">
                <a:latin typeface="Times New Roman" pitchFamily="18" charset="0"/>
              </a:rPr>
              <a:t>记住当前最小值结点的前驱</a:t>
            </a:r>
          </a:p>
          <a:p>
            <a:r>
              <a:rPr lang="en-US" sz="2400" b="0" dirty="0">
                <a:latin typeface="Times New Roman" pitchFamily="18" charset="0"/>
              </a:rPr>
              <a:t>     </a:t>
            </a:r>
            <a:r>
              <a:rPr lang="en-US" sz="2400" b="0" dirty="0" smtClean="0">
                <a:latin typeface="Times New Roman" pitchFamily="18" charset="0"/>
              </a:rPr>
              <a:t>  print(pre-</a:t>
            </a:r>
            <a:r>
              <a:rPr lang="en-US" sz="2400" b="0" dirty="0">
                <a:latin typeface="Times New Roman" pitchFamily="18" charset="0"/>
              </a:rPr>
              <a:t>&gt;next-&gt;data);∥</a:t>
            </a:r>
            <a:r>
              <a:rPr lang="zh-CN" altLang="en-US" sz="2400" b="0" dirty="0">
                <a:latin typeface="Times New Roman" pitchFamily="18" charset="0"/>
              </a:rPr>
              <a:t>输出最小值。</a:t>
            </a:r>
          </a:p>
          <a:p>
            <a:r>
              <a:rPr lang="zh-CN" altLang="en-US" sz="2400" b="0" dirty="0">
                <a:latin typeface="Times New Roman" pitchFamily="18" charset="0"/>
              </a:rPr>
              <a:t>     </a:t>
            </a:r>
            <a:r>
              <a:rPr lang="zh-CN" altLang="en-US" sz="2400" b="0" dirty="0" smtClean="0">
                <a:latin typeface="Times New Roman" pitchFamily="18" charset="0"/>
              </a:rPr>
              <a:t>  </a:t>
            </a:r>
            <a:r>
              <a:rPr lang="en-US" sz="2400" b="0" dirty="0" smtClean="0">
                <a:latin typeface="Times New Roman" pitchFamily="18" charset="0"/>
              </a:rPr>
              <a:t>u=pre-</a:t>
            </a:r>
            <a:r>
              <a:rPr lang="en-US" sz="2400" b="0" dirty="0">
                <a:latin typeface="Times New Roman" pitchFamily="18" charset="0"/>
              </a:rPr>
              <a:t>&gt;next</a:t>
            </a:r>
            <a:r>
              <a:rPr lang="zh-CN" altLang="en-US" sz="2400" b="0" dirty="0">
                <a:latin typeface="Times New Roman" pitchFamily="18" charset="0"/>
              </a:rPr>
              <a:t>；</a:t>
            </a:r>
            <a:r>
              <a:rPr lang="en-US" sz="2400" b="0" dirty="0">
                <a:latin typeface="Times New Roman" pitchFamily="18" charset="0"/>
              </a:rPr>
              <a:t>pre-&gt;next=u-&gt;next; free(u);∥</a:t>
            </a:r>
            <a:r>
              <a:rPr lang="zh-CN" altLang="en-US" sz="2400" b="0" dirty="0">
                <a:latin typeface="Times New Roman" pitchFamily="18" charset="0"/>
              </a:rPr>
              <a:t>删除最小结点</a:t>
            </a:r>
          </a:p>
          <a:p>
            <a:r>
              <a:rPr lang="zh-CN" altLang="en-US" sz="2400" b="0" dirty="0">
                <a:latin typeface="Times New Roman" pitchFamily="18" charset="0"/>
              </a:rPr>
              <a:t>   </a:t>
            </a:r>
            <a:r>
              <a:rPr lang="en-US" sz="2400" b="0" dirty="0">
                <a:latin typeface="Times New Roman" pitchFamily="18" charset="0"/>
              </a:rPr>
              <a:t>}</a:t>
            </a:r>
          </a:p>
          <a:p>
            <a:r>
              <a:rPr lang="zh-CN" altLang="en-US" sz="2400" b="0" dirty="0">
                <a:latin typeface="Times New Roman" pitchFamily="18" charset="0"/>
              </a:rPr>
              <a:t> </a:t>
            </a:r>
            <a:r>
              <a:rPr lang="zh-CN" altLang="en-US" sz="2400" b="0" dirty="0" smtClean="0">
                <a:latin typeface="Times New Roman" pitchFamily="18" charset="0"/>
              </a:rPr>
              <a:t> </a:t>
            </a:r>
            <a:r>
              <a:rPr lang="en-US" sz="2400" b="0" dirty="0" smtClean="0">
                <a:latin typeface="Times New Roman" pitchFamily="18" charset="0"/>
              </a:rPr>
              <a:t>free(head</a:t>
            </a:r>
            <a:r>
              <a:rPr lang="en-US" sz="2400" b="0" dirty="0">
                <a:latin typeface="Times New Roman" pitchFamily="18" charset="0"/>
              </a:rPr>
              <a:t>)</a:t>
            </a:r>
            <a:r>
              <a:rPr lang="zh-CN" altLang="en-US" sz="2400" b="0" dirty="0">
                <a:latin typeface="Times New Roman" pitchFamily="18" charset="0"/>
              </a:rPr>
              <a:t>； </a:t>
            </a:r>
            <a:r>
              <a:rPr lang="en-US" sz="2400" b="0" dirty="0">
                <a:latin typeface="Times New Roman" pitchFamily="18" charset="0"/>
              </a:rPr>
              <a:t>∥</a:t>
            </a:r>
            <a:r>
              <a:rPr lang="zh-CN" altLang="en-US" sz="2400" b="0" dirty="0">
                <a:latin typeface="Times New Roman" pitchFamily="18" charset="0"/>
              </a:rPr>
              <a:t>释放头结点。</a:t>
            </a:r>
          </a:p>
          <a:p>
            <a:r>
              <a:rPr lang="en-US" sz="2400" b="0" dirty="0">
                <a:latin typeface="Times New Roman" pitchFamily="18" charset="0"/>
              </a:rPr>
              <a:t>}</a:t>
            </a:r>
            <a:endParaRPr lang="zh-CN" altLang="en-US" sz="2400" b="0" dirty="0">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39750" y="404813"/>
            <a:ext cx="8208963" cy="946150"/>
          </a:xfrm>
          <a:prstGeom prst="rect">
            <a:avLst/>
          </a:prstGeom>
          <a:noFill/>
          <a:ln w="9525">
            <a:noFill/>
            <a:miter lim="800000"/>
            <a:headEnd/>
            <a:tailEnd/>
          </a:ln>
          <a:effectLst/>
        </p:spPr>
        <p:txBody>
          <a:bodyPr anchor="ctr">
            <a:spAutoFit/>
          </a:bodyPr>
          <a:lstStyle/>
          <a:p>
            <a:pPr eaLnBrk="0" hangingPunct="0"/>
            <a:r>
              <a:rPr lang="en-US" sz="2800" b="0">
                <a:latin typeface="Times New Roman" pitchFamily="18" charset="0"/>
              </a:rPr>
              <a:t>4.</a:t>
            </a:r>
            <a:r>
              <a:rPr lang="zh-CN" altLang="en-US" sz="2800" b="0">
                <a:latin typeface="Times New Roman" pitchFamily="18" charset="0"/>
              </a:rPr>
              <a:t>试写一算法在带头结点的单链表结构上实现线性表操作</a:t>
            </a:r>
            <a:r>
              <a:rPr lang="en-US" sz="2800" b="0">
                <a:latin typeface="Times New Roman" pitchFamily="18" charset="0"/>
              </a:rPr>
              <a:t>Locate(L,x); </a:t>
            </a:r>
          </a:p>
        </p:txBody>
      </p:sp>
      <p:sp>
        <p:nvSpPr>
          <p:cNvPr id="22531" name="Rectangle 3"/>
          <p:cNvSpPr>
            <a:spLocks noChangeArrowheads="1"/>
          </p:cNvSpPr>
          <p:nvPr/>
        </p:nvSpPr>
        <p:spPr bwMode="auto">
          <a:xfrm>
            <a:off x="611188" y="1557338"/>
            <a:ext cx="8032778" cy="4789487"/>
          </a:xfrm>
          <a:prstGeom prst="rect">
            <a:avLst/>
          </a:prstGeom>
          <a:noFill/>
          <a:ln w="9525">
            <a:noFill/>
            <a:miter lim="800000"/>
            <a:headEnd/>
            <a:tailEnd/>
          </a:ln>
          <a:effectLst/>
        </p:spPr>
        <p:txBody>
          <a:bodyPr wrap="square" anchor="ctr">
            <a:spAutoFit/>
          </a:bodyPr>
          <a:lstStyle/>
          <a:p>
            <a:r>
              <a:rPr lang="en-US" sz="2800" b="0" dirty="0" err="1">
                <a:latin typeface="Times New Roman" pitchFamily="18" charset="0"/>
              </a:rPr>
              <a:t>int</a:t>
            </a:r>
            <a:r>
              <a:rPr lang="en-US" sz="2800" b="0" dirty="0">
                <a:latin typeface="Times New Roman" pitchFamily="18" charset="0"/>
              </a:rPr>
              <a:t> </a:t>
            </a:r>
            <a:r>
              <a:rPr lang="en-US" sz="2800" b="0" dirty="0" err="1">
                <a:latin typeface="Times New Roman" pitchFamily="18" charset="0"/>
              </a:rPr>
              <a:t>LocateElem_L</a:t>
            </a:r>
            <a:r>
              <a:rPr lang="en-US" sz="2800" b="0" dirty="0">
                <a:latin typeface="Times New Roman" pitchFamily="18" charset="0"/>
              </a:rPr>
              <a:t>(</a:t>
            </a:r>
            <a:r>
              <a:rPr lang="en-US" sz="2800" b="0" dirty="0" err="1">
                <a:latin typeface="Times New Roman" pitchFamily="18" charset="0"/>
              </a:rPr>
              <a:t>LinkList</a:t>
            </a:r>
            <a:r>
              <a:rPr lang="en-US" sz="2800" b="0" dirty="0">
                <a:latin typeface="Times New Roman" pitchFamily="18" charset="0"/>
              </a:rPr>
              <a:t> &amp;</a:t>
            </a:r>
            <a:r>
              <a:rPr lang="en-US" sz="2800" b="0" dirty="0" err="1">
                <a:latin typeface="Times New Roman" pitchFamily="18" charset="0"/>
              </a:rPr>
              <a:t>L,ElemType</a:t>
            </a:r>
            <a:r>
              <a:rPr lang="en-US" sz="2800" b="0" dirty="0">
                <a:latin typeface="Times New Roman" pitchFamily="18" charset="0"/>
              </a:rPr>
              <a:t> x)</a:t>
            </a:r>
          </a:p>
          <a:p>
            <a:r>
              <a:rPr lang="en-US" sz="2800" b="0" dirty="0">
                <a:latin typeface="Times New Roman" pitchFamily="18" charset="0"/>
              </a:rPr>
              <a:t>{</a:t>
            </a:r>
          </a:p>
          <a:p>
            <a:r>
              <a:rPr lang="en-US" sz="2800" b="0" dirty="0">
                <a:latin typeface="Times New Roman" pitchFamily="18" charset="0"/>
              </a:rPr>
              <a:t>	</a:t>
            </a:r>
            <a:r>
              <a:rPr lang="en-US" sz="2800" b="0" dirty="0" err="1">
                <a:latin typeface="Times New Roman" pitchFamily="18" charset="0"/>
              </a:rPr>
              <a:t>int</a:t>
            </a:r>
            <a:r>
              <a:rPr lang="en-US" sz="2800" b="0" dirty="0">
                <a:latin typeface="Times New Roman" pitchFamily="18" charset="0"/>
              </a:rPr>
              <a:t> </a:t>
            </a:r>
            <a:r>
              <a:rPr lang="en-US" sz="2800" b="0" dirty="0" err="1">
                <a:latin typeface="Times New Roman" pitchFamily="18" charset="0"/>
              </a:rPr>
              <a:t>i</a:t>
            </a:r>
            <a:r>
              <a:rPr lang="en-US" sz="2800" b="0" dirty="0">
                <a:latin typeface="Times New Roman" pitchFamily="18" charset="0"/>
              </a:rPr>
              <a:t>=0;</a:t>
            </a:r>
          </a:p>
          <a:p>
            <a:r>
              <a:rPr lang="en-US" sz="2800" b="0" dirty="0">
                <a:latin typeface="Times New Roman" pitchFamily="18" charset="0"/>
              </a:rPr>
              <a:t>	</a:t>
            </a:r>
            <a:r>
              <a:rPr lang="en-US" sz="2800" b="0" dirty="0" err="1">
                <a:latin typeface="Times New Roman" pitchFamily="18" charset="0"/>
              </a:rPr>
              <a:t>LinkList</a:t>
            </a:r>
            <a:r>
              <a:rPr lang="en-US" sz="2800" b="0" dirty="0">
                <a:latin typeface="Times New Roman" pitchFamily="18" charset="0"/>
              </a:rPr>
              <a:t> p=L;</a:t>
            </a:r>
          </a:p>
          <a:p>
            <a:r>
              <a:rPr lang="en-US" sz="2800" b="0" dirty="0">
                <a:latin typeface="Times New Roman" pitchFamily="18" charset="0"/>
              </a:rPr>
              <a:t>	while(p&amp;&amp;p-&gt;data!=x){</a:t>
            </a:r>
          </a:p>
          <a:p>
            <a:r>
              <a:rPr lang="en-US" sz="2800" b="0" dirty="0">
                <a:latin typeface="Times New Roman" pitchFamily="18" charset="0"/>
              </a:rPr>
              <a:t>		p=p-&gt;next;</a:t>
            </a:r>
          </a:p>
          <a:p>
            <a:r>
              <a:rPr lang="en-US" sz="2800" b="0" dirty="0">
                <a:latin typeface="Times New Roman" pitchFamily="18" charset="0"/>
              </a:rPr>
              <a:t>		</a:t>
            </a:r>
            <a:r>
              <a:rPr lang="en-US" sz="2800" b="0" dirty="0" err="1">
                <a:latin typeface="Times New Roman" pitchFamily="18" charset="0"/>
              </a:rPr>
              <a:t>i</a:t>
            </a:r>
            <a:r>
              <a:rPr lang="en-US" sz="2800" b="0" dirty="0">
                <a:latin typeface="Times New Roman" pitchFamily="18" charset="0"/>
              </a:rPr>
              <a:t>++;</a:t>
            </a:r>
          </a:p>
          <a:p>
            <a:r>
              <a:rPr lang="en-US" sz="2800" b="0" dirty="0">
                <a:latin typeface="Times New Roman" pitchFamily="18" charset="0"/>
              </a:rPr>
              <a:t>	}</a:t>
            </a:r>
          </a:p>
          <a:p>
            <a:r>
              <a:rPr lang="en-US" sz="2800" b="0" dirty="0">
                <a:latin typeface="Times New Roman" pitchFamily="18" charset="0"/>
              </a:rPr>
              <a:t>	if(!p) return 0;</a:t>
            </a:r>
          </a:p>
          <a:p>
            <a:r>
              <a:rPr lang="en-US" sz="2800" b="0" dirty="0">
                <a:latin typeface="Times New Roman" pitchFamily="18" charset="0"/>
              </a:rPr>
              <a:t>	else return </a:t>
            </a:r>
            <a:r>
              <a:rPr lang="en-US" sz="2800" b="0" dirty="0" err="1">
                <a:latin typeface="Times New Roman" pitchFamily="18" charset="0"/>
              </a:rPr>
              <a:t>i</a:t>
            </a:r>
            <a:r>
              <a:rPr lang="en-US" sz="2800" b="0" dirty="0">
                <a:latin typeface="Times New Roman" pitchFamily="18" charset="0"/>
              </a:rPr>
              <a:t>;</a:t>
            </a:r>
          </a:p>
          <a:p>
            <a:r>
              <a:rPr lang="en-US" sz="2800" b="0" dirty="0">
                <a:latin typeface="Times New Roman" pitchFamily="18"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95288" y="333375"/>
            <a:ext cx="8424862" cy="3935413"/>
          </a:xfrm>
          <a:prstGeom prst="rect">
            <a:avLst/>
          </a:prstGeom>
          <a:noFill/>
          <a:ln w="9525">
            <a:noFill/>
            <a:miter lim="800000"/>
            <a:headEnd/>
            <a:tailEnd/>
          </a:ln>
          <a:effectLst/>
        </p:spPr>
        <p:txBody>
          <a:bodyPr anchor="ctr">
            <a:spAutoFit/>
          </a:bodyPr>
          <a:lstStyle/>
          <a:p>
            <a:pPr eaLnBrk="0" hangingPunct="0"/>
            <a:r>
              <a:rPr lang="en-US" sz="2800" b="0" dirty="0">
                <a:latin typeface="Times New Roman" pitchFamily="18" charset="0"/>
              </a:rPr>
              <a:t>9.</a:t>
            </a:r>
            <a:r>
              <a:rPr lang="zh-CN" altLang="en-US" sz="2800" b="0" dirty="0">
                <a:latin typeface="Times New Roman" pitchFamily="18" charset="0"/>
              </a:rPr>
              <a:t>设有一个双向循环链表，每个结点中除有</a:t>
            </a:r>
            <a:r>
              <a:rPr lang="en-US" sz="2800" b="0" dirty="0">
                <a:latin typeface="Times New Roman" pitchFamily="18" charset="0"/>
              </a:rPr>
              <a:t>pre</a:t>
            </a:r>
            <a:r>
              <a:rPr lang="zh-CN" altLang="en-US" sz="2800" b="0" dirty="0">
                <a:latin typeface="Times New Roman" pitchFamily="18" charset="0"/>
              </a:rPr>
              <a:t>，</a:t>
            </a:r>
            <a:r>
              <a:rPr lang="en-US" sz="2800" b="0" dirty="0">
                <a:latin typeface="Times New Roman" pitchFamily="18" charset="0"/>
              </a:rPr>
              <a:t>data</a:t>
            </a:r>
            <a:r>
              <a:rPr lang="zh-CN" altLang="en-US" sz="2800" b="0" dirty="0">
                <a:latin typeface="Times New Roman" pitchFamily="18" charset="0"/>
              </a:rPr>
              <a:t>和</a:t>
            </a:r>
            <a:r>
              <a:rPr lang="en-US" sz="2800" b="0" dirty="0">
                <a:latin typeface="Times New Roman" pitchFamily="18" charset="0"/>
              </a:rPr>
              <a:t>next</a:t>
            </a:r>
            <a:r>
              <a:rPr lang="zh-CN" altLang="en-US" sz="2800" b="0" dirty="0">
                <a:latin typeface="Times New Roman" pitchFamily="18" charset="0"/>
              </a:rPr>
              <a:t>三个域外，还增设了一个访问频度域</a:t>
            </a:r>
            <a:r>
              <a:rPr lang="en-US" sz="2800" b="0" dirty="0">
                <a:latin typeface="Times New Roman" pitchFamily="18" charset="0"/>
              </a:rPr>
              <a:t>freq</a:t>
            </a:r>
            <a:r>
              <a:rPr lang="zh-CN" altLang="en-US" sz="2800" b="0" dirty="0">
                <a:latin typeface="Times New Roman" pitchFamily="18" charset="0"/>
              </a:rPr>
              <a:t>。在链表被起用之前，频度域</a:t>
            </a:r>
            <a:r>
              <a:rPr lang="en-US" sz="2800" b="0" dirty="0">
                <a:latin typeface="Times New Roman" pitchFamily="18" charset="0"/>
              </a:rPr>
              <a:t>freq</a:t>
            </a:r>
            <a:r>
              <a:rPr lang="zh-CN" altLang="en-US" sz="2800" b="0" dirty="0">
                <a:latin typeface="Times New Roman" pitchFamily="18" charset="0"/>
              </a:rPr>
              <a:t>的值均初始化为零，而每当对链表进行一次</a:t>
            </a:r>
            <a:r>
              <a:rPr lang="en-US" sz="2800" b="0" dirty="0">
                <a:latin typeface="Times New Roman" pitchFamily="18" charset="0"/>
              </a:rPr>
              <a:t>Locate(</a:t>
            </a:r>
            <a:r>
              <a:rPr lang="en-US" sz="2800" b="0" dirty="0" err="1">
                <a:latin typeface="Times New Roman" pitchFamily="18" charset="0"/>
              </a:rPr>
              <a:t>L,x</a:t>
            </a:r>
            <a:r>
              <a:rPr lang="en-US" sz="2800" b="0" dirty="0">
                <a:latin typeface="Times New Roman" pitchFamily="18" charset="0"/>
              </a:rPr>
              <a:t>)</a:t>
            </a:r>
            <a:r>
              <a:rPr lang="zh-CN" altLang="en-US" sz="2800" b="0" dirty="0">
                <a:latin typeface="Times New Roman" pitchFamily="18" charset="0"/>
              </a:rPr>
              <a:t>的操作后，被访问的结点（即元素值等于</a:t>
            </a:r>
            <a:r>
              <a:rPr lang="en-US" sz="2800" b="0" dirty="0">
                <a:latin typeface="Times New Roman" pitchFamily="18" charset="0"/>
              </a:rPr>
              <a:t>x</a:t>
            </a:r>
            <a:r>
              <a:rPr lang="zh-CN" altLang="en-US" sz="2800" b="0" dirty="0">
                <a:latin typeface="Times New Roman" pitchFamily="18" charset="0"/>
              </a:rPr>
              <a:t>的结点）中的频度域</a:t>
            </a:r>
            <a:r>
              <a:rPr lang="en-US" sz="2800" b="0" dirty="0">
                <a:latin typeface="Times New Roman" pitchFamily="18" charset="0"/>
              </a:rPr>
              <a:t>freq</a:t>
            </a:r>
            <a:r>
              <a:rPr lang="zh-CN" altLang="en-US" sz="2800" b="0" dirty="0">
                <a:latin typeface="Times New Roman" pitchFamily="18" charset="0"/>
              </a:rPr>
              <a:t>的值便增</a:t>
            </a:r>
            <a:r>
              <a:rPr lang="en-US" sz="2800" b="0" dirty="0">
                <a:latin typeface="Times New Roman" pitchFamily="18" charset="0"/>
              </a:rPr>
              <a:t>1</a:t>
            </a:r>
            <a:r>
              <a:rPr lang="zh-CN" altLang="en-US" sz="2800" b="0" dirty="0">
                <a:latin typeface="Times New Roman" pitchFamily="18" charset="0"/>
              </a:rPr>
              <a:t>，同时调整链表中结点之间的次序，使其按访问频度非递增的次序顺序排列，以便始终保持被频繁访问的结点总是靠近表头结点。试编写符合上述要求的</a:t>
            </a:r>
            <a:r>
              <a:rPr lang="en-US" sz="2800" b="0" dirty="0">
                <a:latin typeface="Times New Roman" pitchFamily="18" charset="0"/>
              </a:rPr>
              <a:t>Locate</a:t>
            </a:r>
            <a:r>
              <a:rPr lang="zh-CN" altLang="en-US" sz="2800" b="0" dirty="0">
                <a:latin typeface="Times New Roman" pitchFamily="18" charset="0"/>
              </a:rPr>
              <a:t>操作的算法。 </a:t>
            </a:r>
          </a:p>
        </p:txBody>
      </p:sp>
      <p:sp>
        <p:nvSpPr>
          <p:cNvPr id="31747" name="Text Box 3"/>
          <p:cNvSpPr txBox="1">
            <a:spLocks noChangeArrowheads="1"/>
          </p:cNvSpPr>
          <p:nvPr/>
        </p:nvSpPr>
        <p:spPr bwMode="auto">
          <a:xfrm>
            <a:off x="179388" y="4189413"/>
            <a:ext cx="8534400" cy="1117600"/>
          </a:xfrm>
          <a:prstGeom prst="rect">
            <a:avLst/>
          </a:prstGeom>
          <a:noFill/>
          <a:ln w="9525">
            <a:noFill/>
            <a:miter lim="800000"/>
            <a:headEnd/>
            <a:tailEnd/>
          </a:ln>
          <a:effectLst/>
        </p:spPr>
        <p:txBody>
          <a:bodyPr>
            <a:spAutoFit/>
          </a:bodyPr>
          <a:lstStyle/>
          <a:p>
            <a:pPr>
              <a:lnSpc>
                <a:spcPct val="120000"/>
              </a:lnSpc>
            </a:pPr>
            <a:r>
              <a:rPr lang="zh-CN" altLang="en-US" sz="2800" b="0">
                <a:solidFill>
                  <a:srgbClr val="A50021"/>
                </a:solidFill>
                <a:latin typeface="Times New Roman" pitchFamily="18" charset="0"/>
                <a:ea typeface="宋体" pitchFamily="2" charset="-122"/>
              </a:rPr>
              <a:t> </a:t>
            </a:r>
            <a:r>
              <a:rPr lang="en-US" sz="2800" b="0">
                <a:solidFill>
                  <a:srgbClr val="A50021"/>
                </a:solidFill>
                <a:latin typeface="Times New Roman" pitchFamily="18" charset="0"/>
                <a:ea typeface="宋体" pitchFamily="2" charset="-122"/>
              </a:rPr>
              <a:t>(1) </a:t>
            </a:r>
            <a:r>
              <a:rPr lang="zh-CN" altLang="en-US" sz="2800" b="0">
                <a:solidFill>
                  <a:srgbClr val="A50021"/>
                </a:solidFill>
                <a:latin typeface="楷体_GB2312" pitchFamily="49" charset="-122"/>
              </a:rPr>
              <a:t>算法的</a:t>
            </a:r>
            <a:r>
              <a:rPr lang="zh-CN" altLang="en-US" sz="2800">
                <a:solidFill>
                  <a:srgbClr val="A50021"/>
                </a:solidFill>
                <a:latin typeface="楷体_GB2312" pitchFamily="49" charset="-122"/>
              </a:rPr>
              <a:t>基本操作</a:t>
            </a:r>
            <a:r>
              <a:rPr lang="zh-CN" altLang="en-US" sz="2800" b="0">
                <a:solidFill>
                  <a:srgbClr val="A50021"/>
                </a:solidFill>
                <a:latin typeface="楷体_GB2312" pitchFamily="49" charset="-122"/>
              </a:rPr>
              <a:t>应该是</a:t>
            </a:r>
            <a:r>
              <a:rPr lang="zh-CN" altLang="en-US" sz="2800">
                <a:solidFill>
                  <a:srgbClr val="A50021"/>
                </a:solidFill>
                <a:latin typeface="楷体_GB2312" pitchFamily="49" charset="-122"/>
              </a:rPr>
              <a:t>在链表中进行搜索</a:t>
            </a:r>
            <a:r>
              <a:rPr lang="en-US" sz="2800" b="0">
                <a:solidFill>
                  <a:srgbClr val="A50021"/>
                </a:solidFill>
                <a:latin typeface="楷体_GB2312" pitchFamily="49" charset="-122"/>
              </a:rPr>
              <a:t>,</a:t>
            </a:r>
          </a:p>
          <a:p>
            <a:pPr>
              <a:lnSpc>
                <a:spcPct val="120000"/>
              </a:lnSpc>
            </a:pPr>
            <a:r>
              <a:rPr lang="en-US" sz="2800" b="0">
                <a:solidFill>
                  <a:srgbClr val="A50021"/>
                </a:solidFill>
                <a:latin typeface="楷体_GB2312" pitchFamily="49" charset="-122"/>
              </a:rPr>
              <a:t>   </a:t>
            </a:r>
            <a:r>
              <a:rPr lang="zh-CN" altLang="en-US" sz="2800">
                <a:solidFill>
                  <a:srgbClr val="FF0000"/>
                </a:solidFill>
                <a:latin typeface="楷体_GB2312" pitchFamily="49" charset="-122"/>
              </a:rPr>
              <a:t>直至</a:t>
            </a:r>
            <a:r>
              <a:rPr lang="en-US" sz="2800">
                <a:solidFill>
                  <a:srgbClr val="FF0000"/>
                </a:solidFill>
                <a:latin typeface="楷体_GB2312" pitchFamily="49" charset="-122"/>
              </a:rPr>
              <a:t>( </a:t>
            </a:r>
            <a:r>
              <a:rPr lang="en-US" sz="2800">
                <a:solidFill>
                  <a:srgbClr val="FF0000"/>
                </a:solidFill>
                <a:latin typeface="Times New Roman" pitchFamily="18" charset="0"/>
              </a:rPr>
              <a:t>p==L || p-&gt;data==x )</a:t>
            </a:r>
            <a:r>
              <a:rPr lang="zh-CN" altLang="en-US" sz="2800">
                <a:solidFill>
                  <a:srgbClr val="FF0000"/>
                </a:solidFill>
                <a:latin typeface="楷体_GB2312" pitchFamily="49" charset="-122"/>
              </a:rPr>
              <a:t>为止</a:t>
            </a:r>
            <a:r>
              <a:rPr lang="en-US" sz="2800" b="0">
                <a:solidFill>
                  <a:srgbClr val="A50021"/>
                </a:solidFill>
                <a:latin typeface="楷体_GB2312" pitchFamily="49" charset="-122"/>
              </a:rPr>
              <a:t>;</a:t>
            </a:r>
            <a:endParaRPr lang="en-US" sz="2800" b="0">
              <a:solidFill>
                <a:srgbClr val="A50021"/>
              </a:solidFill>
              <a:latin typeface="Times New Roman" pitchFamily="18" charset="0"/>
              <a:ea typeface="宋体" pitchFamily="2" charset="-122"/>
            </a:endParaRPr>
          </a:p>
        </p:txBody>
      </p:sp>
      <p:sp>
        <p:nvSpPr>
          <p:cNvPr id="31748" name="Text Box 4"/>
          <p:cNvSpPr txBox="1">
            <a:spLocks noChangeArrowheads="1"/>
          </p:cNvSpPr>
          <p:nvPr/>
        </p:nvSpPr>
        <p:spPr bwMode="auto">
          <a:xfrm>
            <a:off x="179388" y="5227638"/>
            <a:ext cx="8763000" cy="1630362"/>
          </a:xfrm>
          <a:prstGeom prst="rect">
            <a:avLst/>
          </a:prstGeom>
          <a:noFill/>
          <a:ln w="9525">
            <a:noFill/>
            <a:miter lim="800000"/>
            <a:headEnd/>
            <a:tailEnd/>
          </a:ln>
          <a:effectLst/>
        </p:spPr>
        <p:txBody>
          <a:bodyPr>
            <a:spAutoFit/>
          </a:bodyPr>
          <a:lstStyle/>
          <a:p>
            <a:pPr>
              <a:lnSpc>
                <a:spcPct val="120000"/>
              </a:lnSpc>
            </a:pPr>
            <a:r>
              <a:rPr lang="zh-CN" altLang="en-US" sz="2800" b="0">
                <a:solidFill>
                  <a:srgbClr val="A50021"/>
                </a:solidFill>
                <a:latin typeface="Times New Roman" pitchFamily="18" charset="0"/>
                <a:ea typeface="宋体" pitchFamily="2" charset="-122"/>
              </a:rPr>
              <a:t> </a:t>
            </a:r>
            <a:r>
              <a:rPr lang="en-US" sz="2800" b="0">
                <a:solidFill>
                  <a:srgbClr val="A50021"/>
                </a:solidFill>
                <a:latin typeface="Times New Roman" pitchFamily="18" charset="0"/>
                <a:ea typeface="宋体" pitchFamily="2" charset="-122"/>
              </a:rPr>
              <a:t>(2) </a:t>
            </a:r>
            <a:r>
              <a:rPr lang="zh-CN" altLang="en-US" sz="2800" b="0">
                <a:solidFill>
                  <a:srgbClr val="A50021"/>
                </a:solidFill>
                <a:latin typeface="Times New Roman" pitchFamily="18" charset="0"/>
              </a:rPr>
              <a:t>在访问频度 </a:t>
            </a:r>
            <a:r>
              <a:rPr lang="en-US" sz="2800" b="0">
                <a:solidFill>
                  <a:srgbClr val="A50021"/>
                </a:solidFill>
                <a:latin typeface="Times New Roman" pitchFamily="18" charset="0"/>
                <a:ea typeface="宋体" pitchFamily="2" charset="-122"/>
              </a:rPr>
              <a:t>freq </a:t>
            </a:r>
            <a:r>
              <a:rPr lang="zh-CN" altLang="en-US" sz="2800" b="0">
                <a:solidFill>
                  <a:srgbClr val="A50021"/>
                </a:solidFill>
                <a:latin typeface="Times New Roman" pitchFamily="18" charset="0"/>
              </a:rPr>
              <a:t>增 </a:t>
            </a:r>
            <a:r>
              <a:rPr lang="en-US" sz="2800" b="0">
                <a:solidFill>
                  <a:srgbClr val="A50021"/>
                </a:solidFill>
                <a:latin typeface="Times New Roman" pitchFamily="18" charset="0"/>
                <a:ea typeface="宋体" pitchFamily="2" charset="-122"/>
              </a:rPr>
              <a:t>1 </a:t>
            </a:r>
            <a:r>
              <a:rPr lang="zh-CN" altLang="en-US" sz="2800" b="0">
                <a:solidFill>
                  <a:srgbClr val="A50021"/>
                </a:solidFill>
                <a:latin typeface="楷体_GB2312" pitchFamily="49" charset="-122"/>
              </a:rPr>
              <a:t>之后，需将该结点</a:t>
            </a:r>
            <a:r>
              <a:rPr lang="zh-CN" altLang="en-US" sz="2800">
                <a:solidFill>
                  <a:srgbClr val="A50021"/>
                </a:solidFill>
                <a:latin typeface="楷体_GB2312" pitchFamily="49" charset="-122"/>
              </a:rPr>
              <a:t>调整到适当位置</a:t>
            </a:r>
            <a:r>
              <a:rPr lang="zh-CN" altLang="en-US" sz="2800" b="0">
                <a:solidFill>
                  <a:srgbClr val="A50021"/>
                </a:solidFill>
                <a:latin typeface="楷体_GB2312" pitchFamily="49" charset="-122"/>
              </a:rPr>
              <a:t>。向前搜索直至找到一个访问频度大于它的结点为止。</a:t>
            </a:r>
            <a:endParaRPr lang="zh-CN" altLang="en-US" sz="2800" b="0">
              <a:latin typeface="Times New Roman" pitchFamily="18" charset="0"/>
              <a:ea typeface="宋体"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79388" y="573088"/>
            <a:ext cx="8745537" cy="6070600"/>
          </a:xfrm>
          <a:prstGeom prst="rect">
            <a:avLst/>
          </a:prstGeom>
          <a:noFill/>
          <a:ln w="9525">
            <a:noFill/>
            <a:miter lim="800000"/>
            <a:headEnd/>
            <a:tailEnd/>
          </a:ln>
          <a:effectLst/>
        </p:spPr>
        <p:txBody>
          <a:bodyPr wrap="none" anchor="ctr">
            <a:spAutoFit/>
          </a:bodyPr>
          <a:lstStyle/>
          <a:p>
            <a:r>
              <a:rPr lang="en-US" sz="2800" b="0">
                <a:latin typeface="Times New Roman" pitchFamily="18" charset="0"/>
              </a:rPr>
              <a:t>DuLinkList ListLocate_DuL(DuLinkList &amp;L,ElemType e){</a:t>
            </a:r>
          </a:p>
          <a:p>
            <a:r>
              <a:rPr lang="en-US" sz="2800" b="0">
                <a:latin typeface="Times New Roman" pitchFamily="18" charset="0"/>
              </a:rPr>
              <a:t>  DuLinkList p,q;	p=L-&gt;next;</a:t>
            </a:r>
          </a:p>
          <a:p>
            <a:r>
              <a:rPr lang="en-US" sz="2800" b="0">
                <a:latin typeface="Times New Roman" pitchFamily="18" charset="0"/>
              </a:rPr>
              <a:t>  while(p!=L &amp;&amp; p-&gt;data!=e)	p=p-&gt;next;</a:t>
            </a:r>
          </a:p>
          <a:p>
            <a:r>
              <a:rPr lang="en-US" sz="2800" b="0">
                <a:latin typeface="Times New Roman" pitchFamily="18" charset="0"/>
              </a:rPr>
              <a:t>  if(p==L) return NULL;</a:t>
            </a:r>
          </a:p>
          <a:p>
            <a:r>
              <a:rPr lang="en-US" sz="2800" b="0">
                <a:latin typeface="Times New Roman" pitchFamily="18" charset="0"/>
              </a:rPr>
              <a:t>  else{p-&gt;freq++;		</a:t>
            </a:r>
            <a:endParaRPr lang="zh-CN" altLang="en-US" sz="2800" b="0">
              <a:latin typeface="Times New Roman" pitchFamily="18" charset="0"/>
            </a:endParaRPr>
          </a:p>
          <a:p>
            <a:r>
              <a:rPr lang="en-US" sz="2800" b="0">
                <a:latin typeface="Times New Roman" pitchFamily="18" charset="0"/>
              </a:rPr>
              <a:t>       p-&gt;pre-&gt;next=p-&gt;next;</a:t>
            </a:r>
          </a:p>
          <a:p>
            <a:r>
              <a:rPr lang="en-US" sz="2800" b="0">
                <a:latin typeface="Times New Roman" pitchFamily="18" charset="0"/>
              </a:rPr>
              <a:t>       p-&gt;next-&gt;pre=p-&gt;pre; // </a:t>
            </a:r>
            <a:r>
              <a:rPr lang="zh-CN" altLang="en-US" sz="2800" b="0">
                <a:latin typeface="Times New Roman" pitchFamily="18" charset="0"/>
              </a:rPr>
              <a:t>删除结点</a:t>
            </a:r>
          </a:p>
          <a:p>
            <a:r>
              <a:rPr lang="en-US" sz="2800" b="0">
                <a:solidFill>
                  <a:srgbClr val="660066"/>
                </a:solidFill>
                <a:latin typeface="Times New Roman" pitchFamily="18" charset="0"/>
              </a:rPr>
              <a:t>       q=p-&gt;pre;</a:t>
            </a:r>
          </a:p>
          <a:p>
            <a:r>
              <a:rPr lang="en-US" sz="2800" b="0">
                <a:solidFill>
                  <a:srgbClr val="660066"/>
                </a:solidFill>
                <a:latin typeface="Times New Roman" pitchFamily="18" charset="0"/>
              </a:rPr>
              <a:t>       while (q!=L &amp;&amp; q-&gt;freq&lt;p-&gt;freq)</a:t>
            </a:r>
          </a:p>
          <a:p>
            <a:r>
              <a:rPr lang="en-US" sz="2800" b="0">
                <a:solidFill>
                  <a:srgbClr val="660066"/>
                </a:solidFill>
                <a:latin typeface="Times New Roman" pitchFamily="18" charset="0"/>
              </a:rPr>
              <a:t>       q=q-&gt;pre; //</a:t>
            </a:r>
            <a:r>
              <a:rPr lang="zh-CN" altLang="en-US" sz="2800" b="0">
                <a:solidFill>
                  <a:srgbClr val="660066"/>
                </a:solidFill>
                <a:latin typeface="Times New Roman" pitchFamily="18" charset="0"/>
              </a:rPr>
              <a:t>搜索访问频度不小于它的结点*</a:t>
            </a:r>
            <a:r>
              <a:rPr lang="en-US" sz="2800" b="0">
                <a:solidFill>
                  <a:srgbClr val="660066"/>
                </a:solidFill>
                <a:latin typeface="Times New Roman" pitchFamily="18" charset="0"/>
              </a:rPr>
              <a:t>q </a:t>
            </a:r>
          </a:p>
          <a:p>
            <a:r>
              <a:rPr lang="en-US" sz="2800" b="0">
                <a:solidFill>
                  <a:schemeClr val="folHlink"/>
                </a:solidFill>
                <a:latin typeface="Times New Roman" pitchFamily="18" charset="0"/>
              </a:rPr>
              <a:t>       p-&gt;next=q-&gt;next;  q-&gt;next=p;</a:t>
            </a:r>
          </a:p>
          <a:p>
            <a:r>
              <a:rPr lang="en-US" sz="2800" b="0">
                <a:solidFill>
                  <a:schemeClr val="folHlink"/>
                </a:solidFill>
                <a:latin typeface="Times New Roman" pitchFamily="18" charset="0"/>
              </a:rPr>
              <a:t>       p-&gt;next-&gt;pre=p;    p-&gt;pre=q; // </a:t>
            </a:r>
            <a:r>
              <a:rPr lang="zh-CN" altLang="en-US" sz="2800" b="0">
                <a:solidFill>
                  <a:schemeClr val="folHlink"/>
                </a:solidFill>
                <a:latin typeface="Times New Roman" pitchFamily="18" charset="0"/>
              </a:rPr>
              <a:t>在</a:t>
            </a:r>
            <a:r>
              <a:rPr lang="en-US" sz="2800" b="0">
                <a:solidFill>
                  <a:schemeClr val="folHlink"/>
                </a:solidFill>
                <a:latin typeface="Times New Roman" pitchFamily="18" charset="0"/>
              </a:rPr>
              <a:t>q</a:t>
            </a:r>
            <a:r>
              <a:rPr lang="zh-CN" altLang="en-US" sz="2800" b="0">
                <a:solidFill>
                  <a:schemeClr val="folHlink"/>
                </a:solidFill>
                <a:latin typeface="Times New Roman" pitchFamily="18" charset="0"/>
              </a:rPr>
              <a:t>之后插入</a:t>
            </a:r>
          </a:p>
          <a:p>
            <a:r>
              <a:rPr lang="en-US" sz="2800" b="0">
                <a:latin typeface="Times New Roman" pitchFamily="18" charset="0"/>
              </a:rPr>
              <a:t>    }</a:t>
            </a:r>
          </a:p>
          <a:p>
            <a:r>
              <a:rPr lang="en-US" sz="2800" b="0">
                <a:latin typeface="Times New Roman" pitchFamily="18" charset="0"/>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3" name="内容占位符 2"/>
          <p:cNvSpPr>
            <a:spLocks noGrp="1"/>
          </p:cNvSpPr>
          <p:nvPr>
            <p:ph sz="quarter" idx="1"/>
          </p:nvPr>
        </p:nvSpPr>
        <p:spPr>
          <a:xfrm>
            <a:off x="457200" y="285728"/>
            <a:ext cx="8543925" cy="5870597"/>
          </a:xfrm>
        </p:spPr>
        <p:txBody>
          <a:bodyPr/>
          <a:lstStyle/>
          <a:p>
            <a:pPr>
              <a:buFont typeface="Wingdings" pitchFamily="2" charset="2"/>
              <a:buNone/>
            </a:pPr>
            <a:r>
              <a:rPr lang="en-US" altLang="zh-CN" sz="2000" dirty="0" smtClean="0"/>
              <a:t>【</a:t>
            </a:r>
            <a:r>
              <a:rPr lang="zh-CN" altLang="en-US" sz="2000" dirty="0" smtClean="0"/>
              <a:t>例</a:t>
            </a:r>
            <a:r>
              <a:rPr lang="en-US" altLang="zh-CN" sz="2000" dirty="0" smtClean="0"/>
              <a:t>6】</a:t>
            </a:r>
            <a:r>
              <a:rPr lang="zh-CN" altLang="en-US" sz="2000" dirty="0" smtClean="0"/>
              <a:t>一元稀疏多项式以循环单链表按降幂排列，结点有三个域，系数域 </a:t>
            </a:r>
            <a:r>
              <a:rPr lang="en-US" altLang="zh-CN" sz="2000" dirty="0" err="1" smtClean="0"/>
              <a:t>coef</a:t>
            </a:r>
            <a:r>
              <a:rPr lang="zh-CN" altLang="en-US" sz="2000" dirty="0" smtClean="0"/>
              <a:t>，指数域 </a:t>
            </a:r>
            <a:r>
              <a:rPr lang="en-US" altLang="zh-CN" sz="2000" dirty="0" smtClean="0"/>
              <a:t>exp </a:t>
            </a:r>
            <a:r>
              <a:rPr lang="zh-CN" altLang="en-US" sz="2000" dirty="0" smtClean="0"/>
              <a:t>和指针域 </a:t>
            </a:r>
            <a:r>
              <a:rPr lang="en-US" altLang="zh-CN" sz="2000" dirty="0" smtClean="0"/>
              <a:t>next</a:t>
            </a:r>
            <a:r>
              <a:rPr lang="zh-CN" altLang="en-US" sz="2000" dirty="0" smtClean="0"/>
              <a:t>；现对链表求一阶导数 ，链表的头指针为 </a:t>
            </a:r>
            <a:r>
              <a:rPr lang="en-US" altLang="zh-CN" sz="2000" dirty="0" smtClean="0"/>
              <a:t>ha</a:t>
            </a:r>
            <a:r>
              <a:rPr lang="zh-CN" altLang="en-US" sz="2000" dirty="0" smtClean="0"/>
              <a:t>，头结点的 </a:t>
            </a:r>
            <a:r>
              <a:rPr lang="en-US" altLang="zh-CN" sz="2000" dirty="0" smtClean="0"/>
              <a:t>exp </a:t>
            </a:r>
            <a:r>
              <a:rPr lang="zh-CN" altLang="en-US" sz="2000" dirty="0" smtClean="0"/>
              <a:t>域为 </a:t>
            </a:r>
            <a:r>
              <a:rPr lang="en-US" altLang="zh-CN" sz="2000" dirty="0" smtClean="0"/>
              <a:t>–1</a:t>
            </a:r>
            <a:r>
              <a:rPr lang="zh-CN" altLang="en-US" sz="2000" dirty="0" smtClean="0"/>
              <a:t>。 </a:t>
            </a:r>
          </a:p>
          <a:p>
            <a:pPr>
              <a:spcBef>
                <a:spcPts val="300"/>
              </a:spcBef>
              <a:buFont typeface="Wingdings" pitchFamily="2" charset="2"/>
              <a:buNone/>
            </a:pPr>
            <a:r>
              <a:rPr lang="zh-CN" altLang="en-US" sz="2400" dirty="0" smtClean="0"/>
              <a:t> </a:t>
            </a:r>
            <a:r>
              <a:rPr lang="en-US" altLang="zh-CN" sz="1600" dirty="0" smtClean="0"/>
              <a:t>void derivative(ha) { </a:t>
            </a:r>
          </a:p>
          <a:p>
            <a:pPr>
              <a:spcBef>
                <a:spcPts val="300"/>
              </a:spcBef>
              <a:buFont typeface="Wingdings" pitchFamily="2" charset="2"/>
              <a:buNone/>
            </a:pPr>
            <a:r>
              <a:rPr lang="en-US" altLang="zh-CN" sz="1600" dirty="0" smtClean="0"/>
              <a:t>     q=ha ;   pa=ha-&gt;next; </a:t>
            </a:r>
          </a:p>
          <a:p>
            <a:pPr>
              <a:spcBef>
                <a:spcPts val="300"/>
              </a:spcBef>
              <a:buFont typeface="Wingdings" pitchFamily="2" charset="2"/>
              <a:buNone/>
            </a:pPr>
            <a:r>
              <a:rPr lang="en-US" altLang="zh-CN" sz="1600" dirty="0" smtClean="0"/>
              <a:t>     while( (1)_______) { </a:t>
            </a:r>
          </a:p>
          <a:p>
            <a:pPr>
              <a:spcBef>
                <a:spcPts val="300"/>
              </a:spcBef>
              <a:buFont typeface="Wingdings" pitchFamily="2" charset="2"/>
              <a:buNone/>
            </a:pPr>
            <a:r>
              <a:rPr lang="en-US" altLang="zh-CN" sz="1600" dirty="0" smtClean="0"/>
              <a:t>         if ( (2)____) { ( (3)__); free(pa);  pa= ( (4) _);  } </a:t>
            </a:r>
          </a:p>
          <a:p>
            <a:pPr>
              <a:spcBef>
                <a:spcPts val="300"/>
              </a:spcBef>
              <a:buFont typeface="Wingdings" pitchFamily="2" charset="2"/>
              <a:buNone/>
            </a:pPr>
            <a:r>
              <a:rPr lang="en-US" altLang="zh-CN" sz="1600" dirty="0" smtClean="0"/>
              <a:t>         else{ pa-&gt;</a:t>
            </a:r>
            <a:r>
              <a:rPr lang="en-US" altLang="zh-CN" sz="1600" dirty="0" err="1" smtClean="0"/>
              <a:t>coef</a:t>
            </a:r>
            <a:r>
              <a:rPr lang="en-US" altLang="zh-CN" sz="1600" dirty="0" smtClean="0"/>
              <a:t> ( (5) ___); pa-&gt;exp( (6)___); q=( (7) __);} </a:t>
            </a:r>
          </a:p>
          <a:p>
            <a:pPr>
              <a:spcBef>
                <a:spcPts val="300"/>
              </a:spcBef>
              <a:buFont typeface="Wingdings" pitchFamily="2" charset="2"/>
              <a:buNone/>
            </a:pPr>
            <a:r>
              <a:rPr lang="en-US" altLang="zh-CN" sz="1600" dirty="0" smtClean="0"/>
              <a:t>         pa=( (8)________); </a:t>
            </a:r>
          </a:p>
          <a:p>
            <a:pPr>
              <a:spcBef>
                <a:spcPts val="300"/>
              </a:spcBef>
              <a:buFont typeface="Wingdings" pitchFamily="2" charset="2"/>
              <a:buNone/>
            </a:pPr>
            <a:r>
              <a:rPr lang="en-US" altLang="zh-CN" sz="1600" dirty="0" smtClean="0"/>
              <a:t>     } </a:t>
            </a:r>
          </a:p>
          <a:p>
            <a:pPr>
              <a:spcBef>
                <a:spcPts val="300"/>
              </a:spcBef>
              <a:buFont typeface="Wingdings" pitchFamily="2" charset="2"/>
              <a:buNone/>
            </a:pPr>
            <a:r>
              <a:rPr lang="en-US" altLang="zh-CN" sz="1600" dirty="0" smtClean="0"/>
              <a:t>  }</a:t>
            </a:r>
            <a:endParaRPr lang="zh-CN" altLang="en-US" sz="1200" dirty="0" smtClean="0"/>
          </a:p>
        </p:txBody>
      </p:sp>
      <p:sp>
        <p:nvSpPr>
          <p:cNvPr id="6" name="灯片编号占位符 5"/>
          <p:cNvSpPr>
            <a:spLocks noGrp="1"/>
          </p:cNvSpPr>
          <p:nvPr>
            <p:ph type="sldNum" sz="quarter" idx="12"/>
          </p:nvPr>
        </p:nvSpPr>
        <p:spPr/>
        <p:txBody>
          <a:bodyPr/>
          <a:lstStyle/>
          <a:p>
            <a:pPr>
              <a:defRPr/>
            </a:pPr>
            <a:fld id="{C5C3298F-70F3-4079-BF7C-609C600FA165}" type="slidenum">
              <a:rPr lang="en-GB" smtClean="0"/>
              <a:pPr>
                <a:defRPr/>
              </a:pPr>
              <a:t>7</a:t>
            </a:fld>
            <a:endParaRPr lang="en-GB" dirty="0"/>
          </a:p>
        </p:txBody>
      </p:sp>
      <p:sp>
        <p:nvSpPr>
          <p:cNvPr id="35847" name="矩形 7"/>
          <p:cNvSpPr>
            <a:spLocks noChangeArrowheads="1"/>
          </p:cNvSpPr>
          <p:nvPr/>
        </p:nvSpPr>
        <p:spPr bwMode="auto">
          <a:xfrm>
            <a:off x="1142976" y="3357562"/>
            <a:ext cx="7572381" cy="2554545"/>
          </a:xfrm>
          <a:prstGeom prst="rect">
            <a:avLst/>
          </a:prstGeom>
          <a:noFill/>
          <a:ln w="9525">
            <a:noFill/>
            <a:miter lim="800000"/>
            <a:headEnd/>
            <a:tailEnd/>
          </a:ln>
        </p:spPr>
        <p:txBody>
          <a:bodyPr wrap="square">
            <a:spAutoFit/>
          </a:bodyPr>
          <a:lstStyle/>
          <a:p>
            <a:r>
              <a:rPr lang="en-US" altLang="zh-CN" sz="2000" b="1" dirty="0">
                <a:solidFill>
                  <a:srgbClr val="C00000"/>
                </a:solidFill>
                <a:latin typeface="Courier New" pitchFamily="49" charset="0"/>
              </a:rPr>
              <a:t>(1)</a:t>
            </a:r>
            <a:r>
              <a:rPr lang="en-US" altLang="zh-CN" sz="2000" b="1" dirty="0">
                <a:latin typeface="Courier New" pitchFamily="49" charset="0"/>
              </a:rPr>
              <a:t> pa!=ha            </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或</a:t>
            </a:r>
            <a:r>
              <a:rPr lang="en-US" altLang="zh-CN" sz="2000" b="1" dirty="0">
                <a:solidFill>
                  <a:srgbClr val="0070C0"/>
                </a:solidFill>
                <a:latin typeface="Courier New" pitchFamily="49" charset="0"/>
              </a:rPr>
              <a:t>pa-&gt;exp!=-1</a:t>
            </a:r>
          </a:p>
          <a:p>
            <a:r>
              <a:rPr lang="en-US" altLang="zh-CN" sz="2000" b="1" dirty="0">
                <a:solidFill>
                  <a:srgbClr val="C00000"/>
                </a:solidFill>
                <a:latin typeface="Courier New" pitchFamily="49" charset="0"/>
              </a:rPr>
              <a:t>(2) </a:t>
            </a:r>
            <a:r>
              <a:rPr lang="en-US" altLang="zh-CN" sz="2000" b="1" dirty="0">
                <a:latin typeface="Courier New" pitchFamily="49" charset="0"/>
              </a:rPr>
              <a:t>pa-&gt;exp==0        </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若指数为</a:t>
            </a:r>
            <a:r>
              <a:rPr lang="en-US" altLang="zh-CN" sz="2000" b="1" dirty="0">
                <a:solidFill>
                  <a:srgbClr val="0070C0"/>
                </a:solidFill>
                <a:latin typeface="Courier New" pitchFamily="49" charset="0"/>
              </a:rPr>
              <a:t>0</a:t>
            </a:r>
            <a:r>
              <a:rPr lang="zh-CN" altLang="en-US" sz="2000" b="1" dirty="0">
                <a:solidFill>
                  <a:srgbClr val="0070C0"/>
                </a:solidFill>
                <a:latin typeface="Courier New" pitchFamily="49" charset="0"/>
              </a:rPr>
              <a:t>，即本项为常数项</a:t>
            </a:r>
          </a:p>
          <a:p>
            <a:r>
              <a:rPr lang="en-US" altLang="zh-CN" sz="2000" b="1" dirty="0">
                <a:solidFill>
                  <a:srgbClr val="C00000"/>
                </a:solidFill>
                <a:latin typeface="Courier New" pitchFamily="49" charset="0"/>
              </a:rPr>
              <a:t>(3) </a:t>
            </a:r>
            <a:r>
              <a:rPr lang="en-US" altLang="zh-CN" sz="2000" b="1" dirty="0">
                <a:latin typeface="Courier New" pitchFamily="49" charset="0"/>
              </a:rPr>
              <a:t>q-&gt;next=pa-&gt;next  </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删常数项</a:t>
            </a:r>
          </a:p>
          <a:p>
            <a:r>
              <a:rPr lang="en-US" altLang="zh-CN" sz="2000" b="1" dirty="0">
                <a:solidFill>
                  <a:srgbClr val="C00000"/>
                </a:solidFill>
                <a:latin typeface="Courier New" pitchFamily="49" charset="0"/>
              </a:rPr>
              <a:t>(4) </a:t>
            </a:r>
            <a:r>
              <a:rPr lang="en-US" altLang="zh-CN" sz="2000" b="1" dirty="0">
                <a:latin typeface="Courier New" pitchFamily="49" charset="0"/>
              </a:rPr>
              <a:t>q-&gt;next           </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取下一元素</a:t>
            </a:r>
          </a:p>
          <a:p>
            <a:r>
              <a:rPr lang="en-US" altLang="zh-CN" sz="2000" b="1" dirty="0">
                <a:solidFill>
                  <a:srgbClr val="C00000"/>
                </a:solidFill>
                <a:latin typeface="Courier New" pitchFamily="49" charset="0"/>
              </a:rPr>
              <a:t>(5) </a:t>
            </a:r>
            <a:r>
              <a:rPr lang="en-US" altLang="zh-CN" sz="2000" b="1" dirty="0">
                <a:latin typeface="Courier New" pitchFamily="49" charset="0"/>
              </a:rPr>
              <a:t>=pa-&gt;</a:t>
            </a:r>
            <a:r>
              <a:rPr lang="en-US" altLang="zh-CN" sz="2000" b="1" dirty="0" err="1">
                <a:latin typeface="Courier New" pitchFamily="49" charset="0"/>
              </a:rPr>
              <a:t>coef</a:t>
            </a:r>
            <a:r>
              <a:rPr lang="en-US" altLang="zh-CN" sz="2000" b="1" dirty="0">
                <a:latin typeface="Courier New" pitchFamily="49" charset="0"/>
              </a:rPr>
              <a:t>*pa-&gt;exp</a:t>
            </a:r>
          </a:p>
          <a:p>
            <a:r>
              <a:rPr lang="en-US" altLang="zh-CN" sz="2000" b="1" dirty="0">
                <a:solidFill>
                  <a:srgbClr val="C00000"/>
                </a:solidFill>
                <a:latin typeface="Courier New" pitchFamily="49" charset="0"/>
              </a:rPr>
              <a:t>(6) </a:t>
            </a:r>
            <a:r>
              <a:rPr lang="en-US" altLang="zh-CN" sz="2000" b="1" dirty="0">
                <a:latin typeface="Courier New" pitchFamily="49" charset="0"/>
              </a:rPr>
              <a:t>--                 </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指数项减</a:t>
            </a:r>
            <a:r>
              <a:rPr lang="en-US" altLang="zh-CN" sz="2000" b="1" dirty="0">
                <a:solidFill>
                  <a:srgbClr val="0070C0"/>
                </a:solidFill>
                <a:latin typeface="Courier New" pitchFamily="49" charset="0"/>
              </a:rPr>
              <a:t>1</a:t>
            </a:r>
          </a:p>
          <a:p>
            <a:r>
              <a:rPr lang="en-US" altLang="zh-CN" sz="2000" b="1" dirty="0">
                <a:solidFill>
                  <a:srgbClr val="C00000"/>
                </a:solidFill>
                <a:latin typeface="Courier New" pitchFamily="49" charset="0"/>
              </a:rPr>
              <a:t>(7) </a:t>
            </a:r>
            <a:r>
              <a:rPr lang="en-US" altLang="zh-CN" sz="2000" b="1" dirty="0">
                <a:latin typeface="Courier New" pitchFamily="49" charset="0"/>
              </a:rPr>
              <a:t>pa                 </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前驱后移</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或</a:t>
            </a:r>
            <a:r>
              <a:rPr lang="en-US" altLang="zh-CN" sz="2000" b="1" dirty="0">
                <a:solidFill>
                  <a:srgbClr val="0070C0"/>
                </a:solidFill>
                <a:latin typeface="Courier New" pitchFamily="49" charset="0"/>
              </a:rPr>
              <a:t>q-&gt;next</a:t>
            </a:r>
          </a:p>
          <a:p>
            <a:r>
              <a:rPr lang="en-US" altLang="zh-CN" sz="2000" b="1" dirty="0">
                <a:solidFill>
                  <a:srgbClr val="C00000"/>
                </a:solidFill>
                <a:latin typeface="Courier New" pitchFamily="49" charset="0"/>
              </a:rPr>
              <a:t>(8) </a:t>
            </a:r>
            <a:r>
              <a:rPr lang="en-US" altLang="zh-CN" sz="2000" b="1" dirty="0">
                <a:latin typeface="Courier New" pitchFamily="49" charset="0"/>
              </a:rPr>
              <a:t>pa-&gt;next           </a:t>
            </a:r>
            <a:r>
              <a:rPr lang="en-US" altLang="zh-CN" sz="2000" b="1" dirty="0">
                <a:solidFill>
                  <a:srgbClr val="0070C0"/>
                </a:solidFill>
                <a:latin typeface="Courier New" pitchFamily="49" charset="0"/>
              </a:rPr>
              <a:t>∥</a:t>
            </a:r>
            <a:r>
              <a:rPr lang="zh-CN" altLang="en-US" sz="2000" b="1" dirty="0">
                <a:solidFill>
                  <a:srgbClr val="0070C0"/>
                </a:solidFill>
                <a:latin typeface="Courier New" pitchFamily="49" charset="0"/>
              </a:rPr>
              <a:t>取下一元素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7">
                                            <p:txEl>
                                              <p:pRg st="0" end="0"/>
                                            </p:txEl>
                                          </p:spTgt>
                                        </p:tgtEl>
                                        <p:attrNameLst>
                                          <p:attrName>style.visibility</p:attrName>
                                        </p:attrNameLst>
                                      </p:cBhvr>
                                      <p:to>
                                        <p:strVal val="visible"/>
                                      </p:to>
                                    </p:set>
                                    <p:animEffect transition="in" filter="blinds(horizontal)">
                                      <p:cBhvr>
                                        <p:cTn id="7" dur="500"/>
                                        <p:tgtEl>
                                          <p:spTgt spid="358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847">
                                            <p:txEl>
                                              <p:pRg st="1" end="1"/>
                                            </p:txEl>
                                          </p:spTgt>
                                        </p:tgtEl>
                                        <p:attrNameLst>
                                          <p:attrName>style.visibility</p:attrName>
                                        </p:attrNameLst>
                                      </p:cBhvr>
                                      <p:to>
                                        <p:strVal val="visible"/>
                                      </p:to>
                                    </p:set>
                                    <p:animEffect transition="in" filter="blinds(horizontal)">
                                      <p:cBhvr>
                                        <p:cTn id="10" dur="500"/>
                                        <p:tgtEl>
                                          <p:spTgt spid="3584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847">
                                            <p:txEl>
                                              <p:pRg st="2" end="2"/>
                                            </p:txEl>
                                          </p:spTgt>
                                        </p:tgtEl>
                                        <p:attrNameLst>
                                          <p:attrName>style.visibility</p:attrName>
                                        </p:attrNameLst>
                                      </p:cBhvr>
                                      <p:to>
                                        <p:strVal val="visible"/>
                                      </p:to>
                                    </p:set>
                                    <p:animEffect transition="in" filter="blinds(horizontal)">
                                      <p:cBhvr>
                                        <p:cTn id="13" dur="500"/>
                                        <p:tgtEl>
                                          <p:spTgt spid="3584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5847">
                                            <p:txEl>
                                              <p:pRg st="3" end="3"/>
                                            </p:txEl>
                                          </p:spTgt>
                                        </p:tgtEl>
                                        <p:attrNameLst>
                                          <p:attrName>style.visibility</p:attrName>
                                        </p:attrNameLst>
                                      </p:cBhvr>
                                      <p:to>
                                        <p:strVal val="visible"/>
                                      </p:to>
                                    </p:set>
                                    <p:animEffect transition="in" filter="blinds(horizontal)">
                                      <p:cBhvr>
                                        <p:cTn id="16" dur="500"/>
                                        <p:tgtEl>
                                          <p:spTgt spid="35847">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5847">
                                            <p:txEl>
                                              <p:pRg st="4" end="4"/>
                                            </p:txEl>
                                          </p:spTgt>
                                        </p:tgtEl>
                                        <p:attrNameLst>
                                          <p:attrName>style.visibility</p:attrName>
                                        </p:attrNameLst>
                                      </p:cBhvr>
                                      <p:to>
                                        <p:strVal val="visible"/>
                                      </p:to>
                                    </p:set>
                                    <p:animEffect transition="in" filter="blinds(horizontal)">
                                      <p:cBhvr>
                                        <p:cTn id="19" dur="500"/>
                                        <p:tgtEl>
                                          <p:spTgt spid="35847">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5847">
                                            <p:txEl>
                                              <p:pRg st="5" end="5"/>
                                            </p:txEl>
                                          </p:spTgt>
                                        </p:tgtEl>
                                        <p:attrNameLst>
                                          <p:attrName>style.visibility</p:attrName>
                                        </p:attrNameLst>
                                      </p:cBhvr>
                                      <p:to>
                                        <p:strVal val="visible"/>
                                      </p:to>
                                    </p:set>
                                    <p:animEffect transition="in" filter="blinds(horizontal)">
                                      <p:cBhvr>
                                        <p:cTn id="22" dur="500"/>
                                        <p:tgtEl>
                                          <p:spTgt spid="35847">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5847">
                                            <p:txEl>
                                              <p:pRg st="6" end="6"/>
                                            </p:txEl>
                                          </p:spTgt>
                                        </p:tgtEl>
                                        <p:attrNameLst>
                                          <p:attrName>style.visibility</p:attrName>
                                        </p:attrNameLst>
                                      </p:cBhvr>
                                      <p:to>
                                        <p:strVal val="visible"/>
                                      </p:to>
                                    </p:set>
                                    <p:animEffect transition="in" filter="blinds(horizontal)">
                                      <p:cBhvr>
                                        <p:cTn id="25" dur="500"/>
                                        <p:tgtEl>
                                          <p:spTgt spid="3584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5847">
                                            <p:txEl>
                                              <p:pRg st="7" end="7"/>
                                            </p:txEl>
                                          </p:spTgt>
                                        </p:tgtEl>
                                        <p:attrNameLst>
                                          <p:attrName>style.visibility</p:attrName>
                                        </p:attrNameLst>
                                      </p:cBhvr>
                                      <p:to>
                                        <p:strVal val="visible"/>
                                      </p:to>
                                    </p:set>
                                    <p:animEffect transition="in" filter="blinds(horizontal)">
                                      <p:cBhvr>
                                        <p:cTn id="28" dur="500"/>
                                        <p:tgtEl>
                                          <p:spTgt spid="358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23850" y="549275"/>
            <a:ext cx="8631238" cy="1800225"/>
          </a:xfrm>
          <a:prstGeom prst="rect">
            <a:avLst/>
          </a:prstGeom>
          <a:noFill/>
          <a:ln w="9525">
            <a:noFill/>
            <a:miter lim="800000"/>
            <a:headEnd/>
            <a:tailEnd/>
          </a:ln>
          <a:effectLst/>
        </p:spPr>
        <p:txBody>
          <a:bodyPr anchor="ctr">
            <a:spAutoFit/>
          </a:bodyPr>
          <a:lstStyle/>
          <a:p>
            <a:pPr eaLnBrk="0" hangingPunct="0"/>
            <a:r>
              <a:rPr lang="en-US" sz="2800" b="0">
                <a:latin typeface="Times New Roman" pitchFamily="18" charset="0"/>
              </a:rPr>
              <a:t>10.</a:t>
            </a:r>
            <a:r>
              <a:rPr lang="zh-CN" altLang="en-US" sz="2800" b="0">
                <a:latin typeface="Times New Roman" pitchFamily="18" charset="0"/>
              </a:rPr>
              <a:t>试以循环链表作稀疏多项式的存储结构，结点有三个域，系数域</a:t>
            </a:r>
            <a:r>
              <a:rPr lang="en-US" sz="2800" b="0">
                <a:latin typeface="Times New Roman" pitchFamily="18" charset="0"/>
              </a:rPr>
              <a:t>coef </a:t>
            </a:r>
            <a:r>
              <a:rPr lang="zh-CN" altLang="en-US" sz="2800" b="0">
                <a:latin typeface="Times New Roman" pitchFamily="18" charset="0"/>
              </a:rPr>
              <a:t>，指数域</a:t>
            </a:r>
            <a:r>
              <a:rPr lang="en-US" sz="2800" b="0">
                <a:latin typeface="Times New Roman" pitchFamily="18" charset="0"/>
              </a:rPr>
              <a:t>exp</a:t>
            </a:r>
            <a:r>
              <a:rPr lang="zh-CN" altLang="en-US" sz="2800" b="0">
                <a:latin typeface="Times New Roman" pitchFamily="18" charset="0"/>
              </a:rPr>
              <a:t>和指针域 </a:t>
            </a:r>
            <a:r>
              <a:rPr lang="en-US" sz="2800" b="0">
                <a:latin typeface="Times New Roman" pitchFamily="18" charset="0"/>
              </a:rPr>
              <a:t>next</a:t>
            </a:r>
            <a:r>
              <a:rPr lang="zh-CN" altLang="en-US" sz="2800" b="0">
                <a:latin typeface="Times New Roman" pitchFamily="18" charset="0"/>
              </a:rPr>
              <a:t>；编写求其导函数的方法，要求利用原多项式中的结点空间存放其导函数多项式，同时释放所有无用结点。</a:t>
            </a:r>
          </a:p>
        </p:txBody>
      </p:sp>
      <p:sp>
        <p:nvSpPr>
          <p:cNvPr id="33795" name="Text Box 3"/>
          <p:cNvSpPr txBox="1">
            <a:spLocks noChangeArrowheads="1"/>
          </p:cNvSpPr>
          <p:nvPr/>
        </p:nvSpPr>
        <p:spPr bwMode="auto">
          <a:xfrm>
            <a:off x="250825" y="2924175"/>
            <a:ext cx="8713788" cy="3508375"/>
          </a:xfrm>
          <a:prstGeom prst="rect">
            <a:avLst/>
          </a:prstGeom>
          <a:noFill/>
          <a:ln w="9525">
            <a:noFill/>
            <a:miter lim="800000"/>
            <a:headEnd/>
            <a:tailEnd/>
          </a:ln>
          <a:effectLst/>
        </p:spPr>
        <p:txBody>
          <a:bodyPr>
            <a:spAutoFit/>
          </a:bodyPr>
          <a:lstStyle/>
          <a:p>
            <a:r>
              <a:rPr lang="en-US" sz="2800">
                <a:solidFill>
                  <a:srgbClr val="800000"/>
                </a:solidFill>
                <a:latin typeface="Times New Roman" pitchFamily="18" charset="0"/>
                <a:ea typeface="宋体" pitchFamily="2" charset="-122"/>
              </a:rPr>
              <a:t>void</a:t>
            </a:r>
            <a:r>
              <a:rPr lang="en-US" sz="2800" b="0">
                <a:solidFill>
                  <a:srgbClr val="800000"/>
                </a:solidFill>
                <a:latin typeface="Times New Roman" pitchFamily="18" charset="0"/>
                <a:ea typeface="宋体" pitchFamily="2" charset="-122"/>
              </a:rPr>
              <a:t> Difference_L( LinkedPoly pa ) {</a:t>
            </a:r>
          </a:p>
          <a:p>
            <a:r>
              <a:rPr lang="en-US" sz="2800" b="0">
                <a:solidFill>
                  <a:srgbClr val="800000"/>
                </a:solidFill>
                <a:latin typeface="Times New Roman" pitchFamily="18" charset="0"/>
              </a:rPr>
              <a:t>p = pa-&gt;next;  pre = pa;</a:t>
            </a:r>
          </a:p>
          <a:p>
            <a:r>
              <a:rPr lang="en-US" sz="2800" b="0">
                <a:solidFill>
                  <a:srgbClr val="800000"/>
                </a:solidFill>
                <a:latin typeface="Times New Roman" pitchFamily="18" charset="0"/>
              </a:rPr>
              <a:t>   </a:t>
            </a:r>
            <a:r>
              <a:rPr lang="en-US" sz="2800">
                <a:solidFill>
                  <a:srgbClr val="800000"/>
                </a:solidFill>
                <a:latin typeface="Times New Roman" pitchFamily="18" charset="0"/>
              </a:rPr>
              <a:t>while</a:t>
            </a:r>
            <a:r>
              <a:rPr lang="en-US" sz="2800" b="0">
                <a:solidFill>
                  <a:srgbClr val="800000"/>
                </a:solidFill>
                <a:latin typeface="Times New Roman" pitchFamily="18" charset="0"/>
              </a:rPr>
              <a:t> ( p !=pa ) {</a:t>
            </a:r>
          </a:p>
          <a:p>
            <a:r>
              <a:rPr lang="en-US" sz="2800" b="0">
                <a:solidFill>
                  <a:srgbClr val="800000"/>
                </a:solidFill>
                <a:latin typeface="Times New Roman" pitchFamily="18" charset="0"/>
              </a:rPr>
              <a:t>      </a:t>
            </a:r>
            <a:r>
              <a:rPr lang="en-US" sz="2800">
                <a:solidFill>
                  <a:srgbClr val="800000"/>
                </a:solidFill>
                <a:latin typeface="Times New Roman" pitchFamily="18" charset="0"/>
              </a:rPr>
              <a:t> if</a:t>
            </a:r>
            <a:r>
              <a:rPr lang="en-US" sz="2800" b="0">
                <a:solidFill>
                  <a:srgbClr val="800000"/>
                </a:solidFill>
                <a:latin typeface="Times New Roman" pitchFamily="18" charset="0"/>
              </a:rPr>
              <a:t>  ( p-&gt;exp</a:t>
            </a:r>
            <a:r>
              <a:rPr lang="en-US" sz="2800">
                <a:solidFill>
                  <a:srgbClr val="800000"/>
                </a:solidFill>
                <a:latin typeface="Times New Roman" pitchFamily="18" charset="0"/>
              </a:rPr>
              <a:t> != </a:t>
            </a:r>
            <a:r>
              <a:rPr lang="en-US" sz="2800" b="0">
                <a:solidFill>
                  <a:srgbClr val="800000"/>
                </a:solidFill>
                <a:latin typeface="Times New Roman" pitchFamily="18" charset="0"/>
              </a:rPr>
              <a:t>0) { p-&gt;coef*=p-&gt;exp-- ;  pre = p;  }</a:t>
            </a:r>
          </a:p>
          <a:p>
            <a:r>
              <a:rPr lang="en-US" sz="2800" b="0">
                <a:solidFill>
                  <a:srgbClr val="800000"/>
                </a:solidFill>
                <a:latin typeface="Times New Roman" pitchFamily="18" charset="0"/>
              </a:rPr>
              <a:t>       </a:t>
            </a:r>
            <a:r>
              <a:rPr lang="en-US" sz="2800">
                <a:solidFill>
                  <a:srgbClr val="800000"/>
                </a:solidFill>
                <a:latin typeface="Times New Roman" pitchFamily="18" charset="0"/>
              </a:rPr>
              <a:t>else</a:t>
            </a:r>
            <a:r>
              <a:rPr lang="en-US" sz="2800" b="0">
                <a:solidFill>
                  <a:srgbClr val="800000"/>
                </a:solidFill>
                <a:latin typeface="Times New Roman" pitchFamily="18" charset="0"/>
              </a:rPr>
              <a:t> { pre-&gt;next = p-&gt;next;   delete p; }// </a:t>
            </a:r>
            <a:r>
              <a:rPr lang="zh-CN" altLang="en-US" sz="2800" b="0">
                <a:solidFill>
                  <a:srgbClr val="800000"/>
                </a:solidFill>
                <a:latin typeface="Times New Roman" pitchFamily="18" charset="0"/>
              </a:rPr>
              <a:t>删除零次项</a:t>
            </a:r>
            <a:endParaRPr lang="en-US" sz="2800" b="0">
              <a:solidFill>
                <a:srgbClr val="800000"/>
              </a:solidFill>
              <a:latin typeface="Times New Roman" pitchFamily="18" charset="0"/>
            </a:endParaRPr>
          </a:p>
          <a:p>
            <a:r>
              <a:rPr lang="en-US" sz="2800" b="0">
                <a:solidFill>
                  <a:srgbClr val="800000"/>
                </a:solidFill>
                <a:latin typeface="Times New Roman" pitchFamily="18" charset="0"/>
              </a:rPr>
              <a:t>       p = pre-&gt;next;</a:t>
            </a:r>
          </a:p>
          <a:p>
            <a:r>
              <a:rPr lang="en-US" sz="2800" b="0">
                <a:solidFill>
                  <a:srgbClr val="800000"/>
                </a:solidFill>
                <a:latin typeface="Times New Roman" pitchFamily="18" charset="0"/>
              </a:rPr>
              <a:t>   }//while</a:t>
            </a:r>
          </a:p>
          <a:p>
            <a:r>
              <a:rPr lang="en-US" sz="2800" b="0">
                <a:solidFill>
                  <a:srgbClr val="800000"/>
                </a:solidFill>
                <a:latin typeface="Times New Roman" pitchFamily="18" charset="0"/>
              </a:rPr>
              <a:t>}//Difference_L</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9388" y="549275"/>
            <a:ext cx="8642350" cy="1800225"/>
          </a:xfrm>
          <a:prstGeom prst="rect">
            <a:avLst/>
          </a:prstGeom>
          <a:noFill/>
          <a:ln w="9525">
            <a:noFill/>
            <a:miter lim="800000"/>
            <a:headEnd/>
            <a:tailEnd/>
          </a:ln>
          <a:effectLst/>
        </p:spPr>
        <p:txBody>
          <a:bodyPr anchor="ctr">
            <a:spAutoFit/>
          </a:bodyPr>
          <a:lstStyle/>
          <a:p>
            <a:pPr eaLnBrk="0" hangingPunct="0"/>
            <a:r>
              <a:rPr lang="en-US" sz="2800" b="0">
                <a:latin typeface="Times New Roman" pitchFamily="18" charset="0"/>
              </a:rPr>
              <a:t>11.</a:t>
            </a:r>
            <a:r>
              <a:rPr lang="zh-CN" altLang="en-US" sz="2800" b="0">
                <a:latin typeface="Times New Roman" pitchFamily="18" charset="0"/>
              </a:rPr>
              <a:t>假设称正读和反读都相同的字符序列为“回文”，例如，‘</a:t>
            </a:r>
            <a:r>
              <a:rPr lang="en-US" sz="2800" b="0">
                <a:latin typeface="Times New Roman" pitchFamily="18" charset="0"/>
              </a:rPr>
              <a:t>abba’</a:t>
            </a:r>
            <a:r>
              <a:rPr lang="zh-CN" altLang="en-US" sz="2800" b="0">
                <a:latin typeface="Times New Roman" pitchFamily="18" charset="0"/>
              </a:rPr>
              <a:t>和‘</a:t>
            </a:r>
            <a:r>
              <a:rPr lang="en-US" sz="2800" b="0">
                <a:latin typeface="Times New Roman" pitchFamily="18" charset="0"/>
              </a:rPr>
              <a:t>abcba’</a:t>
            </a:r>
            <a:r>
              <a:rPr lang="zh-CN" altLang="en-US" sz="2800" b="0">
                <a:latin typeface="Times New Roman" pitchFamily="18" charset="0"/>
              </a:rPr>
              <a:t>是回文，‘</a:t>
            </a:r>
            <a:r>
              <a:rPr lang="en-US" sz="2800" b="0">
                <a:latin typeface="Times New Roman" pitchFamily="18" charset="0"/>
              </a:rPr>
              <a:t>abcde’</a:t>
            </a:r>
            <a:r>
              <a:rPr lang="zh-CN" altLang="en-US" sz="2800" b="0">
                <a:latin typeface="Times New Roman" pitchFamily="18" charset="0"/>
              </a:rPr>
              <a:t>和‘</a:t>
            </a:r>
            <a:r>
              <a:rPr lang="en-US" sz="2800" b="0">
                <a:latin typeface="Times New Roman" pitchFamily="18" charset="0"/>
              </a:rPr>
              <a:t>ababab’</a:t>
            </a:r>
            <a:r>
              <a:rPr lang="zh-CN" altLang="en-US" sz="2800" b="0">
                <a:latin typeface="Times New Roman" pitchFamily="18" charset="0"/>
              </a:rPr>
              <a:t>则不是回文。试写一个算法判别读入的一个以‘</a:t>
            </a:r>
            <a:r>
              <a:rPr lang="en-US" sz="2800" b="0">
                <a:latin typeface="Times New Roman" pitchFamily="18" charset="0"/>
              </a:rPr>
              <a:t>@’</a:t>
            </a:r>
            <a:r>
              <a:rPr lang="zh-CN" altLang="en-US" sz="2800" b="0">
                <a:latin typeface="Times New Roman" pitchFamily="18" charset="0"/>
              </a:rPr>
              <a:t>为结束符的字符序列是否是“回文”。 </a:t>
            </a:r>
          </a:p>
        </p:txBody>
      </p:sp>
      <p:sp>
        <p:nvSpPr>
          <p:cNvPr id="34819" name="Rectangle 3"/>
          <p:cNvSpPr>
            <a:spLocks noChangeArrowheads="1"/>
          </p:cNvSpPr>
          <p:nvPr/>
        </p:nvSpPr>
        <p:spPr bwMode="auto">
          <a:xfrm>
            <a:off x="539750" y="2482850"/>
            <a:ext cx="8135938" cy="3935413"/>
          </a:xfrm>
          <a:prstGeom prst="rect">
            <a:avLst/>
          </a:prstGeom>
          <a:noFill/>
          <a:ln w="9525">
            <a:noFill/>
            <a:miter lim="800000"/>
            <a:headEnd/>
            <a:tailEnd/>
          </a:ln>
          <a:effectLst/>
        </p:spPr>
        <p:txBody>
          <a:bodyPr anchor="ctr">
            <a:spAutoFit/>
          </a:bodyPr>
          <a:lstStyle/>
          <a:p>
            <a:r>
              <a:rPr lang="en-US" sz="2800" b="0">
                <a:latin typeface="Times New Roman" pitchFamily="18" charset="0"/>
              </a:rPr>
              <a:t>Status SymmetryString(char* p)</a:t>
            </a:r>
          </a:p>
          <a:p>
            <a:r>
              <a:rPr lang="en-US" sz="2800" b="0">
                <a:latin typeface="Times New Roman" pitchFamily="18" charset="0"/>
              </a:rPr>
              <a:t>{  Queue q;InitQueue(q);</a:t>
            </a:r>
          </a:p>
          <a:p>
            <a:r>
              <a:rPr lang="en-US" sz="2800" b="0">
                <a:latin typeface="Times New Roman" pitchFamily="18" charset="0"/>
              </a:rPr>
              <a:t>    Stack s; InitStack(s);</a:t>
            </a:r>
          </a:p>
          <a:p>
            <a:r>
              <a:rPr lang="en-US" sz="2800" b="0">
                <a:latin typeface="Times New Roman" pitchFamily="18" charset="0"/>
              </a:rPr>
              <a:t>   ElemType e1,e2;</a:t>
            </a:r>
          </a:p>
          <a:p>
            <a:r>
              <a:rPr lang="en-US" sz="2800" b="0">
                <a:latin typeface="Times New Roman" pitchFamily="18" charset="0"/>
              </a:rPr>
              <a:t>   while(*p!=‘@’){	Push(s,*p);	EnQueue(q,*p); p++;}</a:t>
            </a:r>
          </a:p>
          <a:p>
            <a:r>
              <a:rPr lang="en-US" sz="2800" b="0">
                <a:latin typeface="Times New Roman" pitchFamily="18" charset="0"/>
              </a:rPr>
              <a:t>   while(!StackEmpty(s)){Pop(s,e1);	DeQueue(q,e2);</a:t>
            </a:r>
          </a:p>
          <a:p>
            <a:r>
              <a:rPr lang="en-US" sz="2800" b="0">
                <a:latin typeface="Times New Roman" pitchFamily="18" charset="0"/>
              </a:rPr>
              <a:t>	if(e1!=e2) return FALSE;}</a:t>
            </a:r>
          </a:p>
          <a:p>
            <a:r>
              <a:rPr lang="en-US" sz="2800" b="0">
                <a:latin typeface="Times New Roman" pitchFamily="18" charset="0"/>
              </a:rPr>
              <a:t>   return OK;</a:t>
            </a:r>
          </a:p>
          <a:p>
            <a:r>
              <a:rPr lang="en-US" sz="2800" b="0">
                <a:latin typeface="Times New Roman" pitchFamily="18" charset="0"/>
              </a:rPr>
              <a:t>}</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250825" y="476250"/>
            <a:ext cx="8713788" cy="1800225"/>
          </a:xfrm>
          <a:prstGeom prst="rect">
            <a:avLst/>
          </a:prstGeom>
          <a:noFill/>
          <a:ln w="9525">
            <a:noFill/>
            <a:miter lim="800000"/>
            <a:headEnd/>
            <a:tailEnd/>
          </a:ln>
          <a:effectLst/>
        </p:spPr>
        <p:txBody>
          <a:bodyPr>
            <a:spAutoFit/>
          </a:bodyPr>
          <a:lstStyle/>
          <a:p>
            <a:r>
              <a:rPr lang="en-US" sz="2800" b="0">
                <a:latin typeface="Times New Roman" pitchFamily="18" charset="0"/>
              </a:rPr>
              <a:t>12.</a:t>
            </a:r>
            <a:r>
              <a:rPr lang="zh-CN" altLang="en-US" sz="2800" b="0">
                <a:latin typeface="Times New Roman" pitchFamily="18" charset="0"/>
              </a:rPr>
              <a:t>设有两个栈</a:t>
            </a:r>
            <a:r>
              <a:rPr lang="en-US" sz="2800" b="0">
                <a:latin typeface="Times New Roman" pitchFamily="18" charset="0"/>
              </a:rPr>
              <a:t>S1,S2</a:t>
            </a:r>
            <a:r>
              <a:rPr lang="zh-CN" altLang="en-US" sz="2800" b="0">
                <a:latin typeface="Times New Roman" pitchFamily="18" charset="0"/>
              </a:rPr>
              <a:t>都采用顺序栈方式，并且共享一个存储区</a:t>
            </a:r>
            <a:r>
              <a:rPr lang="en-US" sz="2800" b="0">
                <a:latin typeface="Times New Roman" pitchFamily="18" charset="0"/>
              </a:rPr>
              <a:t>[O..maxsize-1],</a:t>
            </a:r>
            <a:r>
              <a:rPr lang="zh-CN" altLang="en-US" sz="2800" b="0">
                <a:latin typeface="Times New Roman" pitchFamily="18" charset="0"/>
              </a:rPr>
              <a:t>为了尽量利用空间，减少溢出的可能，可采用栈顶相向，迎面增长的存储方式。试设计</a:t>
            </a:r>
            <a:r>
              <a:rPr lang="en-US" sz="2800" b="0">
                <a:latin typeface="Times New Roman" pitchFamily="18" charset="0"/>
              </a:rPr>
              <a:t>S1,S2</a:t>
            </a:r>
            <a:r>
              <a:rPr lang="zh-CN" altLang="en-US" sz="2800" b="0">
                <a:latin typeface="Times New Roman" pitchFamily="18" charset="0"/>
              </a:rPr>
              <a:t>有关入栈和出栈的操作算法。</a:t>
            </a:r>
          </a:p>
        </p:txBody>
      </p:sp>
      <p:sp>
        <p:nvSpPr>
          <p:cNvPr id="35843" name="Rectangle 3"/>
          <p:cNvSpPr>
            <a:spLocks noChangeArrowheads="1"/>
          </p:cNvSpPr>
          <p:nvPr/>
        </p:nvSpPr>
        <p:spPr bwMode="auto">
          <a:xfrm>
            <a:off x="539750" y="2349500"/>
            <a:ext cx="5091113" cy="457200"/>
          </a:xfrm>
          <a:prstGeom prst="rect">
            <a:avLst/>
          </a:prstGeom>
          <a:noFill/>
          <a:ln w="9525">
            <a:noFill/>
            <a:miter lim="800000"/>
            <a:headEnd/>
            <a:tailEnd/>
          </a:ln>
          <a:effectLst/>
        </p:spPr>
        <p:txBody>
          <a:bodyPr wrap="none">
            <a:spAutoFit/>
          </a:bodyPr>
          <a:lstStyle/>
          <a:p>
            <a:r>
              <a:rPr lang="en-US" sz="2400" b="0">
                <a:latin typeface="Times New Roman" pitchFamily="18" charset="0"/>
              </a:rPr>
              <a:t>int top[2];             //top</a:t>
            </a:r>
            <a:r>
              <a:rPr lang="zh-CN" altLang="en-US" sz="2400" b="0">
                <a:latin typeface="Times New Roman" pitchFamily="18" charset="0"/>
              </a:rPr>
              <a:t>为两个栈顶指针</a:t>
            </a:r>
          </a:p>
        </p:txBody>
      </p:sp>
      <p:sp>
        <p:nvSpPr>
          <p:cNvPr id="35844" name="Rectangle 4"/>
          <p:cNvSpPr>
            <a:spLocks noChangeArrowheads="1"/>
          </p:cNvSpPr>
          <p:nvPr/>
        </p:nvSpPr>
        <p:spPr bwMode="auto">
          <a:xfrm>
            <a:off x="466725" y="3003550"/>
            <a:ext cx="8353425" cy="3378200"/>
          </a:xfrm>
          <a:prstGeom prst="rect">
            <a:avLst/>
          </a:prstGeom>
          <a:noFill/>
          <a:ln w="9525">
            <a:noFill/>
            <a:miter lim="800000"/>
            <a:headEnd/>
            <a:tailEnd/>
          </a:ln>
          <a:effectLst/>
        </p:spPr>
        <p:txBody>
          <a:bodyPr>
            <a:spAutoFit/>
          </a:bodyPr>
          <a:lstStyle/>
          <a:p>
            <a:r>
              <a:rPr lang="en-US" sz="2400" b="0">
                <a:latin typeface="Times New Roman" pitchFamily="18" charset="0"/>
              </a:rPr>
              <a:t>(1)int push(int i,int x)//i=0</a:t>
            </a:r>
            <a:r>
              <a:rPr lang="zh-CN" altLang="en-US" sz="2400" b="0">
                <a:latin typeface="Times New Roman" pitchFamily="18" charset="0"/>
              </a:rPr>
              <a:t>栈</a:t>
            </a:r>
            <a:r>
              <a:rPr lang="en-US" sz="2400" b="0">
                <a:latin typeface="Times New Roman" pitchFamily="18" charset="0"/>
              </a:rPr>
              <a:t>s1</a:t>
            </a:r>
            <a:r>
              <a:rPr lang="zh-CN" altLang="en-US" sz="2400" b="0">
                <a:latin typeface="Times New Roman" pitchFamily="18" charset="0"/>
              </a:rPr>
              <a:t>，</a:t>
            </a:r>
            <a:r>
              <a:rPr lang="en-US" sz="2400" b="0">
                <a:latin typeface="Times New Roman" pitchFamily="18" charset="0"/>
              </a:rPr>
              <a:t>i=1</a:t>
            </a:r>
            <a:r>
              <a:rPr lang="zh-CN" altLang="en-US" sz="2400" b="0">
                <a:latin typeface="Times New Roman" pitchFamily="18" charset="0"/>
              </a:rPr>
              <a:t>栈</a:t>
            </a:r>
            <a:r>
              <a:rPr lang="en-US" sz="2400" b="0">
                <a:latin typeface="Times New Roman" pitchFamily="18" charset="0"/>
              </a:rPr>
              <a:t>s2</a:t>
            </a:r>
            <a:endParaRPr lang="zh-CN" altLang="en-US" sz="2400" b="0">
              <a:latin typeface="Times New Roman" pitchFamily="18" charset="0"/>
            </a:endParaRPr>
          </a:p>
          <a:p>
            <a:r>
              <a:rPr lang="en-US" sz="2400" b="0">
                <a:latin typeface="Times New Roman" pitchFamily="18" charset="0"/>
              </a:rPr>
              <a:t>{if(i&lt;0||i&gt;1) exit(0); </a:t>
            </a:r>
          </a:p>
          <a:p>
            <a:r>
              <a:rPr lang="en-US" sz="2400" b="0">
                <a:latin typeface="Times New Roman" pitchFamily="18" charset="0"/>
              </a:rPr>
              <a:t> if(s.top[1]-s.top[0]==0) {print(“</a:t>
            </a:r>
            <a:r>
              <a:rPr lang="zh-CN" altLang="en-US" sz="2400" b="0">
                <a:latin typeface="Times New Roman" pitchFamily="18" charset="0"/>
              </a:rPr>
              <a:t>栈满</a:t>
            </a:r>
            <a:r>
              <a:rPr lang="en-US" sz="2400" b="0">
                <a:latin typeface="Times New Roman" pitchFamily="18" charset="0"/>
              </a:rPr>
              <a:t>”);return(0);}</a:t>
            </a:r>
          </a:p>
          <a:p>
            <a:r>
              <a:rPr lang="en-US" sz="2400" b="0">
                <a:latin typeface="Times New Roman" pitchFamily="18" charset="0"/>
              </a:rPr>
              <a:t> switch(i)</a:t>
            </a:r>
          </a:p>
          <a:p>
            <a:r>
              <a:rPr lang="en-US" sz="2400" b="0">
                <a:latin typeface="Times New Roman" pitchFamily="18" charset="0"/>
              </a:rPr>
              <a:t> {case 0: </a:t>
            </a:r>
          </a:p>
          <a:p>
            <a:r>
              <a:rPr lang="en-US" sz="2400" b="0">
                <a:latin typeface="Times New Roman" pitchFamily="18" charset="0"/>
              </a:rPr>
              <a:t>         s.base[s.top[0]]=x; s.top[0] ++; return(1); break;</a:t>
            </a:r>
          </a:p>
          <a:p>
            <a:r>
              <a:rPr lang="en-US" sz="2400" b="0">
                <a:latin typeface="Times New Roman" pitchFamily="18" charset="0"/>
              </a:rPr>
              <a:t>   case 1: </a:t>
            </a:r>
          </a:p>
          <a:p>
            <a:r>
              <a:rPr lang="en-US" sz="2400" b="0">
                <a:latin typeface="Times New Roman" pitchFamily="18" charset="0"/>
              </a:rPr>
              <a:t>         s.base[s.top[1]]=x; s.top[1] --; return(1); }</a:t>
            </a:r>
          </a:p>
          <a:p>
            <a:r>
              <a:rPr lang="en-US" sz="2400" b="0">
                <a:latin typeface="Times New Roman" pitchFamily="18" charset="0"/>
              </a:rPr>
              <a:t>}</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39750" y="476250"/>
            <a:ext cx="8064500" cy="4789488"/>
          </a:xfrm>
          <a:prstGeom prst="rect">
            <a:avLst/>
          </a:prstGeom>
          <a:noFill/>
          <a:ln w="9525">
            <a:noFill/>
            <a:miter lim="800000"/>
            <a:headEnd/>
            <a:tailEnd/>
          </a:ln>
          <a:effectLst/>
        </p:spPr>
        <p:txBody>
          <a:bodyPr>
            <a:spAutoFit/>
          </a:bodyPr>
          <a:lstStyle/>
          <a:p>
            <a:r>
              <a:rPr lang="zh-CN" altLang="en-US" sz="2800" b="0">
                <a:latin typeface="Times New Roman" pitchFamily="18" charset="0"/>
              </a:rPr>
              <a:t>（</a:t>
            </a:r>
            <a:r>
              <a:rPr lang="en-US" sz="2800" b="0">
                <a:latin typeface="Times New Roman" pitchFamily="18" charset="0"/>
              </a:rPr>
              <a:t>2</a:t>
            </a:r>
            <a:r>
              <a:rPr lang="zh-CN" altLang="en-US" sz="2800" b="0">
                <a:latin typeface="Times New Roman" pitchFamily="18" charset="0"/>
              </a:rPr>
              <a:t>）</a:t>
            </a:r>
            <a:r>
              <a:rPr lang="en-US" sz="2800" b="0">
                <a:latin typeface="Times New Roman" pitchFamily="18" charset="0"/>
              </a:rPr>
              <a:t>int pop(int i,int &amp;x)//i=0</a:t>
            </a:r>
            <a:r>
              <a:rPr lang="zh-CN" altLang="en-US" sz="2800" b="0">
                <a:latin typeface="Times New Roman" pitchFamily="18" charset="0"/>
              </a:rPr>
              <a:t>为</a:t>
            </a:r>
            <a:r>
              <a:rPr lang="en-US" sz="2800" b="0">
                <a:latin typeface="Times New Roman" pitchFamily="18" charset="0"/>
              </a:rPr>
              <a:t>s1</a:t>
            </a:r>
            <a:r>
              <a:rPr lang="zh-CN" altLang="en-US" sz="2800" b="0">
                <a:latin typeface="Times New Roman" pitchFamily="18" charset="0"/>
              </a:rPr>
              <a:t>栈，</a:t>
            </a:r>
            <a:r>
              <a:rPr lang="en-US" sz="2800" b="0">
                <a:latin typeface="Times New Roman" pitchFamily="18" charset="0"/>
              </a:rPr>
              <a:t>i=1</a:t>
            </a:r>
            <a:r>
              <a:rPr lang="zh-CN" altLang="en-US" sz="2800" b="0">
                <a:latin typeface="Times New Roman" pitchFamily="18" charset="0"/>
              </a:rPr>
              <a:t>为</a:t>
            </a:r>
            <a:r>
              <a:rPr lang="en-US" sz="2800" b="0">
                <a:latin typeface="Times New Roman" pitchFamily="18" charset="0"/>
              </a:rPr>
              <a:t>s2</a:t>
            </a:r>
            <a:r>
              <a:rPr lang="zh-CN" altLang="en-US" sz="2800" b="0">
                <a:latin typeface="Times New Roman" pitchFamily="18" charset="0"/>
              </a:rPr>
              <a:t>栈</a:t>
            </a:r>
          </a:p>
          <a:p>
            <a:r>
              <a:rPr lang="en-US" sz="2800" b="0">
                <a:latin typeface="Times New Roman" pitchFamily="18" charset="0"/>
              </a:rPr>
              <a:t>{ if(i&lt;0 || i&gt;1) exit(0);</a:t>
            </a:r>
          </a:p>
          <a:p>
            <a:r>
              <a:rPr lang="en-US" sz="2800" b="0">
                <a:latin typeface="Times New Roman" pitchFamily="18" charset="0"/>
              </a:rPr>
              <a:t>   switch(i)</a:t>
            </a:r>
          </a:p>
          <a:p>
            <a:r>
              <a:rPr lang="en-US" sz="2800" b="0">
                <a:latin typeface="Times New Roman" pitchFamily="18" charset="0"/>
              </a:rPr>
              <a:t>   {case 0: </a:t>
            </a:r>
          </a:p>
          <a:p>
            <a:r>
              <a:rPr lang="en-US" sz="2800" b="0">
                <a:latin typeface="Times New Roman" pitchFamily="18" charset="0"/>
              </a:rPr>
              <a:t>      if(s.top[0]==0) {print(“</a:t>
            </a:r>
            <a:r>
              <a:rPr lang="zh-CN" altLang="en-US" sz="2800" b="0">
                <a:latin typeface="Times New Roman" pitchFamily="18" charset="0"/>
              </a:rPr>
              <a:t>栈空</a:t>
            </a:r>
            <a:r>
              <a:rPr lang="en-US" sz="2800" b="0">
                <a:latin typeface="Times New Roman" pitchFamily="18" charset="0"/>
              </a:rPr>
              <a:t>”)</a:t>
            </a:r>
            <a:r>
              <a:rPr lang="zh-CN" altLang="en-US" sz="2800" b="0">
                <a:latin typeface="Times New Roman" pitchFamily="18" charset="0"/>
              </a:rPr>
              <a:t> ；</a:t>
            </a:r>
            <a:r>
              <a:rPr lang="en-US" sz="2800" b="0">
                <a:latin typeface="Times New Roman" pitchFamily="18" charset="0"/>
              </a:rPr>
              <a:t>return (0);}</a:t>
            </a:r>
          </a:p>
          <a:p>
            <a:r>
              <a:rPr lang="en-US" sz="2800" b="0">
                <a:latin typeface="Times New Roman" pitchFamily="18" charset="0"/>
              </a:rPr>
              <a:t>      else {s.top[0]--; x=s.base[s.top[0]]; return (1);)};</a:t>
            </a:r>
          </a:p>
          <a:p>
            <a:r>
              <a:rPr lang="en-US" sz="2800" b="0">
                <a:latin typeface="Times New Roman" pitchFamily="18" charset="0"/>
              </a:rPr>
              <a:t>    case 1: </a:t>
            </a:r>
          </a:p>
          <a:p>
            <a:r>
              <a:rPr lang="en-US" sz="2800" b="0">
                <a:latin typeface="Times New Roman" pitchFamily="18" charset="0"/>
              </a:rPr>
              <a:t>      if(s.top[1]==maxsize {print(“</a:t>
            </a:r>
            <a:r>
              <a:rPr lang="zh-CN" altLang="en-US" sz="2800" b="0">
                <a:latin typeface="Times New Roman" pitchFamily="18" charset="0"/>
              </a:rPr>
              <a:t>栈空</a:t>
            </a:r>
            <a:r>
              <a:rPr lang="en-US" sz="2800" b="0">
                <a:latin typeface="Times New Roman" pitchFamily="18" charset="0"/>
              </a:rPr>
              <a:t>”)</a:t>
            </a:r>
            <a:r>
              <a:rPr lang="zh-CN" altLang="en-US" sz="2800" b="0">
                <a:latin typeface="Times New Roman" pitchFamily="18" charset="0"/>
              </a:rPr>
              <a:t> </a:t>
            </a:r>
            <a:r>
              <a:rPr lang="en-US" sz="2800" b="0">
                <a:latin typeface="Times New Roman" pitchFamily="18" charset="0"/>
              </a:rPr>
              <a:t>;return(0);}</a:t>
            </a:r>
          </a:p>
          <a:p>
            <a:r>
              <a:rPr lang="en-US" sz="2800" b="0">
                <a:latin typeface="Times New Roman" pitchFamily="18" charset="0"/>
              </a:rPr>
              <a:t>      else{s.top[1]++; x=s.base[s.top[1]]); return (1);}</a:t>
            </a:r>
          </a:p>
          <a:p>
            <a:r>
              <a:rPr lang="en-US" sz="2800" b="0">
                <a:latin typeface="Times New Roman" pitchFamily="18" charset="0"/>
              </a:rPr>
              <a:t>    }</a:t>
            </a:r>
          </a:p>
          <a:p>
            <a:r>
              <a:rPr lang="en-US" sz="2800" b="0">
                <a:latin typeface="Times New Roman" pitchFamily="18" charset="0"/>
              </a:rPr>
              <a:t> }</a:t>
            </a:r>
            <a:endParaRPr lang="zh-CN" altLang="en-US" sz="2800" b="0">
              <a:latin typeface="Times New Roman" pitchFamily="18"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39750" y="333375"/>
            <a:ext cx="7993063" cy="1373188"/>
          </a:xfrm>
          <a:prstGeom prst="rect">
            <a:avLst/>
          </a:prstGeom>
          <a:noFill/>
          <a:ln w="9525">
            <a:noFill/>
            <a:miter lim="800000"/>
            <a:headEnd/>
            <a:tailEnd/>
          </a:ln>
          <a:effectLst/>
        </p:spPr>
        <p:txBody>
          <a:bodyPr>
            <a:spAutoFit/>
          </a:bodyPr>
          <a:lstStyle/>
          <a:p>
            <a:r>
              <a:rPr lang="en-US" sz="2800" b="0">
                <a:latin typeface="Times New Roman" pitchFamily="18" charset="0"/>
              </a:rPr>
              <a:t>13.</a:t>
            </a:r>
            <a:r>
              <a:rPr lang="zh-CN" altLang="en-US" sz="2800" b="0">
                <a:latin typeface="Times New Roman" pitchFamily="18" charset="0"/>
              </a:rPr>
              <a:t>设结点结构为</a:t>
            </a:r>
            <a:r>
              <a:rPr lang="en-US" sz="2800" b="0">
                <a:latin typeface="Times New Roman" pitchFamily="18" charset="0"/>
              </a:rPr>
              <a:t>(data,next)</a:t>
            </a:r>
            <a:r>
              <a:rPr lang="zh-CN" altLang="en-US" sz="2800" b="0">
                <a:latin typeface="Times New Roman" pitchFamily="18" charset="0"/>
              </a:rPr>
              <a:t>，试用一个全局指针</a:t>
            </a:r>
            <a:r>
              <a:rPr lang="en-US" sz="2800" b="0">
                <a:latin typeface="Times New Roman" pitchFamily="18" charset="0"/>
              </a:rPr>
              <a:t>p</a:t>
            </a:r>
            <a:r>
              <a:rPr lang="zh-CN" altLang="en-US" sz="2800" b="0">
                <a:latin typeface="Times New Roman" pitchFamily="18" charset="0"/>
              </a:rPr>
              <a:t>和某种链接结构实现一个队列</a:t>
            </a:r>
            <a:r>
              <a:rPr lang="en-US" sz="2800" b="0">
                <a:latin typeface="Times New Roman" pitchFamily="18" charset="0"/>
              </a:rPr>
              <a:t>,</a:t>
            </a:r>
            <a:r>
              <a:rPr lang="zh-CN" altLang="en-US" sz="2800" b="0">
                <a:latin typeface="Times New Roman" pitchFamily="18" charset="0"/>
              </a:rPr>
              <a:t>并给出入队</a:t>
            </a:r>
            <a:r>
              <a:rPr lang="en-US" sz="2800" b="0">
                <a:latin typeface="Times New Roman" pitchFamily="18" charset="0"/>
              </a:rPr>
              <a:t>addq</a:t>
            </a:r>
            <a:r>
              <a:rPr lang="zh-CN" altLang="en-US" sz="2800" b="0">
                <a:latin typeface="Times New Roman" pitchFamily="18" charset="0"/>
              </a:rPr>
              <a:t>和出队</a:t>
            </a:r>
            <a:r>
              <a:rPr lang="en-US" sz="2800" b="0">
                <a:latin typeface="Times New Roman" pitchFamily="18" charset="0"/>
              </a:rPr>
              <a:t>deleteq</a:t>
            </a:r>
            <a:r>
              <a:rPr lang="zh-CN" altLang="en-US" sz="2800" b="0">
                <a:latin typeface="Times New Roman" pitchFamily="18" charset="0"/>
              </a:rPr>
              <a:t>过程</a:t>
            </a:r>
            <a:r>
              <a:rPr lang="en-US" sz="2800" b="0">
                <a:latin typeface="Times New Roman" pitchFamily="18" charset="0"/>
              </a:rPr>
              <a:t>,</a:t>
            </a:r>
            <a:r>
              <a:rPr lang="zh-CN" altLang="en-US" sz="2800" b="0">
                <a:latin typeface="Times New Roman" pitchFamily="18" charset="0"/>
              </a:rPr>
              <a:t>要求它们的时间复杂性都是</a:t>
            </a:r>
            <a:r>
              <a:rPr lang="en-US" sz="2800" b="0">
                <a:latin typeface="Times New Roman" pitchFamily="18" charset="0"/>
              </a:rPr>
              <a:t>O(1)</a:t>
            </a:r>
          </a:p>
        </p:txBody>
      </p:sp>
      <p:sp>
        <p:nvSpPr>
          <p:cNvPr id="37891" name="Rectangle 3"/>
          <p:cNvSpPr>
            <a:spLocks noChangeArrowheads="1"/>
          </p:cNvSpPr>
          <p:nvPr/>
        </p:nvSpPr>
        <p:spPr bwMode="auto">
          <a:xfrm>
            <a:off x="539750" y="2133600"/>
            <a:ext cx="7848600" cy="2227263"/>
          </a:xfrm>
          <a:prstGeom prst="rect">
            <a:avLst/>
          </a:prstGeom>
          <a:noFill/>
          <a:ln w="9525">
            <a:noFill/>
            <a:miter lim="800000"/>
            <a:headEnd/>
            <a:tailEnd/>
          </a:ln>
          <a:effectLst/>
        </p:spPr>
        <p:txBody>
          <a:bodyPr>
            <a:spAutoFit/>
          </a:bodyPr>
          <a:lstStyle/>
          <a:p>
            <a:r>
              <a:rPr lang="en-US" sz="2800" b="0">
                <a:latin typeface="Times New Roman" pitchFamily="18" charset="0"/>
              </a:rPr>
              <a:t>void addq(node *p,elemtp x);</a:t>
            </a:r>
          </a:p>
          <a:p>
            <a:r>
              <a:rPr lang="en-US" sz="2800" b="0">
                <a:latin typeface="Times New Roman" pitchFamily="18" charset="0"/>
              </a:rPr>
              <a:t>{   s=new node;      //</a:t>
            </a:r>
            <a:r>
              <a:rPr lang="zh-CN" altLang="en-US" sz="2800" b="0">
                <a:latin typeface="Times New Roman" pitchFamily="18" charset="0"/>
              </a:rPr>
              <a:t>申请新结点。</a:t>
            </a:r>
          </a:p>
          <a:p>
            <a:pPr lvl="1"/>
            <a:r>
              <a:rPr lang="en-US" sz="2800" b="0">
                <a:latin typeface="Times New Roman" pitchFamily="18" charset="0"/>
              </a:rPr>
              <a:t>s-&gt;data=x; s-&gt;next=p-&gt;next;//</a:t>
            </a:r>
            <a:r>
              <a:rPr lang="zh-CN" altLang="en-US" sz="2800" b="0">
                <a:latin typeface="Times New Roman" pitchFamily="18" charset="0"/>
              </a:rPr>
              <a:t>将</a:t>
            </a:r>
            <a:r>
              <a:rPr lang="en-US" sz="2800" b="0">
                <a:latin typeface="Times New Roman" pitchFamily="18" charset="0"/>
              </a:rPr>
              <a:t>s</a:t>
            </a:r>
            <a:r>
              <a:rPr lang="zh-CN" altLang="en-US" sz="2800" b="0">
                <a:latin typeface="Times New Roman" pitchFamily="18" charset="0"/>
              </a:rPr>
              <a:t>结点入队。</a:t>
            </a:r>
          </a:p>
          <a:p>
            <a:pPr lvl="1"/>
            <a:r>
              <a:rPr lang="en-US" sz="2800" b="0">
                <a:latin typeface="Times New Roman" pitchFamily="18" charset="0"/>
              </a:rPr>
              <a:t>p-&gt;next=s; p=s;              //</a:t>
            </a:r>
            <a:r>
              <a:rPr lang="zh-CN" altLang="en-US" sz="2800" b="0">
                <a:latin typeface="Times New Roman" pitchFamily="18" charset="0"/>
              </a:rPr>
              <a:t>尾指针</a:t>
            </a:r>
            <a:r>
              <a:rPr lang="en-US" sz="2800" b="0">
                <a:latin typeface="Times New Roman" pitchFamily="18" charset="0"/>
              </a:rPr>
              <a:t>p</a:t>
            </a:r>
            <a:r>
              <a:rPr lang="zh-CN" altLang="en-US" sz="2800" b="0">
                <a:latin typeface="Times New Roman" pitchFamily="18" charset="0"/>
              </a:rPr>
              <a:t>移至新的队尾。</a:t>
            </a:r>
            <a:endParaRPr lang="zh-CN" altLang="en-US" sz="2800">
              <a:latin typeface="Times New Roman" pitchFamily="18" charset="0"/>
            </a:endParaRPr>
          </a:p>
          <a:p>
            <a:r>
              <a:rPr lang="en-US" sz="2800">
                <a:latin typeface="Times New Roman" pitchFamily="18" charset="0"/>
              </a:rPr>
              <a:t>}</a:t>
            </a:r>
          </a:p>
        </p:txBody>
      </p:sp>
      <p:sp>
        <p:nvSpPr>
          <p:cNvPr id="37892" name="Rectangle 4"/>
          <p:cNvSpPr>
            <a:spLocks noChangeArrowheads="1"/>
          </p:cNvSpPr>
          <p:nvPr/>
        </p:nvSpPr>
        <p:spPr bwMode="auto">
          <a:xfrm>
            <a:off x="684213" y="1773238"/>
            <a:ext cx="7272337" cy="519112"/>
          </a:xfrm>
          <a:prstGeom prst="rect">
            <a:avLst/>
          </a:prstGeom>
          <a:noFill/>
          <a:ln w="9525">
            <a:noFill/>
            <a:miter lim="800000"/>
            <a:headEnd/>
            <a:tailEnd/>
          </a:ln>
          <a:effectLst/>
        </p:spPr>
        <p:txBody>
          <a:bodyPr>
            <a:spAutoFit/>
          </a:bodyPr>
          <a:lstStyle/>
          <a:p>
            <a:r>
              <a:rPr lang="en-US" sz="2800" b="0">
                <a:solidFill>
                  <a:schemeClr val="folHlink"/>
                </a:solidFill>
                <a:latin typeface="Times New Roman" pitchFamily="18" charset="0"/>
              </a:rPr>
              <a:t>p</a:t>
            </a:r>
            <a:r>
              <a:rPr lang="zh-CN" altLang="en-US" sz="2800" b="0">
                <a:solidFill>
                  <a:schemeClr val="folHlink"/>
                </a:solidFill>
                <a:latin typeface="Times New Roman" pitchFamily="18" charset="0"/>
              </a:rPr>
              <a:t>是循环链表表示的队列的尾指针</a:t>
            </a:r>
          </a:p>
        </p:txBody>
      </p:sp>
      <p:sp>
        <p:nvSpPr>
          <p:cNvPr id="37893" name="Rectangle 5"/>
          <p:cNvSpPr>
            <a:spLocks noChangeArrowheads="1"/>
          </p:cNvSpPr>
          <p:nvPr/>
        </p:nvSpPr>
        <p:spPr bwMode="auto">
          <a:xfrm>
            <a:off x="395288" y="4149725"/>
            <a:ext cx="8424862" cy="2654300"/>
          </a:xfrm>
          <a:prstGeom prst="rect">
            <a:avLst/>
          </a:prstGeom>
          <a:noFill/>
          <a:ln w="9525">
            <a:noFill/>
            <a:miter lim="800000"/>
            <a:headEnd/>
            <a:tailEnd/>
          </a:ln>
          <a:effectLst/>
        </p:spPr>
        <p:txBody>
          <a:bodyPr>
            <a:spAutoFit/>
          </a:bodyPr>
          <a:lstStyle/>
          <a:p>
            <a:r>
              <a:rPr lang="en-US" sz="2800">
                <a:latin typeface="Times New Roman" pitchFamily="18" charset="0"/>
              </a:rPr>
              <a:t>void </a:t>
            </a:r>
            <a:r>
              <a:rPr lang="en-US" sz="2800" b="0">
                <a:latin typeface="Times New Roman" pitchFamily="18" charset="0"/>
              </a:rPr>
              <a:t>deleq(node *p,elemtp &amp;x);</a:t>
            </a:r>
          </a:p>
          <a:p>
            <a:r>
              <a:rPr lang="en-US" sz="2800" b="0">
                <a:latin typeface="Times New Roman" pitchFamily="18" charset="0"/>
              </a:rPr>
              <a:t>{  </a:t>
            </a:r>
            <a:r>
              <a:rPr lang="en-US" sz="2800">
                <a:latin typeface="Times New Roman" pitchFamily="18" charset="0"/>
              </a:rPr>
              <a:t>if(</a:t>
            </a:r>
            <a:r>
              <a:rPr lang="en-US" sz="2800" b="0">
                <a:latin typeface="Times New Roman" pitchFamily="18" charset="0"/>
              </a:rPr>
              <a:t>p-&gt;next=p</a:t>
            </a:r>
            <a:r>
              <a:rPr lang="zh-CN" altLang="en-US" sz="2800" b="0">
                <a:latin typeface="Times New Roman" pitchFamily="18" charset="0"/>
              </a:rPr>
              <a:t>）</a:t>
            </a:r>
            <a:r>
              <a:rPr lang="en-US" sz="2800" b="0">
                <a:latin typeface="Times New Roman" pitchFamily="18" charset="0"/>
              </a:rPr>
              <a:t>{print(“</a:t>
            </a:r>
            <a:r>
              <a:rPr lang="zh-CN" altLang="en-US" sz="2800" b="0">
                <a:latin typeface="Times New Roman" pitchFamily="18" charset="0"/>
              </a:rPr>
              <a:t>空队列</a:t>
            </a:r>
            <a:r>
              <a:rPr lang="en-US" sz="2800" b="0">
                <a:latin typeface="Times New Roman" pitchFamily="18" charset="0"/>
              </a:rPr>
              <a:t>”);exit(0);}</a:t>
            </a:r>
          </a:p>
          <a:p>
            <a:r>
              <a:rPr lang="en-US" sz="2800">
                <a:latin typeface="Times New Roman" pitchFamily="18" charset="0"/>
              </a:rPr>
              <a:t>    else{ </a:t>
            </a:r>
            <a:r>
              <a:rPr lang="en-US" sz="2800" b="0">
                <a:latin typeface="Times New Roman" pitchFamily="18" charset="0"/>
              </a:rPr>
              <a:t>s=p-&gt;next-&gt;next;           //</a:t>
            </a:r>
            <a:r>
              <a:rPr lang="zh-CN" altLang="en-US" sz="2800" b="0">
                <a:latin typeface="Times New Roman" pitchFamily="18" charset="0"/>
              </a:rPr>
              <a:t>找到队头元素。</a:t>
            </a:r>
          </a:p>
          <a:p>
            <a:r>
              <a:rPr lang="zh-CN" altLang="en-US" sz="2800" b="0">
                <a:latin typeface="Times New Roman" pitchFamily="18" charset="0"/>
              </a:rPr>
              <a:t>        </a:t>
            </a:r>
            <a:r>
              <a:rPr lang="en-US" sz="2800" b="0">
                <a:latin typeface="Times New Roman" pitchFamily="18" charset="0"/>
              </a:rPr>
              <a:t>p-&gt;next-&gt;next=s-&gt;next;    //</a:t>
            </a:r>
            <a:r>
              <a:rPr lang="zh-CN" altLang="en-US" sz="2800" b="0">
                <a:latin typeface="Times New Roman" pitchFamily="18" charset="0"/>
              </a:rPr>
              <a:t>删队头元素。</a:t>
            </a:r>
          </a:p>
          <a:p>
            <a:r>
              <a:rPr lang="en-US" sz="2800" b="0">
                <a:latin typeface="Times New Roman" pitchFamily="18" charset="0"/>
              </a:rPr>
              <a:t>        x=s-&gt;data; delete(s); } //</a:t>
            </a:r>
            <a:r>
              <a:rPr lang="zh-CN" altLang="en-US" sz="2800" b="0">
                <a:latin typeface="Times New Roman" pitchFamily="18" charset="0"/>
              </a:rPr>
              <a:t>返回出队元素。</a:t>
            </a:r>
          </a:p>
          <a:p>
            <a:r>
              <a:rPr lang="en-US" sz="2800" b="0">
                <a:latin typeface="Times New Roman" pitchFamily="18" charset="0"/>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68313" y="404813"/>
            <a:ext cx="8280400" cy="5219700"/>
          </a:xfrm>
          <a:prstGeom prst="rect">
            <a:avLst/>
          </a:prstGeom>
          <a:noFill/>
          <a:ln w="9525">
            <a:noFill/>
            <a:miter lim="800000"/>
            <a:headEnd/>
            <a:tailEnd/>
          </a:ln>
          <a:effectLst/>
        </p:spPr>
        <p:txBody>
          <a:bodyPr>
            <a:spAutoFit/>
          </a:bodyPr>
          <a:lstStyle/>
          <a:p>
            <a:pPr>
              <a:lnSpc>
                <a:spcPct val="120000"/>
              </a:lnSpc>
            </a:pPr>
            <a:r>
              <a:rPr lang="en-US" sz="2800" b="0" dirty="0">
                <a:latin typeface="Times New Roman" pitchFamily="18" charset="0"/>
              </a:rPr>
              <a:t>14.</a:t>
            </a:r>
            <a:r>
              <a:rPr lang="zh-CN" altLang="en-US" sz="2800" b="0" dirty="0">
                <a:latin typeface="Times New Roman" pitchFamily="18" charset="0"/>
              </a:rPr>
              <a:t>请利用两个栈</a:t>
            </a:r>
            <a:r>
              <a:rPr lang="en-US" sz="2800" b="0" dirty="0">
                <a:latin typeface="Times New Roman" pitchFamily="18" charset="0"/>
              </a:rPr>
              <a:t>S1</a:t>
            </a:r>
            <a:r>
              <a:rPr lang="zh-CN" altLang="en-US" sz="2800" b="0" dirty="0">
                <a:latin typeface="Times New Roman" pitchFamily="18" charset="0"/>
              </a:rPr>
              <a:t>和</a:t>
            </a:r>
            <a:r>
              <a:rPr lang="en-US" sz="2800" b="0" dirty="0">
                <a:latin typeface="Times New Roman" pitchFamily="18" charset="0"/>
              </a:rPr>
              <a:t>S2</a:t>
            </a:r>
            <a:r>
              <a:rPr lang="zh-CN" altLang="en-US" sz="2800" b="0" dirty="0">
                <a:latin typeface="Times New Roman" pitchFamily="18" charset="0"/>
              </a:rPr>
              <a:t>来模拟一个队列。</a:t>
            </a:r>
          </a:p>
          <a:p>
            <a:pPr>
              <a:lnSpc>
                <a:spcPct val="120000"/>
              </a:lnSpc>
            </a:pPr>
            <a:r>
              <a:rPr lang="zh-CN" altLang="en-US" sz="2800" b="0" dirty="0">
                <a:latin typeface="Times New Roman" pitchFamily="18" charset="0"/>
              </a:rPr>
              <a:t>已知栈的三个运算定义如下：</a:t>
            </a:r>
          </a:p>
          <a:p>
            <a:pPr>
              <a:lnSpc>
                <a:spcPct val="120000"/>
              </a:lnSpc>
            </a:pPr>
            <a:r>
              <a:rPr lang="en-US" sz="2800" b="0" dirty="0">
                <a:latin typeface="Times New Roman" pitchFamily="18" charset="0"/>
              </a:rPr>
              <a:t>PUSH(</a:t>
            </a:r>
            <a:r>
              <a:rPr lang="en-US" sz="2800" b="0" dirty="0" err="1">
                <a:latin typeface="Times New Roman" pitchFamily="18" charset="0"/>
              </a:rPr>
              <a:t>ST,x</a:t>
            </a:r>
            <a:r>
              <a:rPr lang="en-US" sz="2800" b="0" dirty="0">
                <a:latin typeface="Times New Roman" pitchFamily="18" charset="0"/>
              </a:rPr>
              <a:t>):</a:t>
            </a:r>
            <a:r>
              <a:rPr lang="zh-CN" altLang="en-US" sz="2800" b="0" dirty="0">
                <a:latin typeface="Times New Roman" pitchFamily="18" charset="0"/>
              </a:rPr>
              <a:t>元素</a:t>
            </a:r>
            <a:r>
              <a:rPr lang="en-US" sz="2800" b="0" dirty="0">
                <a:latin typeface="Times New Roman" pitchFamily="18" charset="0"/>
              </a:rPr>
              <a:t>x</a:t>
            </a:r>
            <a:r>
              <a:rPr lang="zh-CN" altLang="en-US" sz="2800" b="0" dirty="0">
                <a:latin typeface="Times New Roman" pitchFamily="18" charset="0"/>
              </a:rPr>
              <a:t>入</a:t>
            </a:r>
            <a:r>
              <a:rPr lang="en-US" sz="2800" b="0" dirty="0">
                <a:latin typeface="Times New Roman" pitchFamily="18" charset="0"/>
              </a:rPr>
              <a:t>ST</a:t>
            </a:r>
            <a:r>
              <a:rPr lang="zh-CN" altLang="en-US" sz="2800" b="0" dirty="0">
                <a:latin typeface="Times New Roman" pitchFamily="18" charset="0"/>
              </a:rPr>
              <a:t>栈；</a:t>
            </a:r>
          </a:p>
          <a:p>
            <a:pPr>
              <a:lnSpc>
                <a:spcPct val="120000"/>
              </a:lnSpc>
            </a:pPr>
            <a:r>
              <a:rPr lang="en-US" sz="2800" b="0" dirty="0">
                <a:latin typeface="Times New Roman" pitchFamily="18" charset="0"/>
              </a:rPr>
              <a:t>POP(</a:t>
            </a:r>
            <a:r>
              <a:rPr lang="en-US" sz="2800" b="0" dirty="0" err="1">
                <a:latin typeface="Times New Roman" pitchFamily="18" charset="0"/>
              </a:rPr>
              <a:t>ST,x</a:t>
            </a:r>
            <a:r>
              <a:rPr lang="en-US" sz="2800" b="0" dirty="0">
                <a:latin typeface="Times New Roman" pitchFamily="18" charset="0"/>
              </a:rPr>
              <a:t>)</a:t>
            </a:r>
            <a:r>
              <a:rPr lang="zh-CN" altLang="en-US" sz="2800" b="0" dirty="0">
                <a:latin typeface="Times New Roman" pitchFamily="18" charset="0"/>
              </a:rPr>
              <a:t>：</a:t>
            </a:r>
            <a:r>
              <a:rPr lang="en-US" sz="2800" b="0" dirty="0">
                <a:latin typeface="Times New Roman" pitchFamily="18" charset="0"/>
              </a:rPr>
              <a:t>ST</a:t>
            </a:r>
            <a:r>
              <a:rPr lang="zh-CN" altLang="en-US" sz="2800" b="0" dirty="0">
                <a:latin typeface="Times New Roman" pitchFamily="18" charset="0"/>
              </a:rPr>
              <a:t>栈顶元素出栈，赋给变量</a:t>
            </a:r>
            <a:r>
              <a:rPr lang="en-US" sz="2800" b="0" dirty="0">
                <a:latin typeface="Times New Roman" pitchFamily="18" charset="0"/>
              </a:rPr>
              <a:t>x</a:t>
            </a:r>
            <a:r>
              <a:rPr lang="zh-CN" altLang="en-US" sz="2800" b="0" dirty="0">
                <a:latin typeface="Times New Roman" pitchFamily="18" charset="0"/>
              </a:rPr>
              <a:t>；</a:t>
            </a:r>
          </a:p>
          <a:p>
            <a:pPr>
              <a:lnSpc>
                <a:spcPct val="120000"/>
              </a:lnSpc>
            </a:pPr>
            <a:r>
              <a:rPr lang="en-US" sz="2800" b="0" dirty="0" err="1">
                <a:latin typeface="Times New Roman" pitchFamily="18" charset="0"/>
              </a:rPr>
              <a:t>Sempty</a:t>
            </a:r>
            <a:r>
              <a:rPr lang="en-US" sz="2800" b="0" dirty="0">
                <a:latin typeface="Times New Roman" pitchFamily="18" charset="0"/>
              </a:rPr>
              <a:t>(ST)</a:t>
            </a:r>
            <a:r>
              <a:rPr lang="zh-CN" altLang="en-US" sz="2800" b="0" dirty="0">
                <a:latin typeface="Times New Roman" pitchFamily="18" charset="0"/>
              </a:rPr>
              <a:t>：判</a:t>
            </a:r>
            <a:r>
              <a:rPr lang="en-US" sz="2800" b="0" dirty="0">
                <a:latin typeface="Times New Roman" pitchFamily="18" charset="0"/>
              </a:rPr>
              <a:t>ST</a:t>
            </a:r>
            <a:r>
              <a:rPr lang="zh-CN" altLang="en-US" sz="2800" b="0" dirty="0">
                <a:latin typeface="Times New Roman" pitchFamily="18" charset="0"/>
              </a:rPr>
              <a:t>栈是否为空。</a:t>
            </a:r>
          </a:p>
          <a:p>
            <a:pPr>
              <a:lnSpc>
                <a:spcPct val="120000"/>
              </a:lnSpc>
            </a:pPr>
            <a:r>
              <a:rPr lang="zh-CN" altLang="en-US" sz="2800" b="0" dirty="0">
                <a:latin typeface="Times New Roman" pitchFamily="18" charset="0"/>
              </a:rPr>
              <a:t>如何利用栈的运算来实现该队列的三个运算：</a:t>
            </a:r>
            <a:r>
              <a:rPr lang="en-US" sz="2800" b="0" dirty="0" err="1">
                <a:latin typeface="Times New Roman" pitchFamily="18" charset="0"/>
              </a:rPr>
              <a:t>enqueue</a:t>
            </a:r>
            <a:r>
              <a:rPr lang="en-US" sz="2800" b="0" dirty="0">
                <a:latin typeface="Times New Roman" pitchFamily="18" charset="0"/>
              </a:rPr>
              <a:t>:</a:t>
            </a:r>
            <a:r>
              <a:rPr lang="zh-CN" altLang="en-US" sz="2800" b="0" dirty="0">
                <a:latin typeface="Times New Roman" pitchFamily="18" charset="0"/>
              </a:rPr>
              <a:t>插入一个元素入队列；</a:t>
            </a:r>
          </a:p>
          <a:p>
            <a:pPr>
              <a:lnSpc>
                <a:spcPct val="120000"/>
              </a:lnSpc>
            </a:pPr>
            <a:r>
              <a:rPr lang="en-US" sz="2800" b="0" dirty="0" err="1">
                <a:latin typeface="Times New Roman" pitchFamily="18" charset="0"/>
              </a:rPr>
              <a:t>dequeue</a:t>
            </a:r>
            <a:r>
              <a:rPr lang="en-US" sz="2800" b="0" dirty="0">
                <a:latin typeface="Times New Roman" pitchFamily="18" charset="0"/>
              </a:rPr>
              <a:t>:</a:t>
            </a:r>
            <a:r>
              <a:rPr lang="zh-CN" altLang="en-US" sz="2800" b="0" dirty="0">
                <a:latin typeface="Times New Roman" pitchFamily="18" charset="0"/>
              </a:rPr>
              <a:t>删除一个元素出队列；</a:t>
            </a:r>
          </a:p>
          <a:p>
            <a:pPr>
              <a:lnSpc>
                <a:spcPct val="120000"/>
              </a:lnSpc>
            </a:pPr>
            <a:r>
              <a:rPr lang="en-US" sz="2800" b="0" dirty="0" err="1">
                <a:latin typeface="Times New Roman" pitchFamily="18" charset="0"/>
              </a:rPr>
              <a:t>queue_empty</a:t>
            </a:r>
            <a:r>
              <a:rPr lang="zh-CN" altLang="en-US" sz="2800" b="0" dirty="0">
                <a:latin typeface="Times New Roman" pitchFamily="18" charset="0"/>
              </a:rPr>
              <a:t>：判队列为空。</a:t>
            </a:r>
          </a:p>
          <a:p>
            <a:pPr>
              <a:lnSpc>
                <a:spcPct val="120000"/>
              </a:lnSpc>
            </a:pPr>
            <a:r>
              <a:rPr lang="zh-CN" altLang="en-US" sz="2800" b="0" dirty="0">
                <a:latin typeface="Times New Roman" pitchFamily="18" charset="0"/>
              </a:rPr>
              <a:t>请写明算法的思想及必要的注释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68313" y="620713"/>
            <a:ext cx="8353425" cy="5643562"/>
          </a:xfrm>
          <a:prstGeom prst="rect">
            <a:avLst/>
          </a:prstGeom>
          <a:noFill/>
          <a:ln w="9525">
            <a:noFill/>
            <a:miter lim="800000"/>
            <a:headEnd/>
            <a:tailEnd/>
          </a:ln>
          <a:effectLst/>
        </p:spPr>
        <p:txBody>
          <a:bodyPr>
            <a:spAutoFit/>
          </a:bodyPr>
          <a:lstStyle/>
          <a:p>
            <a:r>
              <a:rPr lang="en-US" sz="2800" b="0">
                <a:latin typeface="Times New Roman" pitchFamily="18" charset="0"/>
              </a:rPr>
              <a:t>(1) int enqueue(stack S1, stack S2,elemtp x)</a:t>
            </a:r>
          </a:p>
          <a:p>
            <a:r>
              <a:rPr lang="en-US" sz="2800" b="0">
                <a:latin typeface="Times New Roman" pitchFamily="18" charset="0"/>
              </a:rPr>
              <a:t>{//S1</a:t>
            </a:r>
            <a:r>
              <a:rPr lang="zh-CN" altLang="en-US" sz="2800" b="0">
                <a:latin typeface="Times New Roman" pitchFamily="18" charset="0"/>
              </a:rPr>
              <a:t>是容量为</a:t>
            </a:r>
            <a:r>
              <a:rPr lang="en-US" sz="2800" b="0">
                <a:latin typeface="Times New Roman" pitchFamily="18" charset="0"/>
              </a:rPr>
              <a:t>n</a:t>
            </a:r>
            <a:r>
              <a:rPr lang="zh-CN" altLang="en-US" sz="2800" b="0">
                <a:latin typeface="Times New Roman" pitchFamily="18" charset="0"/>
              </a:rPr>
              <a:t>的栈，栈中元素类型是</a:t>
            </a:r>
            <a:r>
              <a:rPr lang="en-US" sz="2800" b="0">
                <a:latin typeface="Times New Roman" pitchFamily="18" charset="0"/>
              </a:rPr>
              <a:t>elemtp</a:t>
            </a:r>
            <a:r>
              <a:rPr lang="zh-CN" altLang="en-US" sz="2800" b="0">
                <a:latin typeface="Times New Roman" pitchFamily="18" charset="0"/>
              </a:rPr>
              <a:t>。本算法将</a:t>
            </a:r>
            <a:r>
              <a:rPr lang="en-US" sz="2800" b="0">
                <a:latin typeface="Times New Roman" pitchFamily="18" charset="0"/>
              </a:rPr>
              <a:t>x</a:t>
            </a:r>
            <a:r>
              <a:rPr lang="zh-CN" altLang="en-US" sz="2800" b="0">
                <a:latin typeface="Times New Roman" pitchFamily="18" charset="0"/>
              </a:rPr>
              <a:t>入栈，若入栈成功返回</a:t>
            </a:r>
            <a:r>
              <a:rPr lang="en-US" sz="2800" b="0">
                <a:latin typeface="Times New Roman" pitchFamily="18" charset="0"/>
              </a:rPr>
              <a:t>1</a:t>
            </a:r>
            <a:r>
              <a:rPr lang="zh-CN" altLang="en-US" sz="2800" b="0">
                <a:latin typeface="Times New Roman" pitchFamily="18" charset="0"/>
              </a:rPr>
              <a:t>，否则返回</a:t>
            </a:r>
            <a:r>
              <a:rPr lang="en-US" sz="2800" b="0">
                <a:latin typeface="Times New Roman" pitchFamily="18" charset="0"/>
              </a:rPr>
              <a:t>0</a:t>
            </a:r>
            <a:r>
              <a:rPr lang="zh-CN" altLang="en-US" sz="2800" b="0">
                <a:latin typeface="Times New Roman" pitchFamily="18" charset="0"/>
              </a:rPr>
              <a:t>。</a:t>
            </a:r>
          </a:p>
          <a:p>
            <a:r>
              <a:rPr lang="en-US" sz="2800" b="0">
                <a:latin typeface="Times New Roman" pitchFamily="18" charset="0"/>
              </a:rPr>
              <a:t> elemtp x1;</a:t>
            </a:r>
          </a:p>
          <a:p>
            <a:r>
              <a:rPr lang="en-US" sz="2800" b="0">
                <a:latin typeface="Times New Roman" pitchFamily="18" charset="0"/>
              </a:rPr>
              <a:t> </a:t>
            </a:r>
            <a:r>
              <a:rPr lang="en-US" sz="2800" b="0">
                <a:solidFill>
                  <a:schemeClr val="folHlink"/>
                </a:solidFill>
                <a:latin typeface="Times New Roman" pitchFamily="18" charset="0"/>
              </a:rPr>
              <a:t>if(S1.top==n &amp;&amp; !Sempty(S2))</a:t>
            </a:r>
            <a:endParaRPr lang="zh-CN" altLang="en-US" sz="2800" b="0">
              <a:solidFill>
                <a:schemeClr val="folHlink"/>
              </a:solidFill>
              <a:latin typeface="Times New Roman" pitchFamily="18" charset="0"/>
            </a:endParaRPr>
          </a:p>
          <a:p>
            <a:r>
              <a:rPr lang="en-US" sz="2800" b="0">
                <a:solidFill>
                  <a:schemeClr val="folHlink"/>
                </a:solidFill>
                <a:latin typeface="Times New Roman" pitchFamily="18" charset="0"/>
              </a:rPr>
              <a:t>  {print(“</a:t>
            </a:r>
            <a:r>
              <a:rPr lang="zh-CN" altLang="en-US" sz="2800" b="0">
                <a:solidFill>
                  <a:schemeClr val="folHlink"/>
                </a:solidFill>
                <a:latin typeface="Times New Roman" pitchFamily="18" charset="0"/>
              </a:rPr>
              <a:t>栈满</a:t>
            </a:r>
            <a:r>
              <a:rPr lang="en-US" sz="2800" b="0">
                <a:solidFill>
                  <a:schemeClr val="folHlink"/>
                </a:solidFill>
                <a:latin typeface="Times New Roman" pitchFamily="18" charset="0"/>
              </a:rPr>
              <a:t>”);return(0);}  //S1</a:t>
            </a:r>
            <a:r>
              <a:rPr lang="zh-CN" altLang="en-US" sz="2800" b="0">
                <a:solidFill>
                  <a:schemeClr val="folHlink"/>
                </a:solidFill>
                <a:latin typeface="Times New Roman" pitchFamily="18" charset="0"/>
              </a:rPr>
              <a:t>满</a:t>
            </a:r>
            <a:r>
              <a:rPr lang="en-US" sz="2800" b="0">
                <a:solidFill>
                  <a:schemeClr val="folHlink"/>
                </a:solidFill>
                <a:latin typeface="Times New Roman" pitchFamily="18" charset="0"/>
              </a:rPr>
              <a:t>S2</a:t>
            </a:r>
            <a:r>
              <a:rPr lang="zh-CN" altLang="en-US" sz="2800" b="0">
                <a:solidFill>
                  <a:schemeClr val="folHlink"/>
                </a:solidFill>
                <a:latin typeface="Times New Roman" pitchFamily="18" charset="0"/>
              </a:rPr>
              <a:t>非空</a:t>
            </a:r>
            <a:r>
              <a:rPr lang="en-US" sz="2800" b="0">
                <a:solidFill>
                  <a:schemeClr val="folHlink"/>
                </a:solidFill>
                <a:latin typeface="Times New Roman" pitchFamily="18" charset="0"/>
              </a:rPr>
              <a:t>,</a:t>
            </a:r>
            <a:r>
              <a:rPr lang="zh-CN" altLang="en-US" sz="2800" b="0">
                <a:solidFill>
                  <a:schemeClr val="folHlink"/>
                </a:solidFill>
                <a:latin typeface="Times New Roman" pitchFamily="18" charset="0"/>
              </a:rPr>
              <a:t>这时</a:t>
            </a:r>
            <a:r>
              <a:rPr lang="en-US" sz="2800" b="0">
                <a:solidFill>
                  <a:schemeClr val="folHlink"/>
                </a:solidFill>
                <a:latin typeface="Times New Roman" pitchFamily="18" charset="0"/>
              </a:rPr>
              <a:t>S1</a:t>
            </a:r>
            <a:r>
              <a:rPr lang="zh-CN" altLang="en-US" sz="2800" b="0">
                <a:solidFill>
                  <a:schemeClr val="folHlink"/>
                </a:solidFill>
                <a:latin typeface="Times New Roman" pitchFamily="18" charset="0"/>
              </a:rPr>
              <a:t>不能再入栈。</a:t>
            </a:r>
          </a:p>
          <a:p>
            <a:r>
              <a:rPr lang="en-US" sz="2800" b="0">
                <a:latin typeface="Times New Roman" pitchFamily="18" charset="0"/>
              </a:rPr>
              <a:t> </a:t>
            </a:r>
            <a:r>
              <a:rPr lang="en-US" sz="2800" b="0">
                <a:solidFill>
                  <a:srgbClr val="51070E"/>
                </a:solidFill>
                <a:latin typeface="Times New Roman" pitchFamily="18" charset="0"/>
              </a:rPr>
              <a:t>if(S1.top==n &amp;&amp; Sempty(S2)) </a:t>
            </a:r>
          </a:p>
          <a:p>
            <a:r>
              <a:rPr lang="en-US" sz="2800" b="0">
                <a:solidFill>
                  <a:srgbClr val="51070E"/>
                </a:solidFill>
                <a:latin typeface="Times New Roman" pitchFamily="18" charset="0"/>
              </a:rPr>
              <a:t>   {while(!Sempty(S1)) {POP(S1,x1);PUSH(S2,x1);} //</a:t>
            </a:r>
            <a:r>
              <a:rPr lang="zh-CN" altLang="en-US" sz="2800" b="0">
                <a:solidFill>
                  <a:srgbClr val="51070E"/>
                </a:solidFill>
                <a:latin typeface="Times New Roman" pitchFamily="18" charset="0"/>
              </a:rPr>
              <a:t>先将</a:t>
            </a:r>
            <a:r>
              <a:rPr lang="en-US" sz="2800" b="0">
                <a:solidFill>
                  <a:srgbClr val="51070E"/>
                </a:solidFill>
                <a:latin typeface="Times New Roman" pitchFamily="18" charset="0"/>
              </a:rPr>
              <a:t>S1</a:t>
            </a:r>
            <a:r>
              <a:rPr lang="zh-CN" altLang="en-US" sz="2800" b="0">
                <a:solidFill>
                  <a:srgbClr val="51070E"/>
                </a:solidFill>
                <a:latin typeface="Times New Roman" pitchFamily="18" charset="0"/>
              </a:rPr>
              <a:t>退栈</a:t>
            </a:r>
            <a:r>
              <a:rPr lang="en-US" sz="2800" b="0">
                <a:solidFill>
                  <a:srgbClr val="51070E"/>
                </a:solidFill>
                <a:latin typeface="Times New Roman" pitchFamily="18" charset="0"/>
              </a:rPr>
              <a:t>,</a:t>
            </a:r>
            <a:r>
              <a:rPr lang="zh-CN" altLang="en-US" sz="2800" b="0">
                <a:solidFill>
                  <a:srgbClr val="51070E"/>
                </a:solidFill>
                <a:latin typeface="Times New Roman" pitchFamily="18" charset="0"/>
              </a:rPr>
              <a:t>元素再压栈到</a:t>
            </a:r>
            <a:r>
              <a:rPr lang="en-US" sz="2800" b="0">
                <a:solidFill>
                  <a:srgbClr val="51070E"/>
                </a:solidFill>
                <a:latin typeface="Times New Roman" pitchFamily="18" charset="0"/>
              </a:rPr>
              <a:t>S2</a:t>
            </a:r>
            <a:r>
              <a:rPr lang="zh-CN" altLang="en-US" sz="2800" b="0">
                <a:solidFill>
                  <a:srgbClr val="51070E"/>
                </a:solidFill>
                <a:latin typeface="Times New Roman" pitchFamily="18" charset="0"/>
              </a:rPr>
              <a:t>。</a:t>
            </a:r>
          </a:p>
          <a:p>
            <a:r>
              <a:rPr lang="en-US" sz="2800" b="0">
                <a:solidFill>
                  <a:srgbClr val="CC66FF"/>
                </a:solidFill>
                <a:latin typeface="Times New Roman" pitchFamily="18" charset="0"/>
              </a:rPr>
              <a:t> PUSH(S1,x); return(1);  //x</a:t>
            </a:r>
            <a:r>
              <a:rPr lang="zh-CN" altLang="en-US" sz="2800" b="0">
                <a:solidFill>
                  <a:srgbClr val="CC66FF"/>
                </a:solidFill>
                <a:latin typeface="Times New Roman" pitchFamily="18" charset="0"/>
              </a:rPr>
              <a:t>入栈，实现了队列元素的入队。</a:t>
            </a:r>
          </a:p>
          <a:p>
            <a:r>
              <a:rPr lang="en-US" sz="2800" b="0">
                <a:latin typeface="Times New Roman" pitchFamily="18" charset="0"/>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68313" y="620713"/>
            <a:ext cx="8280400" cy="5643562"/>
          </a:xfrm>
          <a:prstGeom prst="rect">
            <a:avLst/>
          </a:prstGeom>
          <a:noFill/>
          <a:ln w="9525">
            <a:noFill/>
            <a:miter lim="800000"/>
            <a:headEnd/>
            <a:tailEnd/>
          </a:ln>
          <a:effectLst/>
        </p:spPr>
        <p:txBody>
          <a:bodyPr>
            <a:spAutoFit/>
          </a:bodyPr>
          <a:lstStyle/>
          <a:p>
            <a:r>
              <a:rPr lang="en-US" sz="2800" b="0" dirty="0">
                <a:latin typeface="Times New Roman" pitchFamily="18" charset="0"/>
              </a:rPr>
              <a:t>(2) </a:t>
            </a:r>
            <a:r>
              <a:rPr lang="en-US" sz="2800" dirty="0">
                <a:latin typeface="Times New Roman" pitchFamily="18" charset="0"/>
              </a:rPr>
              <a:t>void</a:t>
            </a:r>
            <a:r>
              <a:rPr lang="en-US" sz="2800" b="0" dirty="0">
                <a:latin typeface="Times New Roman" pitchFamily="18" charset="0"/>
              </a:rPr>
              <a:t> </a:t>
            </a:r>
            <a:r>
              <a:rPr lang="en-US" sz="2800" b="0" dirty="0" err="1">
                <a:latin typeface="Times New Roman" pitchFamily="18" charset="0"/>
              </a:rPr>
              <a:t>dequeue</a:t>
            </a:r>
            <a:r>
              <a:rPr lang="en-US" sz="2800" b="0" dirty="0">
                <a:latin typeface="Times New Roman" pitchFamily="18" charset="0"/>
              </a:rPr>
              <a:t>(stack S1, stack S2, </a:t>
            </a:r>
            <a:r>
              <a:rPr lang="en-US" sz="2800" b="0" dirty="0" err="1">
                <a:latin typeface="Times New Roman" pitchFamily="18" charset="0"/>
              </a:rPr>
              <a:t>elemtp</a:t>
            </a:r>
            <a:r>
              <a:rPr lang="en-US" sz="2800" b="0" dirty="0">
                <a:latin typeface="Times New Roman" pitchFamily="18" charset="0"/>
              </a:rPr>
              <a:t> &amp;x)</a:t>
            </a:r>
          </a:p>
          <a:p>
            <a:r>
              <a:rPr lang="en-US" sz="2800" b="0" dirty="0">
                <a:latin typeface="Times New Roman" pitchFamily="18" charset="0"/>
              </a:rPr>
              <a:t>{//S2</a:t>
            </a:r>
            <a:r>
              <a:rPr lang="zh-CN" altLang="en-US" sz="2800" b="0" dirty="0">
                <a:latin typeface="Times New Roman" pitchFamily="18" charset="0"/>
              </a:rPr>
              <a:t>是输出栈，</a:t>
            </a:r>
            <a:r>
              <a:rPr lang="en-US" sz="2800" b="0" dirty="0">
                <a:latin typeface="Times New Roman" pitchFamily="18" charset="0"/>
              </a:rPr>
              <a:t>S2</a:t>
            </a:r>
            <a:r>
              <a:rPr lang="zh-CN" altLang="en-US" sz="2800" b="0" dirty="0">
                <a:latin typeface="Times New Roman" pitchFamily="18" charset="0"/>
              </a:rPr>
              <a:t>栈顶元素退栈，实现队列元素的出队。</a:t>
            </a:r>
          </a:p>
          <a:p>
            <a:r>
              <a:rPr lang="en-US" sz="2800" b="0" dirty="0">
                <a:latin typeface="Times New Roman" pitchFamily="18" charset="0"/>
              </a:rPr>
              <a:t> </a:t>
            </a:r>
            <a:r>
              <a:rPr lang="en-US" sz="2800" b="0" dirty="0" err="1">
                <a:latin typeface="Times New Roman" pitchFamily="18" charset="0"/>
              </a:rPr>
              <a:t>elemtp</a:t>
            </a:r>
            <a:r>
              <a:rPr lang="en-US" sz="2800" b="0" dirty="0">
                <a:latin typeface="Times New Roman" pitchFamily="18" charset="0"/>
              </a:rPr>
              <a:t> x1;</a:t>
            </a:r>
          </a:p>
          <a:p>
            <a:r>
              <a:rPr lang="en-US" sz="2800" dirty="0">
                <a:latin typeface="Times New Roman" pitchFamily="18" charset="0"/>
              </a:rPr>
              <a:t> if</a:t>
            </a:r>
            <a:r>
              <a:rPr lang="en-US" sz="2800" b="0" dirty="0">
                <a:latin typeface="Times New Roman" pitchFamily="18" charset="0"/>
              </a:rPr>
              <a:t>(!</a:t>
            </a:r>
            <a:r>
              <a:rPr lang="en-US" sz="2800" b="0" dirty="0" err="1">
                <a:latin typeface="Times New Roman" pitchFamily="18" charset="0"/>
              </a:rPr>
              <a:t>Sempty</a:t>
            </a:r>
            <a:r>
              <a:rPr lang="en-US" sz="2800" b="0" dirty="0">
                <a:latin typeface="Times New Roman" pitchFamily="18" charset="0"/>
              </a:rPr>
              <a:t>(S2))  POP(S2,x);//</a:t>
            </a:r>
            <a:r>
              <a:rPr lang="zh-CN" altLang="en-US" sz="2800" b="0" dirty="0">
                <a:latin typeface="Times New Roman" pitchFamily="18" charset="0"/>
              </a:rPr>
              <a:t>栈</a:t>
            </a:r>
            <a:r>
              <a:rPr lang="en-US" sz="2800" b="0" dirty="0">
                <a:latin typeface="Times New Roman" pitchFamily="18" charset="0"/>
              </a:rPr>
              <a:t>S2</a:t>
            </a:r>
            <a:r>
              <a:rPr lang="zh-CN" altLang="en-US" sz="2800" b="0" dirty="0">
                <a:latin typeface="Times New Roman" pitchFamily="18" charset="0"/>
              </a:rPr>
              <a:t>不空，则直接出队。</a:t>
            </a:r>
          </a:p>
          <a:p>
            <a:r>
              <a:rPr lang="en-US" sz="2800" dirty="0">
                <a:latin typeface="Times New Roman" pitchFamily="18" charset="0"/>
              </a:rPr>
              <a:t> else</a:t>
            </a:r>
            <a:r>
              <a:rPr lang="zh-CN" altLang="en-US" sz="2800" b="0" dirty="0">
                <a:latin typeface="Times New Roman" pitchFamily="18" charset="0"/>
              </a:rPr>
              <a:t> </a:t>
            </a:r>
            <a:r>
              <a:rPr lang="en-US" sz="2800" dirty="0">
                <a:latin typeface="Times New Roman" pitchFamily="18" charset="0"/>
              </a:rPr>
              <a:t>if</a:t>
            </a:r>
            <a:r>
              <a:rPr lang="en-US" sz="2800" b="0" dirty="0">
                <a:latin typeface="Times New Roman" pitchFamily="18" charset="0"/>
              </a:rPr>
              <a:t>(</a:t>
            </a:r>
            <a:r>
              <a:rPr lang="en-US" sz="2800" b="0" dirty="0" err="1">
                <a:latin typeface="Times New Roman" pitchFamily="18" charset="0"/>
              </a:rPr>
              <a:t>Sempty</a:t>
            </a:r>
            <a:r>
              <a:rPr lang="en-US" sz="2800" b="0" dirty="0">
                <a:latin typeface="Times New Roman" pitchFamily="18" charset="0"/>
              </a:rPr>
              <a:t>(S1))</a:t>
            </a:r>
          </a:p>
          <a:p>
            <a:r>
              <a:rPr lang="en-US" sz="2800" b="0" dirty="0">
                <a:latin typeface="Times New Roman" pitchFamily="18" charset="0"/>
              </a:rPr>
              <a:t>    {print(“</a:t>
            </a:r>
            <a:r>
              <a:rPr lang="zh-CN" altLang="en-US" sz="2800" b="0" dirty="0">
                <a:latin typeface="Times New Roman" pitchFamily="18" charset="0"/>
              </a:rPr>
              <a:t>队列空</a:t>
            </a:r>
            <a:r>
              <a:rPr lang="en-US" sz="2800" b="0" dirty="0">
                <a:latin typeface="Times New Roman" pitchFamily="18" charset="0"/>
              </a:rPr>
              <a:t>”);exit(0);}//</a:t>
            </a:r>
            <a:r>
              <a:rPr lang="zh-CN" altLang="en-US" sz="2800" b="0" dirty="0">
                <a:latin typeface="Times New Roman" pitchFamily="18" charset="0"/>
              </a:rPr>
              <a:t>若输入栈也为空，则判定队空。</a:t>
            </a:r>
          </a:p>
          <a:p>
            <a:r>
              <a:rPr lang="zh-CN" altLang="en-US" sz="2800" b="0" dirty="0">
                <a:latin typeface="Times New Roman" pitchFamily="18" charset="0"/>
              </a:rPr>
              <a:t> </a:t>
            </a:r>
            <a:r>
              <a:rPr lang="en-US" sz="2800" dirty="0">
                <a:latin typeface="Times New Roman" pitchFamily="18" charset="0"/>
              </a:rPr>
              <a:t>else</a:t>
            </a:r>
          </a:p>
          <a:p>
            <a:r>
              <a:rPr lang="zh-CN" altLang="en-US" sz="2800" dirty="0">
                <a:latin typeface="Times New Roman" pitchFamily="18" charset="0"/>
              </a:rPr>
              <a:t>    </a:t>
            </a:r>
            <a:r>
              <a:rPr lang="zh-CN" altLang="en-US" sz="2800" b="0" dirty="0">
                <a:latin typeface="Times New Roman" pitchFamily="18" charset="0"/>
              </a:rPr>
              <a:t> </a:t>
            </a:r>
            <a:r>
              <a:rPr lang="en-US" sz="2800" b="0" dirty="0">
                <a:latin typeface="Times New Roman" pitchFamily="18" charset="0"/>
              </a:rPr>
              <a:t>{</a:t>
            </a:r>
            <a:r>
              <a:rPr lang="en-US" sz="2800" dirty="0">
                <a:latin typeface="Times New Roman" pitchFamily="18" charset="0"/>
              </a:rPr>
              <a:t>while</a:t>
            </a:r>
            <a:r>
              <a:rPr lang="en-US" sz="2800" b="0" dirty="0">
                <a:latin typeface="Times New Roman" pitchFamily="18" charset="0"/>
              </a:rPr>
              <a:t>(!</a:t>
            </a:r>
            <a:r>
              <a:rPr lang="en-US" sz="2800" b="0" dirty="0" err="1">
                <a:latin typeface="Times New Roman" pitchFamily="18" charset="0"/>
              </a:rPr>
              <a:t>Sempty</a:t>
            </a:r>
            <a:r>
              <a:rPr lang="en-US" sz="2800" b="0" dirty="0">
                <a:latin typeface="Times New Roman" pitchFamily="18" charset="0"/>
              </a:rPr>
              <a:t>(S1)) {POP(S1,x1);PUSH(S2,x1);}</a:t>
            </a:r>
          </a:p>
          <a:p>
            <a:r>
              <a:rPr lang="en-US" sz="2800" b="0" dirty="0">
                <a:latin typeface="Times New Roman" pitchFamily="18" charset="0"/>
              </a:rPr>
              <a:t>                       //</a:t>
            </a:r>
            <a:r>
              <a:rPr lang="zh-CN" altLang="en-US" sz="2800" b="0" dirty="0">
                <a:latin typeface="Times New Roman" pitchFamily="18" charset="0"/>
              </a:rPr>
              <a:t>先将栈</a:t>
            </a:r>
            <a:r>
              <a:rPr lang="en-US" sz="2800" b="0" dirty="0">
                <a:latin typeface="Times New Roman" pitchFamily="18" charset="0"/>
              </a:rPr>
              <a:t>S1</a:t>
            </a:r>
            <a:r>
              <a:rPr lang="zh-CN" altLang="en-US" sz="2800" b="0" dirty="0">
                <a:latin typeface="Times New Roman" pitchFamily="18" charset="0"/>
              </a:rPr>
              <a:t>倒入</a:t>
            </a:r>
            <a:r>
              <a:rPr lang="en-US" sz="2800" b="0" dirty="0">
                <a:latin typeface="Times New Roman" pitchFamily="18" charset="0"/>
              </a:rPr>
              <a:t>S2</a:t>
            </a:r>
            <a:r>
              <a:rPr lang="zh-CN" altLang="en-US" sz="2800" b="0" dirty="0">
                <a:latin typeface="Times New Roman" pitchFamily="18" charset="0"/>
              </a:rPr>
              <a:t>中，再作出队操作。</a:t>
            </a:r>
            <a:endParaRPr lang="en-US" sz="2800" b="0" dirty="0">
              <a:latin typeface="Times New Roman" pitchFamily="18" charset="0"/>
            </a:endParaRPr>
          </a:p>
          <a:p>
            <a:r>
              <a:rPr lang="en-US" sz="2800" b="0" dirty="0">
                <a:latin typeface="Times New Roman" pitchFamily="18" charset="0"/>
              </a:rPr>
              <a:t>      POP(S2,x); } //S2</a:t>
            </a:r>
            <a:r>
              <a:rPr lang="zh-CN" altLang="en-US" sz="2800" b="0" dirty="0">
                <a:latin typeface="Times New Roman" pitchFamily="18" charset="0"/>
              </a:rPr>
              <a:t>退栈相当队列出队。</a:t>
            </a:r>
          </a:p>
          <a:p>
            <a:r>
              <a:rPr lang="en-US" sz="2800" b="0" dirty="0">
                <a:latin typeface="Times New Roman" pitchFamily="18" charset="0"/>
              </a:rPr>
              <a:t>}</a:t>
            </a:r>
            <a:endParaRPr lang="zh-CN" altLang="en-US" sz="2800" b="0" dirty="0">
              <a:latin typeface="Times New Roman" pitchFamily="18"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755650" y="620713"/>
            <a:ext cx="7632700" cy="2654300"/>
          </a:xfrm>
          <a:prstGeom prst="rect">
            <a:avLst/>
          </a:prstGeom>
          <a:noFill/>
          <a:ln w="9525">
            <a:noFill/>
            <a:miter lim="800000"/>
            <a:headEnd/>
            <a:tailEnd/>
          </a:ln>
          <a:effectLst/>
        </p:spPr>
        <p:txBody>
          <a:bodyPr>
            <a:spAutoFit/>
          </a:bodyPr>
          <a:lstStyle/>
          <a:p>
            <a:r>
              <a:rPr lang="en-US" sz="2800" b="0">
                <a:latin typeface="Times New Roman" pitchFamily="18" charset="0"/>
              </a:rPr>
              <a:t>(3) int queue_empty(stack S1, stack S2 )</a:t>
            </a:r>
          </a:p>
          <a:p>
            <a:r>
              <a:rPr lang="en-US" sz="2800" b="0">
                <a:latin typeface="Times New Roman" pitchFamily="18" charset="0"/>
              </a:rPr>
              <a:t>{ //</a:t>
            </a:r>
            <a:r>
              <a:rPr lang="zh-CN" altLang="en-US" sz="2800" b="0">
                <a:latin typeface="Times New Roman" pitchFamily="18" charset="0"/>
              </a:rPr>
              <a:t>本算法判用栈</a:t>
            </a:r>
            <a:r>
              <a:rPr lang="en-US" sz="2800" b="0">
                <a:latin typeface="Times New Roman" pitchFamily="18" charset="0"/>
              </a:rPr>
              <a:t>S1</a:t>
            </a:r>
            <a:r>
              <a:rPr lang="zh-CN" altLang="en-US" sz="2800" b="0">
                <a:latin typeface="Times New Roman" pitchFamily="18" charset="0"/>
              </a:rPr>
              <a:t>和</a:t>
            </a:r>
            <a:r>
              <a:rPr lang="en-US" sz="2800" b="0">
                <a:latin typeface="Times New Roman" pitchFamily="18" charset="0"/>
              </a:rPr>
              <a:t>S2</a:t>
            </a:r>
            <a:r>
              <a:rPr lang="zh-CN" altLang="en-US" sz="2800" b="0">
                <a:latin typeface="Times New Roman" pitchFamily="18" charset="0"/>
              </a:rPr>
              <a:t>模拟的队列是否为空。</a:t>
            </a:r>
          </a:p>
          <a:p>
            <a:r>
              <a:rPr lang="en-US" sz="2800">
                <a:latin typeface="Times New Roman" pitchFamily="18" charset="0"/>
              </a:rPr>
              <a:t>   if</a:t>
            </a:r>
            <a:r>
              <a:rPr lang="en-US" sz="2800" b="0">
                <a:latin typeface="Times New Roman" pitchFamily="18" charset="0"/>
              </a:rPr>
              <a:t>(Sempty(S1)&amp;&amp;Sempty(S2))  </a:t>
            </a:r>
            <a:r>
              <a:rPr lang="en-US" sz="2800">
                <a:latin typeface="Times New Roman" pitchFamily="18" charset="0"/>
              </a:rPr>
              <a:t>return</a:t>
            </a:r>
            <a:r>
              <a:rPr lang="en-US" sz="2800" b="0">
                <a:latin typeface="Times New Roman" pitchFamily="18" charset="0"/>
              </a:rPr>
              <a:t>(1);//</a:t>
            </a:r>
            <a:r>
              <a:rPr lang="zh-CN" altLang="en-US" sz="2800" b="0">
                <a:latin typeface="Times New Roman" pitchFamily="18" charset="0"/>
              </a:rPr>
              <a:t>队列空。</a:t>
            </a:r>
          </a:p>
          <a:p>
            <a:r>
              <a:rPr lang="en-US" sz="2800">
                <a:latin typeface="Times New Roman" pitchFamily="18" charset="0"/>
              </a:rPr>
              <a:t>   else</a:t>
            </a:r>
            <a:r>
              <a:rPr lang="en-US" sz="2800" b="0">
                <a:latin typeface="Times New Roman" pitchFamily="18" charset="0"/>
              </a:rPr>
              <a:t> </a:t>
            </a:r>
            <a:r>
              <a:rPr lang="en-US" sz="2800">
                <a:latin typeface="Times New Roman" pitchFamily="18" charset="0"/>
              </a:rPr>
              <a:t>return</a:t>
            </a:r>
            <a:r>
              <a:rPr lang="en-US" sz="2800" b="0">
                <a:latin typeface="Times New Roman" pitchFamily="18" charset="0"/>
              </a:rPr>
              <a:t>(0);                       //</a:t>
            </a:r>
            <a:r>
              <a:rPr lang="zh-CN" altLang="en-US" sz="2800" b="0">
                <a:latin typeface="Times New Roman" pitchFamily="18" charset="0"/>
              </a:rPr>
              <a:t>队列不空。</a:t>
            </a:r>
          </a:p>
          <a:p>
            <a:r>
              <a:rPr lang="en-US" sz="2800" b="0">
                <a:latin typeface="Times New Roman" pitchFamily="18" charset="0"/>
              </a:rPr>
              <a:t>}</a:t>
            </a:r>
            <a:endParaRPr lang="zh-CN" altLang="en-US" sz="2800" b="0">
              <a:latin typeface="Times New Roman" pitchFamily="18"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zh-CN" altLang="en-US" sz="2800" smtClean="0">
                <a:latin typeface="Euclid" pitchFamily="18" charset="0"/>
              </a:rPr>
              <a:t>建立单连表的算法</a:t>
            </a:r>
            <a:br>
              <a:rPr lang="zh-CN" altLang="en-US" sz="2800" smtClean="0">
                <a:latin typeface="Euclid" pitchFamily="18" charset="0"/>
              </a:rPr>
            </a:br>
            <a:r>
              <a:rPr lang="en-US" altLang="zh-CN" sz="2800" smtClean="0">
                <a:latin typeface="Euclid" pitchFamily="18" charset="0"/>
              </a:rPr>
              <a:t>CreatList_L(Lnode *L </a:t>
            </a:r>
            <a:r>
              <a:rPr lang="zh-CN" altLang="en-US" sz="2800" smtClean="0">
                <a:latin typeface="Euclid" pitchFamily="18" charset="0"/>
              </a:rPr>
              <a:t>， </a:t>
            </a:r>
            <a:r>
              <a:rPr lang="en-US" altLang="zh-CN" sz="2800" smtClean="0">
                <a:latin typeface="Euclid" pitchFamily="18" charset="0"/>
              </a:rPr>
              <a:t>int n )</a:t>
            </a:r>
            <a:r>
              <a:rPr lang="zh-CN" altLang="en-US" sz="2800" smtClean="0">
                <a:latin typeface="Euclid" pitchFamily="18" charset="0"/>
              </a:rPr>
              <a:t>，</a:t>
            </a:r>
            <a:br>
              <a:rPr lang="zh-CN" altLang="en-US" sz="2800" smtClean="0">
                <a:latin typeface="Euclid" pitchFamily="18" charset="0"/>
              </a:rPr>
            </a:br>
            <a:r>
              <a:rPr lang="zh-CN" altLang="en-US" sz="2800" smtClean="0">
                <a:latin typeface="Euclid" pitchFamily="18" charset="0"/>
              </a:rPr>
              <a:t>要求顺序输入</a:t>
            </a:r>
            <a:r>
              <a:rPr lang="en-US" altLang="zh-CN" sz="2800" smtClean="0">
                <a:latin typeface="Euclid" pitchFamily="18" charset="0"/>
              </a:rPr>
              <a:t>n</a:t>
            </a:r>
            <a:r>
              <a:rPr lang="zh-CN" altLang="en-US" sz="2800" smtClean="0">
                <a:latin typeface="Euclid" pitchFamily="18" charset="0"/>
              </a:rPr>
              <a:t>个元素的值</a:t>
            </a:r>
            <a:r>
              <a:rPr lang="en-US" altLang="zh-CN" sz="2800" smtClean="0">
                <a:latin typeface="Euclid" pitchFamily="18" charset="0"/>
              </a:rPr>
              <a:t>(</a:t>
            </a:r>
            <a:r>
              <a:rPr lang="zh-CN" altLang="en-US" sz="2800" smtClean="0">
                <a:latin typeface="Euclid" pitchFamily="18" charset="0"/>
              </a:rPr>
              <a:t>即先输入</a:t>
            </a:r>
            <a:r>
              <a:rPr lang="en-US" altLang="zh-CN" sz="2800" smtClean="0">
                <a:latin typeface="Euclid" pitchFamily="18" charset="0"/>
              </a:rPr>
              <a:t>a1,a2…..).</a:t>
            </a:r>
          </a:p>
        </p:txBody>
      </p:sp>
      <p:sp>
        <p:nvSpPr>
          <p:cNvPr id="7171" name="Rectangle 3"/>
          <p:cNvSpPr>
            <a:spLocks noGrp="1" noChangeArrowheads="1"/>
          </p:cNvSpPr>
          <p:nvPr>
            <p:ph type="body" idx="1"/>
          </p:nvPr>
        </p:nvSpPr>
        <p:spPr/>
        <p:txBody>
          <a:bodyPr/>
          <a:lstStyle/>
          <a:p>
            <a:pPr eaLnBrk="1" hangingPunct="1">
              <a:lnSpc>
                <a:spcPct val="90000"/>
              </a:lnSpc>
              <a:buFontTx/>
              <a:buNone/>
            </a:pPr>
            <a:r>
              <a:rPr lang="en-US" altLang="zh-CN" sz="2400" dirty="0" err="1" smtClean="0">
                <a:solidFill>
                  <a:schemeClr val="accent2"/>
                </a:solidFill>
                <a:latin typeface="Euclid" pitchFamily="18" charset="0"/>
              </a:rPr>
              <a:t>CreatList_L</a:t>
            </a:r>
            <a:r>
              <a:rPr lang="en-US" altLang="zh-CN" sz="2400" dirty="0" smtClean="0">
                <a:solidFill>
                  <a:schemeClr val="accent2"/>
                </a:solidFill>
                <a:latin typeface="Euclid" pitchFamily="18" charset="0"/>
              </a:rPr>
              <a:t>(</a:t>
            </a:r>
            <a:r>
              <a:rPr lang="en-US" altLang="zh-CN" sz="2400" dirty="0" err="1" smtClean="0">
                <a:solidFill>
                  <a:schemeClr val="accent2"/>
                </a:solidFill>
                <a:latin typeface="Euclid" pitchFamily="18" charset="0"/>
              </a:rPr>
              <a:t>Lnode</a:t>
            </a:r>
            <a:r>
              <a:rPr lang="en-US" altLang="zh-CN" sz="2400" dirty="0" smtClean="0">
                <a:solidFill>
                  <a:schemeClr val="accent2"/>
                </a:solidFill>
                <a:latin typeface="Euclid" pitchFamily="18" charset="0"/>
              </a:rPr>
              <a:t> *L </a:t>
            </a:r>
            <a:r>
              <a:rPr lang="zh-CN" altLang="en-US" sz="2400" dirty="0" smtClean="0">
                <a:solidFill>
                  <a:schemeClr val="accent2"/>
                </a:solidFill>
                <a:latin typeface="Euclid" pitchFamily="18" charset="0"/>
              </a:rPr>
              <a:t>，   </a:t>
            </a:r>
            <a:r>
              <a:rPr lang="en-US" altLang="zh-CN" sz="2400" dirty="0" err="1" smtClean="0">
                <a:solidFill>
                  <a:schemeClr val="accent2"/>
                </a:solidFill>
                <a:latin typeface="Euclid" pitchFamily="18" charset="0"/>
              </a:rPr>
              <a:t>int</a:t>
            </a:r>
            <a:r>
              <a:rPr lang="en-US" altLang="zh-CN" sz="2400" dirty="0" smtClean="0">
                <a:solidFill>
                  <a:schemeClr val="accent2"/>
                </a:solidFill>
                <a:latin typeface="Euclid" pitchFamily="18" charset="0"/>
              </a:rPr>
              <a:t>    n) {</a:t>
            </a:r>
          </a:p>
          <a:p>
            <a:pPr eaLnBrk="1" hangingPunct="1">
              <a:lnSpc>
                <a:spcPct val="90000"/>
              </a:lnSpc>
              <a:buFontTx/>
              <a:buNone/>
            </a:pPr>
            <a:r>
              <a:rPr lang="en-US" altLang="zh-CN" sz="2400" dirty="0" smtClean="0">
                <a:solidFill>
                  <a:schemeClr val="accent2"/>
                </a:solidFill>
                <a:latin typeface="Euclid" pitchFamily="18" charset="0"/>
              </a:rPr>
              <a:t>    </a:t>
            </a:r>
            <a:r>
              <a:rPr lang="en-US" altLang="zh-CN" sz="2400" dirty="0" err="1" smtClean="0">
                <a:solidFill>
                  <a:schemeClr val="accent2"/>
                </a:solidFill>
                <a:latin typeface="Euclid" pitchFamily="18" charset="0"/>
              </a:rPr>
              <a:t>LinkList</a:t>
            </a:r>
            <a:r>
              <a:rPr lang="en-US" altLang="zh-CN" sz="2400" dirty="0" smtClean="0">
                <a:solidFill>
                  <a:schemeClr val="accent2"/>
                </a:solidFill>
                <a:latin typeface="Euclid" pitchFamily="18" charset="0"/>
              </a:rPr>
              <a:t> *q,*p;</a:t>
            </a:r>
          </a:p>
          <a:p>
            <a:pPr eaLnBrk="1" hangingPunct="1">
              <a:lnSpc>
                <a:spcPct val="90000"/>
              </a:lnSpc>
              <a:buFontTx/>
              <a:buNone/>
            </a:pPr>
            <a:r>
              <a:rPr lang="en-US" altLang="zh-CN" sz="2400" dirty="0" smtClean="0">
                <a:solidFill>
                  <a:schemeClr val="accent2"/>
                </a:solidFill>
                <a:latin typeface="Euclid" pitchFamily="18" charset="0"/>
              </a:rPr>
              <a:t>    L= (</a:t>
            </a:r>
            <a:r>
              <a:rPr lang="en-US" altLang="zh-CN" sz="2400" dirty="0" err="1" smtClean="0">
                <a:solidFill>
                  <a:schemeClr val="accent2"/>
                </a:solidFill>
                <a:latin typeface="Euclid" pitchFamily="18" charset="0"/>
              </a:rPr>
              <a:t>Lnode</a:t>
            </a:r>
            <a:r>
              <a:rPr lang="en-US" altLang="zh-CN" sz="2400" dirty="0" smtClean="0">
                <a:solidFill>
                  <a:schemeClr val="accent2"/>
                </a:solidFill>
                <a:latin typeface="Euclid" pitchFamily="18" charset="0"/>
              </a:rPr>
              <a:t> *) </a:t>
            </a:r>
            <a:r>
              <a:rPr lang="en-US" altLang="zh-CN" sz="2400" b="1" dirty="0" err="1" smtClean="0">
                <a:solidFill>
                  <a:schemeClr val="accent2"/>
                </a:solidFill>
                <a:latin typeface="Euclid" pitchFamily="18" charset="0"/>
              </a:rPr>
              <a:t>molloc</a:t>
            </a:r>
            <a:r>
              <a:rPr lang="en-US" altLang="zh-CN" sz="2400" b="1" dirty="0" smtClean="0">
                <a:solidFill>
                  <a:schemeClr val="accent2"/>
                </a:solidFill>
                <a:latin typeface="Euclid" pitchFamily="18" charset="0"/>
              </a:rPr>
              <a:t> (</a:t>
            </a:r>
            <a:r>
              <a:rPr lang="en-US" altLang="zh-CN" sz="2400" dirty="0" err="1" smtClean="0">
                <a:solidFill>
                  <a:schemeClr val="accent2"/>
                </a:solidFill>
                <a:latin typeface="Euclid" pitchFamily="18" charset="0"/>
              </a:rPr>
              <a:t>sizeof</a:t>
            </a:r>
            <a:r>
              <a:rPr lang="en-US" altLang="zh-CN" sz="2400" dirty="0" smtClean="0">
                <a:solidFill>
                  <a:schemeClr val="accent2"/>
                </a:solidFill>
                <a:latin typeface="Euclid" pitchFamily="18" charset="0"/>
              </a:rPr>
              <a:t> (</a:t>
            </a:r>
            <a:r>
              <a:rPr lang="en-US" altLang="zh-CN" sz="2400" dirty="0" err="1" smtClean="0">
                <a:solidFill>
                  <a:schemeClr val="accent2"/>
                </a:solidFill>
                <a:latin typeface="Euclid" pitchFamily="18" charset="0"/>
              </a:rPr>
              <a:t>Lnode</a:t>
            </a:r>
            <a:r>
              <a:rPr lang="en-US" altLang="zh-CN" sz="2400" dirty="0" smtClean="0">
                <a:solidFill>
                  <a:schemeClr val="accent2"/>
                </a:solidFill>
                <a:latin typeface="Euclid" pitchFamily="18" charset="0"/>
              </a:rPr>
              <a:t>)</a:t>
            </a:r>
            <a:r>
              <a:rPr lang="en-US" altLang="zh-CN" sz="2400" b="1" dirty="0" smtClean="0">
                <a:solidFill>
                  <a:schemeClr val="accent2"/>
                </a:solidFill>
                <a:latin typeface="Euclid" pitchFamily="18" charset="0"/>
              </a:rPr>
              <a:t>);//</a:t>
            </a:r>
            <a:r>
              <a:rPr lang="zh-CN" altLang="en-US" sz="2400" dirty="0" smtClean="0">
                <a:solidFill>
                  <a:schemeClr val="accent2"/>
                </a:solidFill>
                <a:latin typeface="Euclid" pitchFamily="18" charset="0"/>
              </a:rPr>
              <a:t>头结点</a:t>
            </a:r>
            <a:endParaRPr lang="zh-CN" altLang="en-US" sz="2400" b="1" dirty="0" smtClean="0">
              <a:solidFill>
                <a:schemeClr val="accent2"/>
              </a:solidFill>
              <a:latin typeface="Euclid" pitchFamily="18" charset="0"/>
            </a:endParaRPr>
          </a:p>
          <a:p>
            <a:pPr eaLnBrk="1" hangingPunct="1">
              <a:lnSpc>
                <a:spcPct val="90000"/>
              </a:lnSpc>
              <a:buFontTx/>
              <a:buNone/>
            </a:pPr>
            <a:r>
              <a:rPr lang="zh-CN" altLang="en-US" sz="2400" b="1" dirty="0" smtClean="0">
                <a:solidFill>
                  <a:schemeClr val="accent2"/>
                </a:solidFill>
                <a:latin typeface="Euclid" pitchFamily="18" charset="0"/>
              </a:rPr>
              <a:t> </a:t>
            </a:r>
            <a:r>
              <a:rPr lang="zh-CN" altLang="en-US" sz="2400" dirty="0" smtClean="0">
                <a:solidFill>
                  <a:schemeClr val="accent2"/>
                </a:solidFill>
                <a:latin typeface="Euclid" pitchFamily="18" charset="0"/>
              </a:rPr>
              <a:t>   </a:t>
            </a:r>
            <a:r>
              <a:rPr lang="en-US" altLang="zh-CN" sz="2400" dirty="0" smtClean="0">
                <a:solidFill>
                  <a:schemeClr val="accent2"/>
                </a:solidFill>
                <a:latin typeface="Euclid" pitchFamily="18" charset="0"/>
              </a:rPr>
              <a:t>L-&gt;next==NULL; q=L;</a:t>
            </a:r>
          </a:p>
          <a:p>
            <a:pPr eaLnBrk="1" hangingPunct="1">
              <a:lnSpc>
                <a:spcPct val="90000"/>
              </a:lnSpc>
              <a:buFontTx/>
              <a:buNone/>
            </a:pPr>
            <a:r>
              <a:rPr lang="en-US" altLang="zh-CN" sz="2400" dirty="0" smtClean="0">
                <a:solidFill>
                  <a:schemeClr val="accent2"/>
                </a:solidFill>
                <a:latin typeface="Euclid" pitchFamily="18" charset="0"/>
              </a:rPr>
              <a:t>    for(</a:t>
            </a:r>
            <a:r>
              <a:rPr lang="en-US" altLang="zh-CN" sz="2400" dirty="0" err="1" smtClean="0">
                <a:solidFill>
                  <a:schemeClr val="accent2"/>
                </a:solidFill>
                <a:latin typeface="Euclid" pitchFamily="18" charset="0"/>
              </a:rPr>
              <a:t>i</a:t>
            </a:r>
            <a:r>
              <a:rPr lang="en-US" altLang="zh-CN" sz="2400" dirty="0" smtClean="0">
                <a:solidFill>
                  <a:schemeClr val="accent2"/>
                </a:solidFill>
                <a:latin typeface="Euclid" pitchFamily="18" charset="0"/>
              </a:rPr>
              <a:t>=1;i&lt;=n;++</a:t>
            </a:r>
            <a:r>
              <a:rPr lang="en-US" altLang="zh-CN" sz="2400" dirty="0" err="1" smtClean="0">
                <a:solidFill>
                  <a:schemeClr val="accent2"/>
                </a:solidFill>
                <a:latin typeface="Euclid" pitchFamily="18" charset="0"/>
              </a:rPr>
              <a:t>i</a:t>
            </a:r>
            <a:r>
              <a:rPr lang="en-US" altLang="zh-CN" sz="2400" dirty="0" smtClean="0">
                <a:solidFill>
                  <a:schemeClr val="accent2"/>
                </a:solidFill>
                <a:latin typeface="Euclid" pitchFamily="18" charset="0"/>
              </a:rPr>
              <a:t>)</a:t>
            </a:r>
          </a:p>
          <a:p>
            <a:pPr eaLnBrk="1" hangingPunct="1">
              <a:lnSpc>
                <a:spcPct val="90000"/>
              </a:lnSpc>
              <a:buFontTx/>
              <a:buNone/>
            </a:pPr>
            <a:r>
              <a:rPr lang="en-US" altLang="zh-CN" sz="2400" dirty="0" smtClean="0">
                <a:solidFill>
                  <a:schemeClr val="accent2"/>
                </a:solidFill>
                <a:latin typeface="Euclid" pitchFamily="18" charset="0"/>
              </a:rPr>
              <a:t>    {    p= (</a:t>
            </a:r>
            <a:r>
              <a:rPr lang="en-US" altLang="zh-CN" sz="2400" dirty="0" err="1" smtClean="0">
                <a:solidFill>
                  <a:schemeClr val="accent2"/>
                </a:solidFill>
                <a:latin typeface="Euclid" pitchFamily="18" charset="0"/>
              </a:rPr>
              <a:t>Lnode</a:t>
            </a:r>
            <a:r>
              <a:rPr lang="en-US" altLang="zh-CN" sz="2400" dirty="0" smtClean="0">
                <a:solidFill>
                  <a:schemeClr val="accent2"/>
                </a:solidFill>
                <a:latin typeface="Euclid" pitchFamily="18" charset="0"/>
              </a:rPr>
              <a:t> *) </a:t>
            </a:r>
            <a:r>
              <a:rPr lang="en-US" altLang="zh-CN" sz="2400" b="1" dirty="0" err="1" smtClean="0">
                <a:solidFill>
                  <a:schemeClr val="accent2"/>
                </a:solidFill>
                <a:latin typeface="Euclid" pitchFamily="18" charset="0"/>
              </a:rPr>
              <a:t>malloc</a:t>
            </a:r>
            <a:r>
              <a:rPr lang="en-US" altLang="zh-CN" sz="2400" b="1" dirty="0" smtClean="0">
                <a:solidFill>
                  <a:schemeClr val="accent2"/>
                </a:solidFill>
                <a:latin typeface="Euclid" pitchFamily="18" charset="0"/>
              </a:rPr>
              <a:t> (</a:t>
            </a:r>
            <a:r>
              <a:rPr lang="en-US" altLang="zh-CN" sz="2400" dirty="0" err="1" smtClean="0">
                <a:solidFill>
                  <a:schemeClr val="accent2"/>
                </a:solidFill>
                <a:latin typeface="Euclid" pitchFamily="18" charset="0"/>
              </a:rPr>
              <a:t>sizeof</a:t>
            </a:r>
            <a:r>
              <a:rPr lang="en-US" altLang="zh-CN" sz="2400" dirty="0" smtClean="0">
                <a:solidFill>
                  <a:schemeClr val="accent2"/>
                </a:solidFill>
                <a:latin typeface="Euclid" pitchFamily="18" charset="0"/>
              </a:rPr>
              <a:t> (</a:t>
            </a:r>
            <a:r>
              <a:rPr lang="en-US" altLang="zh-CN" sz="2400" dirty="0" err="1" smtClean="0">
                <a:solidFill>
                  <a:schemeClr val="accent2"/>
                </a:solidFill>
                <a:latin typeface="Euclid" pitchFamily="18" charset="0"/>
              </a:rPr>
              <a:t>Lnode</a:t>
            </a:r>
            <a:r>
              <a:rPr lang="en-US" altLang="zh-CN" sz="2400" dirty="0" smtClean="0">
                <a:solidFill>
                  <a:schemeClr val="accent2"/>
                </a:solidFill>
                <a:latin typeface="Euclid" pitchFamily="18" charset="0"/>
              </a:rPr>
              <a:t>)</a:t>
            </a:r>
            <a:r>
              <a:rPr lang="en-US" altLang="zh-CN" sz="2400" b="1" dirty="0" smtClean="0">
                <a:solidFill>
                  <a:schemeClr val="accent2"/>
                </a:solidFill>
                <a:latin typeface="Euclid" pitchFamily="18" charset="0"/>
              </a:rPr>
              <a:t>);</a:t>
            </a:r>
            <a:endParaRPr lang="en-US" altLang="zh-CN" sz="2400" dirty="0" smtClean="0">
              <a:solidFill>
                <a:schemeClr val="accent2"/>
              </a:solidFill>
              <a:latin typeface="Euclid" pitchFamily="18" charset="0"/>
            </a:endParaRPr>
          </a:p>
          <a:p>
            <a:pPr eaLnBrk="1" hangingPunct="1">
              <a:lnSpc>
                <a:spcPct val="90000"/>
              </a:lnSpc>
              <a:buFontTx/>
              <a:buNone/>
            </a:pPr>
            <a:r>
              <a:rPr lang="en-US" altLang="zh-CN" sz="2400" dirty="0" smtClean="0">
                <a:solidFill>
                  <a:schemeClr val="accent2"/>
                </a:solidFill>
                <a:latin typeface="Euclid" pitchFamily="18" charset="0"/>
              </a:rPr>
              <a:t>         </a:t>
            </a:r>
            <a:r>
              <a:rPr lang="en-US" altLang="zh-CN" sz="2400" dirty="0" err="1" smtClean="0">
                <a:solidFill>
                  <a:schemeClr val="accent2"/>
                </a:solidFill>
                <a:latin typeface="Euclid" pitchFamily="18" charset="0"/>
              </a:rPr>
              <a:t>Scanf</a:t>
            </a:r>
            <a:r>
              <a:rPr lang="en-US" altLang="zh-CN" sz="2400" dirty="0" smtClean="0">
                <a:solidFill>
                  <a:schemeClr val="accent2"/>
                </a:solidFill>
                <a:latin typeface="Euclid" pitchFamily="18" charset="0"/>
              </a:rPr>
              <a:t>(“%d”, &amp;(p-&gt;data));</a:t>
            </a:r>
          </a:p>
          <a:p>
            <a:pPr eaLnBrk="1" hangingPunct="1">
              <a:lnSpc>
                <a:spcPct val="90000"/>
              </a:lnSpc>
              <a:buFontTx/>
              <a:buNone/>
            </a:pPr>
            <a:r>
              <a:rPr lang="en-US" altLang="zh-CN" sz="2400" dirty="0" smtClean="0">
                <a:solidFill>
                  <a:schemeClr val="accent2"/>
                </a:solidFill>
                <a:latin typeface="Euclid" pitchFamily="18" charset="0"/>
              </a:rPr>
              <a:t>         p-&gt;next=NULL;</a:t>
            </a:r>
            <a:r>
              <a:rPr lang="zh-CN" altLang="en-US" sz="2400" dirty="0" smtClean="0">
                <a:solidFill>
                  <a:schemeClr val="accent2"/>
                </a:solidFill>
                <a:latin typeface="Euclid" pitchFamily="18" charset="0"/>
              </a:rPr>
              <a:t>　　</a:t>
            </a:r>
            <a:r>
              <a:rPr lang="en-US" altLang="zh-CN" sz="2400" dirty="0" smtClean="0">
                <a:solidFill>
                  <a:schemeClr val="accent2"/>
                </a:solidFill>
                <a:latin typeface="Euclid" pitchFamily="18" charset="0"/>
              </a:rPr>
              <a:t>q-&gt;next=p;</a:t>
            </a:r>
            <a:r>
              <a:rPr lang="zh-CN" altLang="en-US" sz="2400" dirty="0" smtClean="0">
                <a:solidFill>
                  <a:schemeClr val="accent2"/>
                </a:solidFill>
                <a:latin typeface="Euclid" pitchFamily="18" charset="0"/>
              </a:rPr>
              <a:t>　　　</a:t>
            </a:r>
            <a:r>
              <a:rPr lang="en-US" altLang="zh-CN" sz="2400" dirty="0" smtClean="0">
                <a:solidFill>
                  <a:schemeClr val="accent2"/>
                </a:solidFill>
                <a:latin typeface="Euclid" pitchFamily="18" charset="0"/>
              </a:rPr>
              <a:t>q=p;}</a:t>
            </a:r>
          </a:p>
          <a:p>
            <a:pPr eaLnBrk="1" hangingPunct="1">
              <a:lnSpc>
                <a:spcPct val="90000"/>
              </a:lnSpc>
              <a:buFontTx/>
              <a:buNone/>
            </a:pPr>
            <a:r>
              <a:rPr lang="en-US" altLang="zh-CN" sz="2400" dirty="0" smtClean="0">
                <a:solidFill>
                  <a:schemeClr val="accent2"/>
                </a:solidFill>
                <a:latin typeface="Euclid" pitchFamily="18" charset="0"/>
              </a:rPr>
              <a:t>} </a:t>
            </a:r>
          </a:p>
          <a:p>
            <a:pPr eaLnBrk="1" hangingPunct="1">
              <a:lnSpc>
                <a:spcPct val="90000"/>
              </a:lnSpc>
            </a:pPr>
            <a:endParaRPr lang="en-US" altLang="zh-C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mment 2"/>
          <p:cNvSpPr>
            <a:spLocks noChangeArrowheads="1"/>
          </p:cNvSpPr>
          <p:nvPr/>
        </p:nvSpPr>
        <p:spPr bwMode="auto">
          <a:xfrm>
            <a:off x="304800" y="339725"/>
            <a:ext cx="15240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600" b="1">
                <a:solidFill>
                  <a:srgbClr val="A50021"/>
                </a:solidFill>
                <a:latin typeface="Arial" pitchFamily="34" charset="0"/>
              </a:rPr>
              <a:t>题</a:t>
            </a:r>
            <a:r>
              <a:rPr kumimoji="0" lang="en-US" altLang="zh-CN" sz="3600" b="1">
                <a:solidFill>
                  <a:srgbClr val="A50021"/>
                </a:solidFill>
                <a:latin typeface="Arial" pitchFamily="34" charset="0"/>
              </a:rPr>
              <a:t>1.6</a:t>
            </a:r>
            <a:endParaRPr lang="en-US" altLang="zh-CN" sz="1600">
              <a:solidFill>
                <a:srgbClr val="000000"/>
              </a:solidFill>
              <a:latin typeface="Arial" pitchFamily="34" charset="0"/>
            </a:endParaRPr>
          </a:p>
        </p:txBody>
      </p:sp>
      <p:sp>
        <p:nvSpPr>
          <p:cNvPr id="87043" name="Text Box 3"/>
          <p:cNvSpPr txBox="1">
            <a:spLocks noChangeArrowheads="1"/>
          </p:cNvSpPr>
          <p:nvPr/>
        </p:nvSpPr>
        <p:spPr bwMode="auto">
          <a:xfrm>
            <a:off x="2368550" y="381000"/>
            <a:ext cx="5708650" cy="641350"/>
          </a:xfrm>
          <a:prstGeom prst="rect">
            <a:avLst/>
          </a:prstGeom>
          <a:noFill/>
          <a:ln w="9525">
            <a:noFill/>
            <a:miter lim="800000"/>
            <a:headEnd/>
            <a:tailEnd/>
          </a:ln>
          <a:effectLst/>
        </p:spPr>
        <p:txBody>
          <a:bodyPr wrap="none">
            <a:spAutoFit/>
          </a:bodyPr>
          <a:lstStyle/>
          <a:p>
            <a:r>
              <a:rPr lang="zh-CN" altLang="en-US" sz="3600" b="1">
                <a:solidFill>
                  <a:srgbClr val="CC6600"/>
                </a:solidFill>
                <a:ea typeface="楷体_GB2312" pitchFamily="49" charset="-122"/>
              </a:rPr>
              <a:t>三种出错处理方式的比较：</a:t>
            </a:r>
            <a:endParaRPr lang="zh-CN" altLang="en-US" sz="2400"/>
          </a:p>
        </p:txBody>
      </p:sp>
      <p:sp>
        <p:nvSpPr>
          <p:cNvPr id="87044" name="Text Box 4"/>
          <p:cNvSpPr txBox="1">
            <a:spLocks noChangeArrowheads="1"/>
          </p:cNvSpPr>
          <p:nvPr/>
        </p:nvSpPr>
        <p:spPr bwMode="auto">
          <a:xfrm>
            <a:off x="381000" y="1211263"/>
            <a:ext cx="8534400" cy="1773237"/>
          </a:xfrm>
          <a:prstGeom prst="rect">
            <a:avLst/>
          </a:prstGeom>
          <a:noFill/>
          <a:ln w="9525">
            <a:noFill/>
            <a:miter lim="800000"/>
            <a:headEnd/>
            <a:tailEnd/>
          </a:ln>
          <a:effectLst/>
        </p:spPr>
        <p:txBody>
          <a:bodyPr>
            <a:spAutoFit/>
          </a:bodyPr>
          <a:lstStyle/>
          <a:p>
            <a:pPr>
              <a:lnSpc>
                <a:spcPct val="115000"/>
              </a:lnSpc>
            </a:pPr>
            <a:r>
              <a:rPr lang="zh-CN" altLang="en-US" sz="3200">
                <a:solidFill>
                  <a:srgbClr val="800000"/>
                </a:solidFill>
                <a:ea typeface="楷体_GB2312" pitchFamily="49" charset="-122"/>
              </a:rPr>
              <a:t>（</a:t>
            </a:r>
            <a:r>
              <a:rPr lang="en-US" altLang="zh-CN" sz="3200">
                <a:solidFill>
                  <a:srgbClr val="800000"/>
                </a:solidFill>
                <a:ea typeface="楷体_GB2312" pitchFamily="49" charset="-122"/>
              </a:rPr>
              <a:t>1</a:t>
            </a:r>
            <a:r>
              <a:rPr lang="zh-CN" altLang="en-US" sz="3200">
                <a:solidFill>
                  <a:srgbClr val="800000"/>
                </a:solidFill>
                <a:ea typeface="楷体_GB2312" pitchFamily="49" charset="-122"/>
              </a:rPr>
              <a:t>）用</a:t>
            </a:r>
            <a:r>
              <a:rPr lang="en-US" altLang="zh-CN" sz="3200">
                <a:solidFill>
                  <a:srgbClr val="800000"/>
                </a:solidFill>
                <a:ea typeface="楷体_GB2312" pitchFamily="49" charset="-122"/>
              </a:rPr>
              <a:t>error</a:t>
            </a:r>
            <a:r>
              <a:rPr lang="zh-CN" altLang="en-US" sz="3200">
                <a:solidFill>
                  <a:srgbClr val="800000"/>
                </a:solidFill>
                <a:ea typeface="楷体_GB2312" pitchFamily="49" charset="-122"/>
              </a:rPr>
              <a:t>语句终止执行并报告错误。</a:t>
            </a:r>
            <a:r>
              <a:rPr lang="zh-CN" altLang="en-US" sz="3200" b="1">
                <a:solidFill>
                  <a:srgbClr val="800000"/>
                </a:solidFill>
                <a:ea typeface="楷体_GB2312" pitchFamily="49" charset="-122"/>
              </a:rPr>
              <a:t>其优点是</a:t>
            </a:r>
            <a:r>
              <a:rPr lang="zh-CN" altLang="en-US" sz="3200">
                <a:solidFill>
                  <a:srgbClr val="800000"/>
                </a:solidFill>
                <a:ea typeface="楷体_GB2312" pitchFamily="49" charset="-122"/>
              </a:rPr>
              <a:t>，直观、嵌套层次少；</a:t>
            </a:r>
            <a:r>
              <a:rPr lang="zh-CN" altLang="en-US" sz="3200" b="1">
                <a:solidFill>
                  <a:srgbClr val="800000"/>
                </a:solidFill>
                <a:ea typeface="楷体_GB2312" pitchFamily="49" charset="-122"/>
              </a:rPr>
              <a:t>缺点是</a:t>
            </a:r>
            <a:r>
              <a:rPr lang="zh-CN" altLang="en-US" sz="3200">
                <a:solidFill>
                  <a:srgbClr val="800000"/>
                </a:solidFill>
                <a:ea typeface="楷体_GB2312" pitchFamily="49" charset="-122"/>
              </a:rPr>
              <a:t>，中断函数的执行。故不适宜用在子函数中。</a:t>
            </a:r>
          </a:p>
        </p:txBody>
      </p:sp>
      <p:sp>
        <p:nvSpPr>
          <p:cNvPr id="87045" name="Text Box 5"/>
          <p:cNvSpPr txBox="1">
            <a:spLocks noChangeArrowheads="1"/>
          </p:cNvSpPr>
          <p:nvPr/>
        </p:nvSpPr>
        <p:spPr bwMode="auto">
          <a:xfrm>
            <a:off x="365125" y="3103563"/>
            <a:ext cx="8702675" cy="1773237"/>
          </a:xfrm>
          <a:prstGeom prst="rect">
            <a:avLst/>
          </a:prstGeom>
          <a:noFill/>
          <a:ln w="9525">
            <a:noFill/>
            <a:miter lim="800000"/>
            <a:headEnd/>
            <a:tailEnd/>
          </a:ln>
          <a:effectLst/>
        </p:spPr>
        <p:txBody>
          <a:bodyPr>
            <a:spAutoFit/>
          </a:bodyPr>
          <a:lstStyle/>
          <a:p>
            <a:pPr>
              <a:lnSpc>
                <a:spcPct val="115000"/>
              </a:lnSpc>
            </a:pPr>
            <a:r>
              <a:rPr lang="zh-CN" altLang="en-US" sz="3200"/>
              <a:t>（</a:t>
            </a:r>
            <a:r>
              <a:rPr lang="en-US" altLang="zh-CN" sz="3200">
                <a:solidFill>
                  <a:srgbClr val="800000"/>
                </a:solidFill>
              </a:rPr>
              <a:t>2</a:t>
            </a:r>
            <a:r>
              <a:rPr lang="zh-CN" altLang="en-US" sz="3200">
                <a:solidFill>
                  <a:srgbClr val="800000"/>
                </a:solidFill>
              </a:rPr>
              <a:t>）</a:t>
            </a:r>
            <a:r>
              <a:rPr lang="zh-CN" altLang="en-US" sz="3200">
                <a:solidFill>
                  <a:srgbClr val="800000"/>
                </a:solidFill>
                <a:ea typeface="楷体_GB2312" pitchFamily="49" charset="-122"/>
              </a:rPr>
              <a:t>用布尔函数实现算法。其优点是，将错误返回给调用环境，</a:t>
            </a:r>
            <a:r>
              <a:rPr lang="zh-CN" altLang="en-US" sz="3200" b="1">
                <a:solidFill>
                  <a:srgbClr val="800000"/>
                </a:solidFill>
                <a:ea typeface="楷体_GB2312" pitchFamily="49" charset="-122"/>
              </a:rPr>
              <a:t>由调用环境决定程序的下一步走向。</a:t>
            </a:r>
            <a:endParaRPr lang="zh-CN" altLang="en-US" sz="2400" b="1">
              <a:solidFill>
                <a:srgbClr val="800000"/>
              </a:solidFill>
              <a:ea typeface="楷体_GB2312" pitchFamily="49" charset="-122"/>
            </a:endParaRPr>
          </a:p>
        </p:txBody>
      </p:sp>
      <p:sp>
        <p:nvSpPr>
          <p:cNvPr id="87046" name="Text Box 6"/>
          <p:cNvSpPr txBox="1">
            <a:spLocks noChangeArrowheads="1"/>
          </p:cNvSpPr>
          <p:nvPr/>
        </p:nvSpPr>
        <p:spPr bwMode="auto">
          <a:xfrm>
            <a:off x="365125" y="4959350"/>
            <a:ext cx="8855075" cy="1212850"/>
          </a:xfrm>
          <a:prstGeom prst="rect">
            <a:avLst/>
          </a:prstGeom>
          <a:noFill/>
          <a:ln w="9525">
            <a:noFill/>
            <a:miter lim="800000"/>
            <a:headEnd/>
            <a:tailEnd/>
          </a:ln>
          <a:effectLst/>
        </p:spPr>
        <p:txBody>
          <a:bodyPr>
            <a:spAutoFit/>
          </a:bodyPr>
          <a:lstStyle/>
          <a:p>
            <a:pPr>
              <a:lnSpc>
                <a:spcPct val="115000"/>
              </a:lnSpc>
            </a:pPr>
            <a:r>
              <a:rPr lang="zh-CN" altLang="en-US" sz="3200">
                <a:solidFill>
                  <a:srgbClr val="800000"/>
                </a:solidFill>
              </a:rPr>
              <a:t>（</a:t>
            </a:r>
            <a:r>
              <a:rPr lang="en-US" altLang="zh-CN" sz="3200">
                <a:solidFill>
                  <a:srgbClr val="800000"/>
                </a:solidFill>
              </a:rPr>
              <a:t>3</a:t>
            </a:r>
            <a:r>
              <a:rPr lang="zh-CN" altLang="en-US" sz="3200">
                <a:solidFill>
                  <a:srgbClr val="800000"/>
                </a:solidFill>
              </a:rPr>
              <a:t>）</a:t>
            </a:r>
            <a:r>
              <a:rPr lang="zh-CN" altLang="en-US" sz="3200">
                <a:solidFill>
                  <a:srgbClr val="800000"/>
                </a:solidFill>
                <a:ea typeface="楷体_GB2312" pitchFamily="49" charset="-122"/>
              </a:rPr>
              <a:t>在函数的参数表中设置整形变量。其优点同上，</a:t>
            </a:r>
            <a:r>
              <a:rPr lang="zh-CN" altLang="en-US" sz="3200" b="1">
                <a:solidFill>
                  <a:srgbClr val="800000"/>
                </a:solidFill>
                <a:ea typeface="楷体_GB2312" pitchFamily="49" charset="-122"/>
              </a:rPr>
              <a:t>并可判别多种类型的错误</a:t>
            </a:r>
            <a:r>
              <a:rPr lang="zh-CN" altLang="en-US" sz="3200">
                <a:solidFill>
                  <a:srgbClr val="800000"/>
                </a:solidFill>
                <a:ea typeface="楷体_GB2312" pitchFamily="49" charset="-122"/>
              </a:rPr>
              <a:t>。</a:t>
            </a:r>
            <a:endParaRPr lang="zh-CN" altLang="en-US" sz="2400">
              <a:solidFill>
                <a:srgbClr val="800000"/>
              </a:solidFill>
            </a:endParaRPr>
          </a:p>
        </p:txBody>
      </p:sp>
      <p:graphicFrame>
        <p:nvGraphicFramePr>
          <p:cNvPr id="87047" name="Object 7">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95234" name="剪辑" r:id="rId3" imgW="790920" imgH="858600" progId="">
              <p:embed/>
            </p:oleObj>
          </a:graphicData>
        </a:graphic>
      </p:graphicFrame>
      <p:sp>
        <p:nvSpPr>
          <p:cNvPr id="87048" name="Text Box 8">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 calcmode="lin" valueType="num">
                                      <p:cBhvr additive="base">
                                        <p:cTn id="7" dur="500" fill="hold"/>
                                        <p:tgtEl>
                                          <p:spTgt spid="87043"/>
                                        </p:tgtEl>
                                        <p:attrNameLst>
                                          <p:attrName>ppt_x</p:attrName>
                                        </p:attrNameLst>
                                      </p:cBhvr>
                                      <p:tavLst>
                                        <p:tav tm="0">
                                          <p:val>
                                            <p:strVal val="#ppt_x"/>
                                          </p:val>
                                        </p:tav>
                                        <p:tav tm="100000">
                                          <p:val>
                                            <p:strVal val="#ppt_x"/>
                                          </p:val>
                                        </p:tav>
                                      </p:tavLst>
                                    </p:anim>
                                    <p:anim calcmode="lin" valueType="num">
                                      <p:cBhvr additive="base">
                                        <p:cTn id="8" dur="500" fill="hold"/>
                                        <p:tgtEl>
                                          <p:spTgt spid="8704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87044"/>
                                        </p:tgtEl>
                                        <p:attrNameLst>
                                          <p:attrName>style.visibility</p:attrName>
                                        </p:attrNameLst>
                                      </p:cBhvr>
                                      <p:to>
                                        <p:strVal val="visible"/>
                                      </p:to>
                                    </p:set>
                                    <p:animEffect transition="in" filter="wipe(left)">
                                      <p:cBhvr>
                                        <p:cTn id="13" dur="300"/>
                                        <p:tgtEl>
                                          <p:spTgt spid="8704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87045"/>
                                        </p:tgtEl>
                                        <p:attrNameLst>
                                          <p:attrName>style.visibility</p:attrName>
                                        </p:attrNameLst>
                                      </p:cBhvr>
                                      <p:to>
                                        <p:strVal val="visible"/>
                                      </p:to>
                                    </p:set>
                                    <p:animEffect transition="in" filter="wipe(left)">
                                      <p:cBhvr>
                                        <p:cTn id="18" dur="300"/>
                                        <p:tgtEl>
                                          <p:spTgt spid="8704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iterate type="wd">
                                    <p:tmPct val="100000"/>
                                  </p:iterate>
                                  <p:childTnLst>
                                    <p:set>
                                      <p:cBhvr>
                                        <p:cTn id="22" dur="1" fill="hold">
                                          <p:stCondLst>
                                            <p:cond delay="0"/>
                                          </p:stCondLst>
                                        </p:cTn>
                                        <p:tgtEl>
                                          <p:spTgt spid="87046"/>
                                        </p:tgtEl>
                                        <p:attrNameLst>
                                          <p:attrName>style.visibility</p:attrName>
                                        </p:attrNameLst>
                                      </p:cBhvr>
                                      <p:to>
                                        <p:strVal val="visible"/>
                                      </p:to>
                                    </p:set>
                                    <p:animEffect transition="in" filter="wipe(left)">
                                      <p:cBhvr>
                                        <p:cTn id="23" dur="300"/>
                                        <p:tgtEl>
                                          <p:spTgt spid="87046"/>
                                        </p:tgtEl>
                                      </p:cBhvr>
                                    </p:animEffect>
                                  </p:childTnLst>
                                </p:cTn>
                              </p:par>
                            </p:childTnLst>
                          </p:cTn>
                        </p:par>
                        <p:par>
                          <p:cTn id="24" fill="hold">
                            <p:stCondLst>
                              <p:cond delay="7500"/>
                            </p:stCondLst>
                            <p:childTnLst>
                              <p:par>
                                <p:cTn id="25" presetID="2" presetClass="entr" presetSubtype="6" fill="hold" nodeType="afterEffect">
                                  <p:stCondLst>
                                    <p:cond delay="0"/>
                                  </p:stCondLst>
                                  <p:childTnLst>
                                    <p:set>
                                      <p:cBhvr>
                                        <p:cTn id="26" dur="1" fill="hold">
                                          <p:stCondLst>
                                            <p:cond delay="0"/>
                                          </p:stCondLst>
                                        </p:cTn>
                                        <p:tgtEl>
                                          <p:spTgt spid="87047"/>
                                        </p:tgtEl>
                                        <p:attrNameLst>
                                          <p:attrName>style.visibility</p:attrName>
                                        </p:attrNameLst>
                                      </p:cBhvr>
                                      <p:to>
                                        <p:strVal val="visible"/>
                                      </p:to>
                                    </p:set>
                                    <p:anim calcmode="lin" valueType="num">
                                      <p:cBhvr additive="base">
                                        <p:cTn id="27" dur="500" fill="hold"/>
                                        <p:tgtEl>
                                          <p:spTgt spid="87047"/>
                                        </p:tgtEl>
                                        <p:attrNameLst>
                                          <p:attrName>ppt_x</p:attrName>
                                        </p:attrNameLst>
                                      </p:cBhvr>
                                      <p:tavLst>
                                        <p:tav tm="0">
                                          <p:val>
                                            <p:strVal val="1+#ppt_w/2"/>
                                          </p:val>
                                        </p:tav>
                                        <p:tav tm="100000">
                                          <p:val>
                                            <p:strVal val="#ppt_x"/>
                                          </p:val>
                                        </p:tav>
                                      </p:tavLst>
                                    </p:anim>
                                    <p:anim calcmode="lin" valueType="num">
                                      <p:cBhvr additive="base">
                                        <p:cTn id="28" dur="500" fill="hold"/>
                                        <p:tgtEl>
                                          <p:spTgt spid="87047"/>
                                        </p:tgtEl>
                                        <p:attrNameLst>
                                          <p:attrName>ppt_y</p:attrName>
                                        </p:attrNameLst>
                                      </p:cBhvr>
                                      <p:tavLst>
                                        <p:tav tm="0">
                                          <p:val>
                                            <p:strVal val="1+#ppt_h/2"/>
                                          </p:val>
                                        </p:tav>
                                        <p:tav tm="100000">
                                          <p:val>
                                            <p:strVal val="#ppt_y"/>
                                          </p:val>
                                        </p:tav>
                                      </p:tavLst>
                                    </p:anim>
                                  </p:childTnLst>
                                </p:cTn>
                              </p:par>
                            </p:childTnLst>
                          </p:cTn>
                        </p:par>
                        <p:par>
                          <p:cTn id="29" fill="hold">
                            <p:stCondLst>
                              <p:cond delay="8000"/>
                            </p:stCondLst>
                            <p:childTnLst>
                              <p:par>
                                <p:cTn id="30" presetID="1" presetClass="entr" presetSubtype="0" fill="hold" grpId="0" nodeType="afterEffect">
                                  <p:stCondLst>
                                    <p:cond delay="0"/>
                                  </p:stCondLst>
                                  <p:childTnLst>
                                    <p:set>
                                      <p:cBhvr>
                                        <p:cTn id="31" dur="1" fill="hold">
                                          <p:stCondLst>
                                            <p:cond delay="499"/>
                                          </p:stCondLst>
                                        </p:cTn>
                                        <p:tgtEl>
                                          <p:spTgt spid="870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utoUpdateAnimBg="0"/>
      <p:bldP spid="87045" grpId="0" autoUpdateAnimBg="0"/>
      <p:bldP spid="87046" grpId="0" autoUpdateAnimBg="0"/>
      <p:bldP spid="87048"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D3CC3CB-F8B2-4A83-9C0D-E88AAA0EB6D1}" type="slidenum">
              <a:rPr lang="en-US" altLang="zh-CN"/>
              <a:pPr/>
              <a:t>80</a:t>
            </a:fld>
            <a:endParaRPr lang="en-US" altLang="zh-CN"/>
          </a:p>
        </p:txBody>
      </p:sp>
      <p:sp>
        <p:nvSpPr>
          <p:cNvPr id="28674" name="Text Box 2"/>
          <p:cNvSpPr txBox="1">
            <a:spLocks noChangeArrowheads="1"/>
          </p:cNvSpPr>
          <p:nvPr/>
        </p:nvSpPr>
        <p:spPr bwMode="auto">
          <a:xfrm>
            <a:off x="630238" y="427038"/>
            <a:ext cx="8056562" cy="4367212"/>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rPr>
              <a:t>六、简述以下算法的功能。</a:t>
            </a:r>
          </a:p>
          <a:p>
            <a:pPr>
              <a:spcBef>
                <a:spcPct val="50000"/>
              </a:spcBef>
            </a:pPr>
            <a:r>
              <a:rPr lang="zh-CN" altLang="en-US" b="1">
                <a:solidFill>
                  <a:srgbClr val="0000FF"/>
                </a:solidFill>
              </a:rPr>
              <a:t> </a:t>
            </a:r>
            <a:r>
              <a:rPr lang="zh-CN" altLang="en-US" sz="2800" b="1"/>
              <a:t>（</a:t>
            </a:r>
            <a:r>
              <a:rPr lang="en-US" altLang="zh-CN" sz="2800" b="1"/>
              <a:t>1</a:t>
            </a:r>
            <a:r>
              <a:rPr lang="zh-CN" altLang="en-US" sz="2800" b="1"/>
              <a:t>）</a:t>
            </a:r>
            <a:r>
              <a:rPr lang="en-US" altLang="zh-CN" sz="2800" b="1"/>
              <a:t>void A(Link  L ) {  //L</a:t>
            </a:r>
            <a:r>
              <a:rPr lang="zh-CN" altLang="en-US" sz="2800" b="1"/>
              <a:t>是无表头结点的单链表</a:t>
            </a:r>
          </a:p>
          <a:p>
            <a:pPr>
              <a:spcBef>
                <a:spcPct val="50000"/>
              </a:spcBef>
            </a:pPr>
            <a:r>
              <a:rPr lang="zh-CN" altLang="en-US" sz="2800" b="1"/>
              <a:t>             </a:t>
            </a:r>
            <a:r>
              <a:rPr lang="en-US" altLang="zh-CN" sz="2800" b="1"/>
              <a:t>if(L &amp;&amp; L-&gt;link)  {</a:t>
            </a:r>
          </a:p>
          <a:p>
            <a:pPr>
              <a:spcBef>
                <a:spcPct val="50000"/>
              </a:spcBef>
            </a:pPr>
            <a:r>
              <a:rPr lang="en-US" altLang="zh-CN" sz="2800" b="1"/>
              <a:t>                 Q=L;  L=L-&gt;link;  P=L;</a:t>
            </a:r>
          </a:p>
          <a:p>
            <a:pPr>
              <a:spcBef>
                <a:spcPct val="50000"/>
              </a:spcBef>
            </a:pPr>
            <a:r>
              <a:rPr lang="en-US" altLang="zh-CN" sz="2800" b="1"/>
              <a:t>                 while(P-&gt;link)   P=P-&gt;link; </a:t>
            </a:r>
          </a:p>
          <a:p>
            <a:pPr>
              <a:spcBef>
                <a:spcPct val="50000"/>
              </a:spcBef>
            </a:pPr>
            <a:r>
              <a:rPr lang="en-US" altLang="zh-CN" sz="2800" b="1"/>
              <a:t>                 P-&gt;link=Q;  Q-&gt;link=NULL;</a:t>
            </a:r>
          </a:p>
          <a:p>
            <a:pPr>
              <a:spcBef>
                <a:spcPct val="50000"/>
              </a:spcBef>
            </a:pPr>
            <a:r>
              <a:rPr lang="en-US" altLang="zh-CN" sz="2800" b="1"/>
              <a:t>               }</a:t>
            </a:r>
            <a:r>
              <a:rPr lang="en-US" altLang="zh-CN" b="1">
                <a:solidFill>
                  <a:srgbClr val="0000FF"/>
                </a:solidFill>
              </a:rPr>
              <a:t>          </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75ACC24-0E4D-47C5-9584-01747E1A2CE8}" type="slidenum">
              <a:rPr lang="en-US" altLang="zh-CN"/>
              <a:pPr/>
              <a:t>81</a:t>
            </a:fld>
            <a:endParaRPr lang="en-US" altLang="zh-CN"/>
          </a:p>
        </p:txBody>
      </p:sp>
      <p:sp>
        <p:nvSpPr>
          <p:cNvPr id="30722" name="Text Box 2050"/>
          <p:cNvSpPr txBox="1">
            <a:spLocks noChangeArrowheads="1"/>
          </p:cNvSpPr>
          <p:nvPr/>
        </p:nvSpPr>
        <p:spPr bwMode="auto">
          <a:xfrm>
            <a:off x="609600" y="228600"/>
            <a:ext cx="6477000" cy="4497388"/>
          </a:xfrm>
          <a:prstGeom prst="rect">
            <a:avLst/>
          </a:prstGeom>
          <a:noFill/>
          <a:ln w="9525">
            <a:noFill/>
            <a:miter lim="800000"/>
            <a:headEnd/>
            <a:tailEnd/>
          </a:ln>
          <a:effectLst/>
        </p:spPr>
        <p:txBody>
          <a:bodyPr>
            <a:spAutoFit/>
          </a:bodyPr>
          <a:lstStyle/>
          <a:p>
            <a:pPr marL="457200" indent="-457200">
              <a:spcBef>
                <a:spcPct val="50000"/>
              </a:spcBef>
              <a:buFontTx/>
              <a:buAutoNum type="arabicParenBoth" startAt="3"/>
            </a:pPr>
            <a:r>
              <a:rPr lang="en-US" altLang="zh-CN" sz="2800" b="1"/>
              <a:t>void exam1 (Stack  S) {</a:t>
            </a:r>
          </a:p>
          <a:p>
            <a:pPr marL="457200" indent="-457200">
              <a:spcBef>
                <a:spcPct val="50000"/>
              </a:spcBef>
            </a:pPr>
            <a:r>
              <a:rPr lang="en-US" altLang="zh-CN" sz="2800" b="1"/>
              <a:t>          int   i, n=0, A[255];</a:t>
            </a:r>
          </a:p>
          <a:p>
            <a:pPr marL="457200" indent="-457200">
              <a:spcBef>
                <a:spcPct val="50000"/>
              </a:spcBef>
            </a:pPr>
            <a:r>
              <a:rPr lang="en-US" altLang="zh-CN" sz="2800" b="1"/>
              <a:t>           while(!S.IsEmpty())  {</a:t>
            </a:r>
          </a:p>
          <a:p>
            <a:pPr marL="457200" indent="-457200">
              <a:spcBef>
                <a:spcPct val="50000"/>
              </a:spcBef>
            </a:pPr>
            <a:r>
              <a:rPr lang="en-US" altLang="zh-CN" sz="2800" b="1"/>
              <a:t>                n++; A[n]=S.Pop();</a:t>
            </a:r>
          </a:p>
          <a:p>
            <a:pPr marL="457200" indent="-457200">
              <a:lnSpc>
                <a:spcPct val="50000"/>
              </a:lnSpc>
              <a:spcBef>
                <a:spcPct val="50000"/>
              </a:spcBef>
            </a:pPr>
            <a:r>
              <a:rPr lang="en-US" altLang="zh-CN" sz="2800" b="1"/>
              <a:t>              }</a:t>
            </a:r>
          </a:p>
          <a:p>
            <a:pPr marL="457200" indent="-457200">
              <a:spcBef>
                <a:spcPct val="50000"/>
              </a:spcBef>
            </a:pPr>
            <a:r>
              <a:rPr lang="en-US" altLang="zh-CN" sz="2800" b="1"/>
              <a:t>           for(i=1; i&lt;=n; i++)  </a:t>
            </a:r>
          </a:p>
          <a:p>
            <a:pPr marL="457200" indent="-457200">
              <a:spcBef>
                <a:spcPct val="50000"/>
              </a:spcBef>
            </a:pPr>
            <a:r>
              <a:rPr lang="en-US" altLang="zh-CN" sz="2800" b="1"/>
              <a:t>                S.Push(A[i]);</a:t>
            </a:r>
          </a:p>
          <a:p>
            <a:pPr marL="457200" indent="-457200">
              <a:lnSpc>
                <a:spcPct val="30000"/>
              </a:lnSpc>
              <a:spcBef>
                <a:spcPct val="50000"/>
              </a:spcBef>
            </a:pPr>
            <a:r>
              <a:rPr lang="en-US" altLang="zh-CN" sz="2800" b="1"/>
              <a:t>      }</a:t>
            </a:r>
          </a:p>
        </p:txBody>
      </p:sp>
      <p:sp>
        <p:nvSpPr>
          <p:cNvPr id="30723" name="Text Box 2051"/>
          <p:cNvSpPr txBox="1">
            <a:spLocks noChangeArrowheads="1"/>
          </p:cNvSpPr>
          <p:nvPr/>
        </p:nvSpPr>
        <p:spPr bwMode="auto">
          <a:xfrm>
            <a:off x="684213" y="5430838"/>
            <a:ext cx="7848600" cy="519112"/>
          </a:xfrm>
          <a:prstGeom prst="rect">
            <a:avLst/>
          </a:prstGeom>
          <a:noFill/>
          <a:ln w="9525">
            <a:noFill/>
            <a:miter lim="800000"/>
            <a:headEnd/>
            <a:tailEnd/>
          </a:ln>
          <a:effectLst/>
        </p:spPr>
        <p:txBody>
          <a:bodyPr>
            <a:spAutoFit/>
          </a:bodyPr>
          <a:lstStyle/>
          <a:p>
            <a:pPr>
              <a:spcBef>
                <a:spcPct val="50000"/>
              </a:spcBef>
            </a:pPr>
            <a:r>
              <a:rPr lang="zh-CN" altLang="en-US" sz="2800" b="1">
                <a:solidFill>
                  <a:srgbClr val="FF0000"/>
                </a:solidFill>
              </a:rPr>
              <a:t>将栈</a:t>
            </a:r>
            <a:r>
              <a:rPr lang="en-US" altLang="zh-CN" sz="2800" b="1">
                <a:solidFill>
                  <a:srgbClr val="FF0000"/>
                </a:solidFill>
              </a:rPr>
              <a:t>S</a:t>
            </a:r>
            <a:r>
              <a:rPr lang="zh-CN" altLang="en-US" sz="2800" b="1">
                <a:solidFill>
                  <a:srgbClr val="FF0000"/>
                </a:solidFill>
              </a:rPr>
              <a:t>中元素自栈底到栈顶的内容进行颠倒存放</a:t>
            </a:r>
            <a:r>
              <a:rPr lang="en-US" altLang="zh-CN" sz="28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F61337A-7B8F-4FEF-9AE9-CD3BC26C28FC}" type="slidenum">
              <a:rPr lang="en-US" altLang="zh-CN"/>
              <a:pPr/>
              <a:t>82</a:t>
            </a:fld>
            <a:endParaRPr lang="en-US" altLang="zh-CN"/>
          </a:p>
        </p:txBody>
      </p:sp>
      <p:sp>
        <p:nvSpPr>
          <p:cNvPr id="31746" name="Text Box 2"/>
          <p:cNvSpPr txBox="1">
            <a:spLocks noChangeArrowheads="1"/>
          </p:cNvSpPr>
          <p:nvPr/>
        </p:nvSpPr>
        <p:spPr bwMode="auto">
          <a:xfrm>
            <a:off x="685800" y="381000"/>
            <a:ext cx="7467600" cy="4473575"/>
          </a:xfrm>
          <a:prstGeom prst="rect">
            <a:avLst/>
          </a:prstGeom>
          <a:noFill/>
          <a:ln w="9525">
            <a:noFill/>
            <a:miter lim="800000"/>
            <a:headEnd/>
            <a:tailEnd/>
          </a:ln>
          <a:effectLst/>
        </p:spPr>
        <p:txBody>
          <a:bodyPr>
            <a:spAutoFit/>
          </a:bodyPr>
          <a:lstStyle/>
          <a:p>
            <a:pPr>
              <a:lnSpc>
                <a:spcPct val="80000"/>
              </a:lnSpc>
              <a:spcBef>
                <a:spcPct val="50000"/>
              </a:spcBef>
            </a:pPr>
            <a:r>
              <a:rPr lang="en-US" altLang="zh-CN" b="1"/>
              <a:t>(4) void  exam2(Stack  S, Type  e) {</a:t>
            </a:r>
          </a:p>
          <a:p>
            <a:pPr>
              <a:lnSpc>
                <a:spcPct val="80000"/>
              </a:lnSpc>
              <a:spcBef>
                <a:spcPct val="50000"/>
              </a:spcBef>
            </a:pPr>
            <a:r>
              <a:rPr lang="en-US" altLang="zh-CN" b="1"/>
              <a:t>        Stack  T;  Type  d;</a:t>
            </a:r>
          </a:p>
          <a:p>
            <a:pPr>
              <a:lnSpc>
                <a:spcPct val="80000"/>
              </a:lnSpc>
              <a:spcBef>
                <a:spcPct val="50000"/>
              </a:spcBef>
            </a:pPr>
            <a:r>
              <a:rPr lang="en-US" altLang="zh-CN" b="1"/>
              <a:t>        while(!S.IsEmpty())  {</a:t>
            </a:r>
          </a:p>
          <a:p>
            <a:pPr>
              <a:lnSpc>
                <a:spcPct val="80000"/>
              </a:lnSpc>
              <a:spcBef>
                <a:spcPct val="50000"/>
              </a:spcBef>
            </a:pPr>
            <a:r>
              <a:rPr lang="en-US" altLang="zh-CN" b="1"/>
              <a:t>              d=S.Pop();</a:t>
            </a:r>
          </a:p>
          <a:p>
            <a:pPr>
              <a:lnSpc>
                <a:spcPct val="80000"/>
              </a:lnSpc>
              <a:spcBef>
                <a:spcPct val="50000"/>
              </a:spcBef>
            </a:pPr>
            <a:r>
              <a:rPr lang="en-US" altLang="zh-CN" b="1"/>
              <a:t>              if (d!=e);   T.Push(d);</a:t>
            </a:r>
          </a:p>
          <a:p>
            <a:pPr>
              <a:lnSpc>
                <a:spcPct val="60000"/>
              </a:lnSpc>
              <a:spcBef>
                <a:spcPct val="50000"/>
              </a:spcBef>
            </a:pPr>
            <a:r>
              <a:rPr lang="en-US" altLang="zh-CN" b="1"/>
              <a:t>          }</a:t>
            </a:r>
          </a:p>
          <a:p>
            <a:pPr>
              <a:lnSpc>
                <a:spcPct val="80000"/>
              </a:lnSpc>
              <a:spcBef>
                <a:spcPct val="50000"/>
              </a:spcBef>
            </a:pPr>
            <a:r>
              <a:rPr lang="en-US" altLang="zh-CN" b="1"/>
              <a:t>         while(!T.IsEmpty())  {</a:t>
            </a:r>
          </a:p>
          <a:p>
            <a:pPr>
              <a:lnSpc>
                <a:spcPct val="80000"/>
              </a:lnSpc>
              <a:spcBef>
                <a:spcPct val="50000"/>
              </a:spcBef>
            </a:pPr>
            <a:r>
              <a:rPr lang="en-US" altLang="zh-CN" b="1"/>
              <a:t>              d=T.Pop();</a:t>
            </a:r>
          </a:p>
          <a:p>
            <a:pPr>
              <a:lnSpc>
                <a:spcPct val="80000"/>
              </a:lnSpc>
              <a:spcBef>
                <a:spcPct val="50000"/>
              </a:spcBef>
            </a:pPr>
            <a:r>
              <a:rPr lang="en-US" altLang="zh-CN" b="1"/>
              <a:t>              S.Push(d);</a:t>
            </a:r>
          </a:p>
          <a:p>
            <a:pPr>
              <a:lnSpc>
                <a:spcPct val="50000"/>
              </a:lnSpc>
              <a:spcBef>
                <a:spcPct val="50000"/>
              </a:spcBef>
            </a:pPr>
            <a:r>
              <a:rPr lang="en-US" altLang="zh-CN" b="1"/>
              <a:t>          }</a:t>
            </a:r>
          </a:p>
        </p:txBody>
      </p:sp>
      <p:sp>
        <p:nvSpPr>
          <p:cNvPr id="31747" name="Text Box 3"/>
          <p:cNvSpPr txBox="1">
            <a:spLocks noChangeArrowheads="1"/>
          </p:cNvSpPr>
          <p:nvPr/>
        </p:nvSpPr>
        <p:spPr bwMode="auto">
          <a:xfrm>
            <a:off x="1744663" y="5181600"/>
            <a:ext cx="4699000" cy="579438"/>
          </a:xfrm>
          <a:prstGeom prst="rect">
            <a:avLst/>
          </a:prstGeom>
          <a:noFill/>
          <a:ln w="9525">
            <a:noFill/>
            <a:miter lim="800000"/>
            <a:headEnd/>
            <a:tailEnd/>
          </a:ln>
          <a:effectLst/>
        </p:spPr>
        <p:txBody>
          <a:bodyPr>
            <a:spAutoFit/>
          </a:bodyPr>
          <a:lstStyle/>
          <a:p>
            <a:pPr>
              <a:spcBef>
                <a:spcPct val="50000"/>
              </a:spcBef>
            </a:pPr>
            <a:r>
              <a:rPr lang="zh-CN" altLang="en-US" sz="3200" b="1">
                <a:solidFill>
                  <a:srgbClr val="FF0000"/>
                </a:solidFill>
              </a:rPr>
              <a:t>删去栈</a:t>
            </a:r>
            <a:r>
              <a:rPr lang="en-US" altLang="zh-CN" sz="3200" b="1">
                <a:solidFill>
                  <a:srgbClr val="FF0000"/>
                </a:solidFill>
              </a:rPr>
              <a:t>S</a:t>
            </a:r>
            <a:r>
              <a:rPr lang="zh-CN" altLang="en-US" sz="3200" b="1">
                <a:solidFill>
                  <a:srgbClr val="FF0000"/>
                </a:solidFill>
              </a:rPr>
              <a:t>中值为</a:t>
            </a:r>
            <a:r>
              <a:rPr lang="en-US" altLang="zh-CN" sz="3200" b="1">
                <a:solidFill>
                  <a:srgbClr val="FF0000"/>
                </a:solidFill>
              </a:rPr>
              <a:t>e</a:t>
            </a:r>
            <a:r>
              <a:rPr lang="zh-CN" altLang="en-US" sz="3200" b="1">
                <a:solidFill>
                  <a:srgbClr val="FF0000"/>
                </a:solidFill>
              </a:rPr>
              <a:t>的元素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500"/>
                                        <p:tgtEl>
                                          <p:spTgt spid="3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D5FAE59D-0460-4EB5-A4E1-414E03FB1E01}" type="slidenum">
              <a:rPr lang="en-US" altLang="zh-CN"/>
              <a:pPr/>
              <a:t>83</a:t>
            </a:fld>
            <a:endParaRPr lang="en-US" altLang="zh-CN"/>
          </a:p>
        </p:txBody>
      </p:sp>
      <p:sp>
        <p:nvSpPr>
          <p:cNvPr id="33794" name="Text Box 2"/>
          <p:cNvSpPr txBox="1">
            <a:spLocks noChangeArrowheads="1"/>
          </p:cNvSpPr>
          <p:nvPr/>
        </p:nvSpPr>
        <p:spPr bwMode="auto">
          <a:xfrm>
            <a:off x="496888" y="204788"/>
            <a:ext cx="7027862" cy="5264150"/>
          </a:xfrm>
          <a:prstGeom prst="rect">
            <a:avLst/>
          </a:prstGeom>
          <a:noFill/>
          <a:ln w="9525">
            <a:noFill/>
            <a:miter lim="800000"/>
            <a:headEnd/>
            <a:tailEnd/>
          </a:ln>
          <a:effectLst/>
        </p:spPr>
        <p:txBody>
          <a:bodyPr>
            <a:spAutoFit/>
          </a:bodyPr>
          <a:lstStyle/>
          <a:p>
            <a:pPr>
              <a:lnSpc>
                <a:spcPct val="90000"/>
              </a:lnSpc>
              <a:spcBef>
                <a:spcPct val="50000"/>
              </a:spcBef>
            </a:pPr>
            <a:r>
              <a:rPr lang="en-US" altLang="zh-CN" sz="2800" b="1"/>
              <a:t>(5) void exam3(Queue  &amp;Q)  {</a:t>
            </a:r>
          </a:p>
          <a:p>
            <a:pPr>
              <a:lnSpc>
                <a:spcPct val="90000"/>
              </a:lnSpc>
              <a:spcBef>
                <a:spcPct val="50000"/>
              </a:spcBef>
            </a:pPr>
            <a:r>
              <a:rPr lang="en-US" altLang="zh-CN" sz="2800" b="1"/>
              <a:t>          Stack S;   int  d;</a:t>
            </a:r>
          </a:p>
          <a:p>
            <a:pPr>
              <a:lnSpc>
                <a:spcPct val="90000"/>
              </a:lnSpc>
              <a:spcBef>
                <a:spcPct val="50000"/>
              </a:spcBef>
            </a:pPr>
            <a:r>
              <a:rPr lang="en-US" altLang="zh-CN" sz="2800" b="1"/>
              <a:t>           while(!Q.IsEmpty())  {</a:t>
            </a:r>
          </a:p>
          <a:p>
            <a:pPr>
              <a:lnSpc>
                <a:spcPct val="90000"/>
              </a:lnSpc>
              <a:spcBef>
                <a:spcPct val="50000"/>
              </a:spcBef>
            </a:pPr>
            <a:r>
              <a:rPr lang="en-US" altLang="zh-CN" sz="2800" b="1"/>
              <a:t>                d=Q.Leave();  S.Push(d);</a:t>
            </a:r>
          </a:p>
          <a:p>
            <a:pPr>
              <a:lnSpc>
                <a:spcPct val="90000"/>
              </a:lnSpc>
              <a:spcBef>
                <a:spcPct val="50000"/>
              </a:spcBef>
            </a:pPr>
            <a:r>
              <a:rPr lang="en-US" altLang="zh-CN" sz="2800" b="1"/>
              <a:t>            }</a:t>
            </a:r>
          </a:p>
          <a:p>
            <a:pPr>
              <a:lnSpc>
                <a:spcPct val="90000"/>
              </a:lnSpc>
              <a:spcBef>
                <a:spcPct val="50000"/>
              </a:spcBef>
            </a:pPr>
            <a:r>
              <a:rPr lang="en-US" altLang="zh-CN" sz="2800" b="1"/>
              <a:t>           while(!S.IsEmpty())  {</a:t>
            </a:r>
          </a:p>
          <a:p>
            <a:pPr>
              <a:lnSpc>
                <a:spcPct val="90000"/>
              </a:lnSpc>
              <a:spcBef>
                <a:spcPct val="50000"/>
              </a:spcBef>
            </a:pPr>
            <a:r>
              <a:rPr lang="en-US" altLang="zh-CN" sz="2800" b="1"/>
              <a:t>              d=S.Pop(S);  Q.Enter(d);</a:t>
            </a:r>
          </a:p>
          <a:p>
            <a:pPr>
              <a:lnSpc>
                <a:spcPct val="90000"/>
              </a:lnSpc>
              <a:spcBef>
                <a:spcPct val="50000"/>
              </a:spcBef>
            </a:pPr>
            <a:r>
              <a:rPr lang="en-US" altLang="zh-CN" sz="2800" b="1"/>
              <a:t>           }</a:t>
            </a:r>
          </a:p>
          <a:p>
            <a:pPr>
              <a:lnSpc>
                <a:spcPct val="90000"/>
              </a:lnSpc>
              <a:spcBef>
                <a:spcPct val="50000"/>
              </a:spcBef>
            </a:pPr>
            <a:r>
              <a:rPr lang="en-US" altLang="zh-CN" sz="2800" b="1"/>
              <a:t>        }</a:t>
            </a:r>
          </a:p>
        </p:txBody>
      </p:sp>
      <p:sp>
        <p:nvSpPr>
          <p:cNvPr id="33795" name="Text Box 3"/>
          <p:cNvSpPr txBox="1">
            <a:spLocks noChangeArrowheads="1"/>
          </p:cNvSpPr>
          <p:nvPr/>
        </p:nvSpPr>
        <p:spPr bwMode="auto">
          <a:xfrm>
            <a:off x="1763713" y="5373688"/>
            <a:ext cx="5105400" cy="579437"/>
          </a:xfrm>
          <a:prstGeom prst="rect">
            <a:avLst/>
          </a:prstGeom>
          <a:noFill/>
          <a:ln w="9525">
            <a:noFill/>
            <a:miter lim="800000"/>
            <a:headEnd/>
            <a:tailEnd/>
          </a:ln>
          <a:effectLst/>
        </p:spPr>
        <p:txBody>
          <a:bodyPr>
            <a:spAutoFit/>
          </a:bodyPr>
          <a:lstStyle/>
          <a:p>
            <a:pPr>
              <a:spcBef>
                <a:spcPct val="50000"/>
              </a:spcBef>
            </a:pPr>
            <a:r>
              <a:rPr lang="zh-CN" altLang="en-US" sz="3200" b="1">
                <a:solidFill>
                  <a:srgbClr val="FF0000"/>
                </a:solidFill>
              </a:rPr>
              <a:t>把队列中的元素颠倒</a:t>
            </a:r>
            <a:r>
              <a:rPr lang="en-US" altLang="zh-CN" sz="3200" b="1">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left)">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BEFD11D-C4EF-4081-8291-DAFD4E236BD6}" type="slidenum">
              <a:rPr lang="en-US" altLang="zh-CN"/>
              <a:pPr/>
              <a:t>84</a:t>
            </a:fld>
            <a:endParaRPr lang="en-US" altLang="zh-CN"/>
          </a:p>
        </p:txBody>
      </p:sp>
      <p:sp>
        <p:nvSpPr>
          <p:cNvPr id="34818" name="Text Box 2"/>
          <p:cNvSpPr txBox="1">
            <a:spLocks noChangeArrowheads="1"/>
          </p:cNvSpPr>
          <p:nvPr/>
        </p:nvSpPr>
        <p:spPr bwMode="auto">
          <a:xfrm>
            <a:off x="341313" y="381000"/>
            <a:ext cx="8001000" cy="5203825"/>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rPr>
              <a:t>八、写出下列程序段的输出结果（栈中元素类型为</a:t>
            </a:r>
            <a:r>
              <a:rPr lang="en-US" altLang="zh-CN" b="1">
                <a:solidFill>
                  <a:srgbClr val="FF0000"/>
                </a:solidFill>
              </a:rPr>
              <a:t>char</a:t>
            </a:r>
            <a:r>
              <a:rPr lang="zh-CN" altLang="en-US" b="1">
                <a:solidFill>
                  <a:srgbClr val="FF0000"/>
                </a:solidFill>
              </a:rPr>
              <a:t>）</a:t>
            </a:r>
          </a:p>
          <a:p>
            <a:pPr>
              <a:lnSpc>
                <a:spcPct val="80000"/>
              </a:lnSpc>
              <a:spcBef>
                <a:spcPct val="50000"/>
              </a:spcBef>
            </a:pPr>
            <a:r>
              <a:rPr lang="zh-CN" altLang="en-US" b="1"/>
              <a:t>  </a:t>
            </a:r>
            <a:r>
              <a:rPr lang="en-US" altLang="zh-CN" b="1"/>
              <a:t>(1) void  main( ) {</a:t>
            </a:r>
          </a:p>
          <a:p>
            <a:pPr>
              <a:lnSpc>
                <a:spcPct val="80000"/>
              </a:lnSpc>
              <a:spcBef>
                <a:spcPct val="50000"/>
              </a:spcBef>
            </a:pPr>
            <a:r>
              <a:rPr lang="en-US" altLang="zh-CN" b="1"/>
              <a:t>             Stack  S;</a:t>
            </a:r>
          </a:p>
          <a:p>
            <a:pPr>
              <a:lnSpc>
                <a:spcPct val="80000"/>
              </a:lnSpc>
              <a:spcBef>
                <a:spcPct val="50000"/>
              </a:spcBef>
            </a:pPr>
            <a:r>
              <a:rPr lang="en-US" altLang="zh-CN" b="1"/>
              <a:t>            x=‘c’;  y=‘k’;</a:t>
            </a:r>
          </a:p>
          <a:p>
            <a:pPr>
              <a:lnSpc>
                <a:spcPct val="80000"/>
              </a:lnSpc>
              <a:spcBef>
                <a:spcPct val="50000"/>
              </a:spcBef>
            </a:pPr>
            <a:r>
              <a:rPr lang="en-US" altLang="zh-CN" b="1"/>
              <a:t>            S.Push(x);    S.Push(‘a’ );    S.Push(y); </a:t>
            </a:r>
          </a:p>
          <a:p>
            <a:pPr>
              <a:lnSpc>
                <a:spcPct val="80000"/>
              </a:lnSpc>
              <a:spcBef>
                <a:spcPct val="50000"/>
              </a:spcBef>
            </a:pPr>
            <a:r>
              <a:rPr lang="en-US" altLang="zh-CN" b="1"/>
              <a:t>            x=S.Pop();    S.Push(‘t’);      S.Push(x);</a:t>
            </a:r>
          </a:p>
          <a:p>
            <a:pPr>
              <a:lnSpc>
                <a:spcPct val="80000"/>
              </a:lnSpc>
              <a:spcBef>
                <a:spcPct val="50000"/>
              </a:spcBef>
            </a:pPr>
            <a:r>
              <a:rPr lang="en-US" altLang="zh-CN" b="1"/>
              <a:t>            x=S.Pop();    S.Push(‘s’); </a:t>
            </a:r>
          </a:p>
          <a:p>
            <a:pPr>
              <a:lnSpc>
                <a:spcPct val="80000"/>
              </a:lnSpc>
              <a:spcBef>
                <a:spcPct val="50000"/>
              </a:spcBef>
            </a:pPr>
            <a:r>
              <a:rPr lang="en-US" altLang="zh-CN" b="1"/>
              <a:t>           while(!S.IsEmpty())  {</a:t>
            </a:r>
          </a:p>
          <a:p>
            <a:pPr>
              <a:lnSpc>
                <a:spcPct val="80000"/>
              </a:lnSpc>
              <a:spcBef>
                <a:spcPct val="50000"/>
              </a:spcBef>
            </a:pPr>
            <a:r>
              <a:rPr lang="en-US" altLang="zh-CN" b="1"/>
              <a:t>                y=S.Pop();  cout&lt;&lt;y;}</a:t>
            </a:r>
          </a:p>
          <a:p>
            <a:pPr>
              <a:lnSpc>
                <a:spcPct val="80000"/>
              </a:lnSpc>
              <a:spcBef>
                <a:spcPct val="50000"/>
              </a:spcBef>
            </a:pPr>
            <a:r>
              <a:rPr lang="en-US" altLang="zh-CN" b="1"/>
              <a:t>           cout&lt;&lt;x;</a:t>
            </a:r>
          </a:p>
          <a:p>
            <a:pPr>
              <a:lnSpc>
                <a:spcPct val="80000"/>
              </a:lnSpc>
              <a:spcBef>
                <a:spcPct val="50000"/>
              </a:spcBef>
            </a:pPr>
            <a:r>
              <a:rPr lang="en-US" altLang="zh-CN" b="1"/>
              <a:t>       }</a:t>
            </a:r>
          </a:p>
        </p:txBody>
      </p:sp>
      <p:sp>
        <p:nvSpPr>
          <p:cNvPr id="34819" name="Text Box 3"/>
          <p:cNvSpPr txBox="1">
            <a:spLocks noChangeArrowheads="1"/>
          </p:cNvSpPr>
          <p:nvPr/>
        </p:nvSpPr>
        <p:spPr bwMode="auto">
          <a:xfrm>
            <a:off x="5638800" y="4800600"/>
            <a:ext cx="2895600" cy="641350"/>
          </a:xfrm>
          <a:prstGeom prst="rect">
            <a:avLst/>
          </a:prstGeom>
          <a:noFill/>
          <a:ln w="9525">
            <a:noFill/>
            <a:miter lim="800000"/>
            <a:headEnd/>
            <a:tailEnd/>
          </a:ln>
          <a:effectLst/>
        </p:spPr>
        <p:txBody>
          <a:bodyPr>
            <a:spAutoFit/>
          </a:bodyPr>
          <a:lstStyle/>
          <a:p>
            <a:pPr>
              <a:spcBef>
                <a:spcPct val="50000"/>
              </a:spcBef>
            </a:pPr>
            <a:r>
              <a:rPr lang="zh-CN" altLang="en-US" sz="3600" b="1">
                <a:solidFill>
                  <a:srgbClr val="FF0000"/>
                </a:solidFill>
              </a:rPr>
              <a:t>结果：</a:t>
            </a:r>
            <a:r>
              <a:rPr lang="en-US" altLang="zh-CN" sz="3600" b="1">
                <a:solidFill>
                  <a:srgbClr val="FF0000"/>
                </a:solidFill>
              </a:rPr>
              <a:t>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up)">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776F9B1F-F174-48D2-8316-6B7E3456D15D}" type="slidenum">
              <a:rPr lang="en-US" altLang="zh-CN"/>
              <a:pPr/>
              <a:t>85</a:t>
            </a:fld>
            <a:endParaRPr lang="en-US" altLang="zh-CN"/>
          </a:p>
        </p:txBody>
      </p:sp>
      <p:sp>
        <p:nvSpPr>
          <p:cNvPr id="32770" name="Text Box 2"/>
          <p:cNvSpPr txBox="1">
            <a:spLocks noChangeArrowheads="1"/>
          </p:cNvSpPr>
          <p:nvPr/>
        </p:nvSpPr>
        <p:spPr bwMode="auto">
          <a:xfrm>
            <a:off x="152400" y="246063"/>
            <a:ext cx="8763000" cy="6043612"/>
          </a:xfrm>
          <a:prstGeom prst="rect">
            <a:avLst/>
          </a:prstGeom>
          <a:noFill/>
          <a:ln w="9525">
            <a:noFill/>
            <a:miter lim="800000"/>
            <a:headEnd/>
            <a:tailEnd/>
          </a:ln>
          <a:effectLst/>
        </p:spPr>
        <p:txBody>
          <a:bodyPr>
            <a:spAutoFit/>
          </a:bodyPr>
          <a:lstStyle/>
          <a:p>
            <a:pPr>
              <a:lnSpc>
                <a:spcPct val="90000"/>
              </a:lnSpc>
              <a:spcBef>
                <a:spcPct val="50000"/>
              </a:spcBef>
            </a:pPr>
            <a:r>
              <a:rPr lang="en-US" altLang="zh-CN" b="1"/>
              <a:t>(2) void  main( )  {</a:t>
            </a:r>
          </a:p>
          <a:p>
            <a:pPr>
              <a:lnSpc>
                <a:spcPct val="90000"/>
              </a:lnSpc>
              <a:spcBef>
                <a:spcPct val="50000"/>
              </a:spcBef>
            </a:pPr>
            <a:r>
              <a:rPr lang="en-US" altLang="zh-CN" b="1"/>
              <a:t>        Queue  Q; </a:t>
            </a:r>
          </a:p>
          <a:p>
            <a:pPr>
              <a:lnSpc>
                <a:spcPct val="90000"/>
              </a:lnSpc>
              <a:spcBef>
                <a:spcPct val="50000"/>
              </a:spcBef>
            </a:pPr>
            <a:r>
              <a:rPr lang="en-US" altLang="zh-CN" b="1"/>
              <a:t>        char  x=‘e’;  y=‘c’;</a:t>
            </a:r>
          </a:p>
          <a:p>
            <a:pPr>
              <a:lnSpc>
                <a:spcPct val="90000"/>
              </a:lnSpc>
              <a:spcBef>
                <a:spcPct val="50000"/>
              </a:spcBef>
            </a:pPr>
            <a:r>
              <a:rPr lang="en-US" altLang="zh-CN" b="1"/>
              <a:t>         Q.Enter(’h’);  Q.Enter(’r’);</a:t>
            </a:r>
          </a:p>
          <a:p>
            <a:pPr>
              <a:lnSpc>
                <a:spcPct val="90000"/>
              </a:lnSpc>
              <a:spcBef>
                <a:spcPct val="50000"/>
              </a:spcBef>
            </a:pPr>
            <a:r>
              <a:rPr lang="en-US" altLang="zh-CN" b="1"/>
              <a:t>         Q.Enter(y);   x=Q.Leave();  </a:t>
            </a:r>
          </a:p>
          <a:p>
            <a:pPr>
              <a:lnSpc>
                <a:spcPct val="90000"/>
              </a:lnSpc>
              <a:spcBef>
                <a:spcPct val="50000"/>
              </a:spcBef>
            </a:pPr>
            <a:r>
              <a:rPr lang="en-US" altLang="zh-CN" b="1"/>
              <a:t>         Q.Enter(x);</a:t>
            </a:r>
            <a:r>
              <a:rPr lang="en-US" altLang="zh-CN"/>
              <a:t>   </a:t>
            </a:r>
            <a:r>
              <a:rPr lang="en-US" altLang="zh-CN" b="1"/>
              <a:t>x=Q.Leave();</a:t>
            </a:r>
            <a:r>
              <a:rPr lang="en-US" altLang="zh-CN"/>
              <a:t> </a:t>
            </a:r>
            <a:endParaRPr lang="en-US" altLang="zh-CN" b="1"/>
          </a:p>
          <a:p>
            <a:pPr>
              <a:lnSpc>
                <a:spcPct val="90000"/>
              </a:lnSpc>
              <a:spcBef>
                <a:spcPct val="50000"/>
              </a:spcBef>
            </a:pPr>
            <a:r>
              <a:rPr lang="en-US" altLang="zh-CN" b="1"/>
              <a:t>         Q.Enter(’a’);  </a:t>
            </a:r>
          </a:p>
          <a:p>
            <a:pPr>
              <a:lnSpc>
                <a:spcPct val="90000"/>
              </a:lnSpc>
              <a:spcBef>
                <a:spcPct val="50000"/>
              </a:spcBef>
            </a:pPr>
            <a:r>
              <a:rPr lang="en-US" altLang="zh-CN" b="1"/>
              <a:t>         while(!Q.IsEmpty())  {</a:t>
            </a:r>
          </a:p>
          <a:p>
            <a:pPr>
              <a:lnSpc>
                <a:spcPct val="90000"/>
              </a:lnSpc>
              <a:spcBef>
                <a:spcPct val="50000"/>
              </a:spcBef>
            </a:pPr>
            <a:r>
              <a:rPr lang="en-US" altLang="zh-CN" b="1"/>
              <a:t>             y=Q.Leave();</a:t>
            </a:r>
          </a:p>
          <a:p>
            <a:pPr>
              <a:lnSpc>
                <a:spcPct val="90000"/>
              </a:lnSpc>
              <a:spcBef>
                <a:spcPct val="50000"/>
              </a:spcBef>
            </a:pPr>
            <a:r>
              <a:rPr lang="en-US" altLang="zh-CN" b="1"/>
              <a:t>             cout&lt;&lt;y;    }</a:t>
            </a:r>
          </a:p>
          <a:p>
            <a:pPr>
              <a:lnSpc>
                <a:spcPct val="90000"/>
              </a:lnSpc>
              <a:spcBef>
                <a:spcPct val="50000"/>
              </a:spcBef>
            </a:pPr>
            <a:r>
              <a:rPr lang="en-US" altLang="zh-CN" b="1"/>
              <a:t>          cout&lt;&lt;x;</a:t>
            </a:r>
          </a:p>
          <a:p>
            <a:pPr>
              <a:lnSpc>
                <a:spcPct val="90000"/>
              </a:lnSpc>
              <a:spcBef>
                <a:spcPct val="50000"/>
              </a:spcBef>
            </a:pPr>
            <a:r>
              <a:rPr lang="en-US" altLang="zh-CN" b="1"/>
              <a:t>   }</a:t>
            </a:r>
          </a:p>
        </p:txBody>
      </p:sp>
      <p:sp>
        <p:nvSpPr>
          <p:cNvPr id="32771" name="Text Box 3"/>
          <p:cNvSpPr txBox="1">
            <a:spLocks noChangeArrowheads="1"/>
          </p:cNvSpPr>
          <p:nvPr/>
        </p:nvSpPr>
        <p:spPr bwMode="auto">
          <a:xfrm>
            <a:off x="5238750" y="5091113"/>
            <a:ext cx="2573338" cy="579437"/>
          </a:xfrm>
          <a:prstGeom prst="rect">
            <a:avLst/>
          </a:prstGeom>
          <a:noFill/>
          <a:ln w="9525">
            <a:noFill/>
            <a:miter lim="800000"/>
            <a:headEnd/>
            <a:tailEnd/>
          </a:ln>
          <a:effectLst/>
        </p:spPr>
        <p:txBody>
          <a:bodyPr>
            <a:spAutoFit/>
          </a:bodyPr>
          <a:lstStyle/>
          <a:p>
            <a:r>
              <a:rPr lang="zh-CN" altLang="en-US" sz="3200" b="1">
                <a:solidFill>
                  <a:srgbClr val="FF0000"/>
                </a:solidFill>
              </a:rPr>
              <a:t>结果：</a:t>
            </a:r>
            <a:r>
              <a:rPr lang="en-US" altLang="zh-CN" sz="3200" b="1">
                <a:solidFill>
                  <a:srgbClr val="FF0000"/>
                </a:solidFill>
              </a:rPr>
              <a:t>char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up)">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10E7B76D-3691-4791-86CD-3DE9B299F31B}" type="slidenum">
              <a:rPr lang="en-US" altLang="zh-CN"/>
              <a:pPr/>
              <a:t>86</a:t>
            </a:fld>
            <a:endParaRPr lang="en-US" altLang="zh-CN"/>
          </a:p>
        </p:txBody>
      </p:sp>
      <p:sp>
        <p:nvSpPr>
          <p:cNvPr id="73730" name="Text Box 2"/>
          <p:cNvSpPr txBox="1">
            <a:spLocks noChangeArrowheads="1"/>
          </p:cNvSpPr>
          <p:nvPr/>
        </p:nvSpPr>
        <p:spPr bwMode="auto">
          <a:xfrm>
            <a:off x="323850" y="260350"/>
            <a:ext cx="8451850" cy="6080125"/>
          </a:xfrm>
          <a:prstGeom prst="rect">
            <a:avLst/>
          </a:prstGeom>
          <a:noFill/>
          <a:ln w="9525">
            <a:noFill/>
            <a:miter lim="800000"/>
            <a:headEnd/>
            <a:tailEnd/>
          </a:ln>
          <a:effectLst/>
        </p:spPr>
        <p:txBody>
          <a:bodyPr>
            <a:spAutoFit/>
          </a:bodyPr>
          <a:lstStyle/>
          <a:p>
            <a:pPr>
              <a:lnSpc>
                <a:spcPct val="110000"/>
              </a:lnSpc>
              <a:spcBef>
                <a:spcPct val="50000"/>
              </a:spcBef>
            </a:pPr>
            <a:r>
              <a:rPr lang="en-US" altLang="zh-CN" b="1" dirty="0">
                <a:solidFill>
                  <a:srgbClr val="0000FF"/>
                </a:solidFill>
              </a:rPr>
              <a:t>2-5   </a:t>
            </a:r>
            <a:r>
              <a:rPr lang="zh-CN" altLang="en-US" b="1" dirty="0">
                <a:solidFill>
                  <a:srgbClr val="0000FF"/>
                </a:solidFill>
              </a:rPr>
              <a:t>在链表类的实现中增加一个成员函数实现对表中元素置逆的操作（设原链表为 </a:t>
            </a:r>
            <a:r>
              <a:rPr lang="en-US" altLang="zh-CN" b="1" dirty="0">
                <a:solidFill>
                  <a:srgbClr val="0000FF"/>
                </a:solidFill>
              </a:rPr>
              <a:t>a</a:t>
            </a:r>
            <a:r>
              <a:rPr lang="en-US" altLang="zh-CN" b="1" baseline="-25000" dirty="0">
                <a:solidFill>
                  <a:srgbClr val="0000FF"/>
                </a:solidFill>
              </a:rPr>
              <a:t>0</a:t>
            </a:r>
            <a:r>
              <a:rPr lang="en-US" altLang="zh-CN" b="1" dirty="0">
                <a:solidFill>
                  <a:srgbClr val="0000FF"/>
                </a:solidFill>
              </a:rPr>
              <a:t>, a</a:t>
            </a:r>
            <a:r>
              <a:rPr lang="en-US" altLang="zh-CN" b="1" baseline="-25000" dirty="0">
                <a:solidFill>
                  <a:srgbClr val="0000FF"/>
                </a:solidFill>
              </a:rPr>
              <a:t>1</a:t>
            </a:r>
            <a:r>
              <a:rPr lang="en-US" altLang="zh-CN" b="1" dirty="0">
                <a:solidFill>
                  <a:srgbClr val="0000FF"/>
                </a:solidFill>
              </a:rPr>
              <a:t>, …, a</a:t>
            </a:r>
            <a:r>
              <a:rPr lang="en-US" altLang="zh-CN" b="1" baseline="-25000" dirty="0">
                <a:solidFill>
                  <a:srgbClr val="0000FF"/>
                </a:solidFill>
              </a:rPr>
              <a:t>n-2</a:t>
            </a:r>
            <a:r>
              <a:rPr lang="en-US" altLang="zh-CN" b="1" dirty="0">
                <a:solidFill>
                  <a:srgbClr val="0000FF"/>
                </a:solidFill>
              </a:rPr>
              <a:t>, a</a:t>
            </a:r>
            <a:r>
              <a:rPr lang="en-US" altLang="zh-CN" b="1" baseline="-25000" dirty="0">
                <a:solidFill>
                  <a:srgbClr val="0000FF"/>
                </a:solidFill>
              </a:rPr>
              <a:t>n-1</a:t>
            </a:r>
            <a:r>
              <a:rPr lang="zh-CN" altLang="en-US" b="1" dirty="0">
                <a:solidFill>
                  <a:srgbClr val="0000FF"/>
                </a:solidFill>
              </a:rPr>
              <a:t>；则置逆后的序列为 </a:t>
            </a:r>
            <a:r>
              <a:rPr lang="en-US" altLang="zh-CN" b="1" dirty="0">
                <a:solidFill>
                  <a:srgbClr val="0000FF"/>
                </a:solidFill>
              </a:rPr>
              <a:t>a</a:t>
            </a:r>
            <a:r>
              <a:rPr lang="en-US" altLang="zh-CN" b="1" baseline="-25000" dirty="0">
                <a:solidFill>
                  <a:srgbClr val="0000FF"/>
                </a:solidFill>
              </a:rPr>
              <a:t>n-1</a:t>
            </a:r>
            <a:r>
              <a:rPr lang="en-US" altLang="zh-CN" b="1" dirty="0">
                <a:solidFill>
                  <a:srgbClr val="0000FF"/>
                </a:solidFill>
              </a:rPr>
              <a:t>, a</a:t>
            </a:r>
            <a:r>
              <a:rPr lang="en-US" altLang="zh-CN" b="1" baseline="-25000" dirty="0">
                <a:solidFill>
                  <a:srgbClr val="0000FF"/>
                </a:solidFill>
              </a:rPr>
              <a:t>n-2</a:t>
            </a:r>
            <a:r>
              <a:rPr lang="en-US" altLang="zh-CN" b="1" dirty="0">
                <a:solidFill>
                  <a:srgbClr val="0000FF"/>
                </a:solidFill>
              </a:rPr>
              <a:t>, …,a</a:t>
            </a:r>
            <a:r>
              <a:rPr lang="en-US" altLang="zh-CN" b="1" baseline="-25000" dirty="0">
                <a:solidFill>
                  <a:srgbClr val="0000FF"/>
                </a:solidFill>
              </a:rPr>
              <a:t>1</a:t>
            </a:r>
            <a:r>
              <a:rPr lang="en-US" altLang="zh-CN" b="1" dirty="0">
                <a:solidFill>
                  <a:srgbClr val="0000FF"/>
                </a:solidFill>
              </a:rPr>
              <a:t>, a</a:t>
            </a:r>
            <a:r>
              <a:rPr lang="en-US" altLang="zh-CN" b="1" baseline="-25000" dirty="0">
                <a:solidFill>
                  <a:srgbClr val="0000FF"/>
                </a:solidFill>
              </a:rPr>
              <a:t>0</a:t>
            </a:r>
            <a:r>
              <a:rPr lang="zh-CN" altLang="en-US" b="1" dirty="0">
                <a:solidFill>
                  <a:srgbClr val="0000FF"/>
                </a:solidFill>
              </a:rPr>
              <a:t>）。对于有</a:t>
            </a:r>
            <a:r>
              <a:rPr lang="en-US" altLang="zh-CN" b="1" dirty="0">
                <a:solidFill>
                  <a:srgbClr val="0000FF"/>
                </a:solidFill>
              </a:rPr>
              <a:t>n</a:t>
            </a:r>
            <a:r>
              <a:rPr lang="zh-CN" altLang="en-US" b="1" dirty="0">
                <a:solidFill>
                  <a:srgbClr val="0000FF"/>
                </a:solidFill>
              </a:rPr>
              <a:t>个元素的线性表，你的算法的运行时间应为</a:t>
            </a:r>
            <a:r>
              <a:rPr lang="en-US" altLang="zh-CN" b="1" dirty="0">
                <a:solidFill>
                  <a:srgbClr val="0000FF"/>
                </a:solidFill>
              </a:rPr>
              <a:t>O(n)</a:t>
            </a:r>
            <a:r>
              <a:rPr lang="zh-CN" altLang="en-US" b="1" dirty="0">
                <a:solidFill>
                  <a:srgbClr val="0000FF"/>
                </a:solidFill>
              </a:rPr>
              <a:t>。</a:t>
            </a:r>
            <a:r>
              <a:rPr lang="zh-CN" altLang="en-US" dirty="0"/>
              <a:t> </a:t>
            </a:r>
            <a:r>
              <a:rPr lang="zh-CN" altLang="en-US" b="1" dirty="0">
                <a:solidFill>
                  <a:srgbClr val="FF0000"/>
                </a:solidFill>
              </a:rPr>
              <a:t> </a:t>
            </a:r>
          </a:p>
          <a:p>
            <a:pPr>
              <a:spcBef>
                <a:spcPct val="50000"/>
              </a:spcBef>
            </a:pPr>
            <a:r>
              <a:rPr lang="en-US" altLang="zh-CN" b="1" dirty="0"/>
              <a:t>void   </a:t>
            </a:r>
            <a:r>
              <a:rPr lang="en-US" altLang="zh-CN" b="1" dirty="0" err="1"/>
              <a:t>LinkList</a:t>
            </a:r>
            <a:r>
              <a:rPr lang="en-US" altLang="zh-CN" b="1" dirty="0"/>
              <a:t>:: Inverse( ) {</a:t>
            </a:r>
          </a:p>
          <a:p>
            <a:pPr>
              <a:spcBef>
                <a:spcPct val="50000"/>
              </a:spcBef>
            </a:pPr>
            <a:r>
              <a:rPr lang="en-US" altLang="zh-CN" b="1" dirty="0"/>
              <a:t>      if (head-&gt;next==NULL) return;</a:t>
            </a:r>
          </a:p>
          <a:p>
            <a:pPr>
              <a:spcBef>
                <a:spcPct val="50000"/>
              </a:spcBef>
            </a:pPr>
            <a:r>
              <a:rPr lang="en-US" altLang="zh-CN" b="1" dirty="0"/>
              <a:t>      p=head-&gt;next; head-&gt;next=NULL;</a:t>
            </a:r>
          </a:p>
          <a:p>
            <a:pPr>
              <a:spcBef>
                <a:spcPct val="50000"/>
              </a:spcBef>
            </a:pPr>
            <a:r>
              <a:rPr lang="en-US" altLang="zh-CN" b="1" dirty="0"/>
              <a:t>      while(p!=NULL) {</a:t>
            </a:r>
          </a:p>
          <a:p>
            <a:pPr>
              <a:spcBef>
                <a:spcPct val="50000"/>
              </a:spcBef>
            </a:pPr>
            <a:r>
              <a:rPr lang="en-US" altLang="zh-CN" b="1" dirty="0"/>
              <a:t>           q=p-&gt;next; p-&gt;next=head-&gt;next;</a:t>
            </a:r>
          </a:p>
          <a:p>
            <a:pPr>
              <a:spcBef>
                <a:spcPct val="50000"/>
              </a:spcBef>
            </a:pPr>
            <a:r>
              <a:rPr lang="en-US" altLang="zh-CN" b="1" dirty="0"/>
              <a:t>           head-&gt;next=p; p=q;</a:t>
            </a:r>
          </a:p>
          <a:p>
            <a:pPr>
              <a:spcBef>
                <a:spcPct val="50000"/>
              </a:spcBef>
            </a:pPr>
            <a:r>
              <a:rPr lang="en-US" altLang="zh-CN" b="1" dirty="0"/>
              <a:t>          }</a:t>
            </a:r>
          </a:p>
          <a:p>
            <a:pPr>
              <a:spcBef>
                <a:spcPct val="50000"/>
              </a:spcBef>
            </a:pPr>
            <a:r>
              <a:rPr lang="en-US" altLang="zh-CN" b="1" dirty="0"/>
              <a:t>       }</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E58B4580-246D-48EA-B72F-F1CD0AF2A695}" type="slidenum">
              <a:rPr lang="en-US" altLang="zh-CN"/>
              <a:pPr/>
              <a:t>87</a:t>
            </a:fld>
            <a:endParaRPr lang="en-US" altLang="zh-CN"/>
          </a:p>
        </p:txBody>
      </p:sp>
      <p:sp>
        <p:nvSpPr>
          <p:cNvPr id="79874" name="Text Box 2"/>
          <p:cNvSpPr txBox="1">
            <a:spLocks noChangeArrowheads="1"/>
          </p:cNvSpPr>
          <p:nvPr/>
        </p:nvSpPr>
        <p:spPr bwMode="auto">
          <a:xfrm>
            <a:off x="323850" y="836613"/>
            <a:ext cx="8353425" cy="5386387"/>
          </a:xfrm>
          <a:prstGeom prst="rect">
            <a:avLst/>
          </a:prstGeom>
          <a:noFill/>
          <a:ln w="9525">
            <a:noFill/>
            <a:miter lim="800000"/>
            <a:headEnd/>
            <a:tailEnd/>
          </a:ln>
          <a:effectLst/>
        </p:spPr>
        <p:txBody>
          <a:bodyPr>
            <a:spAutoFit/>
          </a:bodyPr>
          <a:lstStyle/>
          <a:p>
            <a:r>
              <a:rPr lang="en-US" altLang="zh-CN" b="1"/>
              <a:t>     int  Max(List&lt;Type&gt; head ) {  </a:t>
            </a:r>
            <a:endParaRPr lang="en-US" altLang="zh-CN" b="1">
              <a:solidFill>
                <a:srgbClr val="FF0000"/>
              </a:solidFill>
            </a:endParaRPr>
          </a:p>
          <a:p>
            <a:pPr>
              <a:spcBef>
                <a:spcPct val="50000"/>
              </a:spcBef>
            </a:pPr>
            <a:r>
              <a:rPr lang="en-US" altLang="zh-CN" b="1"/>
              <a:t>          if(!head-&gt;next)  return -1;</a:t>
            </a:r>
          </a:p>
          <a:p>
            <a:pPr>
              <a:spcBef>
                <a:spcPct val="50000"/>
              </a:spcBef>
            </a:pPr>
            <a:r>
              <a:rPr lang="en-US" altLang="zh-CN" b="1"/>
              <a:t>           maxvalue=-9999;  p=head-&gt;next;</a:t>
            </a:r>
          </a:p>
          <a:p>
            <a:pPr>
              <a:spcBef>
                <a:spcPct val="50000"/>
              </a:spcBef>
            </a:pPr>
            <a:r>
              <a:rPr lang="en-US" altLang="zh-CN" b="1"/>
              <a:t>           while(p) {</a:t>
            </a:r>
          </a:p>
          <a:p>
            <a:pPr>
              <a:spcBef>
                <a:spcPct val="50000"/>
              </a:spcBef>
            </a:pPr>
            <a:r>
              <a:rPr lang="en-US" altLang="zh-CN" b="1"/>
              <a:t>              if(p-&gt;data&gt;maxvalue) {</a:t>
            </a:r>
          </a:p>
          <a:p>
            <a:pPr>
              <a:spcBef>
                <a:spcPct val="50000"/>
              </a:spcBef>
            </a:pPr>
            <a:r>
              <a:rPr lang="en-US" altLang="zh-CN" b="1"/>
              <a:t>                   maxvalue=p-&gt;data;</a:t>
            </a:r>
          </a:p>
          <a:p>
            <a:pPr>
              <a:spcBef>
                <a:spcPct val="50000"/>
              </a:spcBef>
            </a:pPr>
            <a:r>
              <a:rPr lang="en-US" altLang="zh-CN" b="1"/>
              <a:t>                   p=p-&gt;next;</a:t>
            </a:r>
          </a:p>
          <a:p>
            <a:pPr>
              <a:spcBef>
                <a:spcPct val="50000"/>
              </a:spcBef>
            </a:pPr>
            <a:r>
              <a:rPr lang="en-US" altLang="zh-CN" b="1"/>
              <a:t>              }</a:t>
            </a:r>
          </a:p>
          <a:p>
            <a:pPr>
              <a:spcBef>
                <a:spcPct val="50000"/>
              </a:spcBef>
            </a:pPr>
            <a:r>
              <a:rPr lang="en-US" altLang="zh-CN" b="1"/>
              <a:t>            return  maxvalue;</a:t>
            </a:r>
          </a:p>
          <a:p>
            <a:pPr>
              <a:spcBef>
                <a:spcPct val="50000"/>
              </a:spcBef>
            </a:pPr>
            <a:r>
              <a:rPr lang="en-US" altLang="zh-CN" b="1"/>
              <a:t>           }</a:t>
            </a:r>
          </a:p>
        </p:txBody>
      </p:sp>
      <p:sp>
        <p:nvSpPr>
          <p:cNvPr id="79875" name="Rectangle 3"/>
          <p:cNvSpPr>
            <a:spLocks noChangeArrowheads="1"/>
          </p:cNvSpPr>
          <p:nvPr/>
        </p:nvSpPr>
        <p:spPr bwMode="auto">
          <a:xfrm>
            <a:off x="395288" y="260350"/>
            <a:ext cx="6310312" cy="457200"/>
          </a:xfrm>
          <a:prstGeom prst="rect">
            <a:avLst/>
          </a:prstGeom>
          <a:noFill/>
          <a:ln w="9525">
            <a:noFill/>
            <a:miter lim="800000"/>
            <a:headEnd/>
            <a:tailEnd/>
          </a:ln>
          <a:effectLst/>
        </p:spPr>
        <p:txBody>
          <a:bodyPr wrap="none">
            <a:spAutoFit/>
          </a:bodyPr>
          <a:lstStyle/>
          <a:p>
            <a:r>
              <a:rPr lang="en-US" altLang="zh-CN" b="1">
                <a:solidFill>
                  <a:srgbClr val="0000FF"/>
                </a:solidFill>
              </a:rPr>
              <a:t>4. </a:t>
            </a:r>
            <a:r>
              <a:rPr lang="zh-CN" altLang="en-US" b="1">
                <a:solidFill>
                  <a:srgbClr val="0000FF"/>
                </a:solidFill>
              </a:rPr>
              <a:t>设计一个算法，找单链表中值最大的结点。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4F2631C4-B6B7-496A-9312-D673A1A5C662}" type="slidenum">
              <a:rPr lang="en-US" altLang="zh-CN"/>
              <a:pPr/>
              <a:t>88</a:t>
            </a:fld>
            <a:endParaRPr lang="en-US" altLang="zh-CN"/>
          </a:p>
        </p:txBody>
      </p:sp>
      <p:sp>
        <p:nvSpPr>
          <p:cNvPr id="43012" name="Text Box 4"/>
          <p:cNvSpPr txBox="1">
            <a:spLocks noChangeArrowheads="1"/>
          </p:cNvSpPr>
          <p:nvPr/>
        </p:nvSpPr>
        <p:spPr bwMode="auto">
          <a:xfrm>
            <a:off x="179388" y="333375"/>
            <a:ext cx="8604250" cy="457200"/>
          </a:xfrm>
          <a:prstGeom prst="rect">
            <a:avLst/>
          </a:prstGeom>
          <a:noFill/>
          <a:ln w="9525">
            <a:noFill/>
            <a:miter lim="800000"/>
            <a:headEnd/>
            <a:tailEnd/>
          </a:ln>
          <a:effectLst/>
        </p:spPr>
        <p:txBody>
          <a:bodyPr>
            <a:spAutoFit/>
          </a:bodyPr>
          <a:lstStyle/>
          <a:p>
            <a:pPr>
              <a:spcBef>
                <a:spcPct val="50000"/>
              </a:spcBef>
            </a:pPr>
            <a:endParaRPr lang="zh-CN" altLang="zh-CN"/>
          </a:p>
        </p:txBody>
      </p:sp>
      <p:sp>
        <p:nvSpPr>
          <p:cNvPr id="43013" name="Rectangle 5"/>
          <p:cNvSpPr>
            <a:spLocks noChangeArrowheads="1"/>
          </p:cNvSpPr>
          <p:nvPr/>
        </p:nvSpPr>
        <p:spPr bwMode="auto">
          <a:xfrm>
            <a:off x="395288" y="333375"/>
            <a:ext cx="7056437" cy="4522007"/>
          </a:xfrm>
          <a:prstGeom prst="rect">
            <a:avLst/>
          </a:prstGeom>
          <a:noFill/>
          <a:ln w="9525">
            <a:noFill/>
            <a:miter lim="800000"/>
            <a:headEnd/>
            <a:tailEnd/>
          </a:ln>
          <a:effectLst/>
        </p:spPr>
        <p:txBody>
          <a:bodyPr>
            <a:spAutoFit/>
          </a:bodyPr>
          <a:lstStyle/>
          <a:p>
            <a:pPr marL="806450" indent="-806450">
              <a:spcBef>
                <a:spcPct val="50000"/>
              </a:spcBef>
            </a:pPr>
            <a:r>
              <a:rPr lang="en-US" altLang="zh-CN" sz="3200" b="1" dirty="0" smtClean="0">
                <a:solidFill>
                  <a:schemeClr val="tx2"/>
                </a:solidFill>
              </a:rPr>
              <a:t>void </a:t>
            </a:r>
            <a:r>
              <a:rPr lang="en-US" altLang="zh-CN" sz="3200" b="1" dirty="0">
                <a:solidFill>
                  <a:schemeClr val="tx2"/>
                </a:solidFill>
              </a:rPr>
              <a:t>inverse(Type A[ ], </a:t>
            </a:r>
            <a:r>
              <a:rPr lang="en-US" altLang="zh-CN" sz="3200" b="1" dirty="0" err="1">
                <a:solidFill>
                  <a:schemeClr val="tx2"/>
                </a:solidFill>
              </a:rPr>
              <a:t>int</a:t>
            </a:r>
            <a:r>
              <a:rPr lang="en-US" altLang="zh-CN" sz="3200" b="1" dirty="0">
                <a:solidFill>
                  <a:schemeClr val="tx2"/>
                </a:solidFill>
              </a:rPr>
              <a:t> n) {</a:t>
            </a:r>
          </a:p>
          <a:p>
            <a:pPr marL="806450" indent="-806450">
              <a:spcBef>
                <a:spcPct val="50000"/>
              </a:spcBef>
            </a:pPr>
            <a:r>
              <a:rPr lang="en-US" altLang="zh-CN" sz="3200" b="1" dirty="0">
                <a:solidFill>
                  <a:schemeClr val="tx2"/>
                </a:solidFill>
              </a:rPr>
              <a:t>         for(</a:t>
            </a:r>
            <a:r>
              <a:rPr lang="en-US" altLang="zh-CN" sz="3200" b="1" dirty="0" err="1">
                <a:solidFill>
                  <a:schemeClr val="tx2"/>
                </a:solidFill>
              </a:rPr>
              <a:t>i</a:t>
            </a:r>
            <a:r>
              <a:rPr lang="en-US" altLang="zh-CN" sz="3200" b="1" dirty="0">
                <a:solidFill>
                  <a:schemeClr val="tx2"/>
                </a:solidFill>
              </a:rPr>
              <a:t>=0;i&lt;n/2;i++)</a:t>
            </a:r>
          </a:p>
          <a:p>
            <a:pPr marL="806450" indent="-806450">
              <a:spcBef>
                <a:spcPct val="50000"/>
              </a:spcBef>
            </a:pPr>
            <a:r>
              <a:rPr lang="en-US" altLang="zh-CN" sz="3200" b="1" dirty="0">
                <a:solidFill>
                  <a:schemeClr val="tx2"/>
                </a:solidFill>
              </a:rPr>
              <a:t>           { temp=A[</a:t>
            </a:r>
            <a:r>
              <a:rPr lang="en-US" altLang="zh-CN" sz="3200" b="1" dirty="0" err="1">
                <a:solidFill>
                  <a:schemeClr val="tx2"/>
                </a:solidFill>
              </a:rPr>
              <a:t>i</a:t>
            </a:r>
            <a:r>
              <a:rPr lang="en-US" altLang="zh-CN" sz="3200" b="1" dirty="0">
                <a:solidFill>
                  <a:schemeClr val="tx2"/>
                </a:solidFill>
              </a:rPr>
              <a:t>];</a:t>
            </a:r>
          </a:p>
          <a:p>
            <a:pPr marL="806450" indent="-806450">
              <a:spcBef>
                <a:spcPct val="50000"/>
              </a:spcBef>
            </a:pPr>
            <a:r>
              <a:rPr lang="en-US" altLang="zh-CN" sz="3200" b="1" dirty="0">
                <a:solidFill>
                  <a:schemeClr val="tx2"/>
                </a:solidFill>
              </a:rPr>
              <a:t>             A[</a:t>
            </a:r>
            <a:r>
              <a:rPr lang="en-US" altLang="zh-CN" sz="3200" b="1" dirty="0" err="1">
                <a:solidFill>
                  <a:schemeClr val="tx2"/>
                </a:solidFill>
              </a:rPr>
              <a:t>i</a:t>
            </a:r>
            <a:r>
              <a:rPr lang="en-US" altLang="zh-CN" sz="3200" b="1" dirty="0">
                <a:solidFill>
                  <a:schemeClr val="tx2"/>
                </a:solidFill>
              </a:rPr>
              <a:t>]=A[n-1-i];</a:t>
            </a:r>
          </a:p>
          <a:p>
            <a:pPr marL="806450" indent="-806450">
              <a:spcBef>
                <a:spcPct val="50000"/>
              </a:spcBef>
            </a:pPr>
            <a:r>
              <a:rPr lang="en-US" altLang="zh-CN" sz="3200" b="1" dirty="0">
                <a:solidFill>
                  <a:schemeClr val="tx2"/>
                </a:solidFill>
              </a:rPr>
              <a:t>             A[n-1-i]=temp;</a:t>
            </a:r>
          </a:p>
          <a:p>
            <a:pPr marL="806450" indent="-806450">
              <a:lnSpc>
                <a:spcPct val="50000"/>
              </a:lnSpc>
              <a:spcBef>
                <a:spcPct val="50000"/>
              </a:spcBef>
            </a:pPr>
            <a:r>
              <a:rPr lang="en-US" altLang="zh-CN" sz="3200" b="1" dirty="0">
                <a:solidFill>
                  <a:schemeClr val="tx2"/>
                </a:solidFill>
              </a:rPr>
              <a:t>           }</a:t>
            </a:r>
          </a:p>
          <a:p>
            <a:pPr marL="806450" indent="-806450">
              <a:lnSpc>
                <a:spcPct val="40000"/>
              </a:lnSpc>
              <a:spcBef>
                <a:spcPct val="50000"/>
              </a:spcBef>
            </a:pPr>
            <a:r>
              <a:rPr lang="en-US" altLang="zh-CN" sz="3200" b="1" dirty="0">
                <a:solidFill>
                  <a:schemeClr val="tx2"/>
                </a:solidFill>
              </a:rPr>
              <a:t>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385D257-735C-4897-A934-FD9E93B78479}" type="slidenum">
              <a:rPr lang="en-US" altLang="zh-CN"/>
              <a:pPr/>
              <a:t>89</a:t>
            </a:fld>
            <a:endParaRPr lang="en-US" altLang="zh-CN"/>
          </a:p>
        </p:txBody>
      </p:sp>
      <p:sp>
        <p:nvSpPr>
          <p:cNvPr id="54276" name="Rectangle 4"/>
          <p:cNvSpPr>
            <a:spLocks noChangeArrowheads="1"/>
          </p:cNvSpPr>
          <p:nvPr/>
        </p:nvSpPr>
        <p:spPr bwMode="auto">
          <a:xfrm>
            <a:off x="323850" y="887413"/>
            <a:ext cx="8388350" cy="1370312"/>
          </a:xfrm>
          <a:prstGeom prst="rect">
            <a:avLst/>
          </a:prstGeom>
          <a:noFill/>
          <a:ln w="9525">
            <a:noFill/>
            <a:miter lim="800000"/>
            <a:headEnd/>
            <a:tailEnd/>
          </a:ln>
          <a:effectLst/>
        </p:spPr>
        <p:txBody>
          <a:bodyPr>
            <a:spAutoFit/>
          </a:bodyPr>
          <a:lstStyle/>
          <a:p>
            <a:r>
              <a:rPr lang="zh-CN" altLang="en-US" b="1" dirty="0">
                <a:solidFill>
                  <a:srgbClr val="FF0000"/>
                </a:solidFill>
              </a:rPr>
              <a:t>练习题：</a:t>
            </a:r>
          </a:p>
          <a:p>
            <a:pPr>
              <a:lnSpc>
                <a:spcPct val="130000"/>
              </a:lnSpc>
            </a:pPr>
            <a:r>
              <a:rPr lang="zh-CN" altLang="en-US" b="1" dirty="0"/>
              <a:t>（</a:t>
            </a:r>
            <a:r>
              <a:rPr lang="en-US" altLang="zh-CN" b="1" dirty="0"/>
              <a:t>1</a:t>
            </a:r>
            <a:r>
              <a:rPr lang="zh-CN" altLang="en-US" b="1" dirty="0"/>
              <a:t>）设计一个算法，找单链表中值最大的节点。</a:t>
            </a:r>
          </a:p>
          <a:p>
            <a:pPr>
              <a:lnSpc>
                <a:spcPct val="130000"/>
              </a:lnSpc>
            </a:pPr>
            <a:r>
              <a:rPr lang="zh-CN" altLang="en-US" b="1" dirty="0"/>
              <a:t>（</a:t>
            </a:r>
            <a:r>
              <a:rPr lang="en-US" altLang="zh-CN" b="1" dirty="0" smtClean="0"/>
              <a:t>2</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mment 2"/>
          <p:cNvSpPr>
            <a:spLocks noChangeArrowheads="1"/>
          </p:cNvSpPr>
          <p:nvPr/>
        </p:nvSpPr>
        <p:spPr bwMode="auto">
          <a:xfrm>
            <a:off x="228600" y="76200"/>
            <a:ext cx="1676400" cy="650875"/>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p>
            <a:pPr>
              <a:spcBef>
                <a:spcPct val="50000"/>
              </a:spcBef>
            </a:pPr>
            <a:r>
              <a:rPr kumimoji="0" lang="zh-CN" altLang="en-US" sz="3600" b="1">
                <a:solidFill>
                  <a:srgbClr val="A50021"/>
                </a:solidFill>
                <a:latin typeface="Arial" pitchFamily="34" charset="0"/>
              </a:rPr>
              <a:t>题</a:t>
            </a:r>
            <a:r>
              <a:rPr kumimoji="0" lang="en-US" altLang="zh-CN" sz="3600" b="1">
                <a:solidFill>
                  <a:srgbClr val="A50021"/>
                </a:solidFill>
                <a:latin typeface="Arial" pitchFamily="34" charset="0"/>
              </a:rPr>
              <a:t>1.19</a:t>
            </a:r>
            <a:endParaRPr lang="en-US" altLang="zh-CN" sz="1600">
              <a:solidFill>
                <a:srgbClr val="000000"/>
              </a:solidFill>
              <a:latin typeface="Arial" pitchFamily="34" charset="0"/>
            </a:endParaRPr>
          </a:p>
        </p:txBody>
      </p:sp>
      <p:sp>
        <p:nvSpPr>
          <p:cNvPr id="88067" name="Text Box 3"/>
          <p:cNvSpPr txBox="1">
            <a:spLocks noChangeArrowheads="1"/>
          </p:cNvSpPr>
          <p:nvPr/>
        </p:nvSpPr>
        <p:spPr bwMode="auto">
          <a:xfrm>
            <a:off x="228600" y="762000"/>
            <a:ext cx="8626475" cy="5927725"/>
          </a:xfrm>
          <a:prstGeom prst="rect">
            <a:avLst/>
          </a:prstGeom>
          <a:noFill/>
          <a:ln w="9525">
            <a:noFill/>
            <a:miter lim="800000"/>
            <a:headEnd/>
            <a:tailEnd/>
          </a:ln>
          <a:effectLst/>
        </p:spPr>
        <p:txBody>
          <a:bodyPr>
            <a:spAutoFit/>
          </a:bodyPr>
          <a:lstStyle/>
          <a:p>
            <a:pPr>
              <a:lnSpc>
                <a:spcPct val="110000"/>
              </a:lnSpc>
            </a:pPr>
            <a:r>
              <a:rPr lang="en-US" altLang="zh-CN" sz="3200" b="1" dirty="0" err="1">
                <a:solidFill>
                  <a:srgbClr val="996600"/>
                </a:solidFill>
              </a:rPr>
              <a:t>int</a:t>
            </a:r>
            <a:r>
              <a:rPr lang="en-US" altLang="zh-CN" sz="3200" b="1" dirty="0">
                <a:solidFill>
                  <a:srgbClr val="996600"/>
                </a:solidFill>
              </a:rPr>
              <a:t> </a:t>
            </a:r>
            <a:r>
              <a:rPr lang="en-US" altLang="zh-CN" sz="3200" dirty="0">
                <a:solidFill>
                  <a:srgbClr val="996600"/>
                </a:solidFill>
              </a:rPr>
              <a:t>cal(</a:t>
            </a:r>
            <a:r>
              <a:rPr lang="en-US" altLang="zh-CN" sz="3200" b="1" dirty="0" err="1">
                <a:solidFill>
                  <a:srgbClr val="996600"/>
                </a:solidFill>
              </a:rPr>
              <a:t>int</a:t>
            </a:r>
            <a:r>
              <a:rPr lang="en-US" altLang="zh-CN" sz="3200" dirty="0">
                <a:solidFill>
                  <a:srgbClr val="996600"/>
                </a:solidFill>
              </a:rPr>
              <a:t> a[],  </a:t>
            </a:r>
            <a:r>
              <a:rPr lang="en-US" altLang="zh-CN" sz="3200" b="1" dirty="0" err="1">
                <a:solidFill>
                  <a:srgbClr val="996600"/>
                </a:solidFill>
              </a:rPr>
              <a:t>int</a:t>
            </a:r>
            <a:r>
              <a:rPr lang="en-US" altLang="zh-CN" sz="3200" dirty="0">
                <a:solidFill>
                  <a:srgbClr val="996600"/>
                </a:solidFill>
              </a:rPr>
              <a:t> </a:t>
            </a:r>
            <a:r>
              <a:rPr lang="en-US" altLang="zh-CN" sz="3200" dirty="0" err="1">
                <a:solidFill>
                  <a:srgbClr val="996600"/>
                </a:solidFill>
              </a:rPr>
              <a:t>arrsize</a:t>
            </a:r>
            <a:r>
              <a:rPr lang="en-US" altLang="zh-CN" sz="3200" dirty="0">
                <a:solidFill>
                  <a:srgbClr val="996600"/>
                </a:solidFill>
              </a:rPr>
              <a:t>,  </a:t>
            </a:r>
            <a:r>
              <a:rPr lang="en-US" altLang="zh-CN" sz="3200" b="1" dirty="0" err="1">
                <a:solidFill>
                  <a:srgbClr val="996600"/>
                </a:solidFill>
              </a:rPr>
              <a:t>int</a:t>
            </a:r>
            <a:r>
              <a:rPr lang="en-US" altLang="zh-CN" sz="3200" dirty="0">
                <a:solidFill>
                  <a:srgbClr val="996600"/>
                </a:solidFill>
              </a:rPr>
              <a:t> n ) </a:t>
            </a:r>
            <a:r>
              <a:rPr lang="en-US" altLang="zh-CN" sz="3200" b="1" dirty="0">
                <a:solidFill>
                  <a:srgbClr val="996600"/>
                </a:solidFill>
              </a:rPr>
              <a:t>{</a:t>
            </a:r>
            <a:endParaRPr lang="en-US" altLang="zh-CN" sz="3200" dirty="0">
              <a:solidFill>
                <a:srgbClr val="996600"/>
              </a:solidFill>
            </a:endParaRPr>
          </a:p>
          <a:p>
            <a:pPr>
              <a:lnSpc>
                <a:spcPct val="110000"/>
              </a:lnSpc>
            </a:pPr>
            <a:r>
              <a:rPr lang="en-US" altLang="zh-CN" sz="3200" dirty="0">
                <a:solidFill>
                  <a:srgbClr val="996600"/>
                </a:solidFill>
              </a:rPr>
              <a:t>   // </a:t>
            </a:r>
            <a:r>
              <a:rPr lang="zh-CN" altLang="zh-CN" sz="2800" dirty="0">
                <a:solidFill>
                  <a:srgbClr val="996600"/>
                </a:solidFill>
                <a:ea typeface="楷体_GB2312" pitchFamily="49" charset="-122"/>
              </a:rPr>
              <a:t>计算(</a:t>
            </a:r>
            <a:r>
              <a:rPr lang="en-US" altLang="zh-CN" sz="2800" dirty="0" err="1">
                <a:solidFill>
                  <a:srgbClr val="996600"/>
                </a:solidFill>
                <a:ea typeface="楷体_GB2312" pitchFamily="49" charset="-122"/>
              </a:rPr>
              <a:t>i</a:t>
            </a:r>
            <a:r>
              <a:rPr lang="en-US" altLang="zh-CN" sz="2800" dirty="0">
                <a:solidFill>
                  <a:srgbClr val="996600"/>
                </a:solidFill>
                <a:ea typeface="楷体_GB2312" pitchFamily="49" charset="-122"/>
              </a:rPr>
              <a:t>!•2i)</a:t>
            </a:r>
            <a:r>
              <a:rPr lang="zh-CN" altLang="zh-CN" sz="2800" dirty="0">
                <a:solidFill>
                  <a:srgbClr val="996600"/>
                </a:solidFill>
                <a:ea typeface="楷体_GB2312" pitchFamily="49" charset="-122"/>
              </a:rPr>
              <a:t>存入</a:t>
            </a:r>
            <a:r>
              <a:rPr lang="en-US" altLang="zh-CN" sz="2800" dirty="0">
                <a:solidFill>
                  <a:srgbClr val="996600"/>
                </a:solidFill>
                <a:ea typeface="楷体_GB2312" pitchFamily="49" charset="-122"/>
              </a:rPr>
              <a:t>a[</a:t>
            </a:r>
            <a:r>
              <a:rPr lang="en-US" altLang="zh-CN" sz="2800" dirty="0" err="1">
                <a:solidFill>
                  <a:srgbClr val="996600"/>
                </a:solidFill>
                <a:ea typeface="楷体_GB2312" pitchFamily="49" charset="-122"/>
              </a:rPr>
              <a:t>i</a:t>
            </a:r>
            <a:r>
              <a:rPr lang="en-US" altLang="zh-CN" sz="2800" dirty="0">
                <a:solidFill>
                  <a:srgbClr val="996600"/>
                </a:solidFill>
                <a:ea typeface="楷体_GB2312" pitchFamily="49" charset="-122"/>
              </a:rPr>
              <a:t>]</a:t>
            </a:r>
            <a:r>
              <a:rPr lang="zh-CN" altLang="en-US" sz="2800" dirty="0">
                <a:solidFill>
                  <a:srgbClr val="996600"/>
                </a:solidFill>
                <a:ea typeface="楷体_GB2312" pitchFamily="49" charset="-122"/>
              </a:rPr>
              <a:t>，</a:t>
            </a:r>
            <a:r>
              <a:rPr lang="en-US" altLang="zh-CN" sz="2800" dirty="0">
                <a:solidFill>
                  <a:srgbClr val="996600"/>
                </a:solidFill>
                <a:ea typeface="楷体_GB2312" pitchFamily="49" charset="-122"/>
              </a:rPr>
              <a:t>1</a:t>
            </a:r>
            <a:r>
              <a:rPr lang="en-US" altLang="zh-CN" sz="2800" dirty="0">
                <a:solidFill>
                  <a:srgbClr val="996600"/>
                </a:solidFill>
              </a:rPr>
              <a:t>≤i≤n, </a:t>
            </a:r>
            <a:r>
              <a:rPr lang="zh-CN" altLang="zh-CN" sz="2800" dirty="0">
                <a:solidFill>
                  <a:srgbClr val="996600"/>
                </a:solidFill>
                <a:ea typeface="楷体_GB2312" pitchFamily="49" charset="-122"/>
              </a:rPr>
              <a:t>若</a:t>
            </a:r>
            <a:r>
              <a:rPr lang="en-US" altLang="zh-CN" sz="2800" dirty="0">
                <a:solidFill>
                  <a:srgbClr val="996600"/>
                </a:solidFill>
              </a:rPr>
              <a:t>n&gt;</a:t>
            </a:r>
            <a:r>
              <a:rPr lang="en-US" altLang="zh-CN" sz="2800" dirty="0" err="1">
                <a:solidFill>
                  <a:srgbClr val="996600"/>
                </a:solidFill>
              </a:rPr>
              <a:t>arrsize</a:t>
            </a:r>
            <a:r>
              <a:rPr lang="en-US" altLang="zh-CN" sz="2800" dirty="0">
                <a:solidFill>
                  <a:srgbClr val="996600"/>
                </a:solidFill>
              </a:rPr>
              <a:t>, </a:t>
            </a:r>
            <a:r>
              <a:rPr lang="zh-CN" altLang="zh-CN" sz="2800" dirty="0">
                <a:solidFill>
                  <a:srgbClr val="996600"/>
                </a:solidFill>
                <a:ea typeface="楷体_GB2312" pitchFamily="49" charset="-122"/>
              </a:rPr>
              <a:t>则返回</a:t>
            </a:r>
            <a:r>
              <a:rPr lang="zh-CN" altLang="zh-CN" sz="2800" dirty="0">
                <a:solidFill>
                  <a:srgbClr val="996600"/>
                </a:solidFill>
              </a:rPr>
              <a:t>-1,</a:t>
            </a:r>
          </a:p>
          <a:p>
            <a:pPr>
              <a:lnSpc>
                <a:spcPct val="110000"/>
              </a:lnSpc>
            </a:pPr>
            <a:r>
              <a:rPr lang="zh-CN" altLang="zh-CN" sz="2800" dirty="0">
                <a:solidFill>
                  <a:srgbClr val="996600"/>
                </a:solidFill>
              </a:rPr>
              <a:t>   // </a:t>
            </a:r>
            <a:r>
              <a:rPr lang="zh-CN" altLang="zh-CN" sz="2800" dirty="0">
                <a:solidFill>
                  <a:srgbClr val="996600"/>
                </a:solidFill>
                <a:ea typeface="楷体_GB2312" pitchFamily="49" charset="-122"/>
              </a:rPr>
              <a:t>若</a:t>
            </a:r>
            <a:r>
              <a:rPr lang="en-US" altLang="zh-CN" sz="2800" dirty="0">
                <a:solidFill>
                  <a:srgbClr val="996600"/>
                </a:solidFill>
                <a:ea typeface="楷体_GB2312" pitchFamily="49" charset="-122"/>
              </a:rPr>
              <a:t>k!•2k (1</a:t>
            </a:r>
            <a:r>
              <a:rPr lang="en-US" altLang="zh-CN" sz="2800" dirty="0">
                <a:solidFill>
                  <a:srgbClr val="996600"/>
                </a:solidFill>
              </a:rPr>
              <a:t>≤k≤n)</a:t>
            </a:r>
            <a:r>
              <a:rPr lang="zh-CN" altLang="en-US" sz="2800" dirty="0">
                <a:solidFill>
                  <a:srgbClr val="996600"/>
                </a:solidFill>
                <a:ea typeface="楷体_GB2312" pitchFamily="49" charset="-122"/>
              </a:rPr>
              <a:t>出界，则返回</a:t>
            </a:r>
            <a:r>
              <a:rPr lang="en-US" altLang="zh-CN" sz="2800" dirty="0">
                <a:solidFill>
                  <a:srgbClr val="996600"/>
                </a:solidFill>
              </a:rPr>
              <a:t>-2, </a:t>
            </a:r>
            <a:r>
              <a:rPr lang="zh-CN" altLang="en-US" sz="2800" dirty="0">
                <a:solidFill>
                  <a:srgbClr val="996600"/>
                </a:solidFill>
                <a:ea typeface="楷体_GB2312" pitchFamily="49" charset="-122"/>
              </a:rPr>
              <a:t>否则返回</a:t>
            </a:r>
            <a:r>
              <a:rPr lang="en-US" altLang="zh-CN" sz="2800" dirty="0">
                <a:solidFill>
                  <a:srgbClr val="996600"/>
                </a:solidFill>
              </a:rPr>
              <a:t>0</a:t>
            </a:r>
            <a:endParaRPr lang="en-US" altLang="zh-CN" sz="3200" dirty="0">
              <a:solidFill>
                <a:srgbClr val="996600"/>
              </a:solidFill>
            </a:endParaRPr>
          </a:p>
          <a:p>
            <a:pPr>
              <a:lnSpc>
                <a:spcPct val="110000"/>
              </a:lnSpc>
            </a:pPr>
            <a:r>
              <a:rPr lang="en-US" altLang="zh-CN" sz="3200" dirty="0">
                <a:solidFill>
                  <a:srgbClr val="996600"/>
                </a:solidFill>
              </a:rPr>
              <a:t>  </a:t>
            </a:r>
            <a:r>
              <a:rPr lang="en-US" altLang="zh-CN" sz="3200" b="1" dirty="0">
                <a:solidFill>
                  <a:srgbClr val="996600"/>
                </a:solidFill>
              </a:rPr>
              <a:t> if </a:t>
            </a:r>
            <a:r>
              <a:rPr lang="en-US" altLang="zh-CN" sz="3200" dirty="0">
                <a:solidFill>
                  <a:srgbClr val="996600"/>
                </a:solidFill>
              </a:rPr>
              <a:t>( n&lt;1 || </a:t>
            </a:r>
            <a:r>
              <a:rPr lang="en-US" altLang="zh-CN" sz="3200" dirty="0" err="1">
                <a:solidFill>
                  <a:srgbClr val="996600"/>
                </a:solidFill>
              </a:rPr>
              <a:t>arrsize</a:t>
            </a:r>
            <a:r>
              <a:rPr lang="en-US" altLang="zh-CN" sz="3200" dirty="0">
                <a:solidFill>
                  <a:srgbClr val="996600"/>
                </a:solidFill>
              </a:rPr>
              <a:t>&lt;n )  </a:t>
            </a:r>
            <a:r>
              <a:rPr lang="en-US" altLang="zh-CN" sz="3200" b="1" dirty="0">
                <a:solidFill>
                  <a:srgbClr val="996600"/>
                </a:solidFill>
              </a:rPr>
              <a:t>return</a:t>
            </a:r>
            <a:r>
              <a:rPr lang="en-US" altLang="zh-CN" sz="3200" dirty="0">
                <a:solidFill>
                  <a:srgbClr val="996600"/>
                </a:solidFill>
              </a:rPr>
              <a:t> -1;</a:t>
            </a:r>
          </a:p>
          <a:p>
            <a:pPr>
              <a:lnSpc>
                <a:spcPct val="110000"/>
              </a:lnSpc>
            </a:pPr>
            <a:r>
              <a:rPr lang="en-US" altLang="zh-CN" sz="3200" dirty="0">
                <a:solidFill>
                  <a:srgbClr val="996600"/>
                </a:solidFill>
              </a:rPr>
              <a:t>   a[1] = 2;  </a:t>
            </a:r>
            <a:r>
              <a:rPr lang="en-US" altLang="zh-CN" sz="3200" dirty="0" err="1">
                <a:solidFill>
                  <a:srgbClr val="996600"/>
                </a:solidFill>
              </a:rPr>
              <a:t>i</a:t>
            </a:r>
            <a:r>
              <a:rPr lang="en-US" altLang="zh-CN" sz="3200" dirty="0">
                <a:solidFill>
                  <a:srgbClr val="996600"/>
                </a:solidFill>
              </a:rPr>
              <a:t> = 2;</a:t>
            </a:r>
          </a:p>
          <a:p>
            <a:pPr>
              <a:lnSpc>
                <a:spcPct val="110000"/>
              </a:lnSpc>
            </a:pPr>
            <a:endParaRPr lang="en-US" altLang="zh-CN" sz="3200" b="1" dirty="0">
              <a:solidFill>
                <a:srgbClr val="996600"/>
              </a:solidFill>
            </a:endParaRPr>
          </a:p>
          <a:p>
            <a:pPr>
              <a:lnSpc>
                <a:spcPct val="110000"/>
              </a:lnSpc>
            </a:pPr>
            <a:endParaRPr lang="en-US" altLang="zh-CN" sz="3200" b="1" dirty="0">
              <a:solidFill>
                <a:srgbClr val="996600"/>
              </a:solidFill>
            </a:endParaRPr>
          </a:p>
          <a:p>
            <a:pPr>
              <a:lnSpc>
                <a:spcPct val="110000"/>
              </a:lnSpc>
            </a:pPr>
            <a:endParaRPr lang="en-US" altLang="zh-CN" sz="3200" b="1" dirty="0">
              <a:solidFill>
                <a:srgbClr val="996600"/>
              </a:solidFill>
            </a:endParaRPr>
          </a:p>
          <a:p>
            <a:pPr>
              <a:lnSpc>
                <a:spcPct val="110000"/>
              </a:lnSpc>
            </a:pPr>
            <a:r>
              <a:rPr lang="en-US" altLang="zh-CN" sz="3200" b="1" dirty="0">
                <a:solidFill>
                  <a:srgbClr val="996600"/>
                </a:solidFill>
              </a:rPr>
              <a:t>   if</a:t>
            </a:r>
            <a:r>
              <a:rPr lang="en-US" altLang="zh-CN" sz="3200" dirty="0">
                <a:solidFill>
                  <a:srgbClr val="996600"/>
                </a:solidFill>
              </a:rPr>
              <a:t> (</a:t>
            </a:r>
            <a:r>
              <a:rPr lang="en-US" altLang="zh-CN" sz="3200" dirty="0" err="1">
                <a:solidFill>
                  <a:srgbClr val="996600"/>
                </a:solidFill>
              </a:rPr>
              <a:t>i</a:t>
            </a:r>
            <a:r>
              <a:rPr lang="en-US" altLang="zh-CN" sz="3200" dirty="0">
                <a:solidFill>
                  <a:srgbClr val="996600"/>
                </a:solidFill>
              </a:rPr>
              <a:t>&gt;n)  </a:t>
            </a:r>
            <a:r>
              <a:rPr lang="en-US" altLang="zh-CN" sz="3200" b="1" dirty="0">
                <a:solidFill>
                  <a:srgbClr val="996600"/>
                </a:solidFill>
              </a:rPr>
              <a:t>return</a:t>
            </a:r>
            <a:r>
              <a:rPr lang="en-US" altLang="zh-CN" sz="3200" dirty="0">
                <a:solidFill>
                  <a:srgbClr val="996600"/>
                </a:solidFill>
              </a:rPr>
              <a:t> 0;</a:t>
            </a:r>
          </a:p>
          <a:p>
            <a:pPr>
              <a:lnSpc>
                <a:spcPct val="110000"/>
              </a:lnSpc>
            </a:pPr>
            <a:r>
              <a:rPr lang="en-US" altLang="zh-CN" sz="3200" dirty="0">
                <a:solidFill>
                  <a:srgbClr val="996600"/>
                </a:solidFill>
              </a:rPr>
              <a:t>   </a:t>
            </a:r>
            <a:r>
              <a:rPr lang="en-US" altLang="zh-CN" sz="3200" b="1" dirty="0">
                <a:solidFill>
                  <a:srgbClr val="996600"/>
                </a:solidFill>
              </a:rPr>
              <a:t>else  return</a:t>
            </a:r>
            <a:r>
              <a:rPr lang="en-US" altLang="zh-CN" sz="3200" dirty="0">
                <a:solidFill>
                  <a:srgbClr val="996600"/>
                </a:solidFill>
              </a:rPr>
              <a:t> -2;</a:t>
            </a:r>
          </a:p>
          <a:p>
            <a:pPr>
              <a:lnSpc>
                <a:spcPct val="110000"/>
              </a:lnSpc>
            </a:pPr>
            <a:r>
              <a:rPr lang="en-US" altLang="zh-CN" sz="3200" dirty="0">
                <a:solidFill>
                  <a:srgbClr val="996600"/>
                </a:solidFill>
              </a:rPr>
              <a:t>}</a:t>
            </a:r>
          </a:p>
        </p:txBody>
      </p:sp>
      <p:sp>
        <p:nvSpPr>
          <p:cNvPr id="88068" name="Text Box 4"/>
          <p:cNvSpPr txBox="1">
            <a:spLocks noChangeArrowheads="1"/>
          </p:cNvSpPr>
          <p:nvPr/>
        </p:nvSpPr>
        <p:spPr bwMode="auto">
          <a:xfrm>
            <a:off x="593725" y="3429000"/>
            <a:ext cx="7291388" cy="1711325"/>
          </a:xfrm>
          <a:prstGeom prst="rect">
            <a:avLst/>
          </a:prstGeom>
          <a:solidFill>
            <a:srgbClr val="FFCC99">
              <a:alpha val="50000"/>
            </a:srgbClr>
          </a:solidFill>
          <a:ln w="9525">
            <a:solidFill>
              <a:srgbClr val="FF6600"/>
            </a:solidFill>
            <a:miter lim="800000"/>
            <a:headEnd/>
            <a:tailEnd/>
          </a:ln>
          <a:effectLst/>
        </p:spPr>
        <p:txBody>
          <a:bodyPr wrap="none">
            <a:spAutoFit/>
          </a:bodyPr>
          <a:lstStyle/>
          <a:p>
            <a:pPr>
              <a:lnSpc>
                <a:spcPct val="110000"/>
              </a:lnSpc>
            </a:pPr>
            <a:r>
              <a:rPr lang="en-US" altLang="zh-CN" sz="3200" b="1">
                <a:solidFill>
                  <a:srgbClr val="996600"/>
                </a:solidFill>
              </a:rPr>
              <a:t>while</a:t>
            </a:r>
            <a:r>
              <a:rPr lang="en-US" altLang="zh-CN" sz="3200">
                <a:solidFill>
                  <a:srgbClr val="996600"/>
                </a:solidFill>
              </a:rPr>
              <a:t> </a:t>
            </a:r>
            <a:r>
              <a:rPr lang="en-US" altLang="zh-CN" sz="3200">
                <a:solidFill>
                  <a:srgbClr val="FF0000"/>
                </a:solidFill>
              </a:rPr>
              <a:t>(i&lt;=n </a:t>
            </a:r>
            <a:r>
              <a:rPr lang="en-US" altLang="zh-CN" sz="3200" b="1">
                <a:solidFill>
                  <a:srgbClr val="FF0000"/>
                </a:solidFill>
              </a:rPr>
              <a:t>&amp;&amp; </a:t>
            </a:r>
            <a:r>
              <a:rPr lang="en-US" altLang="zh-CN" sz="3200">
                <a:solidFill>
                  <a:srgbClr val="FF0000"/>
                </a:solidFill>
              </a:rPr>
              <a:t>a[i-1]&lt;=MAXINT/(2*i))</a:t>
            </a:r>
            <a:r>
              <a:rPr lang="en-US" altLang="zh-CN" sz="3200">
                <a:solidFill>
                  <a:srgbClr val="996600"/>
                </a:solidFill>
              </a:rPr>
              <a:t> </a:t>
            </a:r>
            <a:r>
              <a:rPr lang="en-US" altLang="zh-CN" sz="3200" b="1">
                <a:solidFill>
                  <a:srgbClr val="996600"/>
                </a:solidFill>
              </a:rPr>
              <a:t>{</a:t>
            </a:r>
            <a:endParaRPr lang="en-US" altLang="zh-CN" sz="3200">
              <a:solidFill>
                <a:srgbClr val="996600"/>
              </a:solidFill>
            </a:endParaRPr>
          </a:p>
          <a:p>
            <a:pPr>
              <a:lnSpc>
                <a:spcPct val="110000"/>
              </a:lnSpc>
            </a:pPr>
            <a:r>
              <a:rPr lang="en-US" altLang="zh-CN" sz="3200">
                <a:solidFill>
                  <a:srgbClr val="996600"/>
                </a:solidFill>
              </a:rPr>
              <a:t>       a[i]=a[i-1]*2*i;    i++;</a:t>
            </a:r>
          </a:p>
          <a:p>
            <a:pPr>
              <a:lnSpc>
                <a:spcPct val="110000"/>
              </a:lnSpc>
            </a:pPr>
            <a:r>
              <a:rPr lang="en-US" altLang="zh-CN" sz="3200" b="1">
                <a:solidFill>
                  <a:srgbClr val="996600"/>
                </a:solidFill>
              </a:rPr>
              <a:t>}</a:t>
            </a:r>
            <a:endParaRPr lang="en-US" altLang="zh-CN" sz="2400"/>
          </a:p>
        </p:txBody>
      </p:sp>
      <p:graphicFrame>
        <p:nvGraphicFramePr>
          <p:cNvPr id="88069" name="Object 5">
            <a:hlinkClick r:id="" action="ppaction://hlinkshowjump?jump=firstslide" highlightClick="1"/>
          </p:cNvPr>
          <p:cNvGraphicFramePr>
            <a:graphicFrameLocks noChangeAspect="1"/>
          </p:cNvGraphicFramePr>
          <p:nvPr/>
        </p:nvGraphicFramePr>
        <p:xfrm>
          <a:off x="8153400" y="5867400"/>
          <a:ext cx="701675" cy="762000"/>
        </p:xfrm>
        <a:graphic>
          <a:graphicData uri="http://schemas.openxmlformats.org/presentationml/2006/ole">
            <p:oleObj spid="_x0000_s96258" name="剪辑" r:id="rId3" imgW="790920" imgH="858600" progId="">
              <p:embed/>
            </p:oleObj>
          </a:graphicData>
        </a:graphic>
      </p:graphicFrame>
      <p:sp>
        <p:nvSpPr>
          <p:cNvPr id="88070" name="Text Box 6">
            <a:hlinkClick r:id="" action="ppaction://hlinkshowjump?jump=firstslide"/>
          </p:cNvPr>
          <p:cNvSpPr txBox="1">
            <a:spLocks noChangeArrowheads="1"/>
          </p:cNvSpPr>
          <p:nvPr/>
        </p:nvSpPr>
        <p:spPr bwMode="auto">
          <a:xfrm>
            <a:off x="8137525" y="6040438"/>
            <a:ext cx="800100" cy="457200"/>
          </a:xfrm>
          <a:prstGeom prst="rect">
            <a:avLst/>
          </a:prstGeom>
          <a:noFill/>
          <a:ln w="9525">
            <a:noFill/>
            <a:miter lim="800000"/>
            <a:headEnd/>
            <a:tailEnd/>
          </a:ln>
          <a:effectLst/>
        </p:spPr>
        <p:txBody>
          <a:bodyPr wrap="none">
            <a:spAutoFit/>
          </a:bodyPr>
          <a:lstStyle/>
          <a:p>
            <a:r>
              <a:rPr lang="zh-CN" altLang="en-US" sz="2400" b="1">
                <a:solidFill>
                  <a:srgbClr val="800000"/>
                </a:solidFill>
                <a:ea typeface="隶书" pitchFamily="49" charset="-122"/>
              </a:rPr>
              <a:t>返回</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blinds(horizontal)">
                                      <p:cBhvr>
                                        <p:cTn id="7" dur="500"/>
                                        <p:tgtEl>
                                          <p:spTgt spid="880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blinds(vertical)">
                                      <p:cBhvr>
                                        <p:cTn id="12" dur="500"/>
                                        <p:tgtEl>
                                          <p:spTgt spid="88068"/>
                                        </p:tgtEl>
                                      </p:cBhvr>
                                    </p:animEffect>
                                  </p:childTnLst>
                                </p:cTn>
                              </p:par>
                            </p:childTnLst>
                          </p:cTn>
                        </p:par>
                        <p:par>
                          <p:cTn id="13" fill="hold">
                            <p:stCondLst>
                              <p:cond delay="500"/>
                            </p:stCondLst>
                            <p:childTnLst>
                              <p:par>
                                <p:cTn id="14" presetID="2" presetClass="entr" presetSubtype="6" fill="hold" nodeType="afterEffect">
                                  <p:stCondLst>
                                    <p:cond delay="0"/>
                                  </p:stCondLst>
                                  <p:childTnLst>
                                    <p:set>
                                      <p:cBhvr>
                                        <p:cTn id="15" dur="1" fill="hold">
                                          <p:stCondLst>
                                            <p:cond delay="0"/>
                                          </p:stCondLst>
                                        </p:cTn>
                                        <p:tgtEl>
                                          <p:spTgt spid="88069"/>
                                        </p:tgtEl>
                                        <p:attrNameLst>
                                          <p:attrName>style.visibility</p:attrName>
                                        </p:attrNameLst>
                                      </p:cBhvr>
                                      <p:to>
                                        <p:strVal val="visible"/>
                                      </p:to>
                                    </p:set>
                                    <p:anim calcmode="lin" valueType="num">
                                      <p:cBhvr additive="base">
                                        <p:cTn id="16" dur="500" fill="hold"/>
                                        <p:tgtEl>
                                          <p:spTgt spid="88069"/>
                                        </p:tgtEl>
                                        <p:attrNameLst>
                                          <p:attrName>ppt_x</p:attrName>
                                        </p:attrNameLst>
                                      </p:cBhvr>
                                      <p:tavLst>
                                        <p:tav tm="0">
                                          <p:val>
                                            <p:strVal val="1+#ppt_w/2"/>
                                          </p:val>
                                        </p:tav>
                                        <p:tav tm="100000">
                                          <p:val>
                                            <p:strVal val="#ppt_x"/>
                                          </p:val>
                                        </p:tav>
                                      </p:tavLst>
                                    </p:anim>
                                    <p:anim calcmode="lin" valueType="num">
                                      <p:cBhvr additive="base">
                                        <p:cTn id="17" dur="500" fill="hold"/>
                                        <p:tgtEl>
                                          <p:spTgt spid="88069"/>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88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utoUpdateAnimBg="0"/>
      <p:bldP spid="88068" grpId="0" animBg="1" autoUpdateAnimBg="0"/>
      <p:bldP spid="88070"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848B00F-23BD-4521-B30B-03AB9D0F6B94}" type="slidenum">
              <a:rPr lang="en-US" altLang="zh-CN"/>
              <a:pPr/>
              <a:t>90</a:t>
            </a:fld>
            <a:endParaRPr lang="en-US" altLang="zh-CN"/>
          </a:p>
        </p:txBody>
      </p:sp>
      <p:sp>
        <p:nvSpPr>
          <p:cNvPr id="52228" name="Text Box 4"/>
          <p:cNvSpPr txBox="1">
            <a:spLocks noChangeArrowheads="1"/>
          </p:cNvSpPr>
          <p:nvPr/>
        </p:nvSpPr>
        <p:spPr bwMode="auto">
          <a:xfrm>
            <a:off x="179388" y="476250"/>
            <a:ext cx="9393272" cy="6666440"/>
          </a:xfrm>
          <a:prstGeom prst="rect">
            <a:avLst/>
          </a:prstGeom>
          <a:noFill/>
          <a:ln w="9525">
            <a:noFill/>
            <a:miter lim="800000"/>
            <a:headEnd/>
            <a:tailEnd/>
          </a:ln>
          <a:effectLst/>
        </p:spPr>
        <p:txBody>
          <a:bodyPr wrap="square">
            <a:spAutoFit/>
          </a:bodyPr>
          <a:lstStyle/>
          <a:p>
            <a:pPr>
              <a:lnSpc>
                <a:spcPct val="130000"/>
              </a:lnSpc>
            </a:pPr>
            <a:r>
              <a:rPr lang="zh-CN" altLang="en-US" b="1" dirty="0" smtClean="0"/>
              <a:t>设计一个算法，在非递减的单链表中删除值相同的多余节点。</a:t>
            </a:r>
          </a:p>
          <a:p>
            <a:pPr>
              <a:spcBef>
                <a:spcPct val="50000"/>
              </a:spcBef>
            </a:pPr>
            <a:r>
              <a:rPr lang="en-US" altLang="zh-CN" b="1" dirty="0" smtClean="0"/>
              <a:t> </a:t>
            </a:r>
            <a:r>
              <a:rPr lang="en-US" altLang="zh-CN" b="1" dirty="0"/>
              <a:t>void </a:t>
            </a:r>
            <a:r>
              <a:rPr lang="en-US" altLang="zh-CN" b="1" dirty="0" smtClean="0"/>
              <a:t>delete(List </a:t>
            </a:r>
            <a:r>
              <a:rPr lang="en-US" altLang="zh-CN" b="1" dirty="0"/>
              <a:t>head) { </a:t>
            </a:r>
            <a:r>
              <a:rPr lang="en-US" altLang="zh-CN" b="1" dirty="0">
                <a:solidFill>
                  <a:srgbClr val="FF0000"/>
                </a:solidFill>
              </a:rPr>
              <a:t>//</a:t>
            </a:r>
            <a:r>
              <a:rPr lang="zh-CN" altLang="en-US" b="1" dirty="0">
                <a:solidFill>
                  <a:srgbClr val="FF0000"/>
                </a:solidFill>
              </a:rPr>
              <a:t>删除值相同的多余节点</a:t>
            </a:r>
          </a:p>
          <a:p>
            <a:pPr>
              <a:spcBef>
                <a:spcPct val="50000"/>
              </a:spcBef>
            </a:pPr>
            <a:r>
              <a:rPr lang="zh-CN" altLang="en-US" b="1" dirty="0"/>
              <a:t>          </a:t>
            </a:r>
            <a:r>
              <a:rPr lang="en-US" altLang="zh-CN" b="1" dirty="0" err="1" smtClean="0"/>
              <a:t>ListNode</a:t>
            </a:r>
            <a:r>
              <a:rPr lang="en-US" altLang="zh-CN" b="1" dirty="0" smtClean="0"/>
              <a:t>  *p=head-</a:t>
            </a:r>
            <a:r>
              <a:rPr lang="en-US" altLang="zh-CN" b="1" dirty="0"/>
              <a:t>&gt;link, q;</a:t>
            </a:r>
          </a:p>
          <a:p>
            <a:pPr>
              <a:spcBef>
                <a:spcPct val="50000"/>
              </a:spcBef>
            </a:pPr>
            <a:r>
              <a:rPr lang="en-US" altLang="zh-CN" b="1" dirty="0"/>
              <a:t>         while(p&amp;&amp;p-&gt;link) {</a:t>
            </a:r>
          </a:p>
          <a:p>
            <a:pPr>
              <a:spcBef>
                <a:spcPct val="50000"/>
              </a:spcBef>
            </a:pPr>
            <a:r>
              <a:rPr lang="en-US" altLang="zh-CN" b="1" dirty="0"/>
              <a:t>             if (p-&gt;data==p-&gt;link-&gt;data) {</a:t>
            </a:r>
          </a:p>
          <a:p>
            <a:pPr>
              <a:spcBef>
                <a:spcPct val="50000"/>
              </a:spcBef>
            </a:pPr>
            <a:r>
              <a:rPr lang="en-US" altLang="zh-CN" b="1" dirty="0"/>
              <a:t>                 q=p-&gt;link; </a:t>
            </a:r>
          </a:p>
          <a:p>
            <a:pPr>
              <a:spcBef>
                <a:spcPct val="50000"/>
              </a:spcBef>
            </a:pPr>
            <a:r>
              <a:rPr lang="en-US" altLang="zh-CN" b="1" dirty="0"/>
              <a:t>                 p-&gt;link=p-&gt;link-&gt;link;</a:t>
            </a:r>
          </a:p>
          <a:p>
            <a:pPr>
              <a:spcBef>
                <a:spcPct val="50000"/>
              </a:spcBef>
            </a:pPr>
            <a:r>
              <a:rPr lang="en-US" altLang="zh-CN" b="1" dirty="0"/>
              <a:t>                delete q;    }</a:t>
            </a:r>
          </a:p>
          <a:p>
            <a:pPr>
              <a:spcBef>
                <a:spcPct val="50000"/>
              </a:spcBef>
            </a:pPr>
            <a:r>
              <a:rPr lang="en-US" altLang="zh-CN" b="1" dirty="0"/>
              <a:t>             else  p=p-&gt;link; </a:t>
            </a:r>
          </a:p>
          <a:p>
            <a:pPr>
              <a:spcBef>
                <a:spcPct val="50000"/>
              </a:spcBef>
            </a:pPr>
            <a:r>
              <a:rPr lang="en-US" altLang="zh-CN" b="1" dirty="0"/>
              <a:t>             }</a:t>
            </a:r>
          </a:p>
          <a:p>
            <a:pPr>
              <a:spcBef>
                <a:spcPct val="50000"/>
              </a:spcBef>
            </a:pPr>
            <a:r>
              <a:rPr lang="en-US" altLang="zh-CN" dirty="0"/>
              <a:t>      </a:t>
            </a:r>
          </a:p>
          <a:p>
            <a:pPr>
              <a:spcBef>
                <a:spcPct val="50000"/>
              </a:spcBef>
            </a:pP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971550" y="836613"/>
            <a:ext cx="6235700" cy="736600"/>
            <a:chOff x="816" y="912"/>
            <a:chExt cx="3928" cy="464"/>
          </a:xfrm>
        </p:grpSpPr>
        <p:grpSp>
          <p:nvGrpSpPr>
            <p:cNvPr id="3" name="Group 4"/>
            <p:cNvGrpSpPr>
              <a:grpSpLocks/>
            </p:cNvGrpSpPr>
            <p:nvPr/>
          </p:nvGrpSpPr>
          <p:grpSpPr bwMode="auto">
            <a:xfrm>
              <a:off x="1182" y="1071"/>
              <a:ext cx="365" cy="198"/>
              <a:chOff x="2340" y="3624"/>
              <a:chExt cx="720" cy="312"/>
            </a:xfrm>
          </p:grpSpPr>
          <p:sp>
            <p:nvSpPr>
              <p:cNvPr id="28677" name="Text Box 5"/>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28678" name="Line 6"/>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679" name="Line 7"/>
            <p:cNvSpPr>
              <a:spLocks noChangeShapeType="1"/>
            </p:cNvSpPr>
            <p:nvPr/>
          </p:nvSpPr>
          <p:spPr bwMode="auto">
            <a:xfrm>
              <a:off x="1494" y="1172"/>
              <a:ext cx="182" cy="0"/>
            </a:xfrm>
            <a:prstGeom prst="line">
              <a:avLst/>
            </a:prstGeom>
            <a:noFill/>
            <a:ln w="9525">
              <a:solidFill>
                <a:schemeClr val="tx1"/>
              </a:solidFill>
              <a:round/>
              <a:headEnd/>
              <a:tailEnd type="triangle" w="sm" len="sm"/>
            </a:ln>
          </p:spPr>
          <p:txBody>
            <a:bodyPr/>
            <a:lstStyle/>
            <a:p>
              <a:endParaRPr lang="zh-CN" altLang="en-US"/>
            </a:p>
          </p:txBody>
        </p:sp>
        <p:grpSp>
          <p:nvGrpSpPr>
            <p:cNvPr id="4" name="Group 8"/>
            <p:cNvGrpSpPr>
              <a:grpSpLocks/>
            </p:cNvGrpSpPr>
            <p:nvPr/>
          </p:nvGrpSpPr>
          <p:grpSpPr bwMode="auto">
            <a:xfrm>
              <a:off x="1676" y="1071"/>
              <a:ext cx="365" cy="198"/>
              <a:chOff x="2340" y="3624"/>
              <a:chExt cx="720" cy="312"/>
            </a:xfrm>
          </p:grpSpPr>
          <p:sp>
            <p:nvSpPr>
              <p:cNvPr id="28681" name="Text Box 9"/>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600"/>
              </a:p>
            </p:txBody>
          </p:sp>
          <p:sp>
            <p:nvSpPr>
              <p:cNvPr id="28682" name="Line 10"/>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683" name="Line 11"/>
            <p:cNvSpPr>
              <a:spLocks noChangeShapeType="1"/>
            </p:cNvSpPr>
            <p:nvPr/>
          </p:nvSpPr>
          <p:spPr bwMode="auto">
            <a:xfrm>
              <a:off x="1988" y="1172"/>
              <a:ext cx="183" cy="0"/>
            </a:xfrm>
            <a:prstGeom prst="line">
              <a:avLst/>
            </a:prstGeom>
            <a:noFill/>
            <a:ln w="9525">
              <a:solidFill>
                <a:schemeClr val="tx1"/>
              </a:solidFill>
              <a:round/>
              <a:headEnd/>
              <a:tailEnd type="triangle" w="sm" len="sm"/>
            </a:ln>
          </p:spPr>
          <p:txBody>
            <a:bodyPr/>
            <a:lstStyle/>
            <a:p>
              <a:endParaRPr lang="zh-CN" altLang="en-US"/>
            </a:p>
          </p:txBody>
        </p:sp>
        <p:grpSp>
          <p:nvGrpSpPr>
            <p:cNvPr id="5" name="Group 12"/>
            <p:cNvGrpSpPr>
              <a:grpSpLocks/>
            </p:cNvGrpSpPr>
            <p:nvPr/>
          </p:nvGrpSpPr>
          <p:grpSpPr bwMode="auto">
            <a:xfrm>
              <a:off x="2171" y="1071"/>
              <a:ext cx="989" cy="198"/>
              <a:chOff x="2340" y="3624"/>
              <a:chExt cx="1950" cy="312"/>
            </a:xfrm>
          </p:grpSpPr>
          <p:grpSp>
            <p:nvGrpSpPr>
              <p:cNvPr id="6" name="Group 13"/>
              <p:cNvGrpSpPr>
                <a:grpSpLocks/>
              </p:cNvGrpSpPr>
              <p:nvPr/>
            </p:nvGrpSpPr>
            <p:grpSpPr bwMode="auto">
              <a:xfrm>
                <a:off x="2340" y="3624"/>
                <a:ext cx="720" cy="312"/>
                <a:chOff x="2340" y="3624"/>
                <a:chExt cx="720" cy="312"/>
              </a:xfrm>
            </p:grpSpPr>
            <p:sp>
              <p:nvSpPr>
                <p:cNvPr id="28686" name="Text Box 14"/>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687" name="Line 15"/>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688" name="Line 16"/>
              <p:cNvSpPr>
                <a:spLocks noChangeShapeType="1"/>
              </p:cNvSpPr>
              <p:nvPr/>
            </p:nvSpPr>
            <p:spPr bwMode="auto">
              <a:xfrm>
                <a:off x="2955" y="3783"/>
                <a:ext cx="360" cy="0"/>
              </a:xfrm>
              <a:prstGeom prst="line">
                <a:avLst/>
              </a:prstGeom>
              <a:noFill/>
              <a:ln w="9525">
                <a:solidFill>
                  <a:schemeClr val="tx1"/>
                </a:solidFill>
                <a:round/>
                <a:headEnd/>
                <a:tailEnd type="triangle" w="sm" len="sm"/>
              </a:ln>
            </p:spPr>
            <p:txBody>
              <a:bodyPr/>
              <a:lstStyle/>
              <a:p>
                <a:endParaRPr lang="zh-CN" altLang="en-US"/>
              </a:p>
            </p:txBody>
          </p:sp>
          <p:grpSp>
            <p:nvGrpSpPr>
              <p:cNvPr id="7" name="Group 17"/>
              <p:cNvGrpSpPr>
                <a:grpSpLocks/>
              </p:cNvGrpSpPr>
              <p:nvPr/>
            </p:nvGrpSpPr>
            <p:grpSpPr bwMode="auto">
              <a:xfrm>
                <a:off x="3315" y="3624"/>
                <a:ext cx="720" cy="312"/>
                <a:chOff x="2340" y="3624"/>
                <a:chExt cx="720" cy="312"/>
              </a:xfrm>
            </p:grpSpPr>
            <p:sp>
              <p:nvSpPr>
                <p:cNvPr id="28690" name="Text Box 18"/>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691" name="Line 19"/>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692" name="Line 20"/>
              <p:cNvSpPr>
                <a:spLocks noChangeShapeType="1"/>
              </p:cNvSpPr>
              <p:nvPr/>
            </p:nvSpPr>
            <p:spPr bwMode="auto">
              <a:xfrm>
                <a:off x="3930" y="3783"/>
                <a:ext cx="360" cy="0"/>
              </a:xfrm>
              <a:prstGeom prst="line">
                <a:avLst/>
              </a:prstGeom>
              <a:noFill/>
              <a:ln w="9525">
                <a:solidFill>
                  <a:schemeClr val="tx1"/>
                </a:solidFill>
                <a:round/>
                <a:headEnd/>
                <a:tailEnd type="triangle" w="sm" len="sm"/>
              </a:ln>
            </p:spPr>
            <p:txBody>
              <a:bodyPr/>
              <a:lstStyle/>
              <a:p>
                <a:endParaRPr lang="zh-CN" altLang="en-US"/>
              </a:p>
            </p:txBody>
          </p:sp>
        </p:grpSp>
        <p:grpSp>
          <p:nvGrpSpPr>
            <p:cNvPr id="8" name="Group 21"/>
            <p:cNvGrpSpPr>
              <a:grpSpLocks/>
            </p:cNvGrpSpPr>
            <p:nvPr/>
          </p:nvGrpSpPr>
          <p:grpSpPr bwMode="auto">
            <a:xfrm>
              <a:off x="3844" y="1071"/>
              <a:ext cx="365" cy="198"/>
              <a:chOff x="2340" y="3624"/>
              <a:chExt cx="720" cy="312"/>
            </a:xfrm>
          </p:grpSpPr>
          <p:sp>
            <p:nvSpPr>
              <p:cNvPr id="28694" name="Text Box 22"/>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695" name="Line 23"/>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696" name="Line 24"/>
            <p:cNvSpPr>
              <a:spLocks noChangeShapeType="1"/>
            </p:cNvSpPr>
            <p:nvPr/>
          </p:nvSpPr>
          <p:spPr bwMode="auto">
            <a:xfrm>
              <a:off x="4156" y="1172"/>
              <a:ext cx="183" cy="0"/>
            </a:xfrm>
            <a:prstGeom prst="line">
              <a:avLst/>
            </a:prstGeom>
            <a:noFill/>
            <a:ln w="9525">
              <a:solidFill>
                <a:schemeClr val="tx1"/>
              </a:solidFill>
              <a:round/>
              <a:headEnd/>
              <a:tailEnd type="triangle" w="sm" len="sm"/>
            </a:ln>
          </p:spPr>
          <p:txBody>
            <a:bodyPr/>
            <a:lstStyle/>
            <a:p>
              <a:endParaRPr lang="zh-CN" altLang="en-US"/>
            </a:p>
          </p:txBody>
        </p:sp>
        <p:grpSp>
          <p:nvGrpSpPr>
            <p:cNvPr id="9" name="Group 25"/>
            <p:cNvGrpSpPr>
              <a:grpSpLocks/>
            </p:cNvGrpSpPr>
            <p:nvPr/>
          </p:nvGrpSpPr>
          <p:grpSpPr bwMode="auto">
            <a:xfrm>
              <a:off x="4339" y="1071"/>
              <a:ext cx="365" cy="198"/>
              <a:chOff x="2340" y="3624"/>
              <a:chExt cx="720" cy="312"/>
            </a:xfrm>
          </p:grpSpPr>
          <p:sp>
            <p:nvSpPr>
              <p:cNvPr id="28698" name="Text Box 26"/>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699" name="Line 27"/>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00" name="Line 28"/>
            <p:cNvSpPr>
              <a:spLocks noChangeShapeType="1"/>
            </p:cNvSpPr>
            <p:nvPr/>
          </p:nvSpPr>
          <p:spPr bwMode="auto">
            <a:xfrm>
              <a:off x="999" y="1157"/>
              <a:ext cx="183" cy="0"/>
            </a:xfrm>
            <a:prstGeom prst="line">
              <a:avLst/>
            </a:prstGeom>
            <a:noFill/>
            <a:ln w="9525">
              <a:solidFill>
                <a:schemeClr val="tx1"/>
              </a:solidFill>
              <a:round/>
              <a:headEnd/>
              <a:tailEnd type="triangle" w="sm" len="sm"/>
            </a:ln>
          </p:spPr>
          <p:txBody>
            <a:bodyPr/>
            <a:lstStyle/>
            <a:p>
              <a:endParaRPr lang="zh-CN" altLang="en-US"/>
            </a:p>
          </p:txBody>
        </p:sp>
        <p:sp>
          <p:nvSpPr>
            <p:cNvPr id="28701" name="Line 29"/>
            <p:cNvSpPr>
              <a:spLocks noChangeShapeType="1"/>
            </p:cNvSpPr>
            <p:nvPr/>
          </p:nvSpPr>
          <p:spPr bwMode="auto">
            <a:xfrm>
              <a:off x="3654" y="1170"/>
              <a:ext cx="183" cy="0"/>
            </a:xfrm>
            <a:prstGeom prst="line">
              <a:avLst/>
            </a:prstGeom>
            <a:noFill/>
            <a:ln w="9525">
              <a:solidFill>
                <a:schemeClr val="tx1"/>
              </a:solidFill>
              <a:round/>
              <a:headEnd/>
              <a:tailEnd type="triangle" w="sm" len="sm"/>
            </a:ln>
          </p:spPr>
          <p:txBody>
            <a:bodyPr/>
            <a:lstStyle/>
            <a:p>
              <a:endParaRPr lang="zh-CN" altLang="en-US"/>
            </a:p>
          </p:txBody>
        </p:sp>
        <p:sp>
          <p:nvSpPr>
            <p:cNvPr id="28702" name="Text Box 30"/>
            <p:cNvSpPr txBox="1">
              <a:spLocks noChangeArrowheads="1"/>
            </p:cNvSpPr>
            <p:nvPr/>
          </p:nvSpPr>
          <p:spPr bwMode="auto">
            <a:xfrm>
              <a:off x="3262" y="1081"/>
              <a:ext cx="365" cy="295"/>
            </a:xfrm>
            <a:prstGeom prst="rect">
              <a:avLst/>
            </a:prstGeom>
            <a:noFill/>
            <a:ln w="9525">
              <a:noFill/>
              <a:miter lim="800000"/>
              <a:headEnd/>
              <a:tailEnd/>
            </a:ln>
          </p:spPr>
          <p:txBody>
            <a:bodyPr/>
            <a:lstStyle/>
            <a:p>
              <a:pPr algn="just" eaLnBrk="0" hangingPunct="0"/>
              <a:r>
                <a:rPr kumimoji="0" lang="en-US" altLang="zh-CN" sz="1000" b="1"/>
                <a:t>……</a:t>
              </a:r>
            </a:p>
          </p:txBody>
        </p:sp>
        <p:sp>
          <p:nvSpPr>
            <p:cNvPr id="28703" name="Text Box 31"/>
            <p:cNvSpPr txBox="1">
              <a:spLocks noChangeArrowheads="1"/>
            </p:cNvSpPr>
            <p:nvPr/>
          </p:nvSpPr>
          <p:spPr bwMode="auto">
            <a:xfrm>
              <a:off x="816" y="912"/>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28704" name="Text Box 32"/>
            <p:cNvSpPr txBox="1">
              <a:spLocks noChangeArrowheads="1"/>
            </p:cNvSpPr>
            <p:nvPr/>
          </p:nvSpPr>
          <p:spPr bwMode="auto">
            <a:xfrm>
              <a:off x="4540" y="1072"/>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grpSp>
      <p:sp>
        <p:nvSpPr>
          <p:cNvPr id="28705" name="Text Box 33"/>
          <p:cNvSpPr txBox="1">
            <a:spLocks noChangeArrowheads="1"/>
          </p:cNvSpPr>
          <p:nvPr/>
        </p:nvSpPr>
        <p:spPr bwMode="auto">
          <a:xfrm>
            <a:off x="366713" y="1844675"/>
            <a:ext cx="8382000" cy="519113"/>
          </a:xfrm>
          <a:prstGeom prst="rect">
            <a:avLst/>
          </a:prstGeom>
          <a:noFill/>
          <a:ln w="9525">
            <a:noFill/>
            <a:miter lim="800000"/>
            <a:headEnd/>
            <a:tailEnd/>
          </a:ln>
          <a:effectLst/>
        </p:spPr>
        <p:txBody>
          <a:bodyPr lIns="90000" tIns="46800" rIns="90000" bIns="46800">
            <a:spAutoFit/>
          </a:bodyPr>
          <a:lstStyle/>
          <a:p>
            <a:r>
              <a:rPr lang="en-US" altLang="zh-CN" sz="2800" b="1">
                <a:solidFill>
                  <a:schemeClr val="accent2"/>
                </a:solidFill>
              </a:rPr>
              <a:t>1</a:t>
            </a:r>
            <a:r>
              <a:rPr lang="zh-CN" altLang="en-US" sz="2800" b="1">
                <a:solidFill>
                  <a:schemeClr val="accent2"/>
                </a:solidFill>
              </a:rPr>
              <a:t>、输入系列整数，建立按升序排列的有序链表</a:t>
            </a:r>
          </a:p>
        </p:txBody>
      </p:sp>
      <p:sp>
        <p:nvSpPr>
          <p:cNvPr id="28706" name="Text Box 34"/>
          <p:cNvSpPr txBox="1">
            <a:spLocks noChangeArrowheads="1"/>
          </p:cNvSpPr>
          <p:nvPr/>
        </p:nvSpPr>
        <p:spPr bwMode="auto">
          <a:xfrm>
            <a:off x="762000" y="2590800"/>
            <a:ext cx="1095375" cy="457200"/>
          </a:xfrm>
          <a:prstGeom prst="rect">
            <a:avLst/>
          </a:prstGeom>
          <a:noFill/>
          <a:ln w="9525">
            <a:noFill/>
            <a:miter lim="800000"/>
            <a:headEnd/>
            <a:tailEnd/>
          </a:ln>
          <a:effectLst/>
        </p:spPr>
        <p:txBody>
          <a:bodyPr wrap="none" lIns="90000" tIns="46800" rIns="90000" bIns="46800">
            <a:spAutoFit/>
          </a:bodyPr>
          <a:lstStyle/>
          <a:p>
            <a:r>
              <a:rPr lang="zh-CN" altLang="en-US" b="1"/>
              <a:t>分析：</a:t>
            </a:r>
          </a:p>
        </p:txBody>
      </p:sp>
      <p:grpSp>
        <p:nvGrpSpPr>
          <p:cNvPr id="10" name="Group 35"/>
          <p:cNvGrpSpPr>
            <a:grpSpLocks/>
          </p:cNvGrpSpPr>
          <p:nvPr/>
        </p:nvGrpSpPr>
        <p:grpSpPr bwMode="auto">
          <a:xfrm>
            <a:off x="1981200" y="2600325"/>
            <a:ext cx="4943475" cy="1057275"/>
            <a:chOff x="1152" y="2240"/>
            <a:chExt cx="3114" cy="666"/>
          </a:xfrm>
        </p:grpSpPr>
        <p:grpSp>
          <p:nvGrpSpPr>
            <p:cNvPr id="11" name="Group 36"/>
            <p:cNvGrpSpPr>
              <a:grpSpLocks/>
            </p:cNvGrpSpPr>
            <p:nvPr/>
          </p:nvGrpSpPr>
          <p:grpSpPr bwMode="auto">
            <a:xfrm>
              <a:off x="1152" y="2240"/>
              <a:ext cx="768" cy="448"/>
              <a:chOff x="1104" y="2128"/>
              <a:chExt cx="768" cy="448"/>
            </a:xfrm>
          </p:grpSpPr>
          <p:grpSp>
            <p:nvGrpSpPr>
              <p:cNvPr id="12" name="Group 37"/>
              <p:cNvGrpSpPr>
                <a:grpSpLocks/>
              </p:cNvGrpSpPr>
              <p:nvPr/>
            </p:nvGrpSpPr>
            <p:grpSpPr bwMode="auto">
              <a:xfrm>
                <a:off x="1470" y="2287"/>
                <a:ext cx="365" cy="198"/>
                <a:chOff x="2340" y="3624"/>
                <a:chExt cx="720" cy="312"/>
              </a:xfrm>
            </p:grpSpPr>
            <p:sp>
              <p:nvSpPr>
                <p:cNvPr id="28710" name="Text Box 38"/>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28711" name="Line 39"/>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12" name="Line 40"/>
              <p:cNvSpPr>
                <a:spLocks noChangeShapeType="1"/>
              </p:cNvSpPr>
              <p:nvPr/>
            </p:nvSpPr>
            <p:spPr bwMode="auto">
              <a:xfrm>
                <a:off x="1287" y="2373"/>
                <a:ext cx="183" cy="0"/>
              </a:xfrm>
              <a:prstGeom prst="line">
                <a:avLst/>
              </a:prstGeom>
              <a:noFill/>
              <a:ln w="9525">
                <a:solidFill>
                  <a:schemeClr val="tx1"/>
                </a:solidFill>
                <a:round/>
                <a:headEnd/>
                <a:tailEnd type="triangle" w="sm" len="sm"/>
              </a:ln>
            </p:spPr>
            <p:txBody>
              <a:bodyPr/>
              <a:lstStyle/>
              <a:p>
                <a:endParaRPr lang="zh-CN" altLang="en-US"/>
              </a:p>
            </p:txBody>
          </p:sp>
          <p:sp>
            <p:nvSpPr>
              <p:cNvPr id="28713" name="Text Box 41"/>
              <p:cNvSpPr txBox="1">
                <a:spLocks noChangeArrowheads="1"/>
              </p:cNvSpPr>
              <p:nvPr/>
            </p:nvSpPr>
            <p:spPr bwMode="auto">
              <a:xfrm>
                <a:off x="1104" y="2128"/>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28714" name="Text Box 42"/>
              <p:cNvSpPr txBox="1">
                <a:spLocks noChangeArrowheads="1"/>
              </p:cNvSpPr>
              <p:nvPr/>
            </p:nvSpPr>
            <p:spPr bwMode="auto">
              <a:xfrm>
                <a:off x="1668" y="2288"/>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grpSp>
        <p:grpSp>
          <p:nvGrpSpPr>
            <p:cNvPr id="13" name="Group 43"/>
            <p:cNvGrpSpPr>
              <a:grpSpLocks/>
            </p:cNvGrpSpPr>
            <p:nvPr/>
          </p:nvGrpSpPr>
          <p:grpSpPr bwMode="auto">
            <a:xfrm>
              <a:off x="3290" y="2399"/>
              <a:ext cx="365" cy="198"/>
              <a:chOff x="2340" y="3624"/>
              <a:chExt cx="720" cy="312"/>
            </a:xfrm>
          </p:grpSpPr>
          <p:sp>
            <p:nvSpPr>
              <p:cNvPr id="28716" name="Text Box 44"/>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28717" name="Line 45"/>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18" name="Line 46"/>
            <p:cNvSpPr>
              <a:spLocks noChangeShapeType="1"/>
            </p:cNvSpPr>
            <p:nvPr/>
          </p:nvSpPr>
          <p:spPr bwMode="auto">
            <a:xfrm>
              <a:off x="3588" y="2500"/>
              <a:ext cx="183" cy="0"/>
            </a:xfrm>
            <a:prstGeom prst="line">
              <a:avLst/>
            </a:prstGeom>
            <a:noFill/>
            <a:ln w="9525">
              <a:solidFill>
                <a:schemeClr val="tx1"/>
              </a:solidFill>
              <a:round/>
              <a:headEnd/>
              <a:tailEnd type="triangle" w="sm" len="sm"/>
            </a:ln>
          </p:spPr>
          <p:txBody>
            <a:bodyPr/>
            <a:lstStyle/>
            <a:p>
              <a:endParaRPr lang="zh-CN" altLang="en-US"/>
            </a:p>
          </p:txBody>
        </p:sp>
        <p:grpSp>
          <p:nvGrpSpPr>
            <p:cNvPr id="14" name="Group 47"/>
            <p:cNvGrpSpPr>
              <a:grpSpLocks/>
            </p:cNvGrpSpPr>
            <p:nvPr/>
          </p:nvGrpSpPr>
          <p:grpSpPr bwMode="auto">
            <a:xfrm>
              <a:off x="3771" y="2399"/>
              <a:ext cx="365" cy="198"/>
              <a:chOff x="2340" y="3624"/>
              <a:chExt cx="720" cy="312"/>
            </a:xfrm>
          </p:grpSpPr>
          <p:sp>
            <p:nvSpPr>
              <p:cNvPr id="28720" name="Text Box 48"/>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21" name="Line 49"/>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22" name="Line 50"/>
            <p:cNvSpPr>
              <a:spLocks noChangeShapeType="1"/>
            </p:cNvSpPr>
            <p:nvPr/>
          </p:nvSpPr>
          <p:spPr bwMode="auto">
            <a:xfrm>
              <a:off x="3107" y="2485"/>
              <a:ext cx="183" cy="0"/>
            </a:xfrm>
            <a:prstGeom prst="line">
              <a:avLst/>
            </a:prstGeom>
            <a:noFill/>
            <a:ln w="9525">
              <a:solidFill>
                <a:schemeClr val="tx1"/>
              </a:solidFill>
              <a:round/>
              <a:headEnd/>
              <a:tailEnd type="triangle" w="sm" len="sm"/>
            </a:ln>
          </p:spPr>
          <p:txBody>
            <a:bodyPr/>
            <a:lstStyle/>
            <a:p>
              <a:endParaRPr lang="zh-CN" altLang="en-US"/>
            </a:p>
          </p:txBody>
        </p:sp>
        <p:sp>
          <p:nvSpPr>
            <p:cNvPr id="28723" name="Text Box 51"/>
            <p:cNvSpPr txBox="1">
              <a:spLocks noChangeArrowheads="1"/>
            </p:cNvSpPr>
            <p:nvPr/>
          </p:nvSpPr>
          <p:spPr bwMode="auto">
            <a:xfrm>
              <a:off x="2924" y="2240"/>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28724" name="Text Box 52"/>
            <p:cNvSpPr txBox="1">
              <a:spLocks noChangeArrowheads="1"/>
            </p:cNvSpPr>
            <p:nvPr/>
          </p:nvSpPr>
          <p:spPr bwMode="auto">
            <a:xfrm>
              <a:off x="3972" y="2400"/>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sp>
          <p:nvSpPr>
            <p:cNvPr id="28725" name="Text Box 53"/>
            <p:cNvSpPr txBox="1">
              <a:spLocks noChangeArrowheads="1"/>
            </p:cNvSpPr>
            <p:nvPr/>
          </p:nvSpPr>
          <p:spPr bwMode="auto">
            <a:xfrm>
              <a:off x="3792" y="2384"/>
              <a:ext cx="194" cy="250"/>
            </a:xfrm>
            <a:prstGeom prst="rect">
              <a:avLst/>
            </a:prstGeom>
            <a:noFill/>
            <a:ln w="9525">
              <a:noFill/>
              <a:miter lim="800000"/>
              <a:headEnd/>
              <a:tailEnd/>
            </a:ln>
            <a:effectLst/>
          </p:spPr>
          <p:txBody>
            <a:bodyPr wrap="none" lIns="90000" tIns="46800" rIns="90000" bIns="46800">
              <a:spAutoFit/>
            </a:bodyPr>
            <a:lstStyle/>
            <a:p>
              <a:r>
                <a:rPr lang="en-US" altLang="zh-CN" sz="2000"/>
                <a:t>2</a:t>
              </a:r>
            </a:p>
          </p:txBody>
        </p:sp>
        <p:sp>
          <p:nvSpPr>
            <p:cNvPr id="28726" name="Line 54"/>
            <p:cNvSpPr>
              <a:spLocks noChangeShapeType="1"/>
            </p:cNvSpPr>
            <p:nvPr/>
          </p:nvSpPr>
          <p:spPr bwMode="auto">
            <a:xfrm flipH="1" flipV="1">
              <a:off x="1632" y="2592"/>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28727" name="Text Box 55"/>
            <p:cNvSpPr txBox="1">
              <a:spLocks noChangeArrowheads="1"/>
            </p:cNvSpPr>
            <p:nvPr/>
          </p:nvSpPr>
          <p:spPr bwMode="auto">
            <a:xfrm>
              <a:off x="1762" y="2618"/>
              <a:ext cx="221"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P</a:t>
              </a:r>
            </a:p>
          </p:txBody>
        </p:sp>
        <p:sp>
          <p:nvSpPr>
            <p:cNvPr id="28728" name="Line 56"/>
            <p:cNvSpPr>
              <a:spLocks noChangeShapeType="1"/>
            </p:cNvSpPr>
            <p:nvPr/>
          </p:nvSpPr>
          <p:spPr bwMode="auto">
            <a:xfrm flipH="1" flipV="1">
              <a:off x="3921" y="2592"/>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28729" name="Text Box 57"/>
            <p:cNvSpPr txBox="1">
              <a:spLocks noChangeArrowheads="1"/>
            </p:cNvSpPr>
            <p:nvPr/>
          </p:nvSpPr>
          <p:spPr bwMode="auto">
            <a:xfrm>
              <a:off x="4056" y="2618"/>
              <a:ext cx="210"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q</a:t>
              </a:r>
            </a:p>
          </p:txBody>
        </p:sp>
        <p:sp>
          <p:nvSpPr>
            <p:cNvPr id="28730" name="Line 58"/>
            <p:cNvSpPr>
              <a:spLocks noChangeShapeType="1"/>
            </p:cNvSpPr>
            <p:nvPr/>
          </p:nvSpPr>
          <p:spPr bwMode="auto">
            <a:xfrm flipH="1" flipV="1">
              <a:off x="3456" y="2592"/>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28731" name="Text Box 59"/>
            <p:cNvSpPr txBox="1">
              <a:spLocks noChangeArrowheads="1"/>
            </p:cNvSpPr>
            <p:nvPr/>
          </p:nvSpPr>
          <p:spPr bwMode="auto">
            <a:xfrm>
              <a:off x="3586" y="2618"/>
              <a:ext cx="221"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P</a:t>
              </a:r>
            </a:p>
          </p:txBody>
        </p:sp>
        <p:sp>
          <p:nvSpPr>
            <p:cNvPr id="28732" name="AutoShape 60"/>
            <p:cNvSpPr>
              <a:spLocks noChangeArrowheads="1"/>
            </p:cNvSpPr>
            <p:nvPr/>
          </p:nvSpPr>
          <p:spPr bwMode="auto">
            <a:xfrm>
              <a:off x="2304" y="2448"/>
              <a:ext cx="384" cy="96"/>
            </a:xfrm>
            <a:prstGeom prst="rightArrow">
              <a:avLst>
                <a:gd name="adj1" fmla="val 50000"/>
                <a:gd name="adj2" fmla="val 100000"/>
              </a:avLst>
            </a:prstGeom>
            <a:solidFill>
              <a:srgbClr val="FFFFFF"/>
            </a:solidFill>
            <a:ln w="9525">
              <a:solidFill>
                <a:schemeClr val="tx1"/>
              </a:solidFill>
              <a:miter lim="800000"/>
              <a:headEnd/>
              <a:tailEnd type="none" w="sm" len="lg"/>
            </a:ln>
            <a:effectLst/>
          </p:spPr>
          <p:txBody>
            <a:bodyPr wrap="none" lIns="90000" tIns="46800" rIns="90000" bIns="46800" anchor="ctr">
              <a:spAutoFit/>
            </a:bodyPr>
            <a:lstStyle/>
            <a:p>
              <a:endParaRPr lang="zh-CN" altLang="en-US"/>
            </a:p>
          </p:txBody>
        </p:sp>
      </p:grpSp>
      <p:grpSp>
        <p:nvGrpSpPr>
          <p:cNvPr id="15" name="Group 61"/>
          <p:cNvGrpSpPr>
            <a:grpSpLocks/>
          </p:cNvGrpSpPr>
          <p:nvPr/>
        </p:nvGrpSpPr>
        <p:grpSpPr bwMode="auto">
          <a:xfrm>
            <a:off x="762000" y="3733800"/>
            <a:ext cx="7391400" cy="1143000"/>
            <a:chOff x="384" y="2640"/>
            <a:chExt cx="4656" cy="720"/>
          </a:xfrm>
        </p:grpSpPr>
        <p:grpSp>
          <p:nvGrpSpPr>
            <p:cNvPr id="16" name="Group 62"/>
            <p:cNvGrpSpPr>
              <a:grpSpLocks/>
            </p:cNvGrpSpPr>
            <p:nvPr/>
          </p:nvGrpSpPr>
          <p:grpSpPr bwMode="auto">
            <a:xfrm>
              <a:off x="750" y="2799"/>
              <a:ext cx="365" cy="198"/>
              <a:chOff x="2340" y="3624"/>
              <a:chExt cx="720" cy="312"/>
            </a:xfrm>
          </p:grpSpPr>
          <p:sp>
            <p:nvSpPr>
              <p:cNvPr id="28735" name="Text Box 63"/>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28736" name="Line 64"/>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37" name="Line 65"/>
            <p:cNvSpPr>
              <a:spLocks noChangeShapeType="1"/>
            </p:cNvSpPr>
            <p:nvPr/>
          </p:nvSpPr>
          <p:spPr bwMode="auto">
            <a:xfrm>
              <a:off x="1062" y="2900"/>
              <a:ext cx="182" cy="0"/>
            </a:xfrm>
            <a:prstGeom prst="line">
              <a:avLst/>
            </a:prstGeom>
            <a:noFill/>
            <a:ln w="9525">
              <a:solidFill>
                <a:schemeClr val="tx1"/>
              </a:solidFill>
              <a:round/>
              <a:headEnd/>
              <a:tailEnd type="triangle" w="sm" len="sm"/>
            </a:ln>
          </p:spPr>
          <p:txBody>
            <a:bodyPr/>
            <a:lstStyle/>
            <a:p>
              <a:endParaRPr lang="zh-CN" altLang="en-US"/>
            </a:p>
          </p:txBody>
        </p:sp>
        <p:grpSp>
          <p:nvGrpSpPr>
            <p:cNvPr id="17" name="Group 66"/>
            <p:cNvGrpSpPr>
              <a:grpSpLocks/>
            </p:cNvGrpSpPr>
            <p:nvPr/>
          </p:nvGrpSpPr>
          <p:grpSpPr bwMode="auto">
            <a:xfrm>
              <a:off x="1244" y="2799"/>
              <a:ext cx="365" cy="198"/>
              <a:chOff x="2340" y="3624"/>
              <a:chExt cx="720" cy="312"/>
            </a:xfrm>
          </p:grpSpPr>
          <p:sp>
            <p:nvSpPr>
              <p:cNvPr id="28739" name="Text Box 67"/>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600"/>
              </a:p>
            </p:txBody>
          </p:sp>
          <p:sp>
            <p:nvSpPr>
              <p:cNvPr id="28740" name="Line 68"/>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41" name="Line 69"/>
            <p:cNvSpPr>
              <a:spLocks noChangeShapeType="1"/>
            </p:cNvSpPr>
            <p:nvPr/>
          </p:nvSpPr>
          <p:spPr bwMode="auto">
            <a:xfrm>
              <a:off x="2084" y="2900"/>
              <a:ext cx="183" cy="0"/>
            </a:xfrm>
            <a:prstGeom prst="line">
              <a:avLst/>
            </a:prstGeom>
            <a:noFill/>
            <a:ln w="9525">
              <a:solidFill>
                <a:schemeClr val="tx1"/>
              </a:solidFill>
              <a:round/>
              <a:headEnd/>
              <a:tailEnd type="triangle" w="sm" len="sm"/>
            </a:ln>
          </p:spPr>
          <p:txBody>
            <a:bodyPr/>
            <a:lstStyle/>
            <a:p>
              <a:endParaRPr lang="zh-CN" altLang="en-US"/>
            </a:p>
          </p:txBody>
        </p:sp>
        <p:grpSp>
          <p:nvGrpSpPr>
            <p:cNvPr id="18" name="Group 70"/>
            <p:cNvGrpSpPr>
              <a:grpSpLocks/>
            </p:cNvGrpSpPr>
            <p:nvPr/>
          </p:nvGrpSpPr>
          <p:grpSpPr bwMode="auto">
            <a:xfrm>
              <a:off x="2267" y="2799"/>
              <a:ext cx="365" cy="198"/>
              <a:chOff x="2340" y="3624"/>
              <a:chExt cx="720" cy="312"/>
            </a:xfrm>
          </p:grpSpPr>
          <p:sp>
            <p:nvSpPr>
              <p:cNvPr id="28743" name="Text Box 71"/>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44" name="Line 72"/>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45" name="Line 73"/>
            <p:cNvSpPr>
              <a:spLocks noChangeShapeType="1"/>
            </p:cNvSpPr>
            <p:nvPr/>
          </p:nvSpPr>
          <p:spPr bwMode="auto">
            <a:xfrm>
              <a:off x="2579" y="2904"/>
              <a:ext cx="589" cy="0"/>
            </a:xfrm>
            <a:prstGeom prst="line">
              <a:avLst/>
            </a:prstGeom>
            <a:noFill/>
            <a:ln w="9525">
              <a:solidFill>
                <a:schemeClr val="tx1"/>
              </a:solidFill>
              <a:round/>
              <a:headEnd/>
              <a:tailEnd type="triangle" w="sm" len="sm"/>
            </a:ln>
          </p:spPr>
          <p:txBody>
            <a:bodyPr/>
            <a:lstStyle/>
            <a:p>
              <a:endParaRPr lang="zh-CN" altLang="en-US"/>
            </a:p>
          </p:txBody>
        </p:sp>
        <p:grpSp>
          <p:nvGrpSpPr>
            <p:cNvPr id="19" name="Group 74"/>
            <p:cNvGrpSpPr>
              <a:grpSpLocks/>
            </p:cNvGrpSpPr>
            <p:nvPr/>
          </p:nvGrpSpPr>
          <p:grpSpPr bwMode="auto">
            <a:xfrm>
              <a:off x="3160" y="2799"/>
              <a:ext cx="365" cy="198"/>
              <a:chOff x="2340" y="3624"/>
              <a:chExt cx="720" cy="312"/>
            </a:xfrm>
          </p:grpSpPr>
          <p:sp>
            <p:nvSpPr>
              <p:cNvPr id="28747" name="Text Box 75"/>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48" name="Line 76"/>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49" name="Line 77"/>
            <p:cNvSpPr>
              <a:spLocks noChangeShapeType="1"/>
            </p:cNvSpPr>
            <p:nvPr/>
          </p:nvSpPr>
          <p:spPr bwMode="auto">
            <a:xfrm>
              <a:off x="3471" y="2900"/>
              <a:ext cx="183" cy="0"/>
            </a:xfrm>
            <a:prstGeom prst="line">
              <a:avLst/>
            </a:prstGeom>
            <a:noFill/>
            <a:ln w="9525">
              <a:solidFill>
                <a:schemeClr val="tx1"/>
              </a:solidFill>
              <a:round/>
              <a:headEnd/>
              <a:tailEnd type="triangle" w="sm" len="sm"/>
            </a:ln>
          </p:spPr>
          <p:txBody>
            <a:bodyPr/>
            <a:lstStyle/>
            <a:p>
              <a:endParaRPr lang="zh-CN" altLang="en-US"/>
            </a:p>
          </p:txBody>
        </p:sp>
        <p:grpSp>
          <p:nvGrpSpPr>
            <p:cNvPr id="20" name="Group 78"/>
            <p:cNvGrpSpPr>
              <a:grpSpLocks/>
            </p:cNvGrpSpPr>
            <p:nvPr/>
          </p:nvGrpSpPr>
          <p:grpSpPr bwMode="auto">
            <a:xfrm>
              <a:off x="4140" y="2799"/>
              <a:ext cx="365" cy="198"/>
              <a:chOff x="2340" y="3624"/>
              <a:chExt cx="720" cy="312"/>
            </a:xfrm>
          </p:grpSpPr>
          <p:sp>
            <p:nvSpPr>
              <p:cNvPr id="28751" name="Text Box 79"/>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52" name="Line 80"/>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53" name="Line 81"/>
            <p:cNvSpPr>
              <a:spLocks noChangeShapeType="1"/>
            </p:cNvSpPr>
            <p:nvPr/>
          </p:nvSpPr>
          <p:spPr bwMode="auto">
            <a:xfrm>
              <a:off x="4452" y="2900"/>
              <a:ext cx="183" cy="0"/>
            </a:xfrm>
            <a:prstGeom prst="line">
              <a:avLst/>
            </a:prstGeom>
            <a:noFill/>
            <a:ln w="9525">
              <a:solidFill>
                <a:schemeClr val="tx1"/>
              </a:solidFill>
              <a:round/>
              <a:headEnd/>
              <a:tailEnd type="triangle" w="sm" len="sm"/>
            </a:ln>
          </p:spPr>
          <p:txBody>
            <a:bodyPr/>
            <a:lstStyle/>
            <a:p>
              <a:endParaRPr lang="zh-CN" altLang="en-US"/>
            </a:p>
          </p:txBody>
        </p:sp>
        <p:grpSp>
          <p:nvGrpSpPr>
            <p:cNvPr id="21" name="Group 82"/>
            <p:cNvGrpSpPr>
              <a:grpSpLocks/>
            </p:cNvGrpSpPr>
            <p:nvPr/>
          </p:nvGrpSpPr>
          <p:grpSpPr bwMode="auto">
            <a:xfrm>
              <a:off x="4635" y="2799"/>
              <a:ext cx="365" cy="198"/>
              <a:chOff x="2340" y="3624"/>
              <a:chExt cx="720" cy="312"/>
            </a:xfrm>
          </p:grpSpPr>
          <p:sp>
            <p:nvSpPr>
              <p:cNvPr id="28755" name="Text Box 83"/>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56" name="Line 84"/>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57" name="Line 85"/>
            <p:cNvSpPr>
              <a:spLocks noChangeShapeType="1"/>
            </p:cNvSpPr>
            <p:nvPr/>
          </p:nvSpPr>
          <p:spPr bwMode="auto">
            <a:xfrm>
              <a:off x="567" y="2885"/>
              <a:ext cx="183" cy="0"/>
            </a:xfrm>
            <a:prstGeom prst="line">
              <a:avLst/>
            </a:prstGeom>
            <a:noFill/>
            <a:ln w="9525">
              <a:solidFill>
                <a:schemeClr val="tx1"/>
              </a:solidFill>
              <a:round/>
              <a:headEnd/>
              <a:tailEnd type="triangle" w="sm" len="sm"/>
            </a:ln>
          </p:spPr>
          <p:txBody>
            <a:bodyPr/>
            <a:lstStyle/>
            <a:p>
              <a:endParaRPr lang="zh-CN" altLang="en-US"/>
            </a:p>
          </p:txBody>
        </p:sp>
        <p:sp>
          <p:nvSpPr>
            <p:cNvPr id="28758" name="Line 86"/>
            <p:cNvSpPr>
              <a:spLocks noChangeShapeType="1"/>
            </p:cNvSpPr>
            <p:nvPr/>
          </p:nvSpPr>
          <p:spPr bwMode="auto">
            <a:xfrm>
              <a:off x="3950" y="2898"/>
              <a:ext cx="183" cy="0"/>
            </a:xfrm>
            <a:prstGeom prst="line">
              <a:avLst/>
            </a:prstGeom>
            <a:noFill/>
            <a:ln w="9525">
              <a:solidFill>
                <a:schemeClr val="tx1"/>
              </a:solidFill>
              <a:round/>
              <a:headEnd/>
              <a:tailEnd type="triangle" w="sm" len="sm"/>
            </a:ln>
          </p:spPr>
          <p:txBody>
            <a:bodyPr/>
            <a:lstStyle/>
            <a:p>
              <a:endParaRPr lang="zh-CN" altLang="en-US"/>
            </a:p>
          </p:txBody>
        </p:sp>
        <p:sp>
          <p:nvSpPr>
            <p:cNvPr id="28759" name="Text Box 87"/>
            <p:cNvSpPr txBox="1">
              <a:spLocks noChangeArrowheads="1"/>
            </p:cNvSpPr>
            <p:nvPr/>
          </p:nvSpPr>
          <p:spPr bwMode="auto">
            <a:xfrm>
              <a:off x="3662" y="2825"/>
              <a:ext cx="365" cy="295"/>
            </a:xfrm>
            <a:prstGeom prst="rect">
              <a:avLst/>
            </a:prstGeom>
            <a:noFill/>
            <a:ln w="9525">
              <a:noFill/>
              <a:miter lim="800000"/>
              <a:headEnd/>
              <a:tailEnd/>
            </a:ln>
          </p:spPr>
          <p:txBody>
            <a:bodyPr/>
            <a:lstStyle/>
            <a:p>
              <a:pPr algn="just" eaLnBrk="0" hangingPunct="0"/>
              <a:r>
                <a:rPr kumimoji="0" lang="en-US" altLang="zh-CN" sz="1000" b="1"/>
                <a:t>……</a:t>
              </a:r>
            </a:p>
          </p:txBody>
        </p:sp>
        <p:sp>
          <p:nvSpPr>
            <p:cNvPr id="28760" name="Text Box 88"/>
            <p:cNvSpPr txBox="1">
              <a:spLocks noChangeArrowheads="1"/>
            </p:cNvSpPr>
            <p:nvPr/>
          </p:nvSpPr>
          <p:spPr bwMode="auto">
            <a:xfrm>
              <a:off x="384" y="2640"/>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28761" name="Text Box 89"/>
            <p:cNvSpPr txBox="1">
              <a:spLocks noChangeArrowheads="1"/>
            </p:cNvSpPr>
            <p:nvPr/>
          </p:nvSpPr>
          <p:spPr bwMode="auto">
            <a:xfrm>
              <a:off x="4836" y="2800"/>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grpSp>
          <p:nvGrpSpPr>
            <p:cNvPr id="22" name="Group 90"/>
            <p:cNvGrpSpPr>
              <a:grpSpLocks/>
            </p:cNvGrpSpPr>
            <p:nvPr/>
          </p:nvGrpSpPr>
          <p:grpSpPr bwMode="auto">
            <a:xfrm>
              <a:off x="2707" y="3072"/>
              <a:ext cx="365" cy="198"/>
              <a:chOff x="2340" y="3624"/>
              <a:chExt cx="720" cy="312"/>
            </a:xfrm>
          </p:grpSpPr>
          <p:sp>
            <p:nvSpPr>
              <p:cNvPr id="28763" name="Text Box 91"/>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64" name="Line 92"/>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65" name="Line 93"/>
            <p:cNvSpPr>
              <a:spLocks noChangeShapeType="1"/>
            </p:cNvSpPr>
            <p:nvPr/>
          </p:nvSpPr>
          <p:spPr bwMode="auto">
            <a:xfrm>
              <a:off x="1544" y="2904"/>
              <a:ext cx="183" cy="0"/>
            </a:xfrm>
            <a:prstGeom prst="line">
              <a:avLst/>
            </a:prstGeom>
            <a:noFill/>
            <a:ln w="9525">
              <a:solidFill>
                <a:schemeClr val="tx1"/>
              </a:solidFill>
              <a:round/>
              <a:headEnd/>
              <a:tailEnd type="triangle" w="sm" len="sm"/>
            </a:ln>
          </p:spPr>
          <p:txBody>
            <a:bodyPr/>
            <a:lstStyle/>
            <a:p>
              <a:endParaRPr lang="zh-CN" altLang="en-US"/>
            </a:p>
          </p:txBody>
        </p:sp>
        <p:sp>
          <p:nvSpPr>
            <p:cNvPr id="28766" name="Text Box 94"/>
            <p:cNvSpPr txBox="1">
              <a:spLocks noChangeArrowheads="1"/>
            </p:cNvSpPr>
            <p:nvPr/>
          </p:nvSpPr>
          <p:spPr bwMode="auto">
            <a:xfrm>
              <a:off x="2908" y="3072"/>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sp>
          <p:nvSpPr>
            <p:cNvPr id="28767" name="Text Box 95"/>
            <p:cNvSpPr txBox="1">
              <a:spLocks noChangeArrowheads="1"/>
            </p:cNvSpPr>
            <p:nvPr/>
          </p:nvSpPr>
          <p:spPr bwMode="auto">
            <a:xfrm>
              <a:off x="1784" y="2808"/>
              <a:ext cx="365" cy="295"/>
            </a:xfrm>
            <a:prstGeom prst="rect">
              <a:avLst/>
            </a:prstGeom>
            <a:noFill/>
            <a:ln w="9525">
              <a:noFill/>
              <a:miter lim="800000"/>
              <a:headEnd/>
              <a:tailEnd/>
            </a:ln>
          </p:spPr>
          <p:txBody>
            <a:bodyPr/>
            <a:lstStyle/>
            <a:p>
              <a:pPr algn="just" eaLnBrk="0" hangingPunct="0"/>
              <a:r>
                <a:rPr kumimoji="0" lang="en-US" altLang="zh-CN" sz="1000" b="1"/>
                <a:t>……</a:t>
              </a:r>
            </a:p>
          </p:txBody>
        </p:sp>
        <p:sp>
          <p:nvSpPr>
            <p:cNvPr id="28768" name="Line 96"/>
            <p:cNvSpPr>
              <a:spLocks noChangeShapeType="1"/>
            </p:cNvSpPr>
            <p:nvPr/>
          </p:nvSpPr>
          <p:spPr bwMode="auto">
            <a:xfrm flipH="1" flipV="1">
              <a:off x="2400" y="3024"/>
              <a:ext cx="192" cy="240"/>
            </a:xfrm>
            <a:prstGeom prst="line">
              <a:avLst/>
            </a:prstGeom>
            <a:noFill/>
            <a:ln w="9525">
              <a:solidFill>
                <a:schemeClr val="tx1"/>
              </a:solidFill>
              <a:round/>
              <a:headEnd/>
              <a:tailEnd type="triangle" w="sm" len="lg"/>
            </a:ln>
            <a:effectLst/>
          </p:spPr>
          <p:txBody>
            <a:bodyPr lIns="90000" tIns="46800" rIns="90000" bIns="46800">
              <a:spAutoFit/>
            </a:bodyPr>
            <a:lstStyle/>
            <a:p>
              <a:endParaRPr lang="zh-CN" altLang="en-US"/>
            </a:p>
          </p:txBody>
        </p:sp>
        <p:sp>
          <p:nvSpPr>
            <p:cNvPr id="28769" name="Text Box 97"/>
            <p:cNvSpPr txBox="1">
              <a:spLocks noChangeArrowheads="1"/>
            </p:cNvSpPr>
            <p:nvPr/>
          </p:nvSpPr>
          <p:spPr bwMode="auto">
            <a:xfrm>
              <a:off x="2334" y="3072"/>
              <a:ext cx="210"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p</a:t>
              </a:r>
            </a:p>
          </p:txBody>
        </p:sp>
        <p:sp>
          <p:nvSpPr>
            <p:cNvPr id="28770" name="Line 98"/>
            <p:cNvSpPr>
              <a:spLocks noChangeShapeType="1"/>
            </p:cNvSpPr>
            <p:nvPr/>
          </p:nvSpPr>
          <p:spPr bwMode="auto">
            <a:xfrm flipH="1" flipV="1">
              <a:off x="3072" y="3168"/>
              <a:ext cx="240" cy="96"/>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28771" name="Text Box 99"/>
            <p:cNvSpPr txBox="1">
              <a:spLocks noChangeArrowheads="1"/>
            </p:cNvSpPr>
            <p:nvPr/>
          </p:nvSpPr>
          <p:spPr bwMode="auto">
            <a:xfrm>
              <a:off x="3255" y="3024"/>
              <a:ext cx="210"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q</a:t>
              </a:r>
            </a:p>
          </p:txBody>
        </p:sp>
        <p:sp>
          <p:nvSpPr>
            <p:cNvPr id="28772" name="Text Box 100"/>
            <p:cNvSpPr txBox="1">
              <a:spLocks noChangeArrowheads="1"/>
            </p:cNvSpPr>
            <p:nvPr/>
          </p:nvSpPr>
          <p:spPr bwMode="auto">
            <a:xfrm>
              <a:off x="1262" y="2785"/>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2</a:t>
              </a:r>
            </a:p>
          </p:txBody>
        </p:sp>
        <p:sp>
          <p:nvSpPr>
            <p:cNvPr id="28773" name="Text Box 101"/>
            <p:cNvSpPr txBox="1">
              <a:spLocks noChangeArrowheads="1"/>
            </p:cNvSpPr>
            <p:nvPr/>
          </p:nvSpPr>
          <p:spPr bwMode="auto">
            <a:xfrm>
              <a:off x="2262" y="2784"/>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21</a:t>
              </a:r>
            </a:p>
          </p:txBody>
        </p:sp>
        <p:sp>
          <p:nvSpPr>
            <p:cNvPr id="28774" name="Text Box 102"/>
            <p:cNvSpPr txBox="1">
              <a:spLocks noChangeArrowheads="1"/>
            </p:cNvSpPr>
            <p:nvPr/>
          </p:nvSpPr>
          <p:spPr bwMode="auto">
            <a:xfrm>
              <a:off x="3126" y="2784"/>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25</a:t>
              </a:r>
            </a:p>
          </p:txBody>
        </p:sp>
        <p:sp>
          <p:nvSpPr>
            <p:cNvPr id="28775" name="Text Box 103"/>
            <p:cNvSpPr txBox="1">
              <a:spLocks noChangeArrowheads="1"/>
            </p:cNvSpPr>
            <p:nvPr/>
          </p:nvSpPr>
          <p:spPr bwMode="auto">
            <a:xfrm>
              <a:off x="4126" y="2784"/>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42</a:t>
              </a:r>
            </a:p>
          </p:txBody>
        </p:sp>
        <p:sp>
          <p:nvSpPr>
            <p:cNvPr id="28776" name="Text Box 104"/>
            <p:cNvSpPr txBox="1">
              <a:spLocks noChangeArrowheads="1"/>
            </p:cNvSpPr>
            <p:nvPr/>
          </p:nvSpPr>
          <p:spPr bwMode="auto">
            <a:xfrm>
              <a:off x="4614" y="2784"/>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50</a:t>
              </a:r>
            </a:p>
          </p:txBody>
        </p:sp>
        <p:sp>
          <p:nvSpPr>
            <p:cNvPr id="28777" name="Text Box 105"/>
            <p:cNvSpPr txBox="1">
              <a:spLocks noChangeArrowheads="1"/>
            </p:cNvSpPr>
            <p:nvPr/>
          </p:nvSpPr>
          <p:spPr bwMode="auto">
            <a:xfrm>
              <a:off x="2664" y="3062"/>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23</a:t>
              </a:r>
            </a:p>
          </p:txBody>
        </p:sp>
      </p:grpSp>
      <p:grpSp>
        <p:nvGrpSpPr>
          <p:cNvPr id="23" name="Group 106"/>
          <p:cNvGrpSpPr>
            <a:grpSpLocks/>
          </p:cNvGrpSpPr>
          <p:nvPr/>
        </p:nvGrpSpPr>
        <p:grpSpPr bwMode="auto">
          <a:xfrm>
            <a:off x="762000" y="4953000"/>
            <a:ext cx="6629400" cy="1143000"/>
            <a:chOff x="480" y="3312"/>
            <a:chExt cx="4176" cy="720"/>
          </a:xfrm>
        </p:grpSpPr>
        <p:grpSp>
          <p:nvGrpSpPr>
            <p:cNvPr id="24" name="Group 107"/>
            <p:cNvGrpSpPr>
              <a:grpSpLocks/>
            </p:cNvGrpSpPr>
            <p:nvPr/>
          </p:nvGrpSpPr>
          <p:grpSpPr bwMode="auto">
            <a:xfrm>
              <a:off x="846" y="3471"/>
              <a:ext cx="365" cy="198"/>
              <a:chOff x="2340" y="3624"/>
              <a:chExt cx="720" cy="312"/>
            </a:xfrm>
          </p:grpSpPr>
          <p:sp>
            <p:nvSpPr>
              <p:cNvPr id="28780" name="Text Box 108"/>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28781" name="Line 109"/>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82" name="Line 110"/>
            <p:cNvSpPr>
              <a:spLocks noChangeShapeType="1"/>
            </p:cNvSpPr>
            <p:nvPr/>
          </p:nvSpPr>
          <p:spPr bwMode="auto">
            <a:xfrm>
              <a:off x="1158" y="3572"/>
              <a:ext cx="182" cy="0"/>
            </a:xfrm>
            <a:prstGeom prst="line">
              <a:avLst/>
            </a:prstGeom>
            <a:noFill/>
            <a:ln w="9525">
              <a:solidFill>
                <a:schemeClr val="tx1"/>
              </a:solidFill>
              <a:round/>
              <a:headEnd/>
              <a:tailEnd type="triangle" w="sm" len="sm"/>
            </a:ln>
          </p:spPr>
          <p:txBody>
            <a:bodyPr/>
            <a:lstStyle/>
            <a:p>
              <a:endParaRPr lang="zh-CN" altLang="en-US"/>
            </a:p>
          </p:txBody>
        </p:sp>
        <p:grpSp>
          <p:nvGrpSpPr>
            <p:cNvPr id="25" name="Group 111"/>
            <p:cNvGrpSpPr>
              <a:grpSpLocks/>
            </p:cNvGrpSpPr>
            <p:nvPr/>
          </p:nvGrpSpPr>
          <p:grpSpPr bwMode="auto">
            <a:xfrm>
              <a:off x="1340" y="3471"/>
              <a:ext cx="365" cy="198"/>
              <a:chOff x="2340" y="3624"/>
              <a:chExt cx="720" cy="312"/>
            </a:xfrm>
          </p:grpSpPr>
          <p:sp>
            <p:nvSpPr>
              <p:cNvPr id="28784" name="Text Box 112"/>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600"/>
              </a:p>
            </p:txBody>
          </p:sp>
          <p:sp>
            <p:nvSpPr>
              <p:cNvPr id="28785" name="Line 113"/>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grpSp>
          <p:nvGrpSpPr>
            <p:cNvPr id="26" name="Group 114"/>
            <p:cNvGrpSpPr>
              <a:grpSpLocks/>
            </p:cNvGrpSpPr>
            <p:nvPr/>
          </p:nvGrpSpPr>
          <p:grpSpPr bwMode="auto">
            <a:xfrm>
              <a:off x="1832" y="3471"/>
              <a:ext cx="365" cy="198"/>
              <a:chOff x="2340" y="3624"/>
              <a:chExt cx="720" cy="312"/>
            </a:xfrm>
          </p:grpSpPr>
          <p:sp>
            <p:nvSpPr>
              <p:cNvPr id="28787" name="Text Box 115"/>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88" name="Line 116"/>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89" name="Line 117"/>
            <p:cNvSpPr>
              <a:spLocks noChangeShapeType="1"/>
            </p:cNvSpPr>
            <p:nvPr/>
          </p:nvSpPr>
          <p:spPr bwMode="auto">
            <a:xfrm>
              <a:off x="2143" y="3572"/>
              <a:ext cx="183" cy="0"/>
            </a:xfrm>
            <a:prstGeom prst="line">
              <a:avLst/>
            </a:prstGeom>
            <a:noFill/>
            <a:ln w="9525">
              <a:solidFill>
                <a:schemeClr val="tx1"/>
              </a:solidFill>
              <a:round/>
              <a:headEnd/>
              <a:tailEnd type="triangle" w="sm" len="sm"/>
            </a:ln>
          </p:spPr>
          <p:txBody>
            <a:bodyPr/>
            <a:lstStyle/>
            <a:p>
              <a:endParaRPr lang="zh-CN" altLang="en-US"/>
            </a:p>
          </p:txBody>
        </p:sp>
        <p:grpSp>
          <p:nvGrpSpPr>
            <p:cNvPr id="27" name="Group 118"/>
            <p:cNvGrpSpPr>
              <a:grpSpLocks/>
            </p:cNvGrpSpPr>
            <p:nvPr/>
          </p:nvGrpSpPr>
          <p:grpSpPr bwMode="auto">
            <a:xfrm>
              <a:off x="2812" y="3471"/>
              <a:ext cx="365" cy="198"/>
              <a:chOff x="2340" y="3624"/>
              <a:chExt cx="720" cy="312"/>
            </a:xfrm>
          </p:grpSpPr>
          <p:sp>
            <p:nvSpPr>
              <p:cNvPr id="28791" name="Text Box 119"/>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92" name="Line 120"/>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93" name="Line 121"/>
            <p:cNvSpPr>
              <a:spLocks noChangeShapeType="1"/>
            </p:cNvSpPr>
            <p:nvPr/>
          </p:nvSpPr>
          <p:spPr bwMode="auto">
            <a:xfrm>
              <a:off x="3124" y="3572"/>
              <a:ext cx="183" cy="0"/>
            </a:xfrm>
            <a:prstGeom prst="line">
              <a:avLst/>
            </a:prstGeom>
            <a:noFill/>
            <a:ln w="9525">
              <a:solidFill>
                <a:schemeClr val="tx1"/>
              </a:solidFill>
              <a:round/>
              <a:headEnd/>
              <a:tailEnd type="triangle" w="sm" len="sm"/>
            </a:ln>
          </p:spPr>
          <p:txBody>
            <a:bodyPr/>
            <a:lstStyle/>
            <a:p>
              <a:endParaRPr lang="zh-CN" altLang="en-US"/>
            </a:p>
          </p:txBody>
        </p:sp>
        <p:grpSp>
          <p:nvGrpSpPr>
            <p:cNvPr id="28" name="Group 122"/>
            <p:cNvGrpSpPr>
              <a:grpSpLocks/>
            </p:cNvGrpSpPr>
            <p:nvPr/>
          </p:nvGrpSpPr>
          <p:grpSpPr bwMode="auto">
            <a:xfrm>
              <a:off x="3307" y="3471"/>
              <a:ext cx="365" cy="198"/>
              <a:chOff x="2340" y="3624"/>
              <a:chExt cx="720" cy="312"/>
            </a:xfrm>
          </p:grpSpPr>
          <p:sp>
            <p:nvSpPr>
              <p:cNvPr id="28795" name="Text Box 123"/>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796" name="Line 124"/>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797" name="Line 125"/>
            <p:cNvSpPr>
              <a:spLocks noChangeShapeType="1"/>
            </p:cNvSpPr>
            <p:nvPr/>
          </p:nvSpPr>
          <p:spPr bwMode="auto">
            <a:xfrm>
              <a:off x="663" y="3557"/>
              <a:ext cx="183" cy="0"/>
            </a:xfrm>
            <a:prstGeom prst="line">
              <a:avLst/>
            </a:prstGeom>
            <a:noFill/>
            <a:ln w="9525">
              <a:solidFill>
                <a:schemeClr val="tx1"/>
              </a:solidFill>
              <a:round/>
              <a:headEnd/>
              <a:tailEnd type="triangle" w="sm" len="sm"/>
            </a:ln>
          </p:spPr>
          <p:txBody>
            <a:bodyPr/>
            <a:lstStyle/>
            <a:p>
              <a:endParaRPr lang="zh-CN" altLang="en-US"/>
            </a:p>
          </p:txBody>
        </p:sp>
        <p:sp>
          <p:nvSpPr>
            <p:cNvPr id="28798" name="Line 126"/>
            <p:cNvSpPr>
              <a:spLocks noChangeShapeType="1"/>
            </p:cNvSpPr>
            <p:nvPr/>
          </p:nvSpPr>
          <p:spPr bwMode="auto">
            <a:xfrm>
              <a:off x="2622" y="3570"/>
              <a:ext cx="183" cy="0"/>
            </a:xfrm>
            <a:prstGeom prst="line">
              <a:avLst/>
            </a:prstGeom>
            <a:noFill/>
            <a:ln w="9525">
              <a:solidFill>
                <a:schemeClr val="tx1"/>
              </a:solidFill>
              <a:round/>
              <a:headEnd/>
              <a:tailEnd type="triangle" w="sm" len="sm"/>
            </a:ln>
          </p:spPr>
          <p:txBody>
            <a:bodyPr/>
            <a:lstStyle/>
            <a:p>
              <a:endParaRPr lang="zh-CN" altLang="en-US"/>
            </a:p>
          </p:txBody>
        </p:sp>
        <p:sp>
          <p:nvSpPr>
            <p:cNvPr id="28799" name="Text Box 127"/>
            <p:cNvSpPr txBox="1">
              <a:spLocks noChangeArrowheads="1"/>
            </p:cNvSpPr>
            <p:nvPr/>
          </p:nvSpPr>
          <p:spPr bwMode="auto">
            <a:xfrm>
              <a:off x="2342" y="3481"/>
              <a:ext cx="365" cy="295"/>
            </a:xfrm>
            <a:prstGeom prst="rect">
              <a:avLst/>
            </a:prstGeom>
            <a:noFill/>
            <a:ln w="9525">
              <a:noFill/>
              <a:miter lim="800000"/>
              <a:headEnd/>
              <a:tailEnd/>
            </a:ln>
          </p:spPr>
          <p:txBody>
            <a:bodyPr/>
            <a:lstStyle/>
            <a:p>
              <a:pPr algn="just" eaLnBrk="0" hangingPunct="0"/>
              <a:r>
                <a:rPr kumimoji="0" lang="en-US" altLang="zh-CN" sz="1000" b="1"/>
                <a:t>……</a:t>
              </a:r>
            </a:p>
          </p:txBody>
        </p:sp>
        <p:sp>
          <p:nvSpPr>
            <p:cNvPr id="28800" name="Text Box 128"/>
            <p:cNvSpPr txBox="1">
              <a:spLocks noChangeArrowheads="1"/>
            </p:cNvSpPr>
            <p:nvPr/>
          </p:nvSpPr>
          <p:spPr bwMode="auto">
            <a:xfrm>
              <a:off x="480" y="3312"/>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28801" name="Text Box 129"/>
            <p:cNvSpPr txBox="1">
              <a:spLocks noChangeArrowheads="1"/>
            </p:cNvSpPr>
            <p:nvPr/>
          </p:nvSpPr>
          <p:spPr bwMode="auto">
            <a:xfrm>
              <a:off x="3508" y="3472"/>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grpSp>
          <p:nvGrpSpPr>
            <p:cNvPr id="29" name="Group 130"/>
            <p:cNvGrpSpPr>
              <a:grpSpLocks/>
            </p:cNvGrpSpPr>
            <p:nvPr/>
          </p:nvGrpSpPr>
          <p:grpSpPr bwMode="auto">
            <a:xfrm>
              <a:off x="3898" y="3472"/>
              <a:ext cx="365" cy="198"/>
              <a:chOff x="2340" y="3624"/>
              <a:chExt cx="720" cy="312"/>
            </a:xfrm>
          </p:grpSpPr>
          <p:sp>
            <p:nvSpPr>
              <p:cNvPr id="28803" name="Text Box 131"/>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28804" name="Line 132"/>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28805" name="Line 133"/>
            <p:cNvSpPr>
              <a:spLocks noChangeShapeType="1"/>
            </p:cNvSpPr>
            <p:nvPr/>
          </p:nvSpPr>
          <p:spPr bwMode="auto">
            <a:xfrm>
              <a:off x="1640" y="3576"/>
              <a:ext cx="183" cy="0"/>
            </a:xfrm>
            <a:prstGeom prst="line">
              <a:avLst/>
            </a:prstGeom>
            <a:noFill/>
            <a:ln w="9525">
              <a:solidFill>
                <a:schemeClr val="tx1"/>
              </a:solidFill>
              <a:round/>
              <a:headEnd/>
              <a:tailEnd type="triangle" w="sm" len="sm"/>
            </a:ln>
          </p:spPr>
          <p:txBody>
            <a:bodyPr/>
            <a:lstStyle/>
            <a:p>
              <a:endParaRPr lang="zh-CN" altLang="en-US"/>
            </a:p>
          </p:txBody>
        </p:sp>
        <p:sp>
          <p:nvSpPr>
            <p:cNvPr id="28806" name="Text Box 134"/>
            <p:cNvSpPr txBox="1">
              <a:spLocks noChangeArrowheads="1"/>
            </p:cNvSpPr>
            <p:nvPr/>
          </p:nvSpPr>
          <p:spPr bwMode="auto">
            <a:xfrm>
              <a:off x="4100" y="3472"/>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sp>
          <p:nvSpPr>
            <p:cNvPr id="28807" name="Line 135"/>
            <p:cNvSpPr>
              <a:spLocks noChangeShapeType="1"/>
            </p:cNvSpPr>
            <p:nvPr/>
          </p:nvSpPr>
          <p:spPr bwMode="auto">
            <a:xfrm flipH="1" flipV="1">
              <a:off x="3447" y="3696"/>
              <a:ext cx="192" cy="240"/>
            </a:xfrm>
            <a:prstGeom prst="line">
              <a:avLst/>
            </a:prstGeom>
            <a:noFill/>
            <a:ln w="9525">
              <a:solidFill>
                <a:schemeClr val="tx1"/>
              </a:solidFill>
              <a:round/>
              <a:headEnd/>
              <a:tailEnd type="triangle" w="sm" len="lg"/>
            </a:ln>
            <a:effectLst/>
          </p:spPr>
          <p:txBody>
            <a:bodyPr lIns="90000" tIns="46800" rIns="90000" bIns="46800">
              <a:spAutoFit/>
            </a:bodyPr>
            <a:lstStyle/>
            <a:p>
              <a:endParaRPr lang="zh-CN" altLang="en-US"/>
            </a:p>
          </p:txBody>
        </p:sp>
        <p:sp>
          <p:nvSpPr>
            <p:cNvPr id="28808" name="Text Box 136"/>
            <p:cNvSpPr txBox="1">
              <a:spLocks noChangeArrowheads="1"/>
            </p:cNvSpPr>
            <p:nvPr/>
          </p:nvSpPr>
          <p:spPr bwMode="auto">
            <a:xfrm>
              <a:off x="3390" y="3744"/>
              <a:ext cx="210"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p</a:t>
              </a:r>
            </a:p>
          </p:txBody>
        </p:sp>
        <p:sp>
          <p:nvSpPr>
            <p:cNvPr id="28809" name="Line 137"/>
            <p:cNvSpPr>
              <a:spLocks noChangeShapeType="1"/>
            </p:cNvSpPr>
            <p:nvPr/>
          </p:nvSpPr>
          <p:spPr bwMode="auto">
            <a:xfrm flipH="1" flipV="1">
              <a:off x="4263" y="3568"/>
              <a:ext cx="240" cy="96"/>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28810" name="Text Box 138"/>
            <p:cNvSpPr txBox="1">
              <a:spLocks noChangeArrowheads="1"/>
            </p:cNvSpPr>
            <p:nvPr/>
          </p:nvSpPr>
          <p:spPr bwMode="auto">
            <a:xfrm>
              <a:off x="4446" y="3424"/>
              <a:ext cx="210"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q</a:t>
              </a:r>
            </a:p>
          </p:txBody>
        </p:sp>
        <p:sp>
          <p:nvSpPr>
            <p:cNvPr id="28811" name="Text Box 139"/>
            <p:cNvSpPr txBox="1">
              <a:spLocks noChangeArrowheads="1"/>
            </p:cNvSpPr>
            <p:nvPr/>
          </p:nvSpPr>
          <p:spPr bwMode="auto">
            <a:xfrm>
              <a:off x="1358" y="3457"/>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2</a:t>
              </a:r>
            </a:p>
          </p:txBody>
        </p:sp>
        <p:sp>
          <p:nvSpPr>
            <p:cNvPr id="28812" name="Text Box 140"/>
            <p:cNvSpPr txBox="1">
              <a:spLocks noChangeArrowheads="1"/>
            </p:cNvSpPr>
            <p:nvPr/>
          </p:nvSpPr>
          <p:spPr bwMode="auto">
            <a:xfrm>
              <a:off x="1798" y="3456"/>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25</a:t>
              </a:r>
            </a:p>
          </p:txBody>
        </p:sp>
        <p:sp>
          <p:nvSpPr>
            <p:cNvPr id="28813" name="Text Box 141"/>
            <p:cNvSpPr txBox="1">
              <a:spLocks noChangeArrowheads="1"/>
            </p:cNvSpPr>
            <p:nvPr/>
          </p:nvSpPr>
          <p:spPr bwMode="auto">
            <a:xfrm>
              <a:off x="2798" y="3456"/>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42</a:t>
              </a:r>
            </a:p>
          </p:txBody>
        </p:sp>
        <p:sp>
          <p:nvSpPr>
            <p:cNvPr id="28814" name="Text Box 142"/>
            <p:cNvSpPr txBox="1">
              <a:spLocks noChangeArrowheads="1"/>
            </p:cNvSpPr>
            <p:nvPr/>
          </p:nvSpPr>
          <p:spPr bwMode="auto">
            <a:xfrm>
              <a:off x="3286" y="3456"/>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50</a:t>
              </a:r>
            </a:p>
          </p:txBody>
        </p:sp>
        <p:sp>
          <p:nvSpPr>
            <p:cNvPr id="28815" name="Text Box 143"/>
            <p:cNvSpPr txBox="1">
              <a:spLocks noChangeArrowheads="1"/>
            </p:cNvSpPr>
            <p:nvPr/>
          </p:nvSpPr>
          <p:spPr bwMode="auto">
            <a:xfrm>
              <a:off x="3888" y="3454"/>
              <a:ext cx="27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63</a:t>
              </a:r>
            </a:p>
          </p:txBody>
        </p:sp>
      </p:grpSp>
      <p:sp>
        <p:nvSpPr>
          <p:cNvPr id="28816" name="Text Box 144"/>
          <p:cNvSpPr txBox="1">
            <a:spLocks noChangeArrowheads="1"/>
          </p:cNvSpPr>
          <p:nvPr/>
        </p:nvSpPr>
        <p:spPr bwMode="auto">
          <a:xfrm>
            <a:off x="723900" y="5867400"/>
            <a:ext cx="6553200" cy="701675"/>
          </a:xfrm>
          <a:prstGeom prst="rect">
            <a:avLst/>
          </a:prstGeom>
          <a:noFill/>
          <a:ln w="9525">
            <a:noFill/>
            <a:miter lim="800000"/>
            <a:headEnd/>
            <a:tailEnd type="none" w="sm" len="lg"/>
          </a:ln>
          <a:effectLst/>
        </p:spPr>
        <p:txBody>
          <a:bodyPr lIns="90000" tIns="46800" rIns="90000" bIns="46800">
            <a:spAutoFit/>
          </a:bodyPr>
          <a:lstStyle/>
          <a:p>
            <a:r>
              <a:rPr lang="en-US" altLang="zh-CN" sz="2000"/>
              <a:t>P=head;</a:t>
            </a:r>
          </a:p>
          <a:p>
            <a:r>
              <a:rPr lang="en-US" altLang="zh-CN" sz="2000"/>
              <a:t>while((p-&gt;next!=NULL)&amp;&amp;(p-&gt;next-&gt;data&lt;=x))   p=p-&gt;next;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05"/>
                                        </p:tgtEl>
                                        <p:attrNameLst>
                                          <p:attrName>style.visibility</p:attrName>
                                        </p:attrNameLst>
                                      </p:cBhvr>
                                      <p:to>
                                        <p:strVal val="visible"/>
                                      </p:to>
                                    </p:set>
                                    <p:animEffect transition="in" filter="blinds(horizontal)">
                                      <p:cBhvr>
                                        <p:cTn id="7" dur="500"/>
                                        <p:tgtEl>
                                          <p:spTgt spid="287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87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5" grpId="0" autoUpdateAnimBg="0"/>
      <p:bldP spid="28706" grpId="0" autoUpdateAnimBg="0"/>
      <p:bldP spid="28816"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2058988" y="593725"/>
            <a:ext cx="6399212" cy="5883275"/>
          </a:xfrm>
          <a:prstGeom prst="rect">
            <a:avLst/>
          </a:prstGeom>
          <a:noFill/>
          <a:ln w="9525">
            <a:noFill/>
            <a:miter lim="800000"/>
            <a:headEnd/>
            <a:tailEnd type="none" w="sm" len="lg"/>
          </a:ln>
          <a:effectLst/>
        </p:spPr>
        <p:txBody>
          <a:bodyPr wrap="none" lIns="90000" tIns="46800" rIns="90000" bIns="46800">
            <a:spAutoFit/>
          </a:bodyPr>
          <a:lstStyle/>
          <a:p>
            <a:r>
              <a:rPr lang="en-US" altLang="zh-CN" sz="2000"/>
              <a:t>NODE *creat_link()</a:t>
            </a:r>
          </a:p>
          <a:p>
            <a:r>
              <a:rPr lang="en-US" altLang="zh-CN" sz="2000"/>
              <a:t>{     NODE  *head,*p,*q;</a:t>
            </a:r>
          </a:p>
          <a:p>
            <a:r>
              <a:rPr lang="en-US" altLang="zh-CN" sz="2000"/>
              <a:t>       int  x;</a:t>
            </a:r>
          </a:p>
          <a:p>
            <a:r>
              <a:rPr lang="en-US" altLang="zh-CN" sz="2000"/>
              <a:t>       head=(NODE *)malloc(sizeof(NODE *));</a:t>
            </a:r>
          </a:p>
          <a:p>
            <a:r>
              <a:rPr lang="en-US" altLang="zh-CN" sz="2000"/>
              <a:t>       head-&gt;next=NULL;</a:t>
            </a:r>
          </a:p>
          <a:p>
            <a:r>
              <a:rPr lang="en-US" altLang="zh-CN" sz="2000"/>
              <a:t>       scanf("%d",&amp;x);</a:t>
            </a:r>
          </a:p>
          <a:p>
            <a:r>
              <a:rPr lang="en-US" altLang="zh-CN" sz="2000"/>
              <a:t>       while(x!=-999)</a:t>
            </a:r>
          </a:p>
          <a:p>
            <a:r>
              <a:rPr lang="en-US" altLang="zh-CN" sz="2000"/>
              <a:t>               {  q=(NODE *)malloc(sizeof(NODE *));</a:t>
            </a:r>
          </a:p>
          <a:p>
            <a:r>
              <a:rPr lang="en-US" altLang="zh-CN" sz="2000"/>
              <a:t>                   q-&gt;data=x;</a:t>
            </a:r>
          </a:p>
          <a:p>
            <a:r>
              <a:rPr lang="en-US" altLang="zh-CN" sz="2000"/>
              <a:t>                   q-&gt;next=NULL;</a:t>
            </a:r>
          </a:p>
          <a:p>
            <a:r>
              <a:rPr lang="en-US" altLang="zh-CN" sz="2000"/>
              <a:t>                   p=head;</a:t>
            </a:r>
          </a:p>
          <a:p>
            <a:r>
              <a:rPr lang="en-US" altLang="zh-CN" sz="2000"/>
              <a:t>                   while((p-&gt;next!=NULL)&amp;&amp;(p-&gt;next-&gt;data&lt;=x))</a:t>
            </a:r>
          </a:p>
          <a:p>
            <a:r>
              <a:rPr lang="en-US" altLang="zh-CN" sz="2000"/>
              <a:t>                   p=p-&gt;next;</a:t>
            </a:r>
          </a:p>
          <a:p>
            <a:r>
              <a:rPr lang="en-US" altLang="zh-CN" sz="2000"/>
              <a:t>                   q-&gt;next=p-&gt;next;</a:t>
            </a:r>
          </a:p>
          <a:p>
            <a:r>
              <a:rPr lang="en-US" altLang="zh-CN" sz="2000"/>
              <a:t>                   p-&gt;next=q;</a:t>
            </a:r>
          </a:p>
          <a:p>
            <a:r>
              <a:rPr lang="en-US" altLang="zh-CN" sz="2000"/>
              <a:t>                   scanf("%d",&amp;x);</a:t>
            </a:r>
          </a:p>
          <a:p>
            <a:r>
              <a:rPr lang="en-US" altLang="zh-CN" sz="2000"/>
              <a:t>                }</a:t>
            </a:r>
          </a:p>
          <a:p>
            <a:r>
              <a:rPr lang="en-US" altLang="zh-CN" sz="2000"/>
              <a:t>        return(head);</a:t>
            </a:r>
          </a:p>
          <a:p>
            <a:r>
              <a:rPr lang="en-US" altLang="zh-CN" sz="2000"/>
              <a:t>}</a:t>
            </a:r>
          </a:p>
        </p:txBody>
      </p:sp>
      <p:sp>
        <p:nvSpPr>
          <p:cNvPr id="29699" name="Text Box 3"/>
          <p:cNvSpPr txBox="1">
            <a:spLocks noChangeArrowheads="1"/>
          </p:cNvSpPr>
          <p:nvPr/>
        </p:nvSpPr>
        <p:spPr bwMode="auto">
          <a:xfrm>
            <a:off x="352425" y="630238"/>
            <a:ext cx="790575" cy="457200"/>
          </a:xfrm>
          <a:prstGeom prst="rect">
            <a:avLst/>
          </a:prstGeom>
          <a:noFill/>
          <a:ln w="9525">
            <a:noFill/>
            <a:miter lim="800000"/>
            <a:headEnd/>
            <a:tailEnd type="none" w="sm" len="lg"/>
          </a:ln>
          <a:effectLst/>
        </p:spPr>
        <p:txBody>
          <a:bodyPr wrap="none" lIns="90000" tIns="46800" rIns="90000" bIns="46800">
            <a:spAutoFit/>
          </a:bodyPr>
          <a:lstStyle/>
          <a:p>
            <a:pPr algn="ctr"/>
            <a:r>
              <a:rPr lang="zh-CN" altLang="en-US" b="1"/>
              <a:t>算法</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609600"/>
            <a:ext cx="4983163" cy="519113"/>
          </a:xfrm>
          <a:prstGeom prst="rect">
            <a:avLst/>
          </a:prstGeom>
          <a:noFill/>
          <a:ln w="9525">
            <a:noFill/>
            <a:miter lim="800000"/>
            <a:headEnd/>
            <a:tailEnd/>
          </a:ln>
          <a:effectLst/>
        </p:spPr>
        <p:txBody>
          <a:bodyPr lIns="90000" tIns="46800" rIns="90000" bIns="46800">
            <a:spAutoFit/>
          </a:bodyPr>
          <a:lstStyle/>
          <a:p>
            <a:r>
              <a:rPr lang="en-US" altLang="zh-CN" sz="2800" b="1">
                <a:solidFill>
                  <a:schemeClr val="accent2"/>
                </a:solidFill>
              </a:rPr>
              <a:t>2</a:t>
            </a:r>
            <a:r>
              <a:rPr lang="zh-CN" altLang="en-US" sz="2800" b="1">
                <a:solidFill>
                  <a:schemeClr val="accent2"/>
                </a:solidFill>
              </a:rPr>
              <a:t>、删除值为</a:t>
            </a:r>
            <a:r>
              <a:rPr lang="en-US" altLang="zh-CN" sz="2800" b="1">
                <a:solidFill>
                  <a:schemeClr val="accent2"/>
                </a:solidFill>
              </a:rPr>
              <a:t>x</a:t>
            </a:r>
            <a:r>
              <a:rPr lang="zh-CN" altLang="en-US" sz="2800" b="1">
                <a:solidFill>
                  <a:schemeClr val="accent2"/>
                </a:solidFill>
              </a:rPr>
              <a:t>的结点 </a:t>
            </a:r>
          </a:p>
        </p:txBody>
      </p:sp>
      <p:sp>
        <p:nvSpPr>
          <p:cNvPr id="30723" name="Text Box 3"/>
          <p:cNvSpPr txBox="1">
            <a:spLocks noChangeArrowheads="1"/>
          </p:cNvSpPr>
          <p:nvPr/>
        </p:nvSpPr>
        <p:spPr bwMode="auto">
          <a:xfrm>
            <a:off x="457200" y="1016000"/>
            <a:ext cx="7161213" cy="5568950"/>
          </a:xfrm>
          <a:prstGeom prst="rect">
            <a:avLst/>
          </a:prstGeom>
          <a:noFill/>
          <a:ln w="9525">
            <a:noFill/>
            <a:miter lim="800000"/>
            <a:headEnd/>
            <a:tailEnd type="none" w="sm" len="lg"/>
          </a:ln>
          <a:effectLst/>
        </p:spPr>
        <p:txBody>
          <a:bodyPr wrap="none" lIns="90000" tIns="46800" rIns="90000" bIns="46800">
            <a:spAutoFit/>
          </a:bodyPr>
          <a:lstStyle/>
          <a:p>
            <a:pPr>
              <a:lnSpc>
                <a:spcPct val="150000"/>
              </a:lnSpc>
            </a:pPr>
            <a:r>
              <a:rPr lang="en-US" altLang="zh-CN" b="1"/>
              <a:t>Void delete_x(NODE *head,int x)</a:t>
            </a:r>
            <a:endParaRPr lang="en-US" altLang="zh-CN" b="1">
              <a:ea typeface="Arial Unicode MS" pitchFamily="34" charset="-122"/>
              <a:cs typeface="Arial Unicode MS" pitchFamily="34" charset="-122"/>
            </a:endParaRPr>
          </a:p>
          <a:p>
            <a:pPr>
              <a:lnSpc>
                <a:spcPct val="150000"/>
              </a:lnSpc>
            </a:pPr>
            <a:r>
              <a:rPr lang="en-US" altLang="zh-CN" b="1"/>
              <a:t>   {     NODE  *p,*q;</a:t>
            </a:r>
            <a:endParaRPr lang="en-US" altLang="zh-CN" b="1">
              <a:ea typeface="Arial Unicode MS" pitchFamily="34" charset="-122"/>
              <a:cs typeface="Arial Unicode MS" pitchFamily="34" charset="-122"/>
            </a:endParaRPr>
          </a:p>
          <a:p>
            <a:pPr>
              <a:lnSpc>
                <a:spcPct val="150000"/>
              </a:lnSpc>
            </a:pPr>
            <a:r>
              <a:rPr lang="en-US" altLang="zh-CN" b="1"/>
              <a:t>          p=head;</a:t>
            </a:r>
            <a:endParaRPr lang="en-US" altLang="zh-CN" b="1">
              <a:ea typeface="Arial Unicode MS" pitchFamily="34" charset="-122"/>
              <a:cs typeface="Arial Unicode MS" pitchFamily="34" charset="-122"/>
            </a:endParaRPr>
          </a:p>
          <a:p>
            <a:pPr>
              <a:lnSpc>
                <a:spcPct val="150000"/>
              </a:lnSpc>
            </a:pPr>
            <a:r>
              <a:rPr lang="en-US" altLang="zh-CN" b="1"/>
              <a:t>          while((p-&gt;next!=NULL)&amp;&amp;(p-&gt;next-&gt;data!=x))</a:t>
            </a:r>
            <a:endParaRPr lang="en-US" altLang="zh-CN" b="1">
              <a:ea typeface="Arial Unicode MS" pitchFamily="34" charset="-122"/>
              <a:cs typeface="Arial Unicode MS" pitchFamily="34" charset="-122"/>
            </a:endParaRPr>
          </a:p>
          <a:p>
            <a:pPr>
              <a:lnSpc>
                <a:spcPct val="150000"/>
              </a:lnSpc>
            </a:pPr>
            <a:r>
              <a:rPr lang="en-US" altLang="zh-CN" b="1"/>
              <a:t>                      p=p-&gt;next;</a:t>
            </a:r>
            <a:endParaRPr lang="en-US" altLang="zh-CN" b="1">
              <a:ea typeface="Arial Unicode MS" pitchFamily="34" charset="-122"/>
              <a:cs typeface="Arial Unicode MS" pitchFamily="34" charset="-122"/>
            </a:endParaRPr>
          </a:p>
          <a:p>
            <a:pPr>
              <a:lnSpc>
                <a:spcPct val="150000"/>
              </a:lnSpc>
            </a:pPr>
            <a:r>
              <a:rPr lang="en-US" altLang="zh-CN" b="1"/>
              <a:t>          If(p-&gt;next)</a:t>
            </a:r>
          </a:p>
          <a:p>
            <a:pPr>
              <a:lnSpc>
                <a:spcPct val="150000"/>
              </a:lnSpc>
            </a:pPr>
            <a:r>
              <a:rPr lang="en-US" altLang="zh-CN" b="1"/>
              <a:t>              {   q=p-&gt;next;</a:t>
            </a:r>
            <a:endParaRPr lang="en-US" altLang="zh-CN" b="1">
              <a:ea typeface="Arial Unicode MS" pitchFamily="34" charset="-122"/>
              <a:cs typeface="Arial Unicode MS" pitchFamily="34" charset="-122"/>
            </a:endParaRPr>
          </a:p>
          <a:p>
            <a:pPr>
              <a:lnSpc>
                <a:spcPct val="150000"/>
              </a:lnSpc>
            </a:pPr>
            <a:r>
              <a:rPr lang="en-US" altLang="zh-CN" b="1"/>
              <a:t>                   p-&gt;next=q-&gt;next;</a:t>
            </a:r>
            <a:endParaRPr lang="en-US" altLang="zh-CN" b="1">
              <a:ea typeface="Arial Unicode MS" pitchFamily="34" charset="-122"/>
              <a:cs typeface="Arial Unicode MS" pitchFamily="34" charset="-122"/>
            </a:endParaRPr>
          </a:p>
          <a:p>
            <a:pPr>
              <a:lnSpc>
                <a:spcPct val="150000"/>
              </a:lnSpc>
            </a:pPr>
            <a:r>
              <a:rPr lang="en-US" altLang="zh-CN" b="1"/>
              <a:t>                   free(q) ;    }</a:t>
            </a:r>
            <a:endParaRPr lang="en-US" altLang="zh-CN" b="1">
              <a:ea typeface="Arial Unicode MS" pitchFamily="34" charset="-122"/>
              <a:cs typeface="Arial Unicode MS" pitchFamily="34" charset="-122"/>
            </a:endParaRPr>
          </a:p>
          <a:p>
            <a:pPr>
              <a:lnSpc>
                <a:spcPct val="150000"/>
              </a:lnSpc>
            </a:pPr>
            <a:r>
              <a:rPr lang="en-US" altLang="zh-CN" b="1"/>
              <a:t>}</a:t>
            </a:r>
          </a:p>
        </p:txBody>
      </p:sp>
      <p:grpSp>
        <p:nvGrpSpPr>
          <p:cNvPr id="2" name="Group 4"/>
          <p:cNvGrpSpPr>
            <a:grpSpLocks/>
          </p:cNvGrpSpPr>
          <p:nvPr/>
        </p:nvGrpSpPr>
        <p:grpSpPr bwMode="auto">
          <a:xfrm>
            <a:off x="6858000" y="914400"/>
            <a:ext cx="1304925" cy="1046163"/>
            <a:chOff x="4704" y="336"/>
            <a:chExt cx="822" cy="659"/>
          </a:xfrm>
        </p:grpSpPr>
        <p:grpSp>
          <p:nvGrpSpPr>
            <p:cNvPr id="3" name="Group 5"/>
            <p:cNvGrpSpPr>
              <a:grpSpLocks/>
            </p:cNvGrpSpPr>
            <p:nvPr/>
          </p:nvGrpSpPr>
          <p:grpSpPr bwMode="auto">
            <a:xfrm>
              <a:off x="4704" y="336"/>
              <a:ext cx="768" cy="448"/>
              <a:chOff x="1104" y="2128"/>
              <a:chExt cx="768" cy="448"/>
            </a:xfrm>
          </p:grpSpPr>
          <p:grpSp>
            <p:nvGrpSpPr>
              <p:cNvPr id="4" name="Group 6"/>
              <p:cNvGrpSpPr>
                <a:grpSpLocks/>
              </p:cNvGrpSpPr>
              <p:nvPr/>
            </p:nvGrpSpPr>
            <p:grpSpPr bwMode="auto">
              <a:xfrm>
                <a:off x="1470" y="2287"/>
                <a:ext cx="365" cy="198"/>
                <a:chOff x="2340" y="3624"/>
                <a:chExt cx="720" cy="312"/>
              </a:xfrm>
            </p:grpSpPr>
            <p:sp>
              <p:nvSpPr>
                <p:cNvPr id="30727" name="Text Box 7"/>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30728" name="Line 8"/>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29" name="Line 9"/>
              <p:cNvSpPr>
                <a:spLocks noChangeShapeType="1"/>
              </p:cNvSpPr>
              <p:nvPr/>
            </p:nvSpPr>
            <p:spPr bwMode="auto">
              <a:xfrm>
                <a:off x="1287" y="2373"/>
                <a:ext cx="183" cy="0"/>
              </a:xfrm>
              <a:prstGeom prst="line">
                <a:avLst/>
              </a:prstGeom>
              <a:noFill/>
              <a:ln w="9525">
                <a:solidFill>
                  <a:schemeClr val="tx1"/>
                </a:solidFill>
                <a:round/>
                <a:headEnd/>
                <a:tailEnd type="triangle" w="sm" len="sm"/>
              </a:ln>
            </p:spPr>
            <p:txBody>
              <a:bodyPr/>
              <a:lstStyle/>
              <a:p>
                <a:endParaRPr lang="zh-CN" altLang="en-US"/>
              </a:p>
            </p:txBody>
          </p:sp>
          <p:sp>
            <p:nvSpPr>
              <p:cNvPr id="30730" name="Text Box 10"/>
              <p:cNvSpPr txBox="1">
                <a:spLocks noChangeArrowheads="1"/>
              </p:cNvSpPr>
              <p:nvPr/>
            </p:nvSpPr>
            <p:spPr bwMode="auto">
              <a:xfrm>
                <a:off x="1104" y="2128"/>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30731" name="Text Box 11"/>
              <p:cNvSpPr txBox="1">
                <a:spLocks noChangeArrowheads="1"/>
              </p:cNvSpPr>
              <p:nvPr/>
            </p:nvSpPr>
            <p:spPr bwMode="auto">
              <a:xfrm>
                <a:off x="1668" y="2288"/>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grpSp>
        <p:sp>
          <p:nvSpPr>
            <p:cNvPr id="30732" name="Line 12"/>
            <p:cNvSpPr>
              <a:spLocks noChangeShapeType="1"/>
            </p:cNvSpPr>
            <p:nvPr/>
          </p:nvSpPr>
          <p:spPr bwMode="auto">
            <a:xfrm flipH="1" flipV="1">
              <a:off x="5184" y="688"/>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0733" name="Text Box 13"/>
            <p:cNvSpPr txBox="1">
              <a:spLocks noChangeArrowheads="1"/>
            </p:cNvSpPr>
            <p:nvPr/>
          </p:nvSpPr>
          <p:spPr bwMode="auto">
            <a:xfrm>
              <a:off x="5323" y="745"/>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grpSp>
      <p:grpSp>
        <p:nvGrpSpPr>
          <p:cNvPr id="5" name="Group 14"/>
          <p:cNvGrpSpPr>
            <a:grpSpLocks/>
          </p:cNvGrpSpPr>
          <p:nvPr/>
        </p:nvGrpSpPr>
        <p:grpSpPr bwMode="auto">
          <a:xfrm>
            <a:off x="6861175" y="1981200"/>
            <a:ext cx="2270125" cy="1143000"/>
            <a:chOff x="4322" y="1248"/>
            <a:chExt cx="1430" cy="720"/>
          </a:xfrm>
        </p:grpSpPr>
        <p:sp>
          <p:nvSpPr>
            <p:cNvPr id="30735" name="Text Box 15"/>
            <p:cNvSpPr txBox="1">
              <a:spLocks noChangeArrowheads="1"/>
            </p:cNvSpPr>
            <p:nvPr/>
          </p:nvSpPr>
          <p:spPr bwMode="auto">
            <a:xfrm>
              <a:off x="5558" y="1417"/>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q</a:t>
              </a:r>
            </a:p>
          </p:txBody>
        </p:sp>
        <p:grpSp>
          <p:nvGrpSpPr>
            <p:cNvPr id="6" name="Group 16"/>
            <p:cNvGrpSpPr>
              <a:grpSpLocks/>
            </p:cNvGrpSpPr>
            <p:nvPr/>
          </p:nvGrpSpPr>
          <p:grpSpPr bwMode="auto">
            <a:xfrm>
              <a:off x="4322" y="1248"/>
              <a:ext cx="1342" cy="720"/>
              <a:chOff x="4418" y="1008"/>
              <a:chExt cx="1342" cy="720"/>
            </a:xfrm>
          </p:grpSpPr>
          <p:grpSp>
            <p:nvGrpSpPr>
              <p:cNvPr id="7" name="Group 17"/>
              <p:cNvGrpSpPr>
                <a:grpSpLocks/>
              </p:cNvGrpSpPr>
              <p:nvPr/>
            </p:nvGrpSpPr>
            <p:grpSpPr bwMode="auto">
              <a:xfrm>
                <a:off x="4784" y="1167"/>
                <a:ext cx="365" cy="198"/>
                <a:chOff x="2340" y="3624"/>
                <a:chExt cx="720" cy="312"/>
              </a:xfrm>
            </p:grpSpPr>
            <p:sp>
              <p:nvSpPr>
                <p:cNvPr id="30738" name="Text Box 18"/>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30739" name="Line 19"/>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40" name="Line 20"/>
              <p:cNvSpPr>
                <a:spLocks noChangeShapeType="1"/>
              </p:cNvSpPr>
              <p:nvPr/>
            </p:nvSpPr>
            <p:spPr bwMode="auto">
              <a:xfrm>
                <a:off x="5082" y="1268"/>
                <a:ext cx="183" cy="0"/>
              </a:xfrm>
              <a:prstGeom prst="line">
                <a:avLst/>
              </a:prstGeom>
              <a:noFill/>
              <a:ln w="9525">
                <a:solidFill>
                  <a:schemeClr val="tx1"/>
                </a:solidFill>
                <a:round/>
                <a:headEnd/>
                <a:tailEnd type="triangle" w="sm" len="sm"/>
              </a:ln>
            </p:spPr>
            <p:txBody>
              <a:bodyPr/>
              <a:lstStyle/>
              <a:p>
                <a:endParaRPr lang="zh-CN" altLang="en-US"/>
              </a:p>
            </p:txBody>
          </p:sp>
          <p:grpSp>
            <p:nvGrpSpPr>
              <p:cNvPr id="8" name="Group 21"/>
              <p:cNvGrpSpPr>
                <a:grpSpLocks/>
              </p:cNvGrpSpPr>
              <p:nvPr/>
            </p:nvGrpSpPr>
            <p:grpSpPr bwMode="auto">
              <a:xfrm>
                <a:off x="5265" y="1167"/>
                <a:ext cx="365" cy="198"/>
                <a:chOff x="2340" y="3624"/>
                <a:chExt cx="720" cy="312"/>
              </a:xfrm>
            </p:grpSpPr>
            <p:sp>
              <p:nvSpPr>
                <p:cNvPr id="30742" name="Text Box 22"/>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0743" name="Line 23"/>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44" name="Line 24"/>
              <p:cNvSpPr>
                <a:spLocks noChangeShapeType="1"/>
              </p:cNvSpPr>
              <p:nvPr/>
            </p:nvSpPr>
            <p:spPr bwMode="auto">
              <a:xfrm>
                <a:off x="4601" y="1253"/>
                <a:ext cx="183" cy="0"/>
              </a:xfrm>
              <a:prstGeom prst="line">
                <a:avLst/>
              </a:prstGeom>
              <a:noFill/>
              <a:ln w="9525">
                <a:solidFill>
                  <a:schemeClr val="tx1"/>
                </a:solidFill>
                <a:round/>
                <a:headEnd/>
                <a:tailEnd type="triangle" w="sm" len="sm"/>
              </a:ln>
            </p:spPr>
            <p:txBody>
              <a:bodyPr/>
              <a:lstStyle/>
              <a:p>
                <a:endParaRPr lang="zh-CN" altLang="en-US"/>
              </a:p>
            </p:txBody>
          </p:sp>
          <p:sp>
            <p:nvSpPr>
              <p:cNvPr id="30745" name="Text Box 25"/>
              <p:cNvSpPr txBox="1">
                <a:spLocks noChangeArrowheads="1"/>
              </p:cNvSpPr>
              <p:nvPr/>
            </p:nvSpPr>
            <p:spPr bwMode="auto">
              <a:xfrm>
                <a:off x="4418" y="1008"/>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30746" name="Text Box 26"/>
              <p:cNvSpPr txBox="1">
                <a:spLocks noChangeArrowheads="1"/>
              </p:cNvSpPr>
              <p:nvPr/>
            </p:nvSpPr>
            <p:spPr bwMode="auto">
              <a:xfrm>
                <a:off x="5286" y="1152"/>
                <a:ext cx="194" cy="250"/>
              </a:xfrm>
              <a:prstGeom prst="rect">
                <a:avLst/>
              </a:prstGeom>
              <a:noFill/>
              <a:ln w="9525">
                <a:noFill/>
                <a:miter lim="800000"/>
                <a:headEnd/>
                <a:tailEnd/>
              </a:ln>
              <a:effectLst/>
            </p:spPr>
            <p:txBody>
              <a:bodyPr wrap="none" lIns="90000" tIns="46800" rIns="90000" bIns="46800">
                <a:spAutoFit/>
              </a:bodyPr>
              <a:lstStyle/>
              <a:p>
                <a:r>
                  <a:rPr lang="en-US" altLang="zh-CN" sz="2000"/>
                  <a:t>x</a:t>
                </a:r>
              </a:p>
            </p:txBody>
          </p:sp>
          <p:sp>
            <p:nvSpPr>
              <p:cNvPr id="30747" name="Line 27"/>
              <p:cNvSpPr>
                <a:spLocks noChangeShapeType="1"/>
              </p:cNvSpPr>
              <p:nvPr/>
            </p:nvSpPr>
            <p:spPr bwMode="auto">
              <a:xfrm flipH="1" flipV="1">
                <a:off x="5415" y="136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0748" name="Line 28"/>
              <p:cNvSpPr>
                <a:spLocks noChangeShapeType="1"/>
              </p:cNvSpPr>
              <p:nvPr/>
            </p:nvSpPr>
            <p:spPr bwMode="auto">
              <a:xfrm flipH="1" flipV="1">
                <a:off x="4950" y="136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0749" name="Text Box 29"/>
              <p:cNvSpPr txBox="1">
                <a:spLocks noChangeArrowheads="1"/>
              </p:cNvSpPr>
              <p:nvPr/>
            </p:nvSpPr>
            <p:spPr bwMode="auto">
              <a:xfrm>
                <a:off x="4933" y="1478"/>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0750" name="Line 30"/>
              <p:cNvSpPr>
                <a:spLocks noChangeShapeType="1"/>
              </p:cNvSpPr>
              <p:nvPr/>
            </p:nvSpPr>
            <p:spPr bwMode="auto">
              <a:xfrm>
                <a:off x="5577" y="1264"/>
                <a:ext cx="183" cy="0"/>
              </a:xfrm>
              <a:prstGeom prst="line">
                <a:avLst/>
              </a:prstGeom>
              <a:noFill/>
              <a:ln w="9525">
                <a:solidFill>
                  <a:schemeClr val="tx1"/>
                </a:solidFill>
                <a:round/>
                <a:headEnd/>
                <a:tailEnd type="triangle" w="sm" len="sm"/>
              </a:ln>
            </p:spPr>
            <p:txBody>
              <a:bodyPr/>
              <a:lstStyle/>
              <a:p>
                <a:endParaRPr lang="zh-CN" altLang="en-US"/>
              </a:p>
            </p:txBody>
          </p:sp>
        </p:grpSp>
      </p:grpSp>
      <p:grpSp>
        <p:nvGrpSpPr>
          <p:cNvPr id="9" name="Group 31"/>
          <p:cNvGrpSpPr>
            <a:grpSpLocks/>
          </p:cNvGrpSpPr>
          <p:nvPr/>
        </p:nvGrpSpPr>
        <p:grpSpPr bwMode="auto">
          <a:xfrm>
            <a:off x="7116763" y="3590925"/>
            <a:ext cx="1874837" cy="904875"/>
            <a:chOff x="4483" y="2262"/>
            <a:chExt cx="1181" cy="570"/>
          </a:xfrm>
        </p:grpSpPr>
        <p:sp>
          <p:nvSpPr>
            <p:cNvPr id="30752" name="Line 32"/>
            <p:cNvSpPr>
              <a:spLocks noChangeShapeType="1"/>
            </p:cNvSpPr>
            <p:nvPr/>
          </p:nvSpPr>
          <p:spPr bwMode="auto">
            <a:xfrm>
              <a:off x="4483" y="2378"/>
              <a:ext cx="183" cy="0"/>
            </a:xfrm>
            <a:prstGeom prst="line">
              <a:avLst/>
            </a:prstGeom>
            <a:noFill/>
            <a:ln w="9525">
              <a:solidFill>
                <a:schemeClr val="tx1"/>
              </a:solidFill>
              <a:round/>
              <a:headEnd/>
              <a:tailEnd type="triangle" w="sm" len="sm"/>
            </a:ln>
          </p:spPr>
          <p:txBody>
            <a:bodyPr/>
            <a:lstStyle/>
            <a:p>
              <a:endParaRPr lang="zh-CN" altLang="en-US"/>
            </a:p>
          </p:txBody>
        </p:sp>
        <p:grpSp>
          <p:nvGrpSpPr>
            <p:cNvPr id="10" name="Group 33"/>
            <p:cNvGrpSpPr>
              <a:grpSpLocks/>
            </p:cNvGrpSpPr>
            <p:nvPr/>
          </p:nvGrpSpPr>
          <p:grpSpPr bwMode="auto">
            <a:xfrm>
              <a:off x="4666" y="2277"/>
              <a:ext cx="365" cy="198"/>
              <a:chOff x="2340" y="3624"/>
              <a:chExt cx="720" cy="312"/>
            </a:xfrm>
          </p:grpSpPr>
          <p:sp>
            <p:nvSpPr>
              <p:cNvPr id="30754" name="Text Box 34"/>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0755" name="Line 35"/>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56" name="Line 36"/>
            <p:cNvSpPr>
              <a:spLocks noChangeShapeType="1"/>
            </p:cNvSpPr>
            <p:nvPr/>
          </p:nvSpPr>
          <p:spPr bwMode="auto">
            <a:xfrm flipH="1" flipV="1">
              <a:off x="4816" y="247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0757" name="Text Box 37"/>
            <p:cNvSpPr txBox="1">
              <a:spLocks noChangeArrowheads="1"/>
            </p:cNvSpPr>
            <p:nvPr/>
          </p:nvSpPr>
          <p:spPr bwMode="auto">
            <a:xfrm>
              <a:off x="4789" y="2582"/>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0758" name="Line 38"/>
            <p:cNvSpPr>
              <a:spLocks noChangeShapeType="1"/>
            </p:cNvSpPr>
            <p:nvPr/>
          </p:nvSpPr>
          <p:spPr bwMode="auto">
            <a:xfrm>
              <a:off x="4978" y="2374"/>
              <a:ext cx="183" cy="0"/>
            </a:xfrm>
            <a:prstGeom prst="line">
              <a:avLst/>
            </a:prstGeom>
            <a:noFill/>
            <a:ln w="9525">
              <a:solidFill>
                <a:schemeClr val="tx1"/>
              </a:solidFill>
              <a:round/>
              <a:headEnd/>
              <a:tailEnd type="triangle" w="sm" len="sm"/>
            </a:ln>
          </p:spPr>
          <p:txBody>
            <a:bodyPr/>
            <a:lstStyle/>
            <a:p>
              <a:endParaRPr lang="zh-CN" altLang="en-US"/>
            </a:p>
          </p:txBody>
        </p:sp>
        <p:grpSp>
          <p:nvGrpSpPr>
            <p:cNvPr id="11" name="Group 39"/>
            <p:cNvGrpSpPr>
              <a:grpSpLocks/>
            </p:cNvGrpSpPr>
            <p:nvPr/>
          </p:nvGrpSpPr>
          <p:grpSpPr bwMode="auto">
            <a:xfrm>
              <a:off x="5169" y="2277"/>
              <a:ext cx="365" cy="198"/>
              <a:chOff x="2340" y="3624"/>
              <a:chExt cx="720" cy="312"/>
            </a:xfrm>
          </p:grpSpPr>
          <p:sp>
            <p:nvSpPr>
              <p:cNvPr id="30760" name="Text Box 40"/>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0761" name="Line 41"/>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62" name="Text Box 42"/>
            <p:cNvSpPr txBox="1">
              <a:spLocks noChangeArrowheads="1"/>
            </p:cNvSpPr>
            <p:nvPr/>
          </p:nvSpPr>
          <p:spPr bwMode="auto">
            <a:xfrm>
              <a:off x="5190" y="2262"/>
              <a:ext cx="194" cy="250"/>
            </a:xfrm>
            <a:prstGeom prst="rect">
              <a:avLst/>
            </a:prstGeom>
            <a:noFill/>
            <a:ln w="9525">
              <a:noFill/>
              <a:miter lim="800000"/>
              <a:headEnd/>
              <a:tailEnd/>
            </a:ln>
            <a:effectLst/>
          </p:spPr>
          <p:txBody>
            <a:bodyPr wrap="none" lIns="90000" tIns="46800" rIns="90000" bIns="46800">
              <a:spAutoFit/>
            </a:bodyPr>
            <a:lstStyle/>
            <a:p>
              <a:r>
                <a:rPr lang="en-US" altLang="zh-CN" sz="2000"/>
                <a:t>x</a:t>
              </a:r>
            </a:p>
          </p:txBody>
        </p:sp>
        <p:sp>
          <p:nvSpPr>
            <p:cNvPr id="30763" name="Line 43"/>
            <p:cNvSpPr>
              <a:spLocks noChangeShapeType="1"/>
            </p:cNvSpPr>
            <p:nvPr/>
          </p:nvSpPr>
          <p:spPr bwMode="auto">
            <a:xfrm flipH="1" flipV="1">
              <a:off x="5319" y="247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0764" name="Text Box 44"/>
            <p:cNvSpPr txBox="1">
              <a:spLocks noChangeArrowheads="1"/>
            </p:cNvSpPr>
            <p:nvPr/>
          </p:nvSpPr>
          <p:spPr bwMode="auto">
            <a:xfrm>
              <a:off x="5462" y="2527"/>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q</a:t>
              </a:r>
            </a:p>
          </p:txBody>
        </p:sp>
        <p:sp>
          <p:nvSpPr>
            <p:cNvPr id="30765" name="Line 45"/>
            <p:cNvSpPr>
              <a:spLocks noChangeShapeType="1"/>
            </p:cNvSpPr>
            <p:nvPr/>
          </p:nvSpPr>
          <p:spPr bwMode="auto">
            <a:xfrm>
              <a:off x="5481" y="2374"/>
              <a:ext cx="183" cy="0"/>
            </a:xfrm>
            <a:prstGeom prst="line">
              <a:avLst/>
            </a:prstGeom>
            <a:noFill/>
            <a:ln w="9525">
              <a:solidFill>
                <a:schemeClr val="tx1"/>
              </a:solidFill>
              <a:round/>
              <a:headEnd/>
              <a:tailEnd type="triangle" w="sm" len="sm"/>
            </a:ln>
          </p:spPr>
          <p:txBody>
            <a:bodyPr/>
            <a:lstStyle/>
            <a:p>
              <a:endParaRPr lang="zh-CN" altLang="en-US"/>
            </a:p>
          </p:txBody>
        </p:sp>
      </p:grpSp>
      <p:grpSp>
        <p:nvGrpSpPr>
          <p:cNvPr id="12" name="Group 46"/>
          <p:cNvGrpSpPr>
            <a:grpSpLocks/>
          </p:cNvGrpSpPr>
          <p:nvPr/>
        </p:nvGrpSpPr>
        <p:grpSpPr bwMode="auto">
          <a:xfrm>
            <a:off x="7089775" y="4733925"/>
            <a:ext cx="1862138" cy="904875"/>
            <a:chOff x="4466" y="2982"/>
            <a:chExt cx="1173" cy="570"/>
          </a:xfrm>
        </p:grpSpPr>
        <p:sp>
          <p:nvSpPr>
            <p:cNvPr id="30767" name="Line 47"/>
            <p:cNvSpPr>
              <a:spLocks noChangeShapeType="1"/>
            </p:cNvSpPr>
            <p:nvPr/>
          </p:nvSpPr>
          <p:spPr bwMode="auto">
            <a:xfrm>
              <a:off x="4466" y="3098"/>
              <a:ext cx="183" cy="0"/>
            </a:xfrm>
            <a:prstGeom prst="line">
              <a:avLst/>
            </a:prstGeom>
            <a:noFill/>
            <a:ln w="9525">
              <a:solidFill>
                <a:schemeClr val="tx1"/>
              </a:solidFill>
              <a:round/>
              <a:headEnd/>
              <a:tailEnd type="triangle" w="sm" len="sm"/>
            </a:ln>
          </p:spPr>
          <p:txBody>
            <a:bodyPr/>
            <a:lstStyle/>
            <a:p>
              <a:endParaRPr lang="zh-CN" altLang="en-US"/>
            </a:p>
          </p:txBody>
        </p:sp>
        <p:grpSp>
          <p:nvGrpSpPr>
            <p:cNvPr id="13" name="Group 48"/>
            <p:cNvGrpSpPr>
              <a:grpSpLocks/>
            </p:cNvGrpSpPr>
            <p:nvPr/>
          </p:nvGrpSpPr>
          <p:grpSpPr bwMode="auto">
            <a:xfrm>
              <a:off x="4649" y="2997"/>
              <a:ext cx="365" cy="198"/>
              <a:chOff x="2340" y="3624"/>
              <a:chExt cx="720" cy="312"/>
            </a:xfrm>
          </p:grpSpPr>
          <p:sp>
            <p:nvSpPr>
              <p:cNvPr id="30769" name="Text Box 49"/>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0770" name="Line 50"/>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71" name="Line 51"/>
            <p:cNvSpPr>
              <a:spLocks noChangeShapeType="1"/>
            </p:cNvSpPr>
            <p:nvPr/>
          </p:nvSpPr>
          <p:spPr bwMode="auto">
            <a:xfrm flipH="1" flipV="1">
              <a:off x="4799" y="319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0772" name="Text Box 52"/>
            <p:cNvSpPr txBox="1">
              <a:spLocks noChangeArrowheads="1"/>
            </p:cNvSpPr>
            <p:nvPr/>
          </p:nvSpPr>
          <p:spPr bwMode="auto">
            <a:xfrm>
              <a:off x="4757" y="3302"/>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0773" name="Line 53"/>
            <p:cNvSpPr>
              <a:spLocks noChangeShapeType="1"/>
            </p:cNvSpPr>
            <p:nvPr/>
          </p:nvSpPr>
          <p:spPr bwMode="auto">
            <a:xfrm>
              <a:off x="4961" y="3094"/>
              <a:ext cx="183" cy="0"/>
            </a:xfrm>
            <a:prstGeom prst="line">
              <a:avLst/>
            </a:prstGeom>
            <a:noFill/>
            <a:ln w="9525">
              <a:solidFill>
                <a:schemeClr val="tx1"/>
              </a:solidFill>
              <a:round/>
              <a:headEnd/>
              <a:tailEnd type="triangle" w="sm" len="sm"/>
            </a:ln>
          </p:spPr>
          <p:txBody>
            <a:bodyPr/>
            <a:lstStyle/>
            <a:p>
              <a:endParaRPr lang="zh-CN" altLang="en-US"/>
            </a:p>
          </p:txBody>
        </p:sp>
        <p:grpSp>
          <p:nvGrpSpPr>
            <p:cNvPr id="14" name="Group 54"/>
            <p:cNvGrpSpPr>
              <a:grpSpLocks/>
            </p:cNvGrpSpPr>
            <p:nvPr/>
          </p:nvGrpSpPr>
          <p:grpSpPr bwMode="auto">
            <a:xfrm>
              <a:off x="5152" y="2997"/>
              <a:ext cx="365" cy="198"/>
              <a:chOff x="2340" y="3624"/>
              <a:chExt cx="720" cy="312"/>
            </a:xfrm>
          </p:grpSpPr>
          <p:sp>
            <p:nvSpPr>
              <p:cNvPr id="30775" name="Text Box 55"/>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0776" name="Line 56"/>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77" name="Text Box 57"/>
            <p:cNvSpPr txBox="1">
              <a:spLocks noChangeArrowheads="1"/>
            </p:cNvSpPr>
            <p:nvPr/>
          </p:nvSpPr>
          <p:spPr bwMode="auto">
            <a:xfrm>
              <a:off x="5173" y="2982"/>
              <a:ext cx="194" cy="250"/>
            </a:xfrm>
            <a:prstGeom prst="rect">
              <a:avLst/>
            </a:prstGeom>
            <a:noFill/>
            <a:ln w="9525">
              <a:noFill/>
              <a:miter lim="800000"/>
              <a:headEnd/>
              <a:tailEnd/>
            </a:ln>
            <a:effectLst/>
          </p:spPr>
          <p:txBody>
            <a:bodyPr wrap="none" lIns="90000" tIns="46800" rIns="90000" bIns="46800">
              <a:spAutoFit/>
            </a:bodyPr>
            <a:lstStyle/>
            <a:p>
              <a:r>
                <a:rPr lang="en-US" altLang="zh-CN" sz="2000"/>
                <a:t>x</a:t>
              </a:r>
            </a:p>
          </p:txBody>
        </p:sp>
        <p:sp>
          <p:nvSpPr>
            <p:cNvPr id="30778" name="Line 58"/>
            <p:cNvSpPr>
              <a:spLocks noChangeShapeType="1"/>
            </p:cNvSpPr>
            <p:nvPr/>
          </p:nvSpPr>
          <p:spPr bwMode="auto">
            <a:xfrm flipH="1" flipV="1">
              <a:off x="5302" y="319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0779" name="Text Box 59"/>
            <p:cNvSpPr txBox="1">
              <a:spLocks noChangeArrowheads="1"/>
            </p:cNvSpPr>
            <p:nvPr/>
          </p:nvSpPr>
          <p:spPr bwMode="auto">
            <a:xfrm>
              <a:off x="5445" y="3247"/>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q</a:t>
              </a:r>
            </a:p>
          </p:txBody>
        </p:sp>
      </p:grpSp>
      <p:grpSp>
        <p:nvGrpSpPr>
          <p:cNvPr id="15" name="Group 60"/>
          <p:cNvGrpSpPr>
            <a:grpSpLocks/>
          </p:cNvGrpSpPr>
          <p:nvPr/>
        </p:nvGrpSpPr>
        <p:grpSpPr bwMode="auto">
          <a:xfrm>
            <a:off x="7086600" y="5724525"/>
            <a:ext cx="1711325" cy="904875"/>
            <a:chOff x="4514" y="3606"/>
            <a:chExt cx="1078" cy="570"/>
          </a:xfrm>
        </p:grpSpPr>
        <p:sp>
          <p:nvSpPr>
            <p:cNvPr id="30781" name="Line 61"/>
            <p:cNvSpPr>
              <a:spLocks noChangeShapeType="1"/>
            </p:cNvSpPr>
            <p:nvPr/>
          </p:nvSpPr>
          <p:spPr bwMode="auto">
            <a:xfrm>
              <a:off x="4514" y="3722"/>
              <a:ext cx="183" cy="0"/>
            </a:xfrm>
            <a:prstGeom prst="line">
              <a:avLst/>
            </a:prstGeom>
            <a:noFill/>
            <a:ln w="9525">
              <a:solidFill>
                <a:schemeClr val="tx1"/>
              </a:solidFill>
              <a:round/>
              <a:headEnd/>
              <a:tailEnd type="triangle" w="sm" len="sm"/>
            </a:ln>
          </p:spPr>
          <p:txBody>
            <a:bodyPr/>
            <a:lstStyle/>
            <a:p>
              <a:endParaRPr lang="zh-CN" altLang="en-US"/>
            </a:p>
          </p:txBody>
        </p:sp>
        <p:grpSp>
          <p:nvGrpSpPr>
            <p:cNvPr id="16" name="Group 62"/>
            <p:cNvGrpSpPr>
              <a:grpSpLocks/>
            </p:cNvGrpSpPr>
            <p:nvPr/>
          </p:nvGrpSpPr>
          <p:grpSpPr bwMode="auto">
            <a:xfrm>
              <a:off x="4697" y="3621"/>
              <a:ext cx="365" cy="198"/>
              <a:chOff x="2340" y="3624"/>
              <a:chExt cx="720" cy="312"/>
            </a:xfrm>
          </p:grpSpPr>
          <p:sp>
            <p:nvSpPr>
              <p:cNvPr id="30783" name="Text Box 63"/>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0784" name="Line 64"/>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85" name="Text Box 65"/>
            <p:cNvSpPr txBox="1">
              <a:spLocks noChangeArrowheads="1"/>
            </p:cNvSpPr>
            <p:nvPr/>
          </p:nvSpPr>
          <p:spPr bwMode="auto">
            <a:xfrm>
              <a:off x="5317" y="3926"/>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0786" name="Line 66"/>
            <p:cNvSpPr>
              <a:spLocks noChangeShapeType="1"/>
            </p:cNvSpPr>
            <p:nvPr/>
          </p:nvSpPr>
          <p:spPr bwMode="auto">
            <a:xfrm>
              <a:off x="5009" y="3718"/>
              <a:ext cx="183" cy="0"/>
            </a:xfrm>
            <a:prstGeom prst="line">
              <a:avLst/>
            </a:prstGeom>
            <a:noFill/>
            <a:ln w="9525">
              <a:solidFill>
                <a:schemeClr val="tx1"/>
              </a:solidFill>
              <a:round/>
              <a:headEnd/>
              <a:tailEnd type="triangle" w="sm" len="sm"/>
            </a:ln>
          </p:spPr>
          <p:txBody>
            <a:bodyPr/>
            <a:lstStyle/>
            <a:p>
              <a:endParaRPr lang="zh-CN" altLang="en-US"/>
            </a:p>
          </p:txBody>
        </p:sp>
        <p:grpSp>
          <p:nvGrpSpPr>
            <p:cNvPr id="17" name="Group 67"/>
            <p:cNvGrpSpPr>
              <a:grpSpLocks/>
            </p:cNvGrpSpPr>
            <p:nvPr/>
          </p:nvGrpSpPr>
          <p:grpSpPr bwMode="auto">
            <a:xfrm>
              <a:off x="5200" y="3621"/>
              <a:ext cx="365" cy="198"/>
              <a:chOff x="2340" y="3624"/>
              <a:chExt cx="720" cy="312"/>
            </a:xfrm>
          </p:grpSpPr>
          <p:sp>
            <p:nvSpPr>
              <p:cNvPr id="30788" name="Text Box 68"/>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0789" name="Line 69"/>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0790" name="Text Box 70"/>
            <p:cNvSpPr txBox="1">
              <a:spLocks noChangeArrowheads="1"/>
            </p:cNvSpPr>
            <p:nvPr/>
          </p:nvSpPr>
          <p:spPr bwMode="auto">
            <a:xfrm>
              <a:off x="5403" y="3606"/>
              <a:ext cx="189" cy="250"/>
            </a:xfrm>
            <a:prstGeom prst="rect">
              <a:avLst/>
            </a:prstGeom>
            <a:noFill/>
            <a:ln w="9525">
              <a:noFill/>
              <a:miter lim="800000"/>
              <a:headEnd/>
              <a:tailEnd/>
            </a:ln>
            <a:effectLst/>
          </p:spPr>
          <p:txBody>
            <a:bodyPr wrap="none" lIns="90000" tIns="46800" rIns="90000" bIns="46800">
              <a:spAutoFit/>
            </a:bodyPr>
            <a:lstStyle/>
            <a:p>
              <a:r>
                <a:rPr lang="en-US" altLang="zh-CN" sz="2000"/>
                <a:t>^</a:t>
              </a:r>
            </a:p>
          </p:txBody>
        </p:sp>
        <p:sp>
          <p:nvSpPr>
            <p:cNvPr id="30791" name="Line 71"/>
            <p:cNvSpPr>
              <a:spLocks noChangeShapeType="1"/>
            </p:cNvSpPr>
            <p:nvPr/>
          </p:nvSpPr>
          <p:spPr bwMode="auto">
            <a:xfrm flipH="1" flipV="1">
              <a:off x="5350" y="3814"/>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723"/>
                                        </p:tgtEl>
                                        <p:attrNameLst>
                                          <p:attrName>style.visibility</p:attrName>
                                        </p:attrNameLst>
                                      </p:cBhvr>
                                      <p:to>
                                        <p:strVal val="visible"/>
                                      </p:to>
                                    </p:set>
                                    <p:anim calcmode="lin" valueType="num">
                                      <p:cBhvr additive="base">
                                        <p:cTn id="37" dur="500" fill="hold"/>
                                        <p:tgtEl>
                                          <p:spTgt spid="30723"/>
                                        </p:tgtEl>
                                        <p:attrNameLst>
                                          <p:attrName>ppt_x</p:attrName>
                                        </p:attrNameLst>
                                      </p:cBhvr>
                                      <p:tavLst>
                                        <p:tav tm="0">
                                          <p:val>
                                            <p:strVal val="0-#ppt_w/2"/>
                                          </p:val>
                                        </p:tav>
                                        <p:tav tm="100000">
                                          <p:val>
                                            <p:strVal val="#ppt_x"/>
                                          </p:val>
                                        </p:tav>
                                      </p:tavLst>
                                    </p:anim>
                                    <p:anim calcmode="lin" valueType="num">
                                      <p:cBhvr additive="base">
                                        <p:cTn id="38"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50825" y="609600"/>
            <a:ext cx="7129463" cy="946150"/>
          </a:xfrm>
          <a:prstGeom prst="rect">
            <a:avLst/>
          </a:prstGeom>
          <a:noFill/>
          <a:ln w="9525">
            <a:noFill/>
            <a:miter lim="800000"/>
            <a:headEnd/>
            <a:tailEnd/>
          </a:ln>
          <a:effectLst/>
        </p:spPr>
        <p:txBody>
          <a:bodyPr lIns="90000" tIns="46800" rIns="90000" bIns="46800">
            <a:spAutoFit/>
          </a:bodyPr>
          <a:lstStyle/>
          <a:p>
            <a:r>
              <a:rPr lang="en-US" altLang="zh-CN" sz="2800" b="1">
                <a:solidFill>
                  <a:schemeClr val="accent2"/>
                </a:solidFill>
              </a:rPr>
              <a:t>3</a:t>
            </a:r>
            <a:r>
              <a:rPr lang="zh-CN" altLang="en-US" sz="2800" b="1">
                <a:solidFill>
                  <a:schemeClr val="accent2"/>
                </a:solidFill>
              </a:rPr>
              <a:t>、在值为</a:t>
            </a:r>
            <a:r>
              <a:rPr lang="en-US" altLang="zh-CN" sz="2800" b="1">
                <a:solidFill>
                  <a:schemeClr val="accent2"/>
                </a:solidFill>
              </a:rPr>
              <a:t>x</a:t>
            </a:r>
            <a:r>
              <a:rPr lang="zh-CN" altLang="en-US" sz="2800" b="1">
                <a:solidFill>
                  <a:schemeClr val="accent2"/>
                </a:solidFill>
              </a:rPr>
              <a:t>的结点后插入一个新的结点</a:t>
            </a:r>
            <a:r>
              <a:rPr lang="en-US" altLang="zh-CN" sz="2800" b="1">
                <a:solidFill>
                  <a:schemeClr val="accent2"/>
                </a:solidFill>
              </a:rPr>
              <a:t>y,</a:t>
            </a:r>
          </a:p>
          <a:p>
            <a:r>
              <a:rPr lang="en-US" altLang="zh-CN" sz="2800" b="1">
                <a:solidFill>
                  <a:schemeClr val="accent2"/>
                </a:solidFill>
              </a:rPr>
              <a:t>      </a:t>
            </a:r>
            <a:r>
              <a:rPr lang="zh-CN" altLang="en-US" sz="2800" b="1">
                <a:solidFill>
                  <a:schemeClr val="accent2"/>
                </a:solidFill>
              </a:rPr>
              <a:t>若</a:t>
            </a:r>
            <a:r>
              <a:rPr lang="en-US" altLang="zh-CN" sz="2800" b="1">
                <a:solidFill>
                  <a:schemeClr val="accent2"/>
                </a:solidFill>
              </a:rPr>
              <a:t>x</a:t>
            </a:r>
            <a:r>
              <a:rPr lang="zh-CN" altLang="en-US" sz="2800" b="1">
                <a:solidFill>
                  <a:schemeClr val="accent2"/>
                </a:solidFill>
              </a:rPr>
              <a:t>不存在，则插入在表尾 </a:t>
            </a:r>
          </a:p>
        </p:txBody>
      </p:sp>
      <p:sp>
        <p:nvSpPr>
          <p:cNvPr id="31747" name="Text Box 3"/>
          <p:cNvSpPr txBox="1">
            <a:spLocks noChangeArrowheads="1"/>
          </p:cNvSpPr>
          <p:nvPr/>
        </p:nvSpPr>
        <p:spPr bwMode="auto">
          <a:xfrm>
            <a:off x="304800" y="1511300"/>
            <a:ext cx="6175375" cy="5313363"/>
          </a:xfrm>
          <a:prstGeom prst="rect">
            <a:avLst/>
          </a:prstGeom>
          <a:noFill/>
          <a:ln w="9525">
            <a:noFill/>
            <a:miter lim="800000"/>
            <a:headEnd/>
            <a:tailEnd type="none" w="sm" len="lg"/>
          </a:ln>
          <a:effectLst/>
        </p:spPr>
        <p:txBody>
          <a:bodyPr wrap="none" lIns="90000" tIns="46800" rIns="90000" bIns="46800">
            <a:spAutoFit/>
          </a:bodyPr>
          <a:lstStyle/>
          <a:p>
            <a:pPr>
              <a:lnSpc>
                <a:spcPct val="130000"/>
              </a:lnSpc>
            </a:pPr>
            <a:r>
              <a:rPr lang="en-US" altLang="zh-CN" b="1" dirty="0"/>
              <a:t>Void </a:t>
            </a:r>
            <a:r>
              <a:rPr lang="en-US" altLang="zh-CN" b="1" dirty="0" err="1"/>
              <a:t>insert_after_x</a:t>
            </a:r>
            <a:r>
              <a:rPr lang="en-US" altLang="zh-CN" b="1" dirty="0"/>
              <a:t>(NODE *</a:t>
            </a:r>
            <a:r>
              <a:rPr lang="en-US" altLang="zh-CN" b="1" dirty="0" err="1"/>
              <a:t>head,int</a:t>
            </a:r>
            <a:r>
              <a:rPr lang="en-US" altLang="zh-CN" b="1" dirty="0"/>
              <a:t> </a:t>
            </a:r>
            <a:r>
              <a:rPr lang="en-US" altLang="zh-CN" b="1" dirty="0" err="1"/>
              <a:t>x,int</a:t>
            </a:r>
            <a:r>
              <a:rPr lang="en-US" altLang="zh-CN" b="1" dirty="0"/>
              <a:t> y)</a:t>
            </a:r>
            <a:endParaRPr lang="en-US" altLang="zh-CN" b="1" dirty="0">
              <a:ea typeface="Arial Unicode MS" pitchFamily="34" charset="-122"/>
              <a:cs typeface="Arial Unicode MS" pitchFamily="34" charset="-122"/>
            </a:endParaRPr>
          </a:p>
          <a:p>
            <a:pPr>
              <a:lnSpc>
                <a:spcPct val="130000"/>
              </a:lnSpc>
            </a:pPr>
            <a:r>
              <a:rPr lang="en-US" altLang="zh-CN" b="1" dirty="0"/>
              <a:t> {     NODE  *p,*q;</a:t>
            </a:r>
            <a:endParaRPr lang="en-US" altLang="zh-CN" b="1" dirty="0">
              <a:ea typeface="Arial Unicode MS" pitchFamily="34" charset="-122"/>
              <a:cs typeface="Arial Unicode MS" pitchFamily="34" charset="-122"/>
            </a:endParaRPr>
          </a:p>
          <a:p>
            <a:pPr>
              <a:lnSpc>
                <a:spcPct val="130000"/>
              </a:lnSpc>
            </a:pPr>
            <a:r>
              <a:rPr lang="en-US" altLang="zh-CN" b="1" dirty="0"/>
              <a:t>        q=(NODE *)</a:t>
            </a:r>
            <a:r>
              <a:rPr lang="en-US" altLang="zh-CN" b="1" dirty="0" err="1"/>
              <a:t>malloc</a:t>
            </a:r>
            <a:r>
              <a:rPr lang="en-US" altLang="zh-CN" b="1" dirty="0"/>
              <a:t>(</a:t>
            </a:r>
            <a:r>
              <a:rPr lang="en-US" altLang="zh-CN" b="1" dirty="0" err="1"/>
              <a:t>sizeof</a:t>
            </a:r>
            <a:r>
              <a:rPr lang="en-US" altLang="zh-CN" b="1" dirty="0"/>
              <a:t>(NODE *));</a:t>
            </a:r>
            <a:endParaRPr lang="en-US" altLang="zh-CN" b="1" dirty="0">
              <a:ea typeface="Arial Unicode MS" pitchFamily="34" charset="-122"/>
              <a:cs typeface="Arial Unicode MS" pitchFamily="34" charset="-122"/>
            </a:endParaRPr>
          </a:p>
          <a:p>
            <a:pPr>
              <a:lnSpc>
                <a:spcPct val="130000"/>
              </a:lnSpc>
            </a:pPr>
            <a:r>
              <a:rPr lang="en-US" altLang="zh-CN" b="1" dirty="0"/>
              <a:t>        q-&gt;data=y ;     q-&gt;next=NULL;</a:t>
            </a:r>
            <a:endParaRPr lang="en-US" altLang="zh-CN" b="1" dirty="0">
              <a:ea typeface="Arial Unicode MS" pitchFamily="34" charset="-122"/>
              <a:cs typeface="Arial Unicode MS" pitchFamily="34" charset="-122"/>
            </a:endParaRPr>
          </a:p>
          <a:p>
            <a:pPr>
              <a:lnSpc>
                <a:spcPct val="130000"/>
              </a:lnSpc>
            </a:pPr>
            <a:r>
              <a:rPr lang="en-US" altLang="zh-CN" b="1" dirty="0"/>
              <a:t>        if</a:t>
            </a:r>
            <a:r>
              <a:rPr lang="en-US" altLang="zh-CN" b="1" dirty="0" smtClean="0"/>
              <a:t>(!head-</a:t>
            </a:r>
            <a:r>
              <a:rPr lang="en-US" altLang="zh-CN" b="1" dirty="0"/>
              <a:t>&gt;next) { head-&gt;next=q; return;}</a:t>
            </a:r>
          </a:p>
          <a:p>
            <a:pPr>
              <a:lnSpc>
                <a:spcPct val="130000"/>
              </a:lnSpc>
            </a:pPr>
            <a:r>
              <a:rPr lang="en-US" altLang="zh-CN" b="1" dirty="0"/>
              <a:t>        p=head-&gt;next;</a:t>
            </a:r>
            <a:endParaRPr lang="en-US" altLang="zh-CN" b="1" dirty="0">
              <a:ea typeface="Arial Unicode MS" pitchFamily="34" charset="-122"/>
              <a:cs typeface="Arial Unicode MS" pitchFamily="34" charset="-122"/>
            </a:endParaRPr>
          </a:p>
          <a:p>
            <a:pPr>
              <a:lnSpc>
                <a:spcPct val="130000"/>
              </a:lnSpc>
            </a:pPr>
            <a:r>
              <a:rPr lang="en-US" altLang="zh-CN" b="1" dirty="0"/>
              <a:t>        while((p-&gt;next!=NULL)&amp;&amp;(p-&gt;data!=x))</a:t>
            </a:r>
            <a:endParaRPr lang="en-US" altLang="zh-CN" b="1" dirty="0">
              <a:ea typeface="Arial Unicode MS" pitchFamily="34" charset="-122"/>
              <a:cs typeface="Arial Unicode MS" pitchFamily="34" charset="-122"/>
            </a:endParaRPr>
          </a:p>
          <a:p>
            <a:pPr>
              <a:lnSpc>
                <a:spcPct val="130000"/>
              </a:lnSpc>
            </a:pPr>
            <a:r>
              <a:rPr lang="en-US" altLang="zh-CN" b="1" dirty="0"/>
              <a:t>                    p=p-&gt;next;</a:t>
            </a:r>
            <a:endParaRPr lang="en-US" altLang="zh-CN" b="1" dirty="0">
              <a:ea typeface="Arial Unicode MS" pitchFamily="34" charset="-122"/>
              <a:cs typeface="Arial Unicode MS" pitchFamily="34" charset="-122"/>
            </a:endParaRPr>
          </a:p>
          <a:p>
            <a:pPr>
              <a:lnSpc>
                <a:spcPct val="130000"/>
              </a:lnSpc>
            </a:pPr>
            <a:r>
              <a:rPr lang="en-US" altLang="zh-CN" b="1" dirty="0"/>
              <a:t>        q-&gt;next=p-&gt;next;</a:t>
            </a:r>
            <a:endParaRPr lang="en-US" altLang="zh-CN" b="1" dirty="0">
              <a:ea typeface="Arial Unicode MS" pitchFamily="34" charset="-122"/>
              <a:cs typeface="Arial Unicode MS" pitchFamily="34" charset="-122"/>
            </a:endParaRPr>
          </a:p>
          <a:p>
            <a:pPr>
              <a:lnSpc>
                <a:spcPct val="130000"/>
              </a:lnSpc>
            </a:pPr>
            <a:r>
              <a:rPr lang="en-US" altLang="zh-CN" b="1" dirty="0"/>
              <a:t>        p-&gt;next=q;</a:t>
            </a:r>
            <a:endParaRPr lang="en-US" altLang="zh-CN" b="1" dirty="0">
              <a:ea typeface="Arial Unicode MS" pitchFamily="34" charset="-122"/>
              <a:cs typeface="Arial Unicode MS" pitchFamily="34" charset="-122"/>
            </a:endParaRPr>
          </a:p>
          <a:p>
            <a:pPr>
              <a:lnSpc>
                <a:spcPct val="130000"/>
              </a:lnSpc>
            </a:pPr>
            <a:r>
              <a:rPr lang="en-US" altLang="zh-CN" b="1" dirty="0"/>
              <a:t>}</a:t>
            </a:r>
          </a:p>
        </p:txBody>
      </p:sp>
      <p:grpSp>
        <p:nvGrpSpPr>
          <p:cNvPr id="2" name="Group 4"/>
          <p:cNvGrpSpPr>
            <a:grpSpLocks/>
          </p:cNvGrpSpPr>
          <p:nvPr/>
        </p:nvGrpSpPr>
        <p:grpSpPr bwMode="auto">
          <a:xfrm>
            <a:off x="6784975" y="1828800"/>
            <a:ext cx="2130425" cy="1143000"/>
            <a:chOff x="4274" y="1152"/>
            <a:chExt cx="1342" cy="720"/>
          </a:xfrm>
        </p:grpSpPr>
        <p:grpSp>
          <p:nvGrpSpPr>
            <p:cNvPr id="3" name="Group 5"/>
            <p:cNvGrpSpPr>
              <a:grpSpLocks/>
            </p:cNvGrpSpPr>
            <p:nvPr/>
          </p:nvGrpSpPr>
          <p:grpSpPr bwMode="auto">
            <a:xfrm>
              <a:off x="4640" y="1311"/>
              <a:ext cx="365" cy="198"/>
              <a:chOff x="2340" y="3624"/>
              <a:chExt cx="720" cy="312"/>
            </a:xfrm>
          </p:grpSpPr>
          <p:sp>
            <p:nvSpPr>
              <p:cNvPr id="31750" name="Text Box 6"/>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31751" name="Line 7"/>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752" name="Line 8"/>
            <p:cNvSpPr>
              <a:spLocks noChangeShapeType="1"/>
            </p:cNvSpPr>
            <p:nvPr/>
          </p:nvSpPr>
          <p:spPr bwMode="auto">
            <a:xfrm>
              <a:off x="4938" y="1412"/>
              <a:ext cx="183" cy="0"/>
            </a:xfrm>
            <a:prstGeom prst="line">
              <a:avLst/>
            </a:prstGeom>
            <a:noFill/>
            <a:ln w="9525">
              <a:solidFill>
                <a:schemeClr val="tx1"/>
              </a:solidFill>
              <a:round/>
              <a:headEnd/>
              <a:tailEnd type="triangle" w="sm" len="sm"/>
            </a:ln>
          </p:spPr>
          <p:txBody>
            <a:bodyPr/>
            <a:lstStyle/>
            <a:p>
              <a:endParaRPr lang="zh-CN" altLang="en-US"/>
            </a:p>
          </p:txBody>
        </p:sp>
        <p:grpSp>
          <p:nvGrpSpPr>
            <p:cNvPr id="4" name="Group 9"/>
            <p:cNvGrpSpPr>
              <a:grpSpLocks/>
            </p:cNvGrpSpPr>
            <p:nvPr/>
          </p:nvGrpSpPr>
          <p:grpSpPr bwMode="auto">
            <a:xfrm>
              <a:off x="5121" y="1311"/>
              <a:ext cx="365" cy="198"/>
              <a:chOff x="2340" y="3624"/>
              <a:chExt cx="720" cy="312"/>
            </a:xfrm>
          </p:grpSpPr>
          <p:sp>
            <p:nvSpPr>
              <p:cNvPr id="31754" name="Text Box 10"/>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1755" name="Line 11"/>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756" name="Line 12"/>
            <p:cNvSpPr>
              <a:spLocks noChangeShapeType="1"/>
            </p:cNvSpPr>
            <p:nvPr/>
          </p:nvSpPr>
          <p:spPr bwMode="auto">
            <a:xfrm>
              <a:off x="4457" y="1397"/>
              <a:ext cx="183" cy="0"/>
            </a:xfrm>
            <a:prstGeom prst="line">
              <a:avLst/>
            </a:prstGeom>
            <a:noFill/>
            <a:ln w="9525">
              <a:solidFill>
                <a:schemeClr val="tx1"/>
              </a:solidFill>
              <a:round/>
              <a:headEnd/>
              <a:tailEnd type="triangle" w="sm" len="sm"/>
            </a:ln>
          </p:spPr>
          <p:txBody>
            <a:bodyPr/>
            <a:lstStyle/>
            <a:p>
              <a:endParaRPr lang="zh-CN" altLang="en-US"/>
            </a:p>
          </p:txBody>
        </p:sp>
        <p:sp>
          <p:nvSpPr>
            <p:cNvPr id="31757" name="Text Box 13"/>
            <p:cNvSpPr txBox="1">
              <a:spLocks noChangeArrowheads="1"/>
            </p:cNvSpPr>
            <p:nvPr/>
          </p:nvSpPr>
          <p:spPr bwMode="auto">
            <a:xfrm>
              <a:off x="4274" y="1152"/>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31758" name="Text Box 14"/>
            <p:cNvSpPr txBox="1">
              <a:spLocks noChangeArrowheads="1"/>
            </p:cNvSpPr>
            <p:nvPr/>
          </p:nvSpPr>
          <p:spPr bwMode="auto">
            <a:xfrm>
              <a:off x="5142" y="1296"/>
              <a:ext cx="194" cy="250"/>
            </a:xfrm>
            <a:prstGeom prst="rect">
              <a:avLst/>
            </a:prstGeom>
            <a:noFill/>
            <a:ln w="9525">
              <a:noFill/>
              <a:miter lim="800000"/>
              <a:headEnd/>
              <a:tailEnd/>
            </a:ln>
            <a:effectLst/>
          </p:spPr>
          <p:txBody>
            <a:bodyPr wrap="none" lIns="90000" tIns="46800" rIns="90000" bIns="46800">
              <a:spAutoFit/>
            </a:bodyPr>
            <a:lstStyle/>
            <a:p>
              <a:r>
                <a:rPr lang="en-US" altLang="zh-CN" sz="2000"/>
                <a:t>x</a:t>
              </a:r>
            </a:p>
          </p:txBody>
        </p:sp>
        <p:sp>
          <p:nvSpPr>
            <p:cNvPr id="31759" name="Line 15"/>
            <p:cNvSpPr>
              <a:spLocks noChangeShapeType="1"/>
            </p:cNvSpPr>
            <p:nvPr/>
          </p:nvSpPr>
          <p:spPr bwMode="auto">
            <a:xfrm flipH="1" flipV="1">
              <a:off x="5280" y="1504"/>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1760" name="Text Box 16"/>
            <p:cNvSpPr txBox="1">
              <a:spLocks noChangeArrowheads="1"/>
            </p:cNvSpPr>
            <p:nvPr/>
          </p:nvSpPr>
          <p:spPr bwMode="auto">
            <a:xfrm>
              <a:off x="5263" y="1622"/>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1761" name="Line 17"/>
            <p:cNvSpPr>
              <a:spLocks noChangeShapeType="1"/>
            </p:cNvSpPr>
            <p:nvPr/>
          </p:nvSpPr>
          <p:spPr bwMode="auto">
            <a:xfrm>
              <a:off x="5433" y="1408"/>
              <a:ext cx="183" cy="0"/>
            </a:xfrm>
            <a:prstGeom prst="line">
              <a:avLst/>
            </a:prstGeom>
            <a:noFill/>
            <a:ln w="9525">
              <a:solidFill>
                <a:schemeClr val="tx1"/>
              </a:solidFill>
              <a:round/>
              <a:headEnd/>
              <a:tailEnd type="triangle" w="sm" len="sm"/>
            </a:ln>
          </p:spPr>
          <p:txBody>
            <a:bodyPr/>
            <a:lstStyle/>
            <a:p>
              <a:endParaRPr lang="zh-CN" altLang="en-US"/>
            </a:p>
          </p:txBody>
        </p:sp>
      </p:grpSp>
      <p:grpSp>
        <p:nvGrpSpPr>
          <p:cNvPr id="5" name="Group 18"/>
          <p:cNvGrpSpPr>
            <a:grpSpLocks/>
          </p:cNvGrpSpPr>
          <p:nvPr/>
        </p:nvGrpSpPr>
        <p:grpSpPr bwMode="auto">
          <a:xfrm>
            <a:off x="7010400" y="5572125"/>
            <a:ext cx="1711325" cy="904875"/>
            <a:chOff x="4514" y="3606"/>
            <a:chExt cx="1078" cy="570"/>
          </a:xfrm>
        </p:grpSpPr>
        <p:sp>
          <p:nvSpPr>
            <p:cNvPr id="31763" name="Line 19"/>
            <p:cNvSpPr>
              <a:spLocks noChangeShapeType="1"/>
            </p:cNvSpPr>
            <p:nvPr/>
          </p:nvSpPr>
          <p:spPr bwMode="auto">
            <a:xfrm>
              <a:off x="4514" y="3722"/>
              <a:ext cx="183" cy="0"/>
            </a:xfrm>
            <a:prstGeom prst="line">
              <a:avLst/>
            </a:prstGeom>
            <a:noFill/>
            <a:ln w="9525">
              <a:solidFill>
                <a:schemeClr val="tx1"/>
              </a:solidFill>
              <a:round/>
              <a:headEnd/>
              <a:tailEnd type="triangle" w="sm" len="sm"/>
            </a:ln>
          </p:spPr>
          <p:txBody>
            <a:bodyPr/>
            <a:lstStyle/>
            <a:p>
              <a:endParaRPr lang="zh-CN" altLang="en-US"/>
            </a:p>
          </p:txBody>
        </p:sp>
        <p:grpSp>
          <p:nvGrpSpPr>
            <p:cNvPr id="6" name="Group 20"/>
            <p:cNvGrpSpPr>
              <a:grpSpLocks/>
            </p:cNvGrpSpPr>
            <p:nvPr/>
          </p:nvGrpSpPr>
          <p:grpSpPr bwMode="auto">
            <a:xfrm>
              <a:off x="4697" y="3621"/>
              <a:ext cx="365" cy="198"/>
              <a:chOff x="2340" y="3624"/>
              <a:chExt cx="720" cy="312"/>
            </a:xfrm>
          </p:grpSpPr>
          <p:sp>
            <p:nvSpPr>
              <p:cNvPr id="31765" name="Text Box 21"/>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1766" name="Line 22"/>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767" name="Text Box 23"/>
            <p:cNvSpPr txBox="1">
              <a:spLocks noChangeArrowheads="1"/>
            </p:cNvSpPr>
            <p:nvPr/>
          </p:nvSpPr>
          <p:spPr bwMode="auto">
            <a:xfrm>
              <a:off x="5317" y="3926"/>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1768" name="Line 24"/>
            <p:cNvSpPr>
              <a:spLocks noChangeShapeType="1"/>
            </p:cNvSpPr>
            <p:nvPr/>
          </p:nvSpPr>
          <p:spPr bwMode="auto">
            <a:xfrm>
              <a:off x="5009" y="3718"/>
              <a:ext cx="183" cy="0"/>
            </a:xfrm>
            <a:prstGeom prst="line">
              <a:avLst/>
            </a:prstGeom>
            <a:noFill/>
            <a:ln w="9525">
              <a:solidFill>
                <a:schemeClr val="tx1"/>
              </a:solidFill>
              <a:round/>
              <a:headEnd/>
              <a:tailEnd type="triangle" w="sm" len="sm"/>
            </a:ln>
          </p:spPr>
          <p:txBody>
            <a:bodyPr/>
            <a:lstStyle/>
            <a:p>
              <a:endParaRPr lang="zh-CN" altLang="en-US"/>
            </a:p>
          </p:txBody>
        </p:sp>
        <p:grpSp>
          <p:nvGrpSpPr>
            <p:cNvPr id="7" name="Group 25"/>
            <p:cNvGrpSpPr>
              <a:grpSpLocks/>
            </p:cNvGrpSpPr>
            <p:nvPr/>
          </p:nvGrpSpPr>
          <p:grpSpPr bwMode="auto">
            <a:xfrm>
              <a:off x="5200" y="3621"/>
              <a:ext cx="365" cy="198"/>
              <a:chOff x="2340" y="3624"/>
              <a:chExt cx="720" cy="312"/>
            </a:xfrm>
          </p:grpSpPr>
          <p:sp>
            <p:nvSpPr>
              <p:cNvPr id="31770" name="Text Box 26"/>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1771" name="Line 27"/>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772" name="Text Box 28"/>
            <p:cNvSpPr txBox="1">
              <a:spLocks noChangeArrowheads="1"/>
            </p:cNvSpPr>
            <p:nvPr/>
          </p:nvSpPr>
          <p:spPr bwMode="auto">
            <a:xfrm>
              <a:off x="5403" y="3606"/>
              <a:ext cx="189" cy="250"/>
            </a:xfrm>
            <a:prstGeom prst="rect">
              <a:avLst/>
            </a:prstGeom>
            <a:noFill/>
            <a:ln w="9525">
              <a:noFill/>
              <a:miter lim="800000"/>
              <a:headEnd/>
              <a:tailEnd/>
            </a:ln>
            <a:effectLst/>
          </p:spPr>
          <p:txBody>
            <a:bodyPr wrap="none" lIns="90000" tIns="46800" rIns="90000" bIns="46800">
              <a:spAutoFit/>
            </a:bodyPr>
            <a:lstStyle/>
            <a:p>
              <a:r>
                <a:rPr lang="en-US" altLang="zh-CN" sz="2000"/>
                <a:t>^</a:t>
              </a:r>
            </a:p>
          </p:txBody>
        </p:sp>
        <p:sp>
          <p:nvSpPr>
            <p:cNvPr id="31773" name="Line 29"/>
            <p:cNvSpPr>
              <a:spLocks noChangeShapeType="1"/>
            </p:cNvSpPr>
            <p:nvPr/>
          </p:nvSpPr>
          <p:spPr bwMode="auto">
            <a:xfrm flipH="1" flipV="1">
              <a:off x="5350" y="3814"/>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grpSp>
      <p:grpSp>
        <p:nvGrpSpPr>
          <p:cNvPr id="8" name="Group 30"/>
          <p:cNvGrpSpPr>
            <a:grpSpLocks/>
          </p:cNvGrpSpPr>
          <p:nvPr/>
        </p:nvGrpSpPr>
        <p:grpSpPr bwMode="auto">
          <a:xfrm>
            <a:off x="6781800" y="762000"/>
            <a:ext cx="2111375" cy="1046163"/>
            <a:chOff x="4272" y="480"/>
            <a:chExt cx="1330" cy="659"/>
          </a:xfrm>
        </p:grpSpPr>
        <p:grpSp>
          <p:nvGrpSpPr>
            <p:cNvPr id="9" name="Group 31"/>
            <p:cNvGrpSpPr>
              <a:grpSpLocks/>
            </p:cNvGrpSpPr>
            <p:nvPr/>
          </p:nvGrpSpPr>
          <p:grpSpPr bwMode="auto">
            <a:xfrm>
              <a:off x="4272" y="480"/>
              <a:ext cx="768" cy="448"/>
              <a:chOff x="1104" y="2128"/>
              <a:chExt cx="768" cy="448"/>
            </a:xfrm>
          </p:grpSpPr>
          <p:grpSp>
            <p:nvGrpSpPr>
              <p:cNvPr id="10" name="Group 32"/>
              <p:cNvGrpSpPr>
                <a:grpSpLocks/>
              </p:cNvGrpSpPr>
              <p:nvPr/>
            </p:nvGrpSpPr>
            <p:grpSpPr bwMode="auto">
              <a:xfrm>
                <a:off x="1470" y="2287"/>
                <a:ext cx="365" cy="198"/>
                <a:chOff x="2340" y="3624"/>
                <a:chExt cx="720" cy="312"/>
              </a:xfrm>
            </p:grpSpPr>
            <p:sp>
              <p:nvSpPr>
                <p:cNvPr id="31777" name="Text Box 33"/>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31778" name="Line 34"/>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779" name="Line 35"/>
              <p:cNvSpPr>
                <a:spLocks noChangeShapeType="1"/>
              </p:cNvSpPr>
              <p:nvPr/>
            </p:nvSpPr>
            <p:spPr bwMode="auto">
              <a:xfrm>
                <a:off x="1287" y="2373"/>
                <a:ext cx="183" cy="0"/>
              </a:xfrm>
              <a:prstGeom prst="line">
                <a:avLst/>
              </a:prstGeom>
              <a:noFill/>
              <a:ln w="9525">
                <a:solidFill>
                  <a:schemeClr val="tx1"/>
                </a:solidFill>
                <a:round/>
                <a:headEnd/>
                <a:tailEnd type="triangle" w="sm" len="sm"/>
              </a:ln>
            </p:spPr>
            <p:txBody>
              <a:bodyPr/>
              <a:lstStyle/>
              <a:p>
                <a:endParaRPr lang="zh-CN" altLang="en-US"/>
              </a:p>
            </p:txBody>
          </p:sp>
          <p:sp>
            <p:nvSpPr>
              <p:cNvPr id="31780" name="Text Box 36"/>
              <p:cNvSpPr txBox="1">
                <a:spLocks noChangeArrowheads="1"/>
              </p:cNvSpPr>
              <p:nvPr/>
            </p:nvSpPr>
            <p:spPr bwMode="auto">
              <a:xfrm>
                <a:off x="1104" y="2128"/>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31781" name="Text Box 37"/>
              <p:cNvSpPr txBox="1">
                <a:spLocks noChangeArrowheads="1"/>
              </p:cNvSpPr>
              <p:nvPr/>
            </p:nvSpPr>
            <p:spPr bwMode="auto">
              <a:xfrm>
                <a:off x="1668" y="2288"/>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grpSp>
        <p:grpSp>
          <p:nvGrpSpPr>
            <p:cNvPr id="11" name="Group 38"/>
            <p:cNvGrpSpPr>
              <a:grpSpLocks/>
            </p:cNvGrpSpPr>
            <p:nvPr/>
          </p:nvGrpSpPr>
          <p:grpSpPr bwMode="auto">
            <a:xfrm>
              <a:off x="5115" y="624"/>
              <a:ext cx="487" cy="515"/>
              <a:chOff x="5163" y="720"/>
              <a:chExt cx="487" cy="515"/>
            </a:xfrm>
          </p:grpSpPr>
          <p:grpSp>
            <p:nvGrpSpPr>
              <p:cNvPr id="12" name="Group 39"/>
              <p:cNvGrpSpPr>
                <a:grpSpLocks/>
              </p:cNvGrpSpPr>
              <p:nvPr/>
            </p:nvGrpSpPr>
            <p:grpSpPr bwMode="auto">
              <a:xfrm>
                <a:off x="5163" y="735"/>
                <a:ext cx="365" cy="198"/>
                <a:chOff x="2340" y="3624"/>
                <a:chExt cx="720" cy="312"/>
              </a:xfrm>
            </p:grpSpPr>
            <p:sp>
              <p:nvSpPr>
                <p:cNvPr id="31784" name="Text Box 40"/>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1785" name="Line 41"/>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786" name="Text Box 42"/>
              <p:cNvSpPr txBox="1">
                <a:spLocks noChangeArrowheads="1"/>
              </p:cNvSpPr>
              <p:nvPr/>
            </p:nvSpPr>
            <p:spPr bwMode="auto">
              <a:xfrm>
                <a:off x="5184" y="720"/>
                <a:ext cx="194" cy="250"/>
              </a:xfrm>
              <a:prstGeom prst="rect">
                <a:avLst/>
              </a:prstGeom>
              <a:noFill/>
              <a:ln w="9525">
                <a:noFill/>
                <a:miter lim="800000"/>
                <a:headEnd/>
                <a:tailEnd/>
              </a:ln>
              <a:effectLst/>
            </p:spPr>
            <p:txBody>
              <a:bodyPr wrap="none" lIns="90000" tIns="46800" rIns="90000" bIns="46800">
                <a:spAutoFit/>
              </a:bodyPr>
              <a:lstStyle/>
              <a:p>
                <a:r>
                  <a:rPr lang="en-US" altLang="zh-CN" sz="2000"/>
                  <a:t>y</a:t>
                </a:r>
              </a:p>
            </p:txBody>
          </p:sp>
          <p:sp>
            <p:nvSpPr>
              <p:cNvPr id="31787" name="Line 43"/>
              <p:cNvSpPr>
                <a:spLocks noChangeShapeType="1"/>
              </p:cNvSpPr>
              <p:nvPr/>
            </p:nvSpPr>
            <p:spPr bwMode="auto">
              <a:xfrm flipH="1" flipV="1">
                <a:off x="5313" y="928"/>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1788" name="Text Box 44"/>
              <p:cNvSpPr txBox="1">
                <a:spLocks noChangeArrowheads="1"/>
              </p:cNvSpPr>
              <p:nvPr/>
            </p:nvSpPr>
            <p:spPr bwMode="auto">
              <a:xfrm>
                <a:off x="5456" y="985"/>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q</a:t>
                </a:r>
              </a:p>
            </p:txBody>
          </p:sp>
          <p:sp>
            <p:nvSpPr>
              <p:cNvPr id="31789" name="Text Box 45"/>
              <p:cNvSpPr txBox="1">
                <a:spLocks noChangeArrowheads="1"/>
              </p:cNvSpPr>
              <p:nvPr/>
            </p:nvSpPr>
            <p:spPr bwMode="auto">
              <a:xfrm>
                <a:off x="5362" y="722"/>
                <a:ext cx="204"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a:t>
                </a:r>
              </a:p>
            </p:txBody>
          </p:sp>
        </p:grpSp>
      </p:grpSp>
      <p:grpSp>
        <p:nvGrpSpPr>
          <p:cNvPr id="13" name="Group 46"/>
          <p:cNvGrpSpPr>
            <a:grpSpLocks/>
          </p:cNvGrpSpPr>
          <p:nvPr/>
        </p:nvGrpSpPr>
        <p:grpSpPr bwMode="auto">
          <a:xfrm>
            <a:off x="7040563" y="3590925"/>
            <a:ext cx="1874837" cy="1819275"/>
            <a:chOff x="4435" y="2262"/>
            <a:chExt cx="1181" cy="1146"/>
          </a:xfrm>
        </p:grpSpPr>
        <p:grpSp>
          <p:nvGrpSpPr>
            <p:cNvPr id="14" name="Group 47"/>
            <p:cNvGrpSpPr>
              <a:grpSpLocks/>
            </p:cNvGrpSpPr>
            <p:nvPr/>
          </p:nvGrpSpPr>
          <p:grpSpPr bwMode="auto">
            <a:xfrm>
              <a:off x="4435" y="2262"/>
              <a:ext cx="1181" cy="570"/>
              <a:chOff x="4483" y="2262"/>
              <a:chExt cx="1181" cy="570"/>
            </a:xfrm>
          </p:grpSpPr>
          <p:sp>
            <p:nvSpPr>
              <p:cNvPr id="31792" name="Line 48"/>
              <p:cNvSpPr>
                <a:spLocks noChangeShapeType="1"/>
              </p:cNvSpPr>
              <p:nvPr/>
            </p:nvSpPr>
            <p:spPr bwMode="auto">
              <a:xfrm>
                <a:off x="4483" y="2378"/>
                <a:ext cx="183" cy="0"/>
              </a:xfrm>
              <a:prstGeom prst="line">
                <a:avLst/>
              </a:prstGeom>
              <a:noFill/>
              <a:ln w="9525">
                <a:solidFill>
                  <a:schemeClr val="tx1"/>
                </a:solidFill>
                <a:round/>
                <a:headEnd/>
                <a:tailEnd type="triangle" w="sm" len="sm"/>
              </a:ln>
            </p:spPr>
            <p:txBody>
              <a:bodyPr/>
              <a:lstStyle/>
              <a:p>
                <a:endParaRPr lang="zh-CN" altLang="en-US"/>
              </a:p>
            </p:txBody>
          </p:sp>
          <p:grpSp>
            <p:nvGrpSpPr>
              <p:cNvPr id="15" name="Group 49"/>
              <p:cNvGrpSpPr>
                <a:grpSpLocks/>
              </p:cNvGrpSpPr>
              <p:nvPr/>
            </p:nvGrpSpPr>
            <p:grpSpPr bwMode="auto">
              <a:xfrm>
                <a:off x="4666" y="2277"/>
                <a:ext cx="365" cy="198"/>
                <a:chOff x="2340" y="3624"/>
                <a:chExt cx="720" cy="312"/>
              </a:xfrm>
            </p:grpSpPr>
            <p:sp>
              <p:nvSpPr>
                <p:cNvPr id="31794" name="Text Box 50"/>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1795" name="Line 51"/>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796" name="Line 52"/>
              <p:cNvSpPr>
                <a:spLocks noChangeShapeType="1"/>
              </p:cNvSpPr>
              <p:nvPr/>
            </p:nvSpPr>
            <p:spPr bwMode="auto">
              <a:xfrm flipH="1" flipV="1">
                <a:off x="5280" y="247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1797" name="Text Box 53"/>
              <p:cNvSpPr txBox="1">
                <a:spLocks noChangeArrowheads="1"/>
              </p:cNvSpPr>
              <p:nvPr/>
            </p:nvSpPr>
            <p:spPr bwMode="auto">
              <a:xfrm>
                <a:off x="5253" y="2582"/>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1798" name="Line 54"/>
              <p:cNvSpPr>
                <a:spLocks noChangeShapeType="1"/>
              </p:cNvSpPr>
              <p:nvPr/>
            </p:nvSpPr>
            <p:spPr bwMode="auto">
              <a:xfrm>
                <a:off x="4978" y="2374"/>
                <a:ext cx="183" cy="0"/>
              </a:xfrm>
              <a:prstGeom prst="line">
                <a:avLst/>
              </a:prstGeom>
              <a:noFill/>
              <a:ln w="9525">
                <a:solidFill>
                  <a:schemeClr val="tx1"/>
                </a:solidFill>
                <a:round/>
                <a:headEnd/>
                <a:tailEnd type="triangle" w="sm" len="sm"/>
              </a:ln>
            </p:spPr>
            <p:txBody>
              <a:bodyPr/>
              <a:lstStyle/>
              <a:p>
                <a:endParaRPr lang="zh-CN" altLang="en-US"/>
              </a:p>
            </p:txBody>
          </p:sp>
          <p:grpSp>
            <p:nvGrpSpPr>
              <p:cNvPr id="16" name="Group 55"/>
              <p:cNvGrpSpPr>
                <a:grpSpLocks/>
              </p:cNvGrpSpPr>
              <p:nvPr/>
            </p:nvGrpSpPr>
            <p:grpSpPr bwMode="auto">
              <a:xfrm>
                <a:off x="5169" y="2277"/>
                <a:ext cx="365" cy="198"/>
                <a:chOff x="2340" y="3624"/>
                <a:chExt cx="720" cy="312"/>
              </a:xfrm>
            </p:grpSpPr>
            <p:sp>
              <p:nvSpPr>
                <p:cNvPr id="31800" name="Text Box 56"/>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1801" name="Line 57"/>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802" name="Text Box 58"/>
              <p:cNvSpPr txBox="1">
                <a:spLocks noChangeArrowheads="1"/>
              </p:cNvSpPr>
              <p:nvPr/>
            </p:nvSpPr>
            <p:spPr bwMode="auto">
              <a:xfrm>
                <a:off x="5190" y="2262"/>
                <a:ext cx="194" cy="250"/>
              </a:xfrm>
              <a:prstGeom prst="rect">
                <a:avLst/>
              </a:prstGeom>
              <a:noFill/>
              <a:ln w="9525">
                <a:noFill/>
                <a:miter lim="800000"/>
                <a:headEnd/>
                <a:tailEnd/>
              </a:ln>
              <a:effectLst/>
            </p:spPr>
            <p:txBody>
              <a:bodyPr wrap="none" lIns="90000" tIns="46800" rIns="90000" bIns="46800">
                <a:spAutoFit/>
              </a:bodyPr>
              <a:lstStyle/>
              <a:p>
                <a:r>
                  <a:rPr lang="en-US" altLang="zh-CN" sz="2000"/>
                  <a:t>x</a:t>
                </a:r>
              </a:p>
            </p:txBody>
          </p:sp>
          <p:sp>
            <p:nvSpPr>
              <p:cNvPr id="31803" name="Line 59"/>
              <p:cNvSpPr>
                <a:spLocks noChangeShapeType="1"/>
              </p:cNvSpPr>
              <p:nvPr/>
            </p:nvSpPr>
            <p:spPr bwMode="auto">
              <a:xfrm>
                <a:off x="5481" y="2374"/>
                <a:ext cx="183" cy="0"/>
              </a:xfrm>
              <a:prstGeom prst="line">
                <a:avLst/>
              </a:prstGeom>
              <a:noFill/>
              <a:ln w="9525">
                <a:solidFill>
                  <a:schemeClr val="tx1"/>
                </a:solidFill>
                <a:round/>
                <a:headEnd/>
                <a:tailEnd type="triangle" w="sm" len="sm"/>
              </a:ln>
            </p:spPr>
            <p:txBody>
              <a:bodyPr/>
              <a:lstStyle/>
              <a:p>
                <a:endParaRPr lang="zh-CN" altLang="en-US"/>
              </a:p>
            </p:txBody>
          </p:sp>
        </p:grpSp>
        <p:grpSp>
          <p:nvGrpSpPr>
            <p:cNvPr id="17" name="Group 60"/>
            <p:cNvGrpSpPr>
              <a:grpSpLocks/>
            </p:cNvGrpSpPr>
            <p:nvPr/>
          </p:nvGrpSpPr>
          <p:grpSpPr bwMode="auto">
            <a:xfrm>
              <a:off x="5113" y="2893"/>
              <a:ext cx="487" cy="515"/>
              <a:chOff x="5163" y="720"/>
              <a:chExt cx="487" cy="515"/>
            </a:xfrm>
          </p:grpSpPr>
          <p:grpSp>
            <p:nvGrpSpPr>
              <p:cNvPr id="18" name="Group 61"/>
              <p:cNvGrpSpPr>
                <a:grpSpLocks/>
              </p:cNvGrpSpPr>
              <p:nvPr/>
            </p:nvGrpSpPr>
            <p:grpSpPr bwMode="auto">
              <a:xfrm>
                <a:off x="5163" y="735"/>
                <a:ext cx="365" cy="198"/>
                <a:chOff x="2340" y="3624"/>
                <a:chExt cx="720" cy="312"/>
              </a:xfrm>
            </p:grpSpPr>
            <p:sp>
              <p:nvSpPr>
                <p:cNvPr id="31806" name="Text Box 62"/>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1807" name="Line 63"/>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1808" name="Text Box 64"/>
              <p:cNvSpPr txBox="1">
                <a:spLocks noChangeArrowheads="1"/>
              </p:cNvSpPr>
              <p:nvPr/>
            </p:nvSpPr>
            <p:spPr bwMode="auto">
              <a:xfrm>
                <a:off x="5184" y="720"/>
                <a:ext cx="194" cy="250"/>
              </a:xfrm>
              <a:prstGeom prst="rect">
                <a:avLst/>
              </a:prstGeom>
              <a:noFill/>
              <a:ln w="9525">
                <a:noFill/>
                <a:miter lim="800000"/>
                <a:headEnd/>
                <a:tailEnd/>
              </a:ln>
              <a:effectLst/>
            </p:spPr>
            <p:txBody>
              <a:bodyPr wrap="none" lIns="90000" tIns="46800" rIns="90000" bIns="46800">
                <a:spAutoFit/>
              </a:bodyPr>
              <a:lstStyle/>
              <a:p>
                <a:r>
                  <a:rPr lang="en-US" altLang="zh-CN" sz="2000"/>
                  <a:t>y</a:t>
                </a:r>
              </a:p>
            </p:txBody>
          </p:sp>
          <p:sp>
            <p:nvSpPr>
              <p:cNvPr id="31809" name="Line 65"/>
              <p:cNvSpPr>
                <a:spLocks noChangeShapeType="1"/>
              </p:cNvSpPr>
              <p:nvPr/>
            </p:nvSpPr>
            <p:spPr bwMode="auto">
              <a:xfrm flipH="1" flipV="1">
                <a:off x="5313" y="928"/>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1810" name="Text Box 66"/>
              <p:cNvSpPr txBox="1">
                <a:spLocks noChangeArrowheads="1"/>
              </p:cNvSpPr>
              <p:nvPr/>
            </p:nvSpPr>
            <p:spPr bwMode="auto">
              <a:xfrm>
                <a:off x="5456" y="985"/>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q</a:t>
                </a:r>
              </a:p>
            </p:txBody>
          </p:sp>
          <p:sp>
            <p:nvSpPr>
              <p:cNvPr id="31811" name="Text Box 67"/>
              <p:cNvSpPr txBox="1">
                <a:spLocks noChangeArrowheads="1"/>
              </p:cNvSpPr>
              <p:nvPr/>
            </p:nvSpPr>
            <p:spPr bwMode="auto">
              <a:xfrm>
                <a:off x="5362" y="722"/>
                <a:ext cx="204"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7"/>
                                        </p:tgtEl>
                                        <p:attrNameLst>
                                          <p:attrName>style.visibility</p:attrName>
                                        </p:attrNameLst>
                                      </p:cBhvr>
                                      <p:to>
                                        <p:strVal val="visible"/>
                                      </p:to>
                                    </p:set>
                                    <p:anim calcmode="lin" valueType="num">
                                      <p:cBhvr additive="base">
                                        <p:cTn id="31" dur="500" fill="hold"/>
                                        <p:tgtEl>
                                          <p:spTgt spid="31747"/>
                                        </p:tgtEl>
                                        <p:attrNameLst>
                                          <p:attrName>ppt_x</p:attrName>
                                        </p:attrNameLst>
                                      </p:cBhvr>
                                      <p:tavLst>
                                        <p:tav tm="0">
                                          <p:val>
                                            <p:strVal val="0-#ppt_w/2"/>
                                          </p:val>
                                        </p:tav>
                                        <p:tav tm="100000">
                                          <p:val>
                                            <p:strVal val="#ppt_x"/>
                                          </p:val>
                                        </p:tav>
                                      </p:tavLst>
                                    </p:anim>
                                    <p:anim calcmode="lin" valueType="num">
                                      <p:cBhvr additive="base">
                                        <p:cTn id="32" dur="500" fill="hold"/>
                                        <p:tgtEl>
                                          <p:spTgt spid="317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79388" y="682625"/>
            <a:ext cx="6854825" cy="946150"/>
          </a:xfrm>
          <a:prstGeom prst="rect">
            <a:avLst/>
          </a:prstGeom>
          <a:noFill/>
          <a:ln w="9525">
            <a:noFill/>
            <a:miter lim="800000"/>
            <a:headEnd/>
            <a:tailEnd/>
          </a:ln>
          <a:effectLst/>
        </p:spPr>
        <p:txBody>
          <a:bodyPr lIns="90000" tIns="46800" rIns="90000" bIns="46800">
            <a:spAutoFit/>
          </a:bodyPr>
          <a:lstStyle/>
          <a:p>
            <a:r>
              <a:rPr lang="en-US" altLang="zh-CN" sz="2800" b="1">
                <a:solidFill>
                  <a:schemeClr val="accent2"/>
                </a:solidFill>
              </a:rPr>
              <a:t>4</a:t>
            </a:r>
            <a:r>
              <a:rPr lang="zh-CN" altLang="en-US" sz="2800" b="1">
                <a:solidFill>
                  <a:schemeClr val="accent2"/>
                </a:solidFill>
              </a:rPr>
              <a:t>、在值为</a:t>
            </a:r>
            <a:r>
              <a:rPr lang="en-US" altLang="zh-CN" sz="2800" b="1">
                <a:solidFill>
                  <a:schemeClr val="accent2"/>
                </a:solidFill>
              </a:rPr>
              <a:t>x</a:t>
            </a:r>
            <a:r>
              <a:rPr lang="zh-CN" altLang="en-US" sz="2800" b="1">
                <a:solidFill>
                  <a:schemeClr val="accent2"/>
                </a:solidFill>
              </a:rPr>
              <a:t>的结点前插入一个新的结点</a:t>
            </a:r>
            <a:r>
              <a:rPr lang="en-US" altLang="zh-CN" sz="2800" b="1">
                <a:solidFill>
                  <a:schemeClr val="accent2"/>
                </a:solidFill>
              </a:rPr>
              <a:t>y,</a:t>
            </a:r>
          </a:p>
          <a:p>
            <a:r>
              <a:rPr lang="en-US" altLang="zh-CN" sz="2800" b="1">
                <a:solidFill>
                  <a:schemeClr val="accent2"/>
                </a:solidFill>
              </a:rPr>
              <a:t>      </a:t>
            </a:r>
            <a:r>
              <a:rPr lang="zh-CN" altLang="en-US" sz="2800" b="1">
                <a:solidFill>
                  <a:schemeClr val="accent2"/>
                </a:solidFill>
              </a:rPr>
              <a:t>若</a:t>
            </a:r>
            <a:r>
              <a:rPr lang="en-US" altLang="zh-CN" sz="2800" b="1">
                <a:solidFill>
                  <a:schemeClr val="accent2"/>
                </a:solidFill>
              </a:rPr>
              <a:t>x</a:t>
            </a:r>
            <a:r>
              <a:rPr lang="zh-CN" altLang="en-US" sz="2800" b="1">
                <a:solidFill>
                  <a:schemeClr val="accent2"/>
                </a:solidFill>
              </a:rPr>
              <a:t>不存在，则插入在表尾 </a:t>
            </a:r>
          </a:p>
        </p:txBody>
      </p:sp>
      <p:sp>
        <p:nvSpPr>
          <p:cNvPr id="32771" name="Text Box 3"/>
          <p:cNvSpPr txBox="1">
            <a:spLocks noChangeArrowheads="1"/>
          </p:cNvSpPr>
          <p:nvPr/>
        </p:nvSpPr>
        <p:spPr bwMode="auto">
          <a:xfrm>
            <a:off x="152400" y="1638300"/>
            <a:ext cx="6932613" cy="4838700"/>
          </a:xfrm>
          <a:prstGeom prst="rect">
            <a:avLst/>
          </a:prstGeom>
          <a:noFill/>
          <a:ln w="9525">
            <a:noFill/>
            <a:miter lim="800000"/>
            <a:headEnd/>
            <a:tailEnd type="none" w="sm" len="lg"/>
          </a:ln>
          <a:effectLst/>
        </p:spPr>
        <p:txBody>
          <a:bodyPr wrap="none" lIns="90000" tIns="46800" rIns="90000" bIns="46800">
            <a:spAutoFit/>
          </a:bodyPr>
          <a:lstStyle/>
          <a:p>
            <a:pPr>
              <a:lnSpc>
                <a:spcPct val="130000"/>
              </a:lnSpc>
            </a:pPr>
            <a:r>
              <a:rPr lang="en-US" altLang="zh-CN" b="1"/>
              <a:t>Void insert_after_x(NODE *head,int x,int y)</a:t>
            </a:r>
            <a:endParaRPr lang="en-US" altLang="zh-CN" b="1">
              <a:ea typeface="Arial Unicode MS" pitchFamily="34" charset="-122"/>
              <a:cs typeface="Arial Unicode MS" pitchFamily="34" charset="-122"/>
            </a:endParaRPr>
          </a:p>
          <a:p>
            <a:pPr>
              <a:lnSpc>
                <a:spcPct val="130000"/>
              </a:lnSpc>
            </a:pPr>
            <a:r>
              <a:rPr lang="en-US" altLang="zh-CN" b="1"/>
              <a:t>{     NODE  *p,*q;</a:t>
            </a:r>
            <a:endParaRPr lang="en-US" altLang="zh-CN" b="1">
              <a:ea typeface="Arial Unicode MS" pitchFamily="34" charset="-122"/>
              <a:cs typeface="Arial Unicode MS" pitchFamily="34" charset="-122"/>
            </a:endParaRPr>
          </a:p>
          <a:p>
            <a:pPr>
              <a:lnSpc>
                <a:spcPct val="130000"/>
              </a:lnSpc>
            </a:pPr>
            <a:r>
              <a:rPr lang="en-US" altLang="zh-CN" b="1"/>
              <a:t>       q=(NODE *)malloc(sizeof(NODE *));</a:t>
            </a:r>
            <a:endParaRPr lang="en-US" altLang="zh-CN" b="1">
              <a:ea typeface="Arial Unicode MS" pitchFamily="34" charset="-122"/>
              <a:cs typeface="Arial Unicode MS" pitchFamily="34" charset="-122"/>
            </a:endParaRPr>
          </a:p>
          <a:p>
            <a:pPr>
              <a:lnSpc>
                <a:spcPct val="130000"/>
              </a:lnSpc>
            </a:pPr>
            <a:r>
              <a:rPr lang="en-US" altLang="zh-CN" b="1"/>
              <a:t>       q-&gt;data=y;     q-&gt;next=NULL;</a:t>
            </a:r>
            <a:endParaRPr lang="en-US" altLang="zh-CN" b="1">
              <a:ea typeface="Arial Unicode MS" pitchFamily="34" charset="-122"/>
              <a:cs typeface="Arial Unicode MS" pitchFamily="34" charset="-122"/>
            </a:endParaRPr>
          </a:p>
          <a:p>
            <a:pPr>
              <a:lnSpc>
                <a:spcPct val="130000"/>
              </a:lnSpc>
            </a:pPr>
            <a:r>
              <a:rPr lang="en-US" altLang="zh-CN" b="1"/>
              <a:t>       p=head;</a:t>
            </a:r>
            <a:endParaRPr lang="en-US" altLang="zh-CN" b="1">
              <a:ea typeface="Arial Unicode MS" pitchFamily="34" charset="-122"/>
              <a:cs typeface="Arial Unicode MS" pitchFamily="34" charset="-122"/>
            </a:endParaRPr>
          </a:p>
          <a:p>
            <a:pPr>
              <a:lnSpc>
                <a:spcPct val="130000"/>
              </a:lnSpc>
            </a:pPr>
            <a:r>
              <a:rPr lang="en-US" altLang="zh-CN" b="1"/>
              <a:t>       while((p-&gt;next!=NULL)&amp;&amp;(p-&gt;next-&gt;data!=x))</a:t>
            </a:r>
            <a:endParaRPr lang="en-US" altLang="zh-CN" b="1">
              <a:ea typeface="Arial Unicode MS" pitchFamily="34" charset="-122"/>
              <a:cs typeface="Arial Unicode MS" pitchFamily="34" charset="-122"/>
            </a:endParaRPr>
          </a:p>
          <a:p>
            <a:pPr>
              <a:lnSpc>
                <a:spcPct val="130000"/>
              </a:lnSpc>
            </a:pPr>
            <a:r>
              <a:rPr lang="en-US" altLang="zh-CN" b="1"/>
              <a:t>                   p=p-&gt;next;</a:t>
            </a:r>
            <a:endParaRPr lang="en-US" altLang="zh-CN" b="1">
              <a:ea typeface="Arial Unicode MS" pitchFamily="34" charset="-122"/>
              <a:cs typeface="Arial Unicode MS" pitchFamily="34" charset="-122"/>
            </a:endParaRPr>
          </a:p>
          <a:p>
            <a:pPr>
              <a:lnSpc>
                <a:spcPct val="130000"/>
              </a:lnSpc>
            </a:pPr>
            <a:r>
              <a:rPr lang="en-US" altLang="zh-CN" b="1"/>
              <a:t>       q-&gt;next=p-&gt;next;</a:t>
            </a:r>
            <a:endParaRPr lang="en-US" altLang="zh-CN" b="1">
              <a:ea typeface="Arial Unicode MS" pitchFamily="34" charset="-122"/>
              <a:cs typeface="Arial Unicode MS" pitchFamily="34" charset="-122"/>
            </a:endParaRPr>
          </a:p>
          <a:p>
            <a:pPr>
              <a:lnSpc>
                <a:spcPct val="130000"/>
              </a:lnSpc>
            </a:pPr>
            <a:r>
              <a:rPr lang="en-US" altLang="zh-CN" b="1"/>
              <a:t>       p-&gt;next=q;</a:t>
            </a:r>
            <a:endParaRPr lang="en-US" altLang="zh-CN" b="1">
              <a:ea typeface="Arial Unicode MS" pitchFamily="34" charset="-122"/>
              <a:cs typeface="Arial Unicode MS" pitchFamily="34" charset="-122"/>
            </a:endParaRPr>
          </a:p>
          <a:p>
            <a:pPr>
              <a:lnSpc>
                <a:spcPct val="130000"/>
              </a:lnSpc>
            </a:pPr>
            <a:r>
              <a:rPr lang="en-US" altLang="zh-CN" b="1"/>
              <a:t>}</a:t>
            </a:r>
          </a:p>
        </p:txBody>
      </p:sp>
      <p:grpSp>
        <p:nvGrpSpPr>
          <p:cNvPr id="2" name="Group 4"/>
          <p:cNvGrpSpPr>
            <a:grpSpLocks/>
          </p:cNvGrpSpPr>
          <p:nvPr/>
        </p:nvGrpSpPr>
        <p:grpSpPr bwMode="auto">
          <a:xfrm>
            <a:off x="6861175" y="1981200"/>
            <a:ext cx="2130425" cy="1143000"/>
            <a:chOff x="4322" y="1248"/>
            <a:chExt cx="1342" cy="720"/>
          </a:xfrm>
        </p:grpSpPr>
        <p:grpSp>
          <p:nvGrpSpPr>
            <p:cNvPr id="3" name="Group 5"/>
            <p:cNvGrpSpPr>
              <a:grpSpLocks/>
            </p:cNvGrpSpPr>
            <p:nvPr/>
          </p:nvGrpSpPr>
          <p:grpSpPr bwMode="auto">
            <a:xfrm>
              <a:off x="4688" y="1407"/>
              <a:ext cx="365" cy="198"/>
              <a:chOff x="2340" y="3624"/>
              <a:chExt cx="720" cy="312"/>
            </a:xfrm>
          </p:grpSpPr>
          <p:sp>
            <p:nvSpPr>
              <p:cNvPr id="32774" name="Text Box 6"/>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32775" name="Line 7"/>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776" name="Line 8"/>
            <p:cNvSpPr>
              <a:spLocks noChangeShapeType="1"/>
            </p:cNvSpPr>
            <p:nvPr/>
          </p:nvSpPr>
          <p:spPr bwMode="auto">
            <a:xfrm>
              <a:off x="4986" y="1508"/>
              <a:ext cx="183" cy="0"/>
            </a:xfrm>
            <a:prstGeom prst="line">
              <a:avLst/>
            </a:prstGeom>
            <a:noFill/>
            <a:ln w="9525">
              <a:solidFill>
                <a:schemeClr val="tx1"/>
              </a:solidFill>
              <a:round/>
              <a:headEnd/>
              <a:tailEnd type="triangle" w="sm" len="sm"/>
            </a:ln>
          </p:spPr>
          <p:txBody>
            <a:bodyPr/>
            <a:lstStyle/>
            <a:p>
              <a:endParaRPr lang="zh-CN" altLang="en-US"/>
            </a:p>
          </p:txBody>
        </p:sp>
        <p:grpSp>
          <p:nvGrpSpPr>
            <p:cNvPr id="4" name="Group 9"/>
            <p:cNvGrpSpPr>
              <a:grpSpLocks/>
            </p:cNvGrpSpPr>
            <p:nvPr/>
          </p:nvGrpSpPr>
          <p:grpSpPr bwMode="auto">
            <a:xfrm>
              <a:off x="5169" y="1407"/>
              <a:ext cx="365" cy="198"/>
              <a:chOff x="2340" y="3624"/>
              <a:chExt cx="720" cy="312"/>
            </a:xfrm>
          </p:grpSpPr>
          <p:sp>
            <p:nvSpPr>
              <p:cNvPr id="32778" name="Text Box 10"/>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2779" name="Line 11"/>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780" name="Line 12"/>
            <p:cNvSpPr>
              <a:spLocks noChangeShapeType="1"/>
            </p:cNvSpPr>
            <p:nvPr/>
          </p:nvSpPr>
          <p:spPr bwMode="auto">
            <a:xfrm>
              <a:off x="4505" y="1493"/>
              <a:ext cx="183" cy="0"/>
            </a:xfrm>
            <a:prstGeom prst="line">
              <a:avLst/>
            </a:prstGeom>
            <a:noFill/>
            <a:ln w="9525">
              <a:solidFill>
                <a:schemeClr val="tx1"/>
              </a:solidFill>
              <a:round/>
              <a:headEnd/>
              <a:tailEnd type="triangle" w="sm" len="sm"/>
            </a:ln>
          </p:spPr>
          <p:txBody>
            <a:bodyPr/>
            <a:lstStyle/>
            <a:p>
              <a:endParaRPr lang="zh-CN" altLang="en-US"/>
            </a:p>
          </p:txBody>
        </p:sp>
        <p:sp>
          <p:nvSpPr>
            <p:cNvPr id="32781" name="Text Box 13"/>
            <p:cNvSpPr txBox="1">
              <a:spLocks noChangeArrowheads="1"/>
            </p:cNvSpPr>
            <p:nvPr/>
          </p:nvSpPr>
          <p:spPr bwMode="auto">
            <a:xfrm>
              <a:off x="4322" y="1248"/>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32782" name="Text Box 14"/>
            <p:cNvSpPr txBox="1">
              <a:spLocks noChangeArrowheads="1"/>
            </p:cNvSpPr>
            <p:nvPr/>
          </p:nvSpPr>
          <p:spPr bwMode="auto">
            <a:xfrm>
              <a:off x="5190" y="1392"/>
              <a:ext cx="194" cy="250"/>
            </a:xfrm>
            <a:prstGeom prst="rect">
              <a:avLst/>
            </a:prstGeom>
            <a:noFill/>
            <a:ln w="9525">
              <a:noFill/>
              <a:miter lim="800000"/>
              <a:headEnd/>
              <a:tailEnd/>
            </a:ln>
            <a:effectLst/>
          </p:spPr>
          <p:txBody>
            <a:bodyPr wrap="none" lIns="90000" tIns="46800" rIns="90000" bIns="46800">
              <a:spAutoFit/>
            </a:bodyPr>
            <a:lstStyle/>
            <a:p>
              <a:r>
                <a:rPr lang="en-US" altLang="zh-CN" sz="2000"/>
                <a:t>x</a:t>
              </a:r>
            </a:p>
          </p:txBody>
        </p:sp>
        <p:sp>
          <p:nvSpPr>
            <p:cNvPr id="32783" name="Line 15"/>
            <p:cNvSpPr>
              <a:spLocks noChangeShapeType="1"/>
            </p:cNvSpPr>
            <p:nvPr/>
          </p:nvSpPr>
          <p:spPr bwMode="auto">
            <a:xfrm flipH="1" flipV="1">
              <a:off x="4817" y="1600"/>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2784" name="Text Box 16"/>
            <p:cNvSpPr txBox="1">
              <a:spLocks noChangeArrowheads="1"/>
            </p:cNvSpPr>
            <p:nvPr/>
          </p:nvSpPr>
          <p:spPr bwMode="auto">
            <a:xfrm>
              <a:off x="4800" y="1718"/>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2785" name="Line 17"/>
            <p:cNvSpPr>
              <a:spLocks noChangeShapeType="1"/>
            </p:cNvSpPr>
            <p:nvPr/>
          </p:nvSpPr>
          <p:spPr bwMode="auto">
            <a:xfrm>
              <a:off x="5481" y="1504"/>
              <a:ext cx="183" cy="0"/>
            </a:xfrm>
            <a:prstGeom prst="line">
              <a:avLst/>
            </a:prstGeom>
            <a:noFill/>
            <a:ln w="9525">
              <a:solidFill>
                <a:schemeClr val="tx1"/>
              </a:solidFill>
              <a:round/>
              <a:headEnd/>
              <a:tailEnd type="triangle" w="sm" len="sm"/>
            </a:ln>
          </p:spPr>
          <p:txBody>
            <a:bodyPr/>
            <a:lstStyle/>
            <a:p>
              <a:endParaRPr lang="zh-CN" altLang="en-US"/>
            </a:p>
          </p:txBody>
        </p:sp>
      </p:grpSp>
      <p:grpSp>
        <p:nvGrpSpPr>
          <p:cNvPr id="5" name="Group 18"/>
          <p:cNvGrpSpPr>
            <a:grpSpLocks/>
          </p:cNvGrpSpPr>
          <p:nvPr/>
        </p:nvGrpSpPr>
        <p:grpSpPr bwMode="auto">
          <a:xfrm>
            <a:off x="7127875" y="5724525"/>
            <a:ext cx="1711325" cy="904875"/>
            <a:chOff x="4490" y="3606"/>
            <a:chExt cx="1078" cy="570"/>
          </a:xfrm>
        </p:grpSpPr>
        <p:sp>
          <p:nvSpPr>
            <p:cNvPr id="32787" name="Line 19"/>
            <p:cNvSpPr>
              <a:spLocks noChangeShapeType="1"/>
            </p:cNvSpPr>
            <p:nvPr/>
          </p:nvSpPr>
          <p:spPr bwMode="auto">
            <a:xfrm>
              <a:off x="4490" y="3722"/>
              <a:ext cx="183" cy="0"/>
            </a:xfrm>
            <a:prstGeom prst="line">
              <a:avLst/>
            </a:prstGeom>
            <a:noFill/>
            <a:ln w="9525">
              <a:solidFill>
                <a:schemeClr val="tx1"/>
              </a:solidFill>
              <a:round/>
              <a:headEnd/>
              <a:tailEnd type="triangle" w="sm" len="sm"/>
            </a:ln>
          </p:spPr>
          <p:txBody>
            <a:bodyPr/>
            <a:lstStyle/>
            <a:p>
              <a:endParaRPr lang="zh-CN" altLang="en-US"/>
            </a:p>
          </p:txBody>
        </p:sp>
        <p:grpSp>
          <p:nvGrpSpPr>
            <p:cNvPr id="6" name="Group 20"/>
            <p:cNvGrpSpPr>
              <a:grpSpLocks/>
            </p:cNvGrpSpPr>
            <p:nvPr/>
          </p:nvGrpSpPr>
          <p:grpSpPr bwMode="auto">
            <a:xfrm>
              <a:off x="4673" y="3621"/>
              <a:ext cx="365" cy="198"/>
              <a:chOff x="2340" y="3624"/>
              <a:chExt cx="720" cy="312"/>
            </a:xfrm>
          </p:grpSpPr>
          <p:sp>
            <p:nvSpPr>
              <p:cNvPr id="32789" name="Text Box 21"/>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2790" name="Line 22"/>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791" name="Text Box 23"/>
            <p:cNvSpPr txBox="1">
              <a:spLocks noChangeArrowheads="1"/>
            </p:cNvSpPr>
            <p:nvPr/>
          </p:nvSpPr>
          <p:spPr bwMode="auto">
            <a:xfrm>
              <a:off x="5295" y="3926"/>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2792" name="Line 24"/>
            <p:cNvSpPr>
              <a:spLocks noChangeShapeType="1"/>
            </p:cNvSpPr>
            <p:nvPr/>
          </p:nvSpPr>
          <p:spPr bwMode="auto">
            <a:xfrm>
              <a:off x="4985" y="3718"/>
              <a:ext cx="183" cy="0"/>
            </a:xfrm>
            <a:prstGeom prst="line">
              <a:avLst/>
            </a:prstGeom>
            <a:noFill/>
            <a:ln w="9525">
              <a:solidFill>
                <a:schemeClr val="tx1"/>
              </a:solidFill>
              <a:round/>
              <a:headEnd/>
              <a:tailEnd type="triangle" w="sm" len="sm"/>
            </a:ln>
          </p:spPr>
          <p:txBody>
            <a:bodyPr/>
            <a:lstStyle/>
            <a:p>
              <a:endParaRPr lang="zh-CN" altLang="en-US"/>
            </a:p>
          </p:txBody>
        </p:sp>
        <p:grpSp>
          <p:nvGrpSpPr>
            <p:cNvPr id="7" name="Group 25"/>
            <p:cNvGrpSpPr>
              <a:grpSpLocks/>
            </p:cNvGrpSpPr>
            <p:nvPr/>
          </p:nvGrpSpPr>
          <p:grpSpPr bwMode="auto">
            <a:xfrm>
              <a:off x="5176" y="3621"/>
              <a:ext cx="365" cy="198"/>
              <a:chOff x="2340" y="3624"/>
              <a:chExt cx="720" cy="312"/>
            </a:xfrm>
          </p:grpSpPr>
          <p:sp>
            <p:nvSpPr>
              <p:cNvPr id="32794" name="Text Box 26"/>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2795" name="Line 27"/>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796" name="Text Box 28"/>
            <p:cNvSpPr txBox="1">
              <a:spLocks noChangeArrowheads="1"/>
            </p:cNvSpPr>
            <p:nvPr/>
          </p:nvSpPr>
          <p:spPr bwMode="auto">
            <a:xfrm>
              <a:off x="5379" y="3606"/>
              <a:ext cx="189" cy="250"/>
            </a:xfrm>
            <a:prstGeom prst="rect">
              <a:avLst/>
            </a:prstGeom>
            <a:noFill/>
            <a:ln w="9525">
              <a:noFill/>
              <a:miter lim="800000"/>
              <a:headEnd/>
              <a:tailEnd/>
            </a:ln>
            <a:effectLst/>
          </p:spPr>
          <p:txBody>
            <a:bodyPr wrap="none" lIns="90000" tIns="46800" rIns="90000" bIns="46800">
              <a:spAutoFit/>
            </a:bodyPr>
            <a:lstStyle/>
            <a:p>
              <a:r>
                <a:rPr lang="en-US" altLang="zh-CN" sz="2000"/>
                <a:t>^</a:t>
              </a:r>
            </a:p>
          </p:txBody>
        </p:sp>
        <p:sp>
          <p:nvSpPr>
            <p:cNvPr id="32797" name="Line 29"/>
            <p:cNvSpPr>
              <a:spLocks noChangeShapeType="1"/>
            </p:cNvSpPr>
            <p:nvPr/>
          </p:nvSpPr>
          <p:spPr bwMode="auto">
            <a:xfrm flipH="1" flipV="1">
              <a:off x="5328" y="3814"/>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grpSp>
      <p:grpSp>
        <p:nvGrpSpPr>
          <p:cNvPr id="8" name="Group 30"/>
          <p:cNvGrpSpPr>
            <a:grpSpLocks/>
          </p:cNvGrpSpPr>
          <p:nvPr/>
        </p:nvGrpSpPr>
        <p:grpSpPr bwMode="auto">
          <a:xfrm>
            <a:off x="7116763" y="3743325"/>
            <a:ext cx="1874837" cy="1819275"/>
            <a:chOff x="4483" y="2358"/>
            <a:chExt cx="1181" cy="1146"/>
          </a:xfrm>
        </p:grpSpPr>
        <p:grpSp>
          <p:nvGrpSpPr>
            <p:cNvPr id="9" name="Group 31"/>
            <p:cNvGrpSpPr>
              <a:grpSpLocks/>
            </p:cNvGrpSpPr>
            <p:nvPr/>
          </p:nvGrpSpPr>
          <p:grpSpPr bwMode="auto">
            <a:xfrm>
              <a:off x="4483" y="2358"/>
              <a:ext cx="1181" cy="570"/>
              <a:chOff x="4483" y="2358"/>
              <a:chExt cx="1181" cy="570"/>
            </a:xfrm>
          </p:grpSpPr>
          <p:sp>
            <p:nvSpPr>
              <p:cNvPr id="32800" name="Line 32"/>
              <p:cNvSpPr>
                <a:spLocks noChangeShapeType="1"/>
              </p:cNvSpPr>
              <p:nvPr/>
            </p:nvSpPr>
            <p:spPr bwMode="auto">
              <a:xfrm>
                <a:off x="4483" y="2474"/>
                <a:ext cx="183" cy="0"/>
              </a:xfrm>
              <a:prstGeom prst="line">
                <a:avLst/>
              </a:prstGeom>
              <a:noFill/>
              <a:ln w="9525">
                <a:solidFill>
                  <a:schemeClr val="tx1"/>
                </a:solidFill>
                <a:round/>
                <a:headEnd/>
                <a:tailEnd type="triangle" w="sm" len="sm"/>
              </a:ln>
            </p:spPr>
            <p:txBody>
              <a:bodyPr/>
              <a:lstStyle/>
              <a:p>
                <a:endParaRPr lang="zh-CN" altLang="en-US"/>
              </a:p>
            </p:txBody>
          </p:sp>
          <p:grpSp>
            <p:nvGrpSpPr>
              <p:cNvPr id="10" name="Group 33"/>
              <p:cNvGrpSpPr>
                <a:grpSpLocks/>
              </p:cNvGrpSpPr>
              <p:nvPr/>
            </p:nvGrpSpPr>
            <p:grpSpPr bwMode="auto">
              <a:xfrm>
                <a:off x="4666" y="2373"/>
                <a:ext cx="365" cy="198"/>
                <a:chOff x="2340" y="3624"/>
                <a:chExt cx="720" cy="312"/>
              </a:xfrm>
            </p:grpSpPr>
            <p:sp>
              <p:nvSpPr>
                <p:cNvPr id="32802" name="Text Box 34"/>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2803" name="Line 35"/>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804" name="Line 36"/>
              <p:cNvSpPr>
                <a:spLocks noChangeShapeType="1"/>
              </p:cNvSpPr>
              <p:nvPr/>
            </p:nvSpPr>
            <p:spPr bwMode="auto">
              <a:xfrm flipH="1" flipV="1">
                <a:off x="4779" y="2566"/>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2805" name="Text Box 37"/>
              <p:cNvSpPr txBox="1">
                <a:spLocks noChangeArrowheads="1"/>
              </p:cNvSpPr>
              <p:nvPr/>
            </p:nvSpPr>
            <p:spPr bwMode="auto">
              <a:xfrm>
                <a:off x="4752" y="2678"/>
                <a:ext cx="203"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sp>
            <p:nvSpPr>
              <p:cNvPr id="32806" name="Line 38"/>
              <p:cNvSpPr>
                <a:spLocks noChangeShapeType="1"/>
              </p:cNvSpPr>
              <p:nvPr/>
            </p:nvSpPr>
            <p:spPr bwMode="auto">
              <a:xfrm>
                <a:off x="4978" y="2470"/>
                <a:ext cx="183" cy="0"/>
              </a:xfrm>
              <a:prstGeom prst="line">
                <a:avLst/>
              </a:prstGeom>
              <a:noFill/>
              <a:ln w="9525">
                <a:solidFill>
                  <a:schemeClr val="tx1"/>
                </a:solidFill>
                <a:round/>
                <a:headEnd/>
                <a:tailEnd type="triangle" w="sm" len="sm"/>
              </a:ln>
            </p:spPr>
            <p:txBody>
              <a:bodyPr/>
              <a:lstStyle/>
              <a:p>
                <a:endParaRPr lang="zh-CN" altLang="en-US"/>
              </a:p>
            </p:txBody>
          </p:sp>
          <p:grpSp>
            <p:nvGrpSpPr>
              <p:cNvPr id="11" name="Group 39"/>
              <p:cNvGrpSpPr>
                <a:grpSpLocks/>
              </p:cNvGrpSpPr>
              <p:nvPr/>
            </p:nvGrpSpPr>
            <p:grpSpPr bwMode="auto">
              <a:xfrm>
                <a:off x="5169" y="2373"/>
                <a:ext cx="365" cy="198"/>
                <a:chOff x="2340" y="3624"/>
                <a:chExt cx="720" cy="312"/>
              </a:xfrm>
            </p:grpSpPr>
            <p:sp>
              <p:nvSpPr>
                <p:cNvPr id="32808" name="Text Box 40"/>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2809" name="Line 41"/>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810" name="Text Box 42"/>
              <p:cNvSpPr txBox="1">
                <a:spLocks noChangeArrowheads="1"/>
              </p:cNvSpPr>
              <p:nvPr/>
            </p:nvSpPr>
            <p:spPr bwMode="auto">
              <a:xfrm>
                <a:off x="5190" y="2358"/>
                <a:ext cx="194" cy="250"/>
              </a:xfrm>
              <a:prstGeom prst="rect">
                <a:avLst/>
              </a:prstGeom>
              <a:noFill/>
              <a:ln w="9525">
                <a:noFill/>
                <a:miter lim="800000"/>
                <a:headEnd/>
                <a:tailEnd/>
              </a:ln>
              <a:effectLst/>
            </p:spPr>
            <p:txBody>
              <a:bodyPr wrap="none" lIns="90000" tIns="46800" rIns="90000" bIns="46800">
                <a:spAutoFit/>
              </a:bodyPr>
              <a:lstStyle/>
              <a:p>
                <a:r>
                  <a:rPr lang="en-US" altLang="zh-CN" sz="2000"/>
                  <a:t>x</a:t>
                </a:r>
              </a:p>
            </p:txBody>
          </p:sp>
          <p:sp>
            <p:nvSpPr>
              <p:cNvPr id="32811" name="Line 43"/>
              <p:cNvSpPr>
                <a:spLocks noChangeShapeType="1"/>
              </p:cNvSpPr>
              <p:nvPr/>
            </p:nvSpPr>
            <p:spPr bwMode="auto">
              <a:xfrm>
                <a:off x="5481" y="2470"/>
                <a:ext cx="183" cy="0"/>
              </a:xfrm>
              <a:prstGeom prst="line">
                <a:avLst/>
              </a:prstGeom>
              <a:noFill/>
              <a:ln w="9525">
                <a:solidFill>
                  <a:schemeClr val="tx1"/>
                </a:solidFill>
                <a:round/>
                <a:headEnd/>
                <a:tailEnd type="triangle" w="sm" len="sm"/>
              </a:ln>
            </p:spPr>
            <p:txBody>
              <a:bodyPr/>
              <a:lstStyle/>
              <a:p>
                <a:endParaRPr lang="zh-CN" altLang="en-US"/>
              </a:p>
            </p:txBody>
          </p:sp>
        </p:grpSp>
        <p:grpSp>
          <p:nvGrpSpPr>
            <p:cNvPr id="12" name="Group 44"/>
            <p:cNvGrpSpPr>
              <a:grpSpLocks/>
            </p:cNvGrpSpPr>
            <p:nvPr/>
          </p:nvGrpSpPr>
          <p:grpSpPr bwMode="auto">
            <a:xfrm>
              <a:off x="5161" y="2989"/>
              <a:ext cx="487" cy="515"/>
              <a:chOff x="5163" y="720"/>
              <a:chExt cx="487" cy="515"/>
            </a:xfrm>
          </p:grpSpPr>
          <p:grpSp>
            <p:nvGrpSpPr>
              <p:cNvPr id="13" name="Group 45"/>
              <p:cNvGrpSpPr>
                <a:grpSpLocks/>
              </p:cNvGrpSpPr>
              <p:nvPr/>
            </p:nvGrpSpPr>
            <p:grpSpPr bwMode="auto">
              <a:xfrm>
                <a:off x="5163" y="735"/>
                <a:ext cx="365" cy="198"/>
                <a:chOff x="2340" y="3624"/>
                <a:chExt cx="720" cy="312"/>
              </a:xfrm>
            </p:grpSpPr>
            <p:sp>
              <p:nvSpPr>
                <p:cNvPr id="32814" name="Text Box 46"/>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2815" name="Line 47"/>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816" name="Text Box 48"/>
              <p:cNvSpPr txBox="1">
                <a:spLocks noChangeArrowheads="1"/>
              </p:cNvSpPr>
              <p:nvPr/>
            </p:nvSpPr>
            <p:spPr bwMode="auto">
              <a:xfrm>
                <a:off x="5184" y="720"/>
                <a:ext cx="194" cy="250"/>
              </a:xfrm>
              <a:prstGeom prst="rect">
                <a:avLst/>
              </a:prstGeom>
              <a:noFill/>
              <a:ln w="9525">
                <a:noFill/>
                <a:miter lim="800000"/>
                <a:headEnd/>
                <a:tailEnd/>
              </a:ln>
              <a:effectLst/>
            </p:spPr>
            <p:txBody>
              <a:bodyPr wrap="none" lIns="90000" tIns="46800" rIns="90000" bIns="46800">
                <a:spAutoFit/>
              </a:bodyPr>
              <a:lstStyle/>
              <a:p>
                <a:r>
                  <a:rPr lang="en-US" altLang="zh-CN" sz="2000"/>
                  <a:t>y</a:t>
                </a:r>
              </a:p>
            </p:txBody>
          </p:sp>
          <p:sp>
            <p:nvSpPr>
              <p:cNvPr id="32817" name="Line 49"/>
              <p:cNvSpPr>
                <a:spLocks noChangeShapeType="1"/>
              </p:cNvSpPr>
              <p:nvPr/>
            </p:nvSpPr>
            <p:spPr bwMode="auto">
              <a:xfrm flipH="1" flipV="1">
                <a:off x="5313" y="928"/>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2818" name="Text Box 50"/>
              <p:cNvSpPr txBox="1">
                <a:spLocks noChangeArrowheads="1"/>
              </p:cNvSpPr>
              <p:nvPr/>
            </p:nvSpPr>
            <p:spPr bwMode="auto">
              <a:xfrm>
                <a:off x="5456" y="985"/>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q</a:t>
                </a:r>
              </a:p>
            </p:txBody>
          </p:sp>
          <p:sp>
            <p:nvSpPr>
              <p:cNvPr id="32819" name="Text Box 51"/>
              <p:cNvSpPr txBox="1">
                <a:spLocks noChangeArrowheads="1"/>
              </p:cNvSpPr>
              <p:nvPr/>
            </p:nvSpPr>
            <p:spPr bwMode="auto">
              <a:xfrm>
                <a:off x="5362" y="722"/>
                <a:ext cx="204"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a:t>
                </a:r>
              </a:p>
            </p:txBody>
          </p:sp>
        </p:grpSp>
      </p:grpSp>
      <p:grpSp>
        <p:nvGrpSpPr>
          <p:cNvPr id="14" name="Group 52"/>
          <p:cNvGrpSpPr>
            <a:grpSpLocks/>
          </p:cNvGrpSpPr>
          <p:nvPr/>
        </p:nvGrpSpPr>
        <p:grpSpPr bwMode="auto">
          <a:xfrm>
            <a:off x="6858000" y="609600"/>
            <a:ext cx="2058988" cy="1350963"/>
            <a:chOff x="4320" y="384"/>
            <a:chExt cx="1297" cy="851"/>
          </a:xfrm>
        </p:grpSpPr>
        <p:grpSp>
          <p:nvGrpSpPr>
            <p:cNvPr id="15" name="Group 53"/>
            <p:cNvGrpSpPr>
              <a:grpSpLocks/>
            </p:cNvGrpSpPr>
            <p:nvPr/>
          </p:nvGrpSpPr>
          <p:grpSpPr bwMode="auto">
            <a:xfrm>
              <a:off x="4320" y="576"/>
              <a:ext cx="768" cy="448"/>
              <a:chOff x="1104" y="2128"/>
              <a:chExt cx="768" cy="448"/>
            </a:xfrm>
          </p:grpSpPr>
          <p:grpSp>
            <p:nvGrpSpPr>
              <p:cNvPr id="16" name="Group 54"/>
              <p:cNvGrpSpPr>
                <a:grpSpLocks/>
              </p:cNvGrpSpPr>
              <p:nvPr/>
            </p:nvGrpSpPr>
            <p:grpSpPr bwMode="auto">
              <a:xfrm>
                <a:off x="1470" y="2287"/>
                <a:ext cx="365" cy="198"/>
                <a:chOff x="2340" y="3624"/>
                <a:chExt cx="720" cy="312"/>
              </a:xfrm>
            </p:grpSpPr>
            <p:sp>
              <p:nvSpPr>
                <p:cNvPr id="32823" name="Text Box 55"/>
                <p:cNvSpPr txBox="1">
                  <a:spLocks noChangeArrowheads="1"/>
                </p:cNvSpPr>
                <p:nvPr/>
              </p:nvSpPr>
              <p:spPr bwMode="auto">
                <a:xfrm>
                  <a:off x="2340" y="3624"/>
                  <a:ext cx="720" cy="312"/>
                </a:xfrm>
                <a:prstGeom prst="rect">
                  <a:avLst/>
                </a:prstGeom>
                <a:solidFill>
                  <a:srgbClr val="C0C0C0"/>
                </a:solidFill>
                <a:ln w="9525">
                  <a:solidFill>
                    <a:schemeClr val="tx1"/>
                  </a:solidFill>
                  <a:miter lim="800000"/>
                  <a:headEnd/>
                  <a:tailEnd/>
                </a:ln>
              </p:spPr>
              <p:txBody>
                <a:bodyPr/>
                <a:lstStyle/>
                <a:p>
                  <a:pPr algn="just" eaLnBrk="0" hangingPunct="0"/>
                  <a:endParaRPr kumimoji="0" lang="zh-CN" altLang="zh-CN" sz="1000"/>
                </a:p>
              </p:txBody>
            </p:sp>
            <p:sp>
              <p:nvSpPr>
                <p:cNvPr id="32824" name="Line 56"/>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825" name="Line 57"/>
              <p:cNvSpPr>
                <a:spLocks noChangeShapeType="1"/>
              </p:cNvSpPr>
              <p:nvPr/>
            </p:nvSpPr>
            <p:spPr bwMode="auto">
              <a:xfrm>
                <a:off x="1287" y="2373"/>
                <a:ext cx="183" cy="0"/>
              </a:xfrm>
              <a:prstGeom prst="line">
                <a:avLst/>
              </a:prstGeom>
              <a:noFill/>
              <a:ln w="9525">
                <a:solidFill>
                  <a:schemeClr val="tx1"/>
                </a:solidFill>
                <a:round/>
                <a:headEnd/>
                <a:tailEnd type="triangle" w="sm" len="sm"/>
              </a:ln>
            </p:spPr>
            <p:txBody>
              <a:bodyPr/>
              <a:lstStyle/>
              <a:p>
                <a:endParaRPr lang="zh-CN" altLang="en-US"/>
              </a:p>
            </p:txBody>
          </p:sp>
          <p:sp>
            <p:nvSpPr>
              <p:cNvPr id="32826" name="Text Box 58"/>
              <p:cNvSpPr txBox="1">
                <a:spLocks noChangeArrowheads="1"/>
              </p:cNvSpPr>
              <p:nvPr/>
            </p:nvSpPr>
            <p:spPr bwMode="auto">
              <a:xfrm>
                <a:off x="1104" y="2128"/>
                <a:ext cx="457" cy="297"/>
              </a:xfrm>
              <a:prstGeom prst="rect">
                <a:avLst/>
              </a:prstGeom>
              <a:noFill/>
              <a:ln w="9525">
                <a:noFill/>
                <a:miter lim="800000"/>
                <a:headEnd/>
                <a:tailEnd/>
              </a:ln>
            </p:spPr>
            <p:txBody>
              <a:bodyPr/>
              <a:lstStyle/>
              <a:p>
                <a:pPr algn="just" eaLnBrk="0" hangingPunct="0"/>
                <a:r>
                  <a:rPr kumimoji="0" lang="en-US" altLang="zh-CN" sz="1800"/>
                  <a:t>head</a:t>
                </a:r>
              </a:p>
            </p:txBody>
          </p:sp>
          <p:sp>
            <p:nvSpPr>
              <p:cNvPr id="32827" name="Text Box 59"/>
              <p:cNvSpPr txBox="1">
                <a:spLocks noChangeArrowheads="1"/>
              </p:cNvSpPr>
              <p:nvPr/>
            </p:nvSpPr>
            <p:spPr bwMode="auto">
              <a:xfrm>
                <a:off x="1668" y="2288"/>
                <a:ext cx="204" cy="288"/>
              </a:xfrm>
              <a:prstGeom prst="rect">
                <a:avLst/>
              </a:prstGeom>
              <a:noFill/>
              <a:ln w="9525">
                <a:noFill/>
                <a:miter lim="800000"/>
                <a:headEnd/>
                <a:tailEnd/>
              </a:ln>
              <a:effectLst/>
            </p:spPr>
            <p:txBody>
              <a:bodyPr wrap="none" lIns="90000" tIns="46800" rIns="90000" bIns="46800">
                <a:spAutoFit/>
              </a:bodyPr>
              <a:lstStyle/>
              <a:p>
                <a:r>
                  <a:rPr lang="en-US" altLang="zh-CN"/>
                  <a:t>^</a:t>
                </a:r>
              </a:p>
            </p:txBody>
          </p:sp>
        </p:grpSp>
        <p:grpSp>
          <p:nvGrpSpPr>
            <p:cNvPr id="17" name="Group 60"/>
            <p:cNvGrpSpPr>
              <a:grpSpLocks/>
            </p:cNvGrpSpPr>
            <p:nvPr/>
          </p:nvGrpSpPr>
          <p:grpSpPr bwMode="auto">
            <a:xfrm>
              <a:off x="5163" y="735"/>
              <a:ext cx="365" cy="198"/>
              <a:chOff x="2340" y="3624"/>
              <a:chExt cx="720" cy="312"/>
            </a:xfrm>
          </p:grpSpPr>
          <p:sp>
            <p:nvSpPr>
              <p:cNvPr id="32829" name="Text Box 61"/>
              <p:cNvSpPr txBox="1">
                <a:spLocks noChangeArrowheads="1"/>
              </p:cNvSpPr>
              <p:nvPr/>
            </p:nvSpPr>
            <p:spPr bwMode="auto">
              <a:xfrm>
                <a:off x="2340" y="3624"/>
                <a:ext cx="720" cy="312"/>
              </a:xfrm>
              <a:prstGeom prst="rect">
                <a:avLst/>
              </a:prstGeom>
              <a:noFill/>
              <a:ln w="9525">
                <a:solidFill>
                  <a:schemeClr val="tx1"/>
                </a:solidFill>
                <a:miter lim="800000"/>
                <a:headEnd/>
                <a:tailEnd/>
              </a:ln>
            </p:spPr>
            <p:txBody>
              <a:bodyPr/>
              <a:lstStyle/>
              <a:p>
                <a:pPr algn="just" eaLnBrk="0" hangingPunct="0"/>
                <a:endParaRPr kumimoji="0" lang="zh-CN" altLang="zh-CN" sz="1000"/>
              </a:p>
            </p:txBody>
          </p:sp>
          <p:sp>
            <p:nvSpPr>
              <p:cNvPr id="32830" name="Line 62"/>
              <p:cNvSpPr>
                <a:spLocks noChangeShapeType="1"/>
              </p:cNvSpPr>
              <p:nvPr/>
            </p:nvSpPr>
            <p:spPr bwMode="auto">
              <a:xfrm>
                <a:off x="2775" y="3624"/>
                <a:ext cx="0" cy="312"/>
              </a:xfrm>
              <a:prstGeom prst="line">
                <a:avLst/>
              </a:prstGeom>
              <a:noFill/>
              <a:ln w="9525">
                <a:solidFill>
                  <a:schemeClr val="tx1"/>
                </a:solidFill>
                <a:round/>
                <a:headEnd/>
                <a:tailEnd/>
              </a:ln>
            </p:spPr>
            <p:txBody>
              <a:bodyPr/>
              <a:lstStyle/>
              <a:p>
                <a:endParaRPr lang="zh-CN" altLang="en-US"/>
              </a:p>
            </p:txBody>
          </p:sp>
        </p:grpSp>
        <p:sp>
          <p:nvSpPr>
            <p:cNvPr id="32831" name="Text Box 63"/>
            <p:cNvSpPr txBox="1">
              <a:spLocks noChangeArrowheads="1"/>
            </p:cNvSpPr>
            <p:nvPr/>
          </p:nvSpPr>
          <p:spPr bwMode="auto">
            <a:xfrm>
              <a:off x="5184" y="720"/>
              <a:ext cx="194" cy="250"/>
            </a:xfrm>
            <a:prstGeom prst="rect">
              <a:avLst/>
            </a:prstGeom>
            <a:noFill/>
            <a:ln w="9525">
              <a:noFill/>
              <a:miter lim="800000"/>
              <a:headEnd/>
              <a:tailEnd/>
            </a:ln>
            <a:effectLst/>
          </p:spPr>
          <p:txBody>
            <a:bodyPr wrap="none" lIns="90000" tIns="46800" rIns="90000" bIns="46800">
              <a:spAutoFit/>
            </a:bodyPr>
            <a:lstStyle/>
            <a:p>
              <a:r>
                <a:rPr lang="en-US" altLang="zh-CN" sz="2000"/>
                <a:t>y</a:t>
              </a:r>
            </a:p>
          </p:txBody>
        </p:sp>
        <p:sp>
          <p:nvSpPr>
            <p:cNvPr id="32832" name="Line 64"/>
            <p:cNvSpPr>
              <a:spLocks noChangeShapeType="1"/>
            </p:cNvSpPr>
            <p:nvPr/>
          </p:nvSpPr>
          <p:spPr bwMode="auto">
            <a:xfrm flipH="1" flipV="1">
              <a:off x="5280" y="928"/>
              <a:ext cx="192" cy="240"/>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2833" name="Text Box 65"/>
            <p:cNvSpPr txBox="1">
              <a:spLocks noChangeArrowheads="1"/>
            </p:cNvSpPr>
            <p:nvPr/>
          </p:nvSpPr>
          <p:spPr bwMode="auto">
            <a:xfrm>
              <a:off x="5423" y="985"/>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q</a:t>
              </a:r>
            </a:p>
          </p:txBody>
        </p:sp>
        <p:sp>
          <p:nvSpPr>
            <p:cNvPr id="32834" name="Text Box 66"/>
            <p:cNvSpPr txBox="1">
              <a:spLocks noChangeArrowheads="1"/>
            </p:cNvSpPr>
            <p:nvPr/>
          </p:nvSpPr>
          <p:spPr bwMode="auto">
            <a:xfrm>
              <a:off x="5362" y="722"/>
              <a:ext cx="204" cy="288"/>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a:t>^</a:t>
              </a:r>
            </a:p>
          </p:txBody>
        </p:sp>
        <p:sp>
          <p:nvSpPr>
            <p:cNvPr id="32835" name="Line 67"/>
            <p:cNvSpPr>
              <a:spLocks noChangeShapeType="1"/>
            </p:cNvSpPr>
            <p:nvPr/>
          </p:nvSpPr>
          <p:spPr bwMode="auto">
            <a:xfrm flipH="1">
              <a:off x="4800" y="528"/>
              <a:ext cx="96" cy="192"/>
            </a:xfrm>
            <a:prstGeom prst="line">
              <a:avLst/>
            </a:prstGeom>
            <a:noFill/>
            <a:ln w="9525">
              <a:solidFill>
                <a:schemeClr val="tx1"/>
              </a:solidFill>
              <a:round/>
              <a:headEnd/>
              <a:tailEnd type="triangle" w="sm" len="lg"/>
            </a:ln>
            <a:effectLst/>
          </p:spPr>
          <p:txBody>
            <a:bodyPr wrap="none" lIns="90000" tIns="46800" rIns="90000" bIns="46800">
              <a:spAutoFit/>
            </a:bodyPr>
            <a:lstStyle/>
            <a:p>
              <a:endParaRPr lang="zh-CN" altLang="en-US"/>
            </a:p>
          </p:txBody>
        </p:sp>
        <p:sp>
          <p:nvSpPr>
            <p:cNvPr id="32836" name="Text Box 68"/>
            <p:cNvSpPr txBox="1">
              <a:spLocks noChangeArrowheads="1"/>
            </p:cNvSpPr>
            <p:nvPr/>
          </p:nvSpPr>
          <p:spPr bwMode="auto">
            <a:xfrm>
              <a:off x="4894" y="384"/>
              <a:ext cx="194" cy="250"/>
            </a:xfrm>
            <a:prstGeom prst="rect">
              <a:avLst/>
            </a:prstGeom>
            <a:noFill/>
            <a:ln w="9525">
              <a:noFill/>
              <a:miter lim="800000"/>
              <a:headEnd/>
              <a:tailEnd type="none" w="sm" len="lg"/>
            </a:ln>
            <a:effectLst/>
          </p:spPr>
          <p:txBody>
            <a:bodyPr wrap="none" lIns="90000" tIns="46800" rIns="90000" bIns="46800">
              <a:spAutoFit/>
            </a:bodyPr>
            <a:lstStyle/>
            <a:p>
              <a:pPr algn="ctr"/>
              <a:r>
                <a:rPr lang="en-US" altLang="zh-CN" sz="2000"/>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71"/>
                                        </p:tgtEl>
                                        <p:attrNameLst>
                                          <p:attrName>style.visibility</p:attrName>
                                        </p:attrNameLst>
                                      </p:cBhvr>
                                      <p:to>
                                        <p:strVal val="visible"/>
                                      </p:to>
                                    </p:set>
                                    <p:anim calcmode="lin" valueType="num">
                                      <p:cBhvr additive="base">
                                        <p:cTn id="31" dur="500" fill="hold"/>
                                        <p:tgtEl>
                                          <p:spTgt spid="32771"/>
                                        </p:tgtEl>
                                        <p:attrNameLst>
                                          <p:attrName>ppt_x</p:attrName>
                                        </p:attrNameLst>
                                      </p:cBhvr>
                                      <p:tavLst>
                                        <p:tav tm="0">
                                          <p:val>
                                            <p:strVal val="0-#ppt_w/2"/>
                                          </p:val>
                                        </p:tav>
                                        <p:tav tm="100000">
                                          <p:val>
                                            <p:strVal val="#ppt_x"/>
                                          </p:val>
                                        </p:tav>
                                      </p:tavLst>
                                    </p:anim>
                                    <p:anim calcmode="lin" valueType="num">
                                      <p:cBhvr additive="base">
                                        <p:cTn id="32"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7950" y="558800"/>
            <a:ext cx="8577263" cy="946150"/>
          </a:xfrm>
          <a:prstGeom prst="rect">
            <a:avLst/>
          </a:prstGeom>
          <a:noFill/>
          <a:ln w="9525">
            <a:noFill/>
            <a:miter lim="800000"/>
            <a:headEnd/>
            <a:tailEnd/>
          </a:ln>
          <a:effectLst/>
        </p:spPr>
        <p:txBody>
          <a:bodyPr wrap="none" lIns="90000" tIns="46800" rIns="90000" bIns="46800">
            <a:spAutoFit/>
          </a:bodyPr>
          <a:lstStyle/>
          <a:p>
            <a:pPr algn="just"/>
            <a:r>
              <a:rPr lang="en-US" altLang="zh-CN" sz="2800" b="1">
                <a:solidFill>
                  <a:schemeClr val="accent2"/>
                </a:solidFill>
              </a:rPr>
              <a:t>5</a:t>
            </a:r>
            <a:r>
              <a:rPr lang="zh-CN" altLang="en-US" sz="2800" b="1">
                <a:solidFill>
                  <a:schemeClr val="accent2"/>
                </a:solidFill>
              </a:rPr>
              <a:t>、删除链表</a:t>
            </a:r>
            <a:r>
              <a:rPr lang="en-US" altLang="zh-CN" sz="2800" b="1">
                <a:solidFill>
                  <a:schemeClr val="accent2"/>
                </a:solidFill>
              </a:rPr>
              <a:t>heada</a:t>
            </a:r>
            <a:r>
              <a:rPr lang="zh-CN" altLang="en-US" sz="2800" b="1">
                <a:solidFill>
                  <a:schemeClr val="accent2"/>
                </a:solidFill>
              </a:rPr>
              <a:t>自第</a:t>
            </a:r>
            <a:r>
              <a:rPr lang="en-US" altLang="zh-CN" sz="2800" b="1">
                <a:solidFill>
                  <a:schemeClr val="accent2"/>
                </a:solidFill>
              </a:rPr>
              <a:t>i</a:t>
            </a:r>
            <a:r>
              <a:rPr lang="zh-CN" altLang="en-US" sz="2800" b="1">
                <a:solidFill>
                  <a:schemeClr val="accent2"/>
                </a:solidFill>
              </a:rPr>
              <a:t>个元素起共</a:t>
            </a:r>
            <a:r>
              <a:rPr lang="en-US" altLang="zh-CN" sz="2800" b="1">
                <a:solidFill>
                  <a:schemeClr val="accent2"/>
                </a:solidFill>
              </a:rPr>
              <a:t>len</a:t>
            </a:r>
            <a:r>
              <a:rPr lang="zh-CN" altLang="en-US" sz="2800" b="1">
                <a:solidFill>
                  <a:schemeClr val="accent2"/>
                </a:solidFill>
              </a:rPr>
              <a:t>个元素，然后将</a:t>
            </a:r>
          </a:p>
          <a:p>
            <a:pPr algn="just"/>
            <a:r>
              <a:rPr lang="zh-CN" altLang="en-US" sz="2800" b="1">
                <a:solidFill>
                  <a:schemeClr val="accent2"/>
                </a:solidFill>
              </a:rPr>
              <a:t>      </a:t>
            </a:r>
            <a:r>
              <a:rPr lang="en-US" altLang="zh-CN" sz="2800" b="1">
                <a:solidFill>
                  <a:schemeClr val="accent2"/>
                </a:solidFill>
              </a:rPr>
              <a:t>heada</a:t>
            </a:r>
            <a:r>
              <a:rPr lang="zh-CN" altLang="en-US" sz="2800" b="1">
                <a:solidFill>
                  <a:schemeClr val="accent2"/>
                </a:solidFill>
              </a:rPr>
              <a:t>插入到链表</a:t>
            </a:r>
            <a:r>
              <a:rPr lang="en-US" altLang="zh-CN" sz="2800" b="1">
                <a:solidFill>
                  <a:schemeClr val="accent2"/>
                </a:solidFill>
              </a:rPr>
              <a:t>headb</a:t>
            </a:r>
            <a:r>
              <a:rPr lang="zh-CN" altLang="en-US" sz="2800" b="1">
                <a:solidFill>
                  <a:schemeClr val="accent2"/>
                </a:solidFill>
              </a:rPr>
              <a:t>中第</a:t>
            </a:r>
            <a:r>
              <a:rPr lang="en-US" altLang="zh-CN" sz="2800" b="1">
                <a:solidFill>
                  <a:schemeClr val="accent2"/>
                </a:solidFill>
              </a:rPr>
              <a:t>j</a:t>
            </a:r>
            <a:r>
              <a:rPr lang="zh-CN" altLang="en-US" sz="2800" b="1">
                <a:solidFill>
                  <a:schemeClr val="accent2"/>
                </a:solidFill>
              </a:rPr>
              <a:t>个元素位置 </a:t>
            </a:r>
          </a:p>
        </p:txBody>
      </p:sp>
      <p:sp>
        <p:nvSpPr>
          <p:cNvPr id="33795" name="Text Box 3"/>
          <p:cNvSpPr txBox="1">
            <a:spLocks noChangeArrowheads="1"/>
          </p:cNvSpPr>
          <p:nvPr/>
        </p:nvSpPr>
        <p:spPr bwMode="auto">
          <a:xfrm>
            <a:off x="1828800" y="1562100"/>
            <a:ext cx="5368925" cy="5035550"/>
          </a:xfrm>
          <a:prstGeom prst="rect">
            <a:avLst/>
          </a:prstGeom>
          <a:noFill/>
          <a:ln w="9525">
            <a:noFill/>
            <a:miter lim="800000"/>
            <a:headEnd/>
            <a:tailEnd type="none" w="sm" len="lg"/>
          </a:ln>
          <a:effectLst/>
        </p:spPr>
        <p:txBody>
          <a:bodyPr wrap="none" lIns="90000" tIns="46800" rIns="90000" bIns="46800">
            <a:spAutoFit/>
          </a:bodyPr>
          <a:lstStyle/>
          <a:p>
            <a:pPr>
              <a:lnSpc>
                <a:spcPct val="90000"/>
              </a:lnSpc>
            </a:pPr>
            <a:r>
              <a:rPr lang="en-US" altLang="zh-CN" sz="2000" b="1"/>
              <a:t>NODE *delete_i_len(NODE *heada,int i,int len)</a:t>
            </a:r>
            <a:endParaRPr lang="en-US" altLang="zh-CN" sz="2000" b="1">
              <a:ea typeface="Arial Unicode MS" pitchFamily="34" charset="-122"/>
              <a:cs typeface="Arial Unicode MS" pitchFamily="34" charset="-122"/>
            </a:endParaRPr>
          </a:p>
          <a:p>
            <a:pPr>
              <a:lnSpc>
                <a:spcPct val="90000"/>
              </a:lnSpc>
            </a:pPr>
            <a:r>
              <a:rPr lang="en-US" altLang="zh-CN" sz="2000" b="1"/>
              <a:t>{   NODE *p,*q; </a:t>
            </a:r>
            <a:endParaRPr lang="en-US" altLang="zh-CN" sz="2000" b="1">
              <a:ea typeface="Arial Unicode MS" pitchFamily="34" charset="-122"/>
              <a:cs typeface="Arial Unicode MS" pitchFamily="34" charset="-122"/>
            </a:endParaRPr>
          </a:p>
          <a:p>
            <a:pPr>
              <a:lnSpc>
                <a:spcPct val="90000"/>
              </a:lnSpc>
            </a:pPr>
            <a:r>
              <a:rPr lang="en-US" altLang="zh-CN" sz="2000" b="1"/>
              <a:t>     int  k;</a:t>
            </a:r>
            <a:endParaRPr lang="en-US" altLang="zh-CN" sz="2000" b="1">
              <a:ea typeface="Arial Unicode MS" pitchFamily="34" charset="-122"/>
              <a:cs typeface="Arial Unicode MS" pitchFamily="34" charset="-122"/>
            </a:endParaRPr>
          </a:p>
          <a:p>
            <a:pPr>
              <a:lnSpc>
                <a:spcPct val="90000"/>
              </a:lnSpc>
            </a:pPr>
            <a:r>
              <a:rPr lang="en-US" altLang="zh-CN" sz="2000" b="1"/>
              <a:t>     if (i==1)</a:t>
            </a:r>
            <a:endParaRPr lang="en-US" altLang="zh-CN" sz="2000" b="1">
              <a:ea typeface="Arial Unicode MS" pitchFamily="34" charset="-122"/>
              <a:cs typeface="Arial Unicode MS" pitchFamily="34" charset="-122"/>
            </a:endParaRPr>
          </a:p>
          <a:p>
            <a:pPr>
              <a:lnSpc>
                <a:spcPct val="90000"/>
              </a:lnSpc>
            </a:pPr>
            <a:r>
              <a:rPr lang="en-US" altLang="zh-CN" sz="2000" b="1"/>
              <a:t>         for(k=1;k&lt;=len;k++)        </a:t>
            </a:r>
            <a:endParaRPr lang="en-US" altLang="zh-CN" sz="2000" b="1">
              <a:ea typeface="Arial Unicode MS" pitchFamily="34" charset="-122"/>
              <a:cs typeface="Arial Unicode MS" pitchFamily="34" charset="-122"/>
            </a:endParaRPr>
          </a:p>
          <a:p>
            <a:pPr>
              <a:lnSpc>
                <a:spcPct val="90000"/>
              </a:lnSpc>
            </a:pPr>
            <a:r>
              <a:rPr lang="en-US" altLang="zh-CN" sz="2000" b="1"/>
              <a:t>             {  q=heada;</a:t>
            </a:r>
            <a:endParaRPr lang="en-US" altLang="zh-CN" sz="2000" b="1">
              <a:ea typeface="Arial Unicode MS" pitchFamily="34" charset="-122"/>
              <a:cs typeface="Arial Unicode MS" pitchFamily="34" charset="-122"/>
            </a:endParaRPr>
          </a:p>
          <a:p>
            <a:pPr>
              <a:lnSpc>
                <a:spcPct val="90000"/>
              </a:lnSpc>
            </a:pPr>
            <a:r>
              <a:rPr lang="en-US" altLang="zh-CN" sz="2000" b="1"/>
              <a:t>                 heada=heada-&gt;next;</a:t>
            </a:r>
            <a:endParaRPr lang="en-US" altLang="zh-CN" sz="2000" b="1">
              <a:ea typeface="Arial Unicode MS" pitchFamily="34" charset="-122"/>
              <a:cs typeface="Arial Unicode MS" pitchFamily="34" charset="-122"/>
            </a:endParaRPr>
          </a:p>
          <a:p>
            <a:pPr>
              <a:lnSpc>
                <a:spcPct val="90000"/>
              </a:lnSpc>
            </a:pPr>
            <a:r>
              <a:rPr lang="en-US" altLang="zh-CN" sz="2000" b="1"/>
              <a:t>                  free(q);           }</a:t>
            </a:r>
            <a:endParaRPr lang="en-US" altLang="zh-CN" sz="2000" b="1">
              <a:ea typeface="Arial Unicode MS" pitchFamily="34" charset="-122"/>
              <a:cs typeface="Arial Unicode MS" pitchFamily="34" charset="-122"/>
            </a:endParaRPr>
          </a:p>
          <a:p>
            <a:pPr>
              <a:lnSpc>
                <a:spcPct val="90000"/>
              </a:lnSpc>
            </a:pPr>
            <a:r>
              <a:rPr lang="en-US" altLang="zh-CN" sz="2000" b="1"/>
              <a:t>      else </a:t>
            </a:r>
            <a:endParaRPr lang="en-US" altLang="zh-CN" sz="2000" b="1">
              <a:ea typeface="Arial Unicode MS" pitchFamily="34" charset="-122"/>
              <a:cs typeface="Arial Unicode MS" pitchFamily="34" charset="-122"/>
            </a:endParaRPr>
          </a:p>
          <a:p>
            <a:pPr>
              <a:lnSpc>
                <a:spcPct val="90000"/>
              </a:lnSpc>
            </a:pPr>
            <a:r>
              <a:rPr lang="en-US" altLang="zh-CN" sz="2000" b="1"/>
              <a:t>         {  p=heada;</a:t>
            </a:r>
            <a:endParaRPr lang="en-US" altLang="zh-CN" sz="2000" b="1">
              <a:ea typeface="Arial Unicode MS" pitchFamily="34" charset="-122"/>
              <a:cs typeface="Arial Unicode MS" pitchFamily="34" charset="-122"/>
            </a:endParaRPr>
          </a:p>
          <a:p>
            <a:pPr>
              <a:lnSpc>
                <a:spcPct val="90000"/>
              </a:lnSpc>
            </a:pPr>
            <a:r>
              <a:rPr lang="en-US" altLang="zh-CN" sz="2000" b="1"/>
              <a:t>             for(k=1;k&lt;=i-2;k++) p=p-&gt;next;</a:t>
            </a:r>
            <a:endParaRPr lang="en-US" altLang="zh-CN" sz="2000" b="1">
              <a:ea typeface="Arial Unicode MS" pitchFamily="34" charset="-122"/>
              <a:cs typeface="Arial Unicode MS" pitchFamily="34" charset="-122"/>
            </a:endParaRPr>
          </a:p>
          <a:p>
            <a:pPr>
              <a:lnSpc>
                <a:spcPct val="90000"/>
              </a:lnSpc>
            </a:pPr>
            <a:r>
              <a:rPr lang="en-US" altLang="zh-CN" sz="2000" b="1"/>
              <a:t>             for(k=1;k&lt;=len;k++)</a:t>
            </a:r>
            <a:endParaRPr lang="en-US" altLang="zh-CN" sz="2000" b="1">
              <a:ea typeface="Arial Unicode MS" pitchFamily="34" charset="-122"/>
              <a:cs typeface="Arial Unicode MS" pitchFamily="34" charset="-122"/>
            </a:endParaRPr>
          </a:p>
          <a:p>
            <a:pPr>
              <a:lnSpc>
                <a:spcPct val="90000"/>
              </a:lnSpc>
            </a:pPr>
            <a:r>
              <a:rPr lang="en-US" altLang="zh-CN" sz="2000" b="1"/>
              <a:t>                {  q=p-&gt;next;      </a:t>
            </a:r>
            <a:endParaRPr lang="en-US" altLang="zh-CN" sz="2000" b="1">
              <a:ea typeface="Arial Unicode MS" pitchFamily="34" charset="-122"/>
              <a:cs typeface="Arial Unicode MS" pitchFamily="34" charset="-122"/>
            </a:endParaRPr>
          </a:p>
          <a:p>
            <a:pPr>
              <a:lnSpc>
                <a:spcPct val="90000"/>
              </a:lnSpc>
            </a:pPr>
            <a:r>
              <a:rPr lang="en-US" altLang="zh-CN" sz="2000" b="1"/>
              <a:t>                    p-&gt;next=q-&gt;next;</a:t>
            </a:r>
            <a:endParaRPr lang="en-US" altLang="zh-CN" sz="2000" b="1">
              <a:ea typeface="Arial Unicode MS" pitchFamily="34" charset="-122"/>
              <a:cs typeface="Arial Unicode MS" pitchFamily="34" charset="-122"/>
            </a:endParaRPr>
          </a:p>
          <a:p>
            <a:pPr>
              <a:lnSpc>
                <a:spcPct val="90000"/>
              </a:lnSpc>
            </a:pPr>
            <a:r>
              <a:rPr lang="en-US" altLang="zh-CN" sz="2000" b="1"/>
              <a:t>                    free(q)         }         </a:t>
            </a:r>
            <a:endParaRPr lang="en-US" altLang="zh-CN" sz="2000" b="1">
              <a:ea typeface="Arial Unicode MS" pitchFamily="34" charset="-122"/>
              <a:cs typeface="Arial Unicode MS" pitchFamily="34" charset="-122"/>
            </a:endParaRPr>
          </a:p>
          <a:p>
            <a:pPr>
              <a:lnSpc>
                <a:spcPct val="90000"/>
              </a:lnSpc>
            </a:pPr>
            <a:r>
              <a:rPr lang="en-US" altLang="zh-CN" sz="2000" b="1"/>
              <a:t>           }</a:t>
            </a:r>
            <a:endParaRPr lang="en-US" altLang="zh-CN" sz="2000" b="1">
              <a:ea typeface="Arial Unicode MS" pitchFamily="34" charset="-122"/>
              <a:cs typeface="Arial Unicode MS" pitchFamily="34" charset="-122"/>
            </a:endParaRPr>
          </a:p>
          <a:p>
            <a:pPr>
              <a:lnSpc>
                <a:spcPct val="90000"/>
              </a:lnSpc>
            </a:pPr>
            <a:r>
              <a:rPr lang="en-US" altLang="zh-CN" sz="2000" b="1"/>
              <a:t>        return(heada);</a:t>
            </a:r>
            <a:endParaRPr lang="en-US" altLang="zh-CN" sz="2000" b="1">
              <a:ea typeface="Arial Unicode MS" pitchFamily="34" charset="-122"/>
              <a:cs typeface="Arial Unicode MS" pitchFamily="34" charset="-122"/>
            </a:endParaRPr>
          </a:p>
          <a:p>
            <a:pPr>
              <a:lnSpc>
                <a:spcPct val="90000"/>
              </a:lnSpc>
            </a:pPr>
            <a:r>
              <a:rPr lang="en-US" altLang="zh-CN" sz="2000" b="1"/>
              <a: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143000" y="609600"/>
            <a:ext cx="5902325" cy="4664075"/>
          </a:xfrm>
          <a:prstGeom prst="rect">
            <a:avLst/>
          </a:prstGeom>
          <a:noFill/>
          <a:ln w="9525">
            <a:noFill/>
            <a:miter lim="800000"/>
            <a:headEnd/>
            <a:tailEnd type="none" w="sm" len="lg"/>
          </a:ln>
          <a:effectLst/>
        </p:spPr>
        <p:txBody>
          <a:bodyPr wrap="none" lIns="90000" tIns="46800" rIns="90000" bIns="46800">
            <a:spAutoFit/>
          </a:bodyPr>
          <a:lstStyle/>
          <a:p>
            <a:r>
              <a:rPr lang="en-US" altLang="zh-CN" sz="2000" b="1"/>
              <a:t>NODE *insert_j (NODE *heada,NODE *headb,int j)</a:t>
            </a:r>
            <a:endParaRPr lang="en-US" altLang="zh-CN" sz="2000" b="1">
              <a:ea typeface="Arial Unicode MS" pitchFamily="34" charset="-122"/>
              <a:cs typeface="Arial Unicode MS" pitchFamily="34" charset="-122"/>
            </a:endParaRPr>
          </a:p>
          <a:p>
            <a:r>
              <a:rPr lang="en-US" altLang="zh-CN" sz="2000" b="1"/>
              <a:t>{   NODE *p,*q; </a:t>
            </a:r>
            <a:endParaRPr lang="en-US" altLang="zh-CN" sz="2000" b="1">
              <a:ea typeface="Arial Unicode MS" pitchFamily="34" charset="-122"/>
              <a:cs typeface="Arial Unicode MS" pitchFamily="34" charset="-122"/>
            </a:endParaRPr>
          </a:p>
          <a:p>
            <a:r>
              <a:rPr lang="en-US" altLang="zh-CN" sz="2000" b="1"/>
              <a:t>     int  k;</a:t>
            </a:r>
            <a:endParaRPr lang="en-US" altLang="zh-CN" sz="2000" b="1">
              <a:ea typeface="Arial Unicode MS" pitchFamily="34" charset="-122"/>
              <a:cs typeface="Arial Unicode MS" pitchFamily="34" charset="-122"/>
            </a:endParaRPr>
          </a:p>
          <a:p>
            <a:r>
              <a:rPr lang="en-US" altLang="zh-CN" sz="2000" b="1"/>
              <a:t>     p=heada;</a:t>
            </a:r>
            <a:endParaRPr lang="en-US" altLang="zh-CN" sz="2000" b="1">
              <a:ea typeface="Arial Unicode MS" pitchFamily="34" charset="-122"/>
              <a:cs typeface="Arial Unicode MS" pitchFamily="34" charset="-122"/>
            </a:endParaRPr>
          </a:p>
          <a:p>
            <a:r>
              <a:rPr lang="en-US" altLang="zh-CN" sz="2000" b="1"/>
              <a:t>     while(p!=NULL)  p=p-&gt;next ;</a:t>
            </a:r>
            <a:endParaRPr lang="en-US" altLang="zh-CN" sz="2000" b="1">
              <a:ea typeface="Arial Unicode MS" pitchFamily="34" charset="-122"/>
              <a:cs typeface="Arial Unicode MS" pitchFamily="34" charset="-122"/>
            </a:endParaRPr>
          </a:p>
          <a:p>
            <a:r>
              <a:rPr lang="en-US" altLang="zh-CN" sz="2000" b="1"/>
              <a:t>     if(j==1)</a:t>
            </a:r>
            <a:endParaRPr lang="en-US" altLang="zh-CN" sz="2000" b="1">
              <a:ea typeface="Arial Unicode MS" pitchFamily="34" charset="-122"/>
              <a:cs typeface="Arial Unicode MS" pitchFamily="34" charset="-122"/>
            </a:endParaRPr>
          </a:p>
          <a:p>
            <a:r>
              <a:rPr lang="en-US" altLang="zh-CN" sz="2000" b="1"/>
              <a:t>        {  p-&gt;next=headb;</a:t>
            </a:r>
            <a:endParaRPr lang="en-US" altLang="zh-CN" sz="2000" b="1">
              <a:ea typeface="Arial Unicode MS" pitchFamily="34" charset="-122"/>
              <a:cs typeface="Arial Unicode MS" pitchFamily="34" charset="-122"/>
            </a:endParaRPr>
          </a:p>
          <a:p>
            <a:r>
              <a:rPr lang="en-US" altLang="zh-CN" sz="2000" b="1"/>
              <a:t>            headb=heada;      }</a:t>
            </a:r>
            <a:endParaRPr lang="en-US" altLang="zh-CN" sz="2000" b="1">
              <a:ea typeface="Arial Unicode MS" pitchFamily="34" charset="-122"/>
              <a:cs typeface="Arial Unicode MS" pitchFamily="34" charset="-122"/>
            </a:endParaRPr>
          </a:p>
          <a:p>
            <a:r>
              <a:rPr lang="en-US" altLang="zh-CN" sz="2000" b="1"/>
              <a:t>    else </a:t>
            </a:r>
            <a:endParaRPr lang="en-US" altLang="zh-CN" sz="2000" b="1">
              <a:ea typeface="Arial Unicode MS" pitchFamily="34" charset="-122"/>
              <a:cs typeface="Arial Unicode MS" pitchFamily="34" charset="-122"/>
            </a:endParaRPr>
          </a:p>
          <a:p>
            <a:r>
              <a:rPr lang="en-US" altLang="zh-CN" sz="2000" b="1"/>
              <a:t>        {  q=headb;</a:t>
            </a:r>
            <a:endParaRPr lang="en-US" altLang="zh-CN" sz="2000" b="1">
              <a:ea typeface="Arial Unicode MS" pitchFamily="34" charset="-122"/>
              <a:cs typeface="Arial Unicode MS" pitchFamily="34" charset="-122"/>
            </a:endParaRPr>
          </a:p>
          <a:p>
            <a:r>
              <a:rPr lang="en-US" altLang="zh-CN" sz="2000" b="1"/>
              <a:t>            for(k=1;k&lt;=j-2;k++) q=q-&gt;next;</a:t>
            </a:r>
            <a:endParaRPr lang="en-US" altLang="zh-CN" sz="2000" b="1">
              <a:ea typeface="Arial Unicode MS" pitchFamily="34" charset="-122"/>
              <a:cs typeface="Arial Unicode MS" pitchFamily="34" charset="-122"/>
            </a:endParaRPr>
          </a:p>
          <a:p>
            <a:r>
              <a:rPr lang="en-US" altLang="zh-CN" sz="2000" b="1"/>
              <a:t>            p-&gt;next=q-&gt;next;</a:t>
            </a:r>
            <a:endParaRPr lang="en-US" altLang="zh-CN" sz="2000" b="1">
              <a:ea typeface="Arial Unicode MS" pitchFamily="34" charset="-122"/>
              <a:cs typeface="Arial Unicode MS" pitchFamily="34" charset="-122"/>
            </a:endParaRPr>
          </a:p>
          <a:p>
            <a:r>
              <a:rPr lang="en-US" altLang="zh-CN" sz="2000" b="1"/>
              <a:t>            q-&gt;next=heada;                 }</a:t>
            </a:r>
            <a:endParaRPr lang="en-US" altLang="zh-CN" sz="2000" b="1">
              <a:ea typeface="Arial Unicode MS" pitchFamily="34" charset="-122"/>
              <a:cs typeface="Arial Unicode MS" pitchFamily="34" charset="-122"/>
            </a:endParaRPr>
          </a:p>
          <a:p>
            <a:r>
              <a:rPr lang="en-US" altLang="zh-CN" sz="2000" b="1"/>
              <a:t>    return(headb);</a:t>
            </a:r>
            <a:endParaRPr lang="en-US" altLang="zh-CN" sz="2000" b="1">
              <a:ea typeface="Arial Unicode MS" pitchFamily="34" charset="-122"/>
              <a:cs typeface="Arial Unicode MS" pitchFamily="34" charset="-122"/>
            </a:endParaRPr>
          </a:p>
          <a:p>
            <a:r>
              <a:rPr lang="en-US" altLang="zh-CN" sz="2000" b="1"/>
              <a:t>}</a:t>
            </a:r>
          </a:p>
        </p:txBody>
      </p:sp>
      <p:sp>
        <p:nvSpPr>
          <p:cNvPr id="34819" name="Text Box 3"/>
          <p:cNvSpPr txBox="1">
            <a:spLocks noChangeArrowheads="1"/>
          </p:cNvSpPr>
          <p:nvPr/>
        </p:nvSpPr>
        <p:spPr bwMode="auto">
          <a:xfrm>
            <a:off x="5073650" y="5137150"/>
            <a:ext cx="3619500" cy="1187450"/>
          </a:xfrm>
          <a:prstGeom prst="rect">
            <a:avLst/>
          </a:prstGeom>
          <a:noFill/>
          <a:ln w="9525">
            <a:noFill/>
            <a:miter lim="800000"/>
            <a:headEnd/>
            <a:tailEnd type="none" w="sm" len="lg"/>
          </a:ln>
          <a:effectLst/>
        </p:spPr>
        <p:txBody>
          <a:bodyPr wrap="none" lIns="90000" tIns="46800" rIns="90000" bIns="46800">
            <a:spAutoFit/>
          </a:bodyPr>
          <a:lstStyle/>
          <a:p>
            <a:r>
              <a:rPr lang="zh-CN" altLang="en-US" b="1"/>
              <a:t>调用：</a:t>
            </a:r>
            <a:endParaRPr lang="zh-CN" altLang="en-US" b="1">
              <a:ea typeface="Arial Unicode MS" pitchFamily="34" charset="-122"/>
              <a:cs typeface="Arial Unicode MS" pitchFamily="34" charset="-122"/>
            </a:endParaRPr>
          </a:p>
          <a:p>
            <a:r>
              <a:rPr lang="en-US" altLang="zh-CN" b="1"/>
              <a:t>p=delete_i_len(head,i,len);</a:t>
            </a:r>
            <a:endParaRPr lang="en-US" altLang="zh-CN" b="1">
              <a:ea typeface="Arial Unicode MS" pitchFamily="34" charset="-122"/>
              <a:cs typeface="Arial Unicode MS" pitchFamily="34" charset="-122"/>
            </a:endParaRPr>
          </a:p>
          <a:p>
            <a:r>
              <a:rPr lang="en-US" altLang="zh-CN" b="1"/>
              <a:t>q=insert_j(p,head,j);</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611188" y="1125538"/>
            <a:ext cx="8001000" cy="3298825"/>
          </a:xfrm>
          <a:prstGeom prst="rect">
            <a:avLst/>
          </a:prstGeom>
          <a:noFill/>
          <a:ln w="9525">
            <a:noFill/>
            <a:miter lim="800000"/>
            <a:headEnd/>
            <a:tailEnd/>
          </a:ln>
          <a:effectLst/>
        </p:spPr>
        <p:txBody>
          <a:bodyPr>
            <a:spAutoFit/>
          </a:bodyPr>
          <a:lstStyle/>
          <a:p>
            <a:pPr>
              <a:lnSpc>
                <a:spcPct val="150000"/>
              </a:lnSpc>
            </a:pPr>
            <a:r>
              <a:rPr lang="en-US" altLang="zh-CN" sz="2800" b="1">
                <a:solidFill>
                  <a:schemeClr val="accent2"/>
                </a:solidFill>
                <a:latin typeface="宋体" pitchFamily="2" charset="-122"/>
              </a:rPr>
              <a:t>6</a:t>
            </a:r>
            <a:r>
              <a:rPr lang="zh-CN" altLang="en-US" sz="2800" b="1">
                <a:solidFill>
                  <a:schemeClr val="accent2"/>
                </a:solidFill>
                <a:latin typeface="宋体" pitchFamily="2" charset="-122"/>
              </a:rPr>
              <a:t>、某百货公司仓库中有一批电视机，按其价格从低到高的次序构成了一个单链表存在计算机中，链表的每个结点表示同样价格的若干台电视。现在有新到 </a:t>
            </a:r>
            <a:r>
              <a:rPr lang="en-US" altLang="zh-CN" sz="2800" b="1">
                <a:solidFill>
                  <a:schemeClr val="accent2"/>
                </a:solidFill>
                <a:latin typeface="宋体" pitchFamily="2" charset="-122"/>
              </a:rPr>
              <a:t>m </a:t>
            </a:r>
            <a:r>
              <a:rPr lang="zh-CN" altLang="en-US" sz="2800" b="1">
                <a:solidFill>
                  <a:schemeClr val="accent2"/>
                </a:solidFill>
                <a:latin typeface="宋体" pitchFamily="2" charset="-122"/>
              </a:rPr>
              <a:t>台价格为 </a:t>
            </a:r>
            <a:r>
              <a:rPr lang="en-US" altLang="zh-CN" sz="2800" b="1">
                <a:solidFill>
                  <a:schemeClr val="accent2"/>
                </a:solidFill>
                <a:latin typeface="宋体" pitchFamily="2" charset="-122"/>
              </a:rPr>
              <a:t>h </a:t>
            </a:r>
            <a:r>
              <a:rPr lang="zh-CN" altLang="en-US" sz="2800" b="1">
                <a:solidFill>
                  <a:schemeClr val="accent2"/>
                </a:solidFill>
                <a:latin typeface="宋体" pitchFamily="2" charset="-122"/>
              </a:rPr>
              <a:t>的电视机入库。试编写出仓库电视机链表增加电视机的算法。</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971550" y="1989138"/>
            <a:ext cx="6335713" cy="2654300"/>
          </a:xfrm>
          <a:prstGeom prst="rect">
            <a:avLst/>
          </a:prstGeom>
          <a:noFill/>
          <a:ln w="9525">
            <a:noFill/>
            <a:miter lim="800000"/>
            <a:headEnd/>
            <a:tailEnd/>
          </a:ln>
          <a:effectLst/>
        </p:spPr>
        <p:txBody>
          <a:bodyPr>
            <a:spAutoFit/>
          </a:bodyPr>
          <a:lstStyle/>
          <a:p>
            <a:r>
              <a:rPr lang="en-US" altLang="zh-CN" sz="2800"/>
              <a:t>struct CellType {</a:t>
            </a:r>
          </a:p>
          <a:p>
            <a:r>
              <a:rPr lang="en-US" altLang="zh-CN" sz="2800"/>
              <a:t>	                  float    price;</a:t>
            </a:r>
          </a:p>
          <a:p>
            <a:r>
              <a:rPr lang="en-US" altLang="zh-CN" sz="2800"/>
              <a:t>		           int    num;</a:t>
            </a:r>
          </a:p>
          <a:p>
            <a:r>
              <a:rPr lang="en-US" altLang="zh-CN" sz="2800"/>
              <a:t>           struct CellType   *next;};</a:t>
            </a:r>
          </a:p>
          <a:p>
            <a:endParaRPr lang="en-US" altLang="zh-CN" sz="2800"/>
          </a:p>
          <a:p>
            <a:r>
              <a:rPr lang="en-US" altLang="zh-CN" sz="2800"/>
              <a:t>typedef struct CellType * LIST;</a:t>
            </a:r>
          </a:p>
        </p:txBody>
      </p:sp>
    </p:spTree>
  </p:cSld>
  <p:clrMapOvr>
    <a:masterClrMapping/>
  </p:clrMapOvr>
  <p:transition/>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473</TotalTime>
  <Words>34715</Words>
  <Application>Microsoft PowerPoint</Application>
  <PresentationFormat>全屏显示(4:3)</PresentationFormat>
  <Paragraphs>4443</Paragraphs>
  <Slides>378</Slides>
  <Notes>1</Notes>
  <HiddenSlides>36</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378</vt:i4>
      </vt:variant>
    </vt:vector>
  </HeadingPairs>
  <TitlesOfParts>
    <vt:vector size="384" baseType="lpstr">
      <vt:lpstr>默认设计模板</vt:lpstr>
      <vt:lpstr>剪辑</vt:lpstr>
      <vt:lpstr>公式</vt:lpstr>
      <vt:lpstr>Equation</vt:lpstr>
      <vt:lpstr>Clip</vt:lpstr>
      <vt:lpstr>包</vt:lpstr>
      <vt:lpstr>数据结构的定义</vt:lpstr>
      <vt:lpstr>幻灯片 2</vt:lpstr>
      <vt:lpstr>大O阶的数学定义</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17. 栈的插入和删除操作是在                  进行.当利用大小为 n 的       数组顺序存储一个栈时,假定top==n表示栈空, 则向这个栈插       入一个元素时,首先应执行                      语句修改 top 指针. 18. 队列的插入操作在             进行,删除操作在              进行.  19. 在循环队列中,队头指针指向队头元素的                         位置,       队尾指针指向队尾元素的                         位置. 20. 在一个顺序栈中,判断队空的条件为              ,判断队满的条件         为                      .</vt:lpstr>
      <vt:lpstr>幻灯片 62</vt:lpstr>
      <vt:lpstr>幻灯片 63</vt:lpstr>
      <vt:lpstr>二、已知L是无表头结点的单链表，且P结点既不是首         元结点，也不是尾结点，试从下列提供的答案中选          择合适的语句序列。</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建立单连表的算法 CreatList_L(Lnode *L ， int n )， 要求顺序输入n个元素的值(即先输入a1,a2…..).</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描述以下三个概念的区别：头指针、头结点、首元结点（第一个元素结点）。在单链表中设置头结点的作用是什么？</vt:lpstr>
      <vt:lpstr>幻灯片 117</vt:lpstr>
      <vt:lpstr>幻灯片 118</vt:lpstr>
      <vt:lpstr>选择：（清华大学1998） </vt:lpstr>
      <vt:lpstr>选择</vt:lpstr>
      <vt:lpstr>幻灯片 121</vt:lpstr>
      <vt:lpstr>幻灯片 122</vt:lpstr>
      <vt:lpstr>一、填空题 </vt:lpstr>
      <vt:lpstr> </vt:lpstr>
      <vt:lpstr>幻灯片 125</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简答：（南京理工2002） </vt:lpstr>
      <vt:lpstr>幻灯片 137</vt:lpstr>
      <vt:lpstr>幻灯片 138</vt:lpstr>
      <vt:lpstr>简述以下算法的功能。</vt:lpstr>
      <vt:lpstr>算法设计题</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幻灯片 152</vt:lpstr>
      <vt:lpstr>幻灯片 153</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幻灯片 168</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lpstr>幻灯片 218</vt:lpstr>
      <vt:lpstr>幻灯片 219</vt:lpstr>
      <vt:lpstr>幻灯片 220</vt:lpstr>
      <vt:lpstr>幻灯片 221</vt:lpstr>
      <vt:lpstr>幻灯片 222</vt:lpstr>
      <vt:lpstr>幻灯片 223</vt:lpstr>
      <vt:lpstr>幻灯片 224</vt:lpstr>
      <vt:lpstr>幻灯片 225</vt:lpstr>
      <vt:lpstr>幻灯片 226</vt:lpstr>
      <vt:lpstr>幻灯片 227</vt:lpstr>
      <vt:lpstr>幻灯片 228</vt:lpstr>
      <vt:lpstr>幻灯片 229</vt:lpstr>
      <vt:lpstr>幻灯片 230</vt:lpstr>
      <vt:lpstr>幻灯片 231</vt:lpstr>
      <vt:lpstr>幻灯片 232</vt:lpstr>
      <vt:lpstr>幻灯片 233</vt:lpstr>
      <vt:lpstr>幻灯片 234</vt:lpstr>
      <vt:lpstr>幻灯片 235</vt:lpstr>
      <vt:lpstr>幻灯片 236</vt:lpstr>
      <vt:lpstr>幻灯片 237</vt:lpstr>
      <vt:lpstr>幻灯片 238</vt:lpstr>
      <vt:lpstr>幻灯片 239</vt:lpstr>
      <vt:lpstr>幻灯片 240</vt:lpstr>
      <vt:lpstr>幻灯片 241</vt:lpstr>
      <vt:lpstr>幻灯片 242</vt:lpstr>
      <vt:lpstr>幻灯片 243</vt:lpstr>
      <vt:lpstr>幻灯片 244</vt:lpstr>
      <vt:lpstr>幻灯片 245</vt:lpstr>
      <vt:lpstr>幻灯片 246</vt:lpstr>
      <vt:lpstr>幻灯片 247</vt:lpstr>
      <vt:lpstr>幻灯片 248</vt:lpstr>
      <vt:lpstr>幻灯片 249</vt:lpstr>
      <vt:lpstr>幻灯片 250</vt:lpstr>
      <vt:lpstr>幻灯片 251</vt:lpstr>
      <vt:lpstr>幻灯片 252</vt:lpstr>
      <vt:lpstr>幻灯片 253</vt:lpstr>
      <vt:lpstr>幻灯片 254</vt:lpstr>
      <vt:lpstr>幻灯片 255</vt:lpstr>
      <vt:lpstr>幻灯片 256</vt:lpstr>
      <vt:lpstr>幻灯片 257</vt:lpstr>
      <vt:lpstr>幻灯片 258</vt:lpstr>
      <vt:lpstr>幻灯片 259</vt:lpstr>
      <vt:lpstr>幻灯片 260</vt:lpstr>
      <vt:lpstr>幻灯片 261</vt:lpstr>
      <vt:lpstr>幻灯片 262</vt:lpstr>
      <vt:lpstr>幻灯片 263</vt:lpstr>
      <vt:lpstr>幻灯片 264</vt:lpstr>
      <vt:lpstr>幻灯片 265</vt:lpstr>
      <vt:lpstr>幻灯片 266</vt:lpstr>
      <vt:lpstr>幻灯片 267</vt:lpstr>
      <vt:lpstr>幻灯片 268</vt:lpstr>
      <vt:lpstr>幻灯片 269</vt:lpstr>
      <vt:lpstr>幻灯片 270</vt:lpstr>
      <vt:lpstr>幻灯片 271</vt:lpstr>
      <vt:lpstr>幻灯片 272</vt:lpstr>
      <vt:lpstr>幻灯片 273</vt:lpstr>
      <vt:lpstr>幻灯片 274</vt:lpstr>
      <vt:lpstr>幻灯片 275</vt:lpstr>
      <vt:lpstr>幻灯片 276</vt:lpstr>
      <vt:lpstr>幻灯片 277</vt:lpstr>
      <vt:lpstr>幻灯片 278</vt:lpstr>
      <vt:lpstr>幻灯片 279</vt:lpstr>
      <vt:lpstr>幻灯片 280</vt:lpstr>
      <vt:lpstr>幻灯片 281</vt:lpstr>
      <vt:lpstr>幻灯片 282</vt:lpstr>
      <vt:lpstr>幻灯片 283</vt:lpstr>
      <vt:lpstr>幻灯片 284</vt:lpstr>
      <vt:lpstr>幻灯片 285</vt:lpstr>
      <vt:lpstr>幻灯片 286</vt:lpstr>
      <vt:lpstr>幻灯片 287</vt:lpstr>
      <vt:lpstr>幻灯片 288</vt:lpstr>
      <vt:lpstr>幻灯片 289</vt:lpstr>
      <vt:lpstr>幻灯片 290</vt:lpstr>
      <vt:lpstr>幻灯片 291</vt:lpstr>
      <vt:lpstr>幻灯片 292</vt:lpstr>
      <vt:lpstr>幻灯片 293</vt:lpstr>
      <vt:lpstr>幻灯片 294</vt:lpstr>
      <vt:lpstr>幻灯片 295</vt:lpstr>
      <vt:lpstr>幻灯片 296</vt:lpstr>
      <vt:lpstr>幻灯片 297</vt:lpstr>
      <vt:lpstr>幻灯片 298</vt:lpstr>
      <vt:lpstr>幻灯片 299</vt:lpstr>
      <vt:lpstr>幻灯片 300</vt:lpstr>
      <vt:lpstr>幻灯片 301</vt:lpstr>
      <vt:lpstr>幻灯片 302</vt:lpstr>
      <vt:lpstr>幻灯片 303</vt:lpstr>
      <vt:lpstr>幻灯片 304</vt:lpstr>
      <vt:lpstr>幻灯片 305</vt:lpstr>
      <vt:lpstr>幻灯片 306</vt:lpstr>
      <vt:lpstr>幻灯片 307</vt:lpstr>
      <vt:lpstr>幻灯片 308</vt:lpstr>
      <vt:lpstr>幻灯片 309</vt:lpstr>
      <vt:lpstr>幻灯片 310</vt:lpstr>
      <vt:lpstr>习题：二叉排序树的查找算法</vt:lpstr>
      <vt:lpstr>习题：给出关键字在二叉排序树中的层次（若这个关键字不在二叉排序树中则给出0）。</vt:lpstr>
      <vt:lpstr>幻灯片 313</vt:lpstr>
      <vt:lpstr>幻灯片 314</vt:lpstr>
      <vt:lpstr>幻灯片 315</vt:lpstr>
      <vt:lpstr>幻灯片 316</vt:lpstr>
      <vt:lpstr>幻灯片 317</vt:lpstr>
      <vt:lpstr>幻灯片 318</vt:lpstr>
      <vt:lpstr>幻灯片 319</vt:lpstr>
      <vt:lpstr>幻灯片 320</vt:lpstr>
      <vt:lpstr>幻灯片 321</vt:lpstr>
      <vt:lpstr>幻灯片 322</vt:lpstr>
      <vt:lpstr>幻灯片 323</vt:lpstr>
      <vt:lpstr>幻灯片 324</vt:lpstr>
      <vt:lpstr>幻灯片 325</vt:lpstr>
      <vt:lpstr>幻灯片 326</vt:lpstr>
      <vt:lpstr>幻灯片 327</vt:lpstr>
      <vt:lpstr>幻灯片 328</vt:lpstr>
      <vt:lpstr>幻灯片 329</vt:lpstr>
      <vt:lpstr>幻灯片 330</vt:lpstr>
      <vt:lpstr>幻灯片 331</vt:lpstr>
      <vt:lpstr>幻灯片 332</vt:lpstr>
      <vt:lpstr>幻灯片 333</vt:lpstr>
      <vt:lpstr>幻灯片 334</vt:lpstr>
      <vt:lpstr>幻灯片 335</vt:lpstr>
      <vt:lpstr>幻灯片 336</vt:lpstr>
      <vt:lpstr>幻灯片 337</vt:lpstr>
      <vt:lpstr>幻灯片 338</vt:lpstr>
      <vt:lpstr>幻灯片 339</vt:lpstr>
      <vt:lpstr>幻灯片 340</vt:lpstr>
      <vt:lpstr>幻灯片 341</vt:lpstr>
      <vt:lpstr>幻灯片 342</vt:lpstr>
      <vt:lpstr>幻灯片 343</vt:lpstr>
      <vt:lpstr>幻灯片 344</vt:lpstr>
      <vt:lpstr>幻灯片 345</vt:lpstr>
      <vt:lpstr>幻灯片 346</vt:lpstr>
      <vt:lpstr>幻灯片 347</vt:lpstr>
      <vt:lpstr>幻灯片 348</vt:lpstr>
      <vt:lpstr>幻灯片 349</vt:lpstr>
      <vt:lpstr>幻灯片 350</vt:lpstr>
      <vt:lpstr>幻灯片 351</vt:lpstr>
      <vt:lpstr>幻灯片 352</vt:lpstr>
      <vt:lpstr>幻灯片 353</vt:lpstr>
      <vt:lpstr>幻灯片 354</vt:lpstr>
      <vt:lpstr>幻灯片 355</vt:lpstr>
      <vt:lpstr>幻灯片 356</vt:lpstr>
      <vt:lpstr>幻灯片 357</vt:lpstr>
      <vt:lpstr>幻灯片 358</vt:lpstr>
      <vt:lpstr>幻灯片 359</vt:lpstr>
      <vt:lpstr>幻灯片 360</vt:lpstr>
      <vt:lpstr>幻灯片 361</vt:lpstr>
      <vt:lpstr>幻灯片 362</vt:lpstr>
      <vt:lpstr>幻灯片 363</vt:lpstr>
      <vt:lpstr>幻灯片 364</vt:lpstr>
      <vt:lpstr>幻灯片 365</vt:lpstr>
      <vt:lpstr>幻灯片 366</vt:lpstr>
      <vt:lpstr>幻灯片 367</vt:lpstr>
      <vt:lpstr>幻灯片 368</vt:lpstr>
      <vt:lpstr>幻灯片 369</vt:lpstr>
      <vt:lpstr>幻灯片 370</vt:lpstr>
      <vt:lpstr>幻灯片 371</vt:lpstr>
      <vt:lpstr>幻灯片 372</vt:lpstr>
      <vt:lpstr>幻灯片 373</vt:lpstr>
      <vt:lpstr>幻灯片 374</vt:lpstr>
      <vt:lpstr>幻灯片 375</vt:lpstr>
      <vt:lpstr>幻灯片 376</vt:lpstr>
      <vt:lpstr>幻灯片 377</vt:lpstr>
      <vt:lpstr>幻灯片 378</vt:lpstr>
    </vt:vector>
  </TitlesOfParts>
  <Company>Microsoft 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《数据结构》习题课（一）  邓万宇 2008年4月</dc:title>
  <dc:creator>wangyan</dc:creator>
  <cp:lastModifiedBy>YLMF</cp:lastModifiedBy>
  <cp:revision>234</cp:revision>
  <dcterms:created xsi:type="dcterms:W3CDTF">2008-04-03T01:45:43Z</dcterms:created>
  <dcterms:modified xsi:type="dcterms:W3CDTF">2017-10-24T15:44:00Z</dcterms:modified>
</cp:coreProperties>
</file>